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58" r:id="rId4"/>
    <p:sldId id="261"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83E-E763-4B2A-94D5-73536A8633BE}"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AAD79-1E02-497B-9AC1-56126AC62C36}" type="slidenum">
              <a:rPr lang="en-US" smtClean="0"/>
              <a:t>‹#›</a:t>
            </a:fld>
            <a:endParaRPr lang="en-US"/>
          </a:p>
        </p:txBody>
      </p:sp>
    </p:spTree>
    <p:extLst>
      <p:ext uri="{BB962C8B-B14F-4D97-AF65-F5344CB8AC3E}">
        <p14:creationId xmlns:p14="http://schemas.microsoft.com/office/powerpoint/2010/main" val="50929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1/27/2024</a:t>
            </a:r>
            <a:endParaRPr lang="en-US" dirty="0"/>
          </a:p>
        </p:txBody>
      </p:sp>
      <p:sp>
        <p:nvSpPr>
          <p:cNvPr id="8" name="Footer Placeholder 7"/>
          <p:cNvSpPr>
            <a:spLocks noGrp="1"/>
          </p:cNvSpPr>
          <p:nvPr>
            <p:ph type="ftr" sz="quarter" idx="11"/>
          </p:nvPr>
        </p:nvSpPr>
        <p:spPr/>
        <p:txBody>
          <a:bodyPr/>
          <a:lstStyle/>
          <a:p>
            <a:r>
              <a:rPr lang="en-US"/>
              <a:t>B2021 CSD Mini Project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1/27/2024</a:t>
            </a:r>
            <a:endParaRPr lang="en-US" dirty="0"/>
          </a:p>
        </p:txBody>
      </p:sp>
      <p:sp>
        <p:nvSpPr>
          <p:cNvPr id="4" name="Footer Placeholder 3"/>
          <p:cNvSpPr>
            <a:spLocks noGrp="1"/>
          </p:cNvSpPr>
          <p:nvPr>
            <p:ph type="ftr" sz="quarter" idx="11"/>
          </p:nvPr>
        </p:nvSpPr>
        <p:spPr/>
        <p:txBody>
          <a:bodyPr/>
          <a:lstStyle/>
          <a:p>
            <a:r>
              <a:rPr lang="en-US"/>
              <a:t>B2021 CSD Mini Project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1/27/2024</a:t>
            </a:r>
            <a:endParaRPr lang="en-US" dirty="0"/>
          </a:p>
        </p:txBody>
      </p:sp>
      <p:sp>
        <p:nvSpPr>
          <p:cNvPr id="3" name="Footer Placeholder 2"/>
          <p:cNvSpPr>
            <a:spLocks noGrp="1"/>
          </p:cNvSpPr>
          <p:nvPr>
            <p:ph type="ftr" sz="quarter" idx="11"/>
          </p:nvPr>
        </p:nvSpPr>
        <p:spPr/>
        <p:txBody>
          <a:bodyPr/>
          <a:lstStyle/>
          <a:p>
            <a:r>
              <a:rPr lang="en-US"/>
              <a:t>B2021 CSD Mini Project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1/27/2024</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B2021 CSD Mini Project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3438" y="699052"/>
            <a:ext cx="9367561" cy="2262781"/>
          </a:xfrm>
        </p:spPr>
        <p:txBody>
          <a:bodyPr/>
          <a:lstStyle/>
          <a:p>
            <a:r>
              <a:rPr lang="en-US" dirty="0"/>
              <a:t>A UX Case Study On Spotify</a:t>
            </a:r>
          </a:p>
        </p:txBody>
      </p:sp>
      <p:sp>
        <p:nvSpPr>
          <p:cNvPr id="3" name="Subtitle 2"/>
          <p:cNvSpPr>
            <a:spLocks noGrp="1"/>
          </p:cNvSpPr>
          <p:nvPr>
            <p:ph type="subTitle" idx="1"/>
          </p:nvPr>
        </p:nvSpPr>
        <p:spPr>
          <a:xfrm>
            <a:off x="2443439" y="3929240"/>
            <a:ext cx="8915399" cy="1126283"/>
          </a:xfrm>
        </p:spPr>
        <p:txBody>
          <a:bodyPr>
            <a:normAutofit lnSpcReduction="10000"/>
          </a:bodyPr>
          <a:lstStyle/>
          <a:p>
            <a:r>
              <a:rPr lang="en-US" dirty="0"/>
              <a:t>Team Details</a:t>
            </a:r>
          </a:p>
          <a:p>
            <a:r>
              <a:rPr lang="en-US" dirty="0"/>
              <a:t>211701062  </a:t>
            </a:r>
            <a:r>
              <a:rPr lang="en-US" dirty="0" err="1"/>
              <a:t>Yashvanth</a:t>
            </a:r>
            <a:r>
              <a:rPr lang="en-US" dirty="0"/>
              <a:t> TV</a:t>
            </a:r>
          </a:p>
          <a:p>
            <a:r>
              <a:rPr lang="en-US" dirty="0"/>
              <a:t>211701053  Sidharth J </a:t>
            </a:r>
          </a:p>
        </p:txBody>
      </p:sp>
    </p:spTree>
    <p:extLst>
      <p:ext uri="{BB962C8B-B14F-4D97-AF65-F5344CB8AC3E}">
        <p14:creationId xmlns:p14="http://schemas.microsoft.com/office/powerpoint/2010/main" val="19911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975" y="628124"/>
            <a:ext cx="8911687" cy="686326"/>
          </a:xfrm>
        </p:spPr>
        <p:txBody>
          <a:bodyPr/>
          <a:lstStyle/>
          <a:p>
            <a:r>
              <a:rPr lang="en-US" dirty="0"/>
              <a:t>Problem Statement</a:t>
            </a:r>
          </a:p>
        </p:txBody>
      </p:sp>
      <p:sp>
        <p:nvSpPr>
          <p:cNvPr id="3" name="Content Placeholder 2"/>
          <p:cNvSpPr>
            <a:spLocks noGrp="1"/>
          </p:cNvSpPr>
          <p:nvPr>
            <p:ph idx="1"/>
          </p:nvPr>
        </p:nvSpPr>
        <p:spPr>
          <a:xfrm>
            <a:off x="1846262" y="1628775"/>
            <a:ext cx="8915400" cy="3777622"/>
          </a:xfrm>
        </p:spPr>
        <p:txBody>
          <a:bodyPr>
            <a:normAutofit/>
          </a:bodyPr>
          <a:lstStyle/>
          <a:p>
            <a:pPr algn="just"/>
            <a:r>
              <a:rPr lang="en-US" sz="2400" dirty="0"/>
              <a:t>While Spotify has established itself as a dominant player in the music streaming industry, there is a growing need to address user experience pain points and capitalize on emerging trends to ensure continued user satisfaction and platform loyalty.</a:t>
            </a:r>
          </a:p>
          <a:p>
            <a:pPr algn="just"/>
            <a:r>
              <a:rPr lang="en-US" sz="2400" dirty="0"/>
              <a:t>Users often encounter challenges related to content discoverability, personalized recommendations, and an overall seamless interaction with the platform, impacting their satisfaction and engagement. </a:t>
            </a:r>
          </a:p>
        </p:txBody>
      </p:sp>
      <p:sp>
        <p:nvSpPr>
          <p:cNvPr id="4" name="Footer Placeholder 3"/>
          <p:cNvSpPr>
            <a:spLocks noGrp="1"/>
          </p:cNvSpPr>
          <p:nvPr>
            <p:ph type="ftr" sz="quarter" idx="11"/>
          </p:nvPr>
        </p:nvSpPr>
        <p:spPr/>
        <p:txBody>
          <a:bodyPr/>
          <a:lstStyle/>
          <a:p>
            <a:pPr algn="ctr"/>
            <a:r>
              <a:rPr lang="en-US" sz="1400" b="1" dirty="0">
                <a:solidFill>
                  <a:srgbClr val="3217FB"/>
                </a:solidFill>
              </a:rPr>
              <a:t>B2021M634 CSD Mini Project</a:t>
            </a:r>
          </a:p>
          <a:p>
            <a:pPr algn="ctr"/>
            <a:endParaRPr lang="en-US" sz="1400" b="1" dirty="0">
              <a:solidFill>
                <a:srgbClr val="3217FB"/>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64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01519"/>
            <a:ext cx="8911687" cy="737649"/>
          </a:xfrm>
        </p:spPr>
        <p:txBody>
          <a:bodyPr/>
          <a:lstStyle/>
          <a:p>
            <a:r>
              <a:rPr lang="en-US" dirty="0"/>
              <a:t>Objectives</a:t>
            </a:r>
          </a:p>
        </p:txBody>
      </p:sp>
      <p:sp>
        <p:nvSpPr>
          <p:cNvPr id="3" name="Content Placeholder 2"/>
          <p:cNvSpPr>
            <a:spLocks noGrp="1"/>
          </p:cNvSpPr>
          <p:nvPr>
            <p:ph idx="1"/>
          </p:nvPr>
        </p:nvSpPr>
        <p:spPr>
          <a:xfrm>
            <a:off x="1751012" y="1615236"/>
            <a:ext cx="9666287" cy="4520572"/>
          </a:xfrm>
        </p:spPr>
        <p:txBody>
          <a:bodyPr>
            <a:normAutofit fontScale="25000" lnSpcReduction="20000"/>
          </a:bodyPr>
          <a:lstStyle/>
          <a:p>
            <a:r>
              <a:rPr lang="en-US" sz="9600" b="1" dirty="0"/>
              <a:t>User Research and Understanding</a:t>
            </a:r>
            <a:r>
              <a:rPr lang="en-US" sz="9600" dirty="0"/>
              <a:t>:</a:t>
            </a:r>
          </a:p>
          <a:p>
            <a:pPr algn="just"/>
            <a:r>
              <a:rPr lang="en-US" sz="9600" dirty="0"/>
              <a:t>Conduct in-depth user research to gain insights into the diverse needs, preferences, and behaviors of Spotify users across different demographics. Understand the context in which users engage with the platform, including varied listening scenarios, devices, and user goals.</a:t>
            </a:r>
          </a:p>
          <a:p>
            <a:pPr marL="0" indent="0" algn="just">
              <a:buNone/>
            </a:pPr>
            <a:endParaRPr lang="en-US" sz="9600" dirty="0"/>
          </a:p>
          <a:p>
            <a:r>
              <a:rPr lang="en-US" sz="9600" b="1" dirty="0"/>
              <a:t>Identify Pain Points and Opportunities:</a:t>
            </a:r>
            <a:endParaRPr lang="en-US" sz="9600" dirty="0"/>
          </a:p>
          <a:p>
            <a:pPr algn="just"/>
            <a:r>
              <a:rPr lang="en-US" sz="9600" dirty="0"/>
              <a:t>Identify and analyze existing user experience pain points on Spotify related to content discoverability, navigation, and personalization. Uncover opportunities for improvement by assessing user feedback, reviews, and industry best practices.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B2021M634 CSD Mini Project</a:t>
            </a:r>
          </a:p>
          <a:p>
            <a:pPr algn="ctr"/>
            <a:endParaRPr lang="en-US" sz="1400" b="1" dirty="0">
              <a:solidFill>
                <a:srgbClr val="3217FB"/>
              </a:solidFill>
            </a:endParaRPr>
          </a:p>
        </p:txBody>
      </p:sp>
    </p:spTree>
    <p:extLst>
      <p:ext uri="{BB962C8B-B14F-4D97-AF65-F5344CB8AC3E}">
        <p14:creationId xmlns:p14="http://schemas.microsoft.com/office/powerpoint/2010/main" val="376224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575" y="357067"/>
            <a:ext cx="8911687" cy="1280890"/>
          </a:xfrm>
        </p:spPr>
        <p:txBody>
          <a:bodyPr/>
          <a:lstStyle/>
          <a:p>
            <a:r>
              <a:rPr lang="en-US" dirty="0"/>
              <a:t>Literature Survey on Existing Models/ Animated Videos (Design)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9270773"/>
              </p:ext>
            </p:extLst>
          </p:nvPr>
        </p:nvGraphicFramePr>
        <p:xfrm>
          <a:off x="1311579" y="1905000"/>
          <a:ext cx="10689920" cy="4043888"/>
        </p:xfrm>
        <a:graphic>
          <a:graphicData uri="http://schemas.openxmlformats.org/drawingml/2006/table">
            <a:tbl>
              <a:tblPr firstRow="1" bandRow="1">
                <a:tableStyleId>{5C22544A-7EE6-4342-B048-85BDC9FD1C3A}</a:tableStyleId>
              </a:tblPr>
              <a:tblGrid>
                <a:gridCol w="698196">
                  <a:extLst>
                    <a:ext uri="{9D8B030D-6E8A-4147-A177-3AD203B41FA5}">
                      <a16:colId xmlns:a16="http://schemas.microsoft.com/office/drawing/2014/main" val="688048975"/>
                    </a:ext>
                  </a:extLst>
                </a:gridCol>
                <a:gridCol w="2638425">
                  <a:extLst>
                    <a:ext uri="{9D8B030D-6E8A-4147-A177-3AD203B41FA5}">
                      <a16:colId xmlns:a16="http://schemas.microsoft.com/office/drawing/2014/main" val="1771518031"/>
                    </a:ext>
                  </a:extLst>
                </a:gridCol>
                <a:gridCol w="2867025">
                  <a:extLst>
                    <a:ext uri="{9D8B030D-6E8A-4147-A177-3AD203B41FA5}">
                      <a16:colId xmlns:a16="http://schemas.microsoft.com/office/drawing/2014/main" val="695146835"/>
                    </a:ext>
                  </a:extLst>
                </a:gridCol>
                <a:gridCol w="4486274">
                  <a:extLst>
                    <a:ext uri="{9D8B030D-6E8A-4147-A177-3AD203B41FA5}">
                      <a16:colId xmlns:a16="http://schemas.microsoft.com/office/drawing/2014/main" val="112943904"/>
                    </a:ext>
                  </a:extLst>
                </a:gridCol>
              </a:tblGrid>
              <a:tr h="793102">
                <a:tc>
                  <a:txBody>
                    <a:bodyPr/>
                    <a:lstStyle/>
                    <a:p>
                      <a:r>
                        <a:rPr lang="en-US" dirty="0" err="1"/>
                        <a:t>S.No</a:t>
                      </a:r>
                      <a:endParaRPr lang="en-US" dirty="0"/>
                    </a:p>
                  </a:txBody>
                  <a:tcPr/>
                </a:tc>
                <a:tc>
                  <a:txBody>
                    <a:bodyPr/>
                    <a:lstStyle/>
                    <a:p>
                      <a:r>
                        <a:rPr lang="en-US" dirty="0"/>
                        <a:t>Proposed Year/ </a:t>
                      </a:r>
                      <a:r>
                        <a:rPr lang="en-US" dirty="0" err="1"/>
                        <a:t>No.of</a:t>
                      </a:r>
                      <a:r>
                        <a:rPr lang="en-US" dirty="0"/>
                        <a:t> Viewers/Reachability</a:t>
                      </a:r>
                    </a:p>
                  </a:txBody>
                  <a:tcPr/>
                </a:tc>
                <a:tc>
                  <a:txBody>
                    <a:bodyPr/>
                    <a:lstStyle/>
                    <a:p>
                      <a:r>
                        <a:rPr lang="en-US" dirty="0"/>
                        <a:t>Design Principles/Visual Elements proposed</a:t>
                      </a:r>
                    </a:p>
                  </a:txBody>
                  <a:tcPr/>
                </a:tc>
                <a:tc>
                  <a:txBody>
                    <a:bodyPr/>
                    <a:lstStyle/>
                    <a:p>
                      <a:r>
                        <a:rPr lang="en-US" dirty="0"/>
                        <a:t>Limitations</a:t>
                      </a:r>
                      <a:r>
                        <a:rPr lang="en-US" baseline="0" dirty="0"/>
                        <a:t> / Areas of Improvement required</a:t>
                      </a:r>
                      <a:endParaRPr lang="en-US" dirty="0"/>
                    </a:p>
                  </a:txBody>
                  <a:tcPr/>
                </a:tc>
                <a:extLst>
                  <a:ext uri="{0D108BD9-81ED-4DB2-BD59-A6C34878D82A}">
                    <a16:rowId xmlns:a16="http://schemas.microsoft.com/office/drawing/2014/main" val="2226159883"/>
                  </a:ext>
                </a:extLst>
              </a:tr>
              <a:tr h="1031033">
                <a:tc>
                  <a:txBody>
                    <a:bodyPr/>
                    <a:lstStyle/>
                    <a:p>
                      <a:r>
                        <a:rPr lang="en-US"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UI/UX - Spotify</a:t>
                      </a:r>
                    </a:p>
                    <a:p>
                      <a:r>
                        <a:rPr lang="en-US"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Shuffling</a:t>
                      </a:r>
                      <a:endParaRPr lang="en-US" b="0"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Create shuffling by weighted/infrequently listened</a:t>
                      </a:r>
                    </a:p>
                  </a:txBody>
                  <a:tcPr/>
                </a:tc>
                <a:extLst>
                  <a:ext uri="{0D108BD9-81ED-4DB2-BD59-A6C34878D82A}">
                    <a16:rowId xmlns:a16="http://schemas.microsoft.com/office/drawing/2014/main" val="3292872970"/>
                  </a:ext>
                </a:extLst>
              </a:tr>
              <a:tr h="0">
                <a:tc>
                  <a:txBody>
                    <a:bodyPr/>
                    <a:lstStyle/>
                    <a:p>
                      <a:r>
                        <a:rPr lang="en-US" dirty="0"/>
                        <a:t>2</a:t>
                      </a:r>
                    </a:p>
                    <a:p>
                      <a:endParaRPr lang="en-US" dirty="0"/>
                    </a:p>
                    <a:p>
                      <a:endParaRPr lang="en-US" dirty="0"/>
                    </a:p>
                    <a:p>
                      <a:pPr marL="0" indent="0">
                        <a:buFont typeface="+mj-lt"/>
                        <a:buNone/>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Spotify Social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2021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React</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Ability to see and react to what your friends are listening</a:t>
                      </a:r>
                    </a:p>
                  </a:txBody>
                  <a:tcPr/>
                </a:tc>
                <a:extLst>
                  <a:ext uri="{0D108BD9-81ED-4DB2-BD59-A6C34878D82A}">
                    <a16:rowId xmlns:a16="http://schemas.microsoft.com/office/drawing/2014/main" val="3829017101"/>
                  </a:ext>
                </a:extLst>
              </a:tr>
              <a:tr h="1031033">
                <a:tc>
                  <a:txBody>
                    <a:bodyPr/>
                    <a:lstStyle/>
                    <a:p>
                      <a:pPr marL="0" indent="0">
                        <a:buFont typeface="+mj-lt"/>
                        <a:buNone/>
                      </a:pPr>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Spotify Redesign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2022</a:t>
                      </a:r>
                      <a:endParaRPr lang="en-US" dirty="0"/>
                    </a:p>
                  </a:txBody>
                  <a:tcPr/>
                </a:tc>
                <a:tc>
                  <a:txBody>
                    <a:bodyPr/>
                    <a:lstStyle/>
                    <a:p>
                      <a:r>
                        <a:rPr lang="en-US" dirty="0"/>
                        <a:t>Selecting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Multiple Selection of songs within a playlist is currently not possible.</a:t>
                      </a:r>
                    </a:p>
                  </a:txBody>
                  <a:tcPr/>
                </a:tc>
                <a:extLst>
                  <a:ext uri="{0D108BD9-81ED-4DB2-BD59-A6C34878D82A}">
                    <a16:rowId xmlns:a16="http://schemas.microsoft.com/office/drawing/2014/main" val="3383013014"/>
                  </a:ext>
                </a:extLst>
              </a:tr>
            </a:tbl>
          </a:graphicData>
        </a:graphic>
      </p:graphicFrame>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Footer Placeholder 3"/>
          <p:cNvSpPr>
            <a:spLocks noGrp="1"/>
          </p:cNvSpPr>
          <p:nvPr>
            <p:ph type="ftr" sz="quarter" idx="11"/>
          </p:nvPr>
        </p:nvSpPr>
        <p:spPr>
          <a:xfrm>
            <a:off x="2551112" y="6318370"/>
            <a:ext cx="7619999" cy="365125"/>
          </a:xfrm>
        </p:spPr>
        <p:txBody>
          <a:bodyPr/>
          <a:lstStyle/>
          <a:p>
            <a:pPr algn="ctr"/>
            <a:r>
              <a:rPr lang="en-US" sz="1400" b="1" dirty="0">
                <a:solidFill>
                  <a:srgbClr val="3217FB"/>
                </a:solidFill>
              </a:rPr>
              <a:t>B2021M634 CSD Mini Project</a:t>
            </a:r>
          </a:p>
          <a:p>
            <a:pPr algn="ctr"/>
            <a:endParaRPr lang="en-US" sz="1400" b="1" dirty="0">
              <a:solidFill>
                <a:srgbClr val="3217FB"/>
              </a:solidFill>
            </a:endParaRPr>
          </a:p>
        </p:txBody>
      </p:sp>
    </p:spTree>
    <p:extLst>
      <p:ext uri="{BB962C8B-B14F-4D97-AF65-F5344CB8AC3E}">
        <p14:creationId xmlns:p14="http://schemas.microsoft.com/office/powerpoint/2010/main" val="20316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D35F-7481-CF00-E1AE-052DB73F11F7}"/>
              </a:ext>
            </a:extLst>
          </p:cNvPr>
          <p:cNvSpPr>
            <a:spLocks noGrp="1"/>
          </p:cNvSpPr>
          <p:nvPr>
            <p:ph type="ctrTitle"/>
          </p:nvPr>
        </p:nvSpPr>
        <p:spPr>
          <a:xfrm>
            <a:off x="1379538" y="954338"/>
            <a:ext cx="8915399" cy="219075"/>
          </a:xfrm>
        </p:spPr>
        <p:txBody>
          <a:bodyPr>
            <a:normAutofit fontScale="90000"/>
          </a:bodyPr>
          <a:lstStyle/>
          <a:p>
            <a:r>
              <a:rPr lang="en-IN" dirty="0"/>
              <a:t>Features</a:t>
            </a:r>
          </a:p>
        </p:txBody>
      </p:sp>
      <p:sp>
        <p:nvSpPr>
          <p:cNvPr id="3" name="Subtitle 2">
            <a:extLst>
              <a:ext uri="{FF2B5EF4-FFF2-40B4-BE49-F238E27FC236}">
                <a16:creationId xmlns:a16="http://schemas.microsoft.com/office/drawing/2014/main" id="{ADD56C97-CC3B-8CBC-CE0F-C397291A715E}"/>
              </a:ext>
            </a:extLst>
          </p:cNvPr>
          <p:cNvSpPr>
            <a:spLocks noGrp="1"/>
          </p:cNvSpPr>
          <p:nvPr>
            <p:ph type="subTitle" idx="1"/>
          </p:nvPr>
        </p:nvSpPr>
        <p:spPr>
          <a:xfrm>
            <a:off x="1933575" y="1392489"/>
            <a:ext cx="9571037" cy="4511174"/>
          </a:xfrm>
        </p:spPr>
        <p:txBody>
          <a:bodyPr/>
          <a:lstStyle/>
          <a:p>
            <a:r>
              <a:rPr lang="en-US" b="1" dirty="0">
                <a:solidFill>
                  <a:schemeClr val="tx1"/>
                </a:solidFill>
              </a:rPr>
              <a:t>Multiple Select</a:t>
            </a:r>
          </a:p>
          <a:p>
            <a:r>
              <a:rPr lang="en-US" dirty="0"/>
              <a:t>The multiple select feature has been designed in the </a:t>
            </a:r>
            <a:r>
              <a:rPr lang="en-US" dirty="0" err="1"/>
              <a:t>spotify</a:t>
            </a:r>
            <a:r>
              <a:rPr lang="en-US" dirty="0"/>
              <a:t> redesign n order to enable the functionality of multiple selection of the songs in the album/playlist/EP etc. By multiple selecting the user can choose from the various options such as add to playlist, remove from playlist, hide the selected songs etc.</a:t>
            </a:r>
          </a:p>
          <a:p>
            <a:endParaRPr lang="en-IN" dirty="0"/>
          </a:p>
          <a:p>
            <a:r>
              <a:rPr lang="en-US" b="1" dirty="0">
                <a:solidFill>
                  <a:schemeClr val="tx1"/>
                </a:solidFill>
              </a:rPr>
              <a:t>Spotify Connect</a:t>
            </a:r>
          </a:p>
          <a:p>
            <a:r>
              <a:rPr lang="en-US" dirty="0"/>
              <a:t>With the redesign of the existing </a:t>
            </a:r>
            <a:r>
              <a:rPr lang="en-US" dirty="0" err="1"/>
              <a:t>spotify</a:t>
            </a:r>
            <a:r>
              <a:rPr lang="en-US" dirty="0"/>
              <a:t> application, we can clearly see the ease of adding friends in the application itself </a:t>
            </a:r>
            <a:r>
              <a:rPr lang="en-US" dirty="0" err="1"/>
              <a:t>throught</a:t>
            </a:r>
            <a:r>
              <a:rPr lang="en-US" dirty="0"/>
              <a:t> third party applications such as Facebook and also inbuilt </a:t>
            </a:r>
            <a:r>
              <a:rPr lang="en-US" dirty="0" err="1"/>
              <a:t>spotify</a:t>
            </a:r>
            <a:r>
              <a:rPr lang="en-US" dirty="0"/>
              <a:t> application features such as Scanning the user’s </a:t>
            </a:r>
            <a:r>
              <a:rPr lang="en-US" dirty="0" err="1"/>
              <a:t>spotify</a:t>
            </a:r>
            <a:r>
              <a:rPr lang="en-US" dirty="0"/>
              <a:t> code and importing them through contacts.</a:t>
            </a:r>
          </a:p>
          <a:p>
            <a:endParaRPr lang="en-IN" dirty="0"/>
          </a:p>
        </p:txBody>
      </p:sp>
      <p:sp>
        <p:nvSpPr>
          <p:cNvPr id="7" name="TextBox 6">
            <a:extLst>
              <a:ext uri="{FF2B5EF4-FFF2-40B4-BE49-F238E27FC236}">
                <a16:creationId xmlns:a16="http://schemas.microsoft.com/office/drawing/2014/main" id="{D03FD91D-4BEA-CC9A-2B37-BF65EFAE24A5}"/>
              </a:ext>
            </a:extLst>
          </p:cNvPr>
          <p:cNvSpPr txBox="1"/>
          <p:nvPr/>
        </p:nvSpPr>
        <p:spPr>
          <a:xfrm>
            <a:off x="3048000" y="6122739"/>
            <a:ext cx="6096000" cy="369332"/>
          </a:xfrm>
          <a:prstGeom prst="rect">
            <a:avLst/>
          </a:prstGeom>
          <a:noFill/>
        </p:spPr>
        <p:txBody>
          <a:bodyPr wrap="square">
            <a:spAutoFit/>
          </a:bodyPr>
          <a:lstStyle/>
          <a:p>
            <a:pPr algn="ctr"/>
            <a:r>
              <a:rPr lang="en-US" sz="1800" b="1" dirty="0">
                <a:solidFill>
                  <a:srgbClr val="3217FB"/>
                </a:solidFill>
              </a:rPr>
              <a:t>B2021M634 CSD Mini Project</a:t>
            </a:r>
          </a:p>
        </p:txBody>
      </p:sp>
    </p:spTree>
    <p:extLst>
      <p:ext uri="{BB962C8B-B14F-4D97-AF65-F5344CB8AC3E}">
        <p14:creationId xmlns:p14="http://schemas.microsoft.com/office/powerpoint/2010/main" val="361184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83769B-A8F4-6679-AC27-057A14258A4F}"/>
              </a:ext>
            </a:extLst>
          </p:cNvPr>
          <p:cNvSpPr>
            <a:spLocks noGrp="1"/>
          </p:cNvSpPr>
          <p:nvPr>
            <p:ph type="ftr" sz="quarter" idx="11"/>
          </p:nvPr>
        </p:nvSpPr>
        <p:spPr>
          <a:xfrm>
            <a:off x="4360862" y="6221533"/>
            <a:ext cx="7619999" cy="365125"/>
          </a:xfrm>
        </p:spPr>
        <p:txBody>
          <a:bodyPr/>
          <a:lstStyle/>
          <a:p>
            <a:r>
              <a:rPr lang="en-US" sz="1400" b="1" dirty="0">
                <a:solidFill>
                  <a:srgbClr val="3217FB"/>
                </a:solidFill>
              </a:rPr>
              <a:t>B2021M634 CSD Mini Project</a:t>
            </a:r>
          </a:p>
        </p:txBody>
      </p:sp>
      <p:sp>
        <p:nvSpPr>
          <p:cNvPr id="3" name="Slide Number Placeholder 2">
            <a:extLst>
              <a:ext uri="{FF2B5EF4-FFF2-40B4-BE49-F238E27FC236}">
                <a16:creationId xmlns:a16="http://schemas.microsoft.com/office/drawing/2014/main" id="{5EB9971A-5CBE-879C-3D6B-52FDCD0D6AC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a:extLst>
              <a:ext uri="{FF2B5EF4-FFF2-40B4-BE49-F238E27FC236}">
                <a16:creationId xmlns:a16="http://schemas.microsoft.com/office/drawing/2014/main" id="{D0649FFD-56F8-EAB9-BA4F-23EC582CE28D}"/>
              </a:ext>
            </a:extLst>
          </p:cNvPr>
          <p:cNvSpPr txBox="1"/>
          <p:nvPr/>
        </p:nvSpPr>
        <p:spPr>
          <a:xfrm>
            <a:off x="1574799" y="1298525"/>
            <a:ext cx="9648824" cy="1754326"/>
          </a:xfrm>
          <a:prstGeom prst="rect">
            <a:avLst/>
          </a:prstGeom>
          <a:noFill/>
        </p:spPr>
        <p:txBody>
          <a:bodyPr wrap="square">
            <a:spAutoFit/>
          </a:bodyPr>
          <a:lstStyle/>
          <a:p>
            <a:r>
              <a:rPr lang="en-US" b="1" dirty="0"/>
              <a:t>Swipe Left Feature</a:t>
            </a:r>
          </a:p>
          <a:p>
            <a:endParaRPr lang="en-US" dirty="0"/>
          </a:p>
          <a:p>
            <a:r>
              <a:rPr lang="en-US" dirty="0"/>
              <a:t>The existing Spotify application has only the swipe right feature which gives the user the functionality to add the particular song to the queue. But in this redesign the swipe left feature is enabled making the user remove the song from the queue or playlist based on where the user is navigating.</a:t>
            </a:r>
          </a:p>
        </p:txBody>
      </p:sp>
      <p:sp>
        <p:nvSpPr>
          <p:cNvPr id="11" name="TextBox 10">
            <a:extLst>
              <a:ext uri="{FF2B5EF4-FFF2-40B4-BE49-F238E27FC236}">
                <a16:creationId xmlns:a16="http://schemas.microsoft.com/office/drawing/2014/main" id="{33B20DA6-6528-8760-9076-EE152BF538D8}"/>
              </a:ext>
            </a:extLst>
          </p:cNvPr>
          <p:cNvSpPr txBox="1"/>
          <p:nvPr/>
        </p:nvSpPr>
        <p:spPr>
          <a:xfrm>
            <a:off x="1574798" y="3805150"/>
            <a:ext cx="9648823" cy="1754326"/>
          </a:xfrm>
          <a:prstGeom prst="rect">
            <a:avLst/>
          </a:prstGeom>
          <a:noFill/>
        </p:spPr>
        <p:txBody>
          <a:bodyPr wrap="square">
            <a:spAutoFit/>
          </a:bodyPr>
          <a:lstStyle/>
          <a:p>
            <a:r>
              <a:rPr lang="en-US" b="1" dirty="0"/>
              <a:t>Add to the required playlist</a:t>
            </a:r>
          </a:p>
          <a:p>
            <a:endParaRPr lang="en-US" dirty="0"/>
          </a:p>
          <a:p>
            <a:r>
              <a:rPr lang="en-US" dirty="0"/>
              <a:t>Adding the selected songs to a playlist of our choice requires 2 separate steps, i.e., two separate pages to look for the playlist and add it to them. But this redesign consists of the feature where the playlists available are displayed to the user immediately to the song selection panel which pops up when a song is held.</a:t>
            </a:r>
          </a:p>
        </p:txBody>
      </p:sp>
    </p:spTree>
    <p:extLst>
      <p:ext uri="{BB962C8B-B14F-4D97-AF65-F5344CB8AC3E}">
        <p14:creationId xmlns:p14="http://schemas.microsoft.com/office/powerpoint/2010/main" val="391438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Summary</a:t>
            </a:r>
          </a:p>
        </p:txBody>
      </p:sp>
      <p:sp>
        <p:nvSpPr>
          <p:cNvPr id="3" name="Content Placeholder 2"/>
          <p:cNvSpPr>
            <a:spLocks noGrp="1"/>
          </p:cNvSpPr>
          <p:nvPr>
            <p:ph idx="1"/>
          </p:nvPr>
        </p:nvSpPr>
        <p:spPr>
          <a:xfrm>
            <a:off x="2591068" y="1905000"/>
            <a:ext cx="8915400" cy="2924175"/>
          </a:xfrm>
        </p:spPr>
        <p:txBody>
          <a:bodyPr>
            <a:normAutofit/>
          </a:bodyPr>
          <a:lstStyle/>
          <a:p>
            <a:pPr marL="0" indent="0" algn="just">
              <a:buNone/>
            </a:pPr>
            <a:r>
              <a:rPr lang="en-US" dirty="0"/>
              <a:t>From the slides given above, in our project we have worked upon the UI/UX of the Spotify application to make the user’s music listening experience more engaging, and satisfying. Some of the user pain points that are recognized and reworked to satisfy the audience is given below:</a:t>
            </a:r>
          </a:p>
          <a:p>
            <a:r>
              <a:rPr lang="en-US" dirty="0"/>
              <a:t>Multiple Select (Removing, Adding)</a:t>
            </a:r>
          </a:p>
          <a:p>
            <a:r>
              <a:rPr lang="en-US" dirty="0"/>
              <a:t>Color Palate and Component Modification</a:t>
            </a:r>
          </a:p>
          <a:p>
            <a:r>
              <a:rPr lang="en-US" dirty="0"/>
              <a:t>Spotify Social (Adding friends, Activity status, Messaging &amp; Sharing Playlist)</a:t>
            </a:r>
          </a:p>
          <a:p>
            <a:r>
              <a:rPr lang="en-US" dirty="0"/>
              <a:t>Personalized Shuffle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B2021M634 CSD Mini Project</a:t>
            </a:r>
          </a:p>
        </p:txBody>
      </p:sp>
      <p:sp>
        <p:nvSpPr>
          <p:cNvPr id="7" name="TextBox 6"/>
          <p:cNvSpPr txBox="1"/>
          <p:nvPr/>
        </p:nvSpPr>
        <p:spPr>
          <a:xfrm>
            <a:off x="2589212" y="5115339"/>
            <a:ext cx="9032945" cy="523220"/>
          </a:xfrm>
          <a:prstGeom prst="rect">
            <a:avLst/>
          </a:prstGeom>
          <a:noFill/>
        </p:spPr>
        <p:txBody>
          <a:bodyPr wrap="square" rtlCol="0">
            <a:spAutoFit/>
          </a:bodyPr>
          <a:lstStyle/>
          <a:p>
            <a:r>
              <a:rPr lang="en-US" sz="1400" b="1" i="1" dirty="0"/>
              <a:t>Note: Objectives that are focusing should be aligned with the survey summary</a:t>
            </a:r>
          </a:p>
          <a:p>
            <a:endParaRPr lang="en-US" sz="1400" b="1" i="1" dirty="0"/>
          </a:p>
        </p:txBody>
      </p:sp>
    </p:spTree>
    <p:extLst>
      <p:ext uri="{BB962C8B-B14F-4D97-AF65-F5344CB8AC3E}">
        <p14:creationId xmlns:p14="http://schemas.microsoft.com/office/powerpoint/2010/main" val="133667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170</TotalTime>
  <Words>622</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A UX Case Study On Spotify</vt:lpstr>
      <vt:lpstr>Problem Statement</vt:lpstr>
      <vt:lpstr>Objectives</vt:lpstr>
      <vt:lpstr>Literature Survey on Existing Models/ Animated Videos (Design) </vt:lpstr>
      <vt:lpstr>Features</vt:lpstr>
      <vt:lpstr>PowerPoint Presentation</vt:lpstr>
      <vt:lpstr>Survey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HP</dc:creator>
  <cp:lastModifiedBy>SIDHARTH J</cp:lastModifiedBy>
  <cp:revision>17</cp:revision>
  <dcterms:created xsi:type="dcterms:W3CDTF">2024-01-27T02:17:00Z</dcterms:created>
  <dcterms:modified xsi:type="dcterms:W3CDTF">2024-05-15T09:59:57Z</dcterms:modified>
</cp:coreProperties>
</file>