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371" r:id="rId4"/>
    <p:sldId id="288" r:id="rId5"/>
    <p:sldId id="336" r:id="rId6"/>
    <p:sldId id="358" r:id="rId7"/>
    <p:sldId id="357" r:id="rId8"/>
    <p:sldId id="360" r:id="rId9"/>
    <p:sldId id="368" r:id="rId10"/>
    <p:sldId id="361" r:id="rId11"/>
    <p:sldId id="369" r:id="rId12"/>
    <p:sldId id="362" r:id="rId13"/>
    <p:sldId id="370" r:id="rId14"/>
    <p:sldId id="363" r:id="rId15"/>
    <p:sldId id="372" r:id="rId16"/>
    <p:sldId id="367" r:id="rId17"/>
    <p:sldId id="377" r:id="rId18"/>
    <p:sldId id="373" r:id="rId19"/>
    <p:sldId id="359" r:id="rId20"/>
    <p:sldId id="365" r:id="rId21"/>
    <p:sldId id="352" r:id="rId22"/>
    <p:sldId id="374" r:id="rId23"/>
    <p:sldId id="353" r:id="rId24"/>
    <p:sldId id="378" r:id="rId25"/>
    <p:sldId id="379" r:id="rId26"/>
    <p:sldId id="375" r:id="rId27"/>
    <p:sldId id="380" r:id="rId28"/>
    <p:sldId id="381" r:id="rId29"/>
    <p:sldId id="342" r:id="rId30"/>
    <p:sldId id="318" r:id="rId31"/>
    <p:sldId id="31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105" autoAdjust="0"/>
  </p:normalViewPr>
  <p:slideViewPr>
    <p:cSldViewPr snapToGrid="0">
      <p:cViewPr varScale="1">
        <p:scale>
          <a:sx n="56" d="100"/>
          <a:sy n="56" d="100"/>
        </p:scale>
        <p:origin x="16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/>
              <a:t>Week 4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ANY and ALL operators offer a way to compare a single value to multiple values</a:t>
            </a:r>
          </a:p>
          <a:p>
            <a:pPr lvl="1"/>
            <a:r>
              <a:rPr lang="en-US" sz="2000" dirty="0"/>
              <a:t>ANY and ALL don’t have to be used in conjunction with a sub query but usually 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ALL condition to be satisfied the specified condition must be met for </a:t>
            </a:r>
            <a:r>
              <a:rPr lang="en-US" sz="2200" i="1" dirty="0"/>
              <a:t>all</a:t>
            </a:r>
            <a:r>
              <a:rPr lang="en-US" sz="2200" dirty="0"/>
              <a:t> the values in the sub query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For the ANY condition to be satisfied the specified condition must be met for </a:t>
            </a:r>
            <a:r>
              <a:rPr lang="en-US" sz="2200" i="1" dirty="0"/>
              <a:t>any </a:t>
            </a:r>
            <a:r>
              <a:rPr lang="en-US" sz="2200" dirty="0"/>
              <a:t>of the values in the sub query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These operators are frequently used in the having clause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3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4.3</a:t>
            </a:r>
          </a:p>
        </p:txBody>
      </p:sp>
    </p:spTree>
    <p:extLst>
      <p:ext uri="{BB962C8B-B14F-4D97-AF65-F5344CB8AC3E}">
        <p14:creationId xmlns:p14="http://schemas.microsoft.com/office/powerpoint/2010/main" val="4007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Column Multi Row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Used similarly to multi row single column sub queries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Checking for membership, but across multiple columns</a:t>
            </a:r>
          </a:p>
          <a:p>
            <a:endParaRPr lang="en-US" sz="2200" dirty="0"/>
          </a:p>
          <a:p>
            <a:r>
              <a:rPr lang="en-US" sz="2200" dirty="0"/>
              <a:t>Not frequently used but a good tool to have in your SQL toolbox!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4.4</a:t>
            </a:r>
          </a:p>
        </p:txBody>
      </p:sp>
    </p:spTree>
    <p:extLst>
      <p:ext uri="{BB962C8B-B14F-4D97-AF65-F5344CB8AC3E}">
        <p14:creationId xmlns:p14="http://schemas.microsoft.com/office/powerpoint/2010/main" val="23207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168002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Remember a </a:t>
            </a:r>
            <a:r>
              <a:rPr lang="en-US" sz="2200" i="1" dirty="0"/>
              <a:t>table </a:t>
            </a:r>
            <a:r>
              <a:rPr lang="en-US" sz="2200" dirty="0"/>
              <a:t>in the FROM clause can be many things…</a:t>
            </a:r>
          </a:p>
          <a:p>
            <a:pPr lvl="1"/>
            <a:r>
              <a:rPr lang="en-US" sz="1800" dirty="0"/>
              <a:t>Including the result of a sub query!</a:t>
            </a:r>
          </a:p>
          <a:p>
            <a:pPr lvl="1"/>
            <a:endParaRPr lang="en-US" sz="1800" dirty="0"/>
          </a:p>
          <a:p>
            <a:r>
              <a:rPr lang="en-US" sz="2200" dirty="0"/>
              <a:t>When a sub query is included in the FROM clause it is considered a data source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Very powerful because you can customize what inputs go into a join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 common use is pairing an inner join with a subquery to filter rows to a specific subset of values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8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4.5</a:t>
            </a:r>
          </a:p>
        </p:txBody>
      </p:sp>
    </p:spTree>
    <p:extLst>
      <p:ext uri="{BB962C8B-B14F-4D97-AF65-F5344CB8AC3E}">
        <p14:creationId xmlns:p14="http://schemas.microsoft.com/office/powerpoint/2010/main" val="276231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08810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Common Table Expressions (CTEs) leverage sub queries in the WITH clause (new clause alert!!!) </a:t>
            </a:r>
          </a:p>
          <a:p>
            <a:pPr lvl="1"/>
            <a:r>
              <a:rPr lang="en-US" sz="2000" dirty="0"/>
              <a:t>WITH clause is positioned before the SELECT clause</a:t>
            </a:r>
          </a:p>
          <a:p>
            <a:pPr lvl="1"/>
            <a:endParaRPr lang="en-US" sz="2000" dirty="0"/>
          </a:p>
          <a:p>
            <a:r>
              <a:rPr lang="en-US" sz="2200" dirty="0"/>
              <a:t>All CTEs are established at the beginning of the query and given names which are referenced later in the main containing query</a:t>
            </a:r>
          </a:p>
          <a:p>
            <a:pPr lvl="1"/>
            <a:endParaRPr lang="en-US" sz="2000" dirty="0"/>
          </a:p>
          <a:p>
            <a:r>
              <a:rPr lang="en-US" sz="2200" dirty="0"/>
              <a:t>CTEs are effective when there are many (repeated) sub queries in your query</a:t>
            </a:r>
          </a:p>
          <a:p>
            <a:pPr lvl="1"/>
            <a:r>
              <a:rPr lang="en-US" sz="2000" dirty="0"/>
              <a:t>Improves organization but can hurt interpretability! (in my opinion)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91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A86-2186-40C6-9BE2-F44C0E69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1027136"/>
            <a:ext cx="3470661" cy="531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3A372-3AE4-4EE1-9D73-BD770307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1" y="1027136"/>
            <a:ext cx="2713038" cy="54848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66D573-0D5A-4938-A6AF-D5783337E104}"/>
              </a:ext>
            </a:extLst>
          </p:cNvPr>
          <p:cNvSpPr/>
          <p:nvPr/>
        </p:nvSpPr>
        <p:spPr>
          <a:xfrm>
            <a:off x="4079761" y="3420029"/>
            <a:ext cx="1339398" cy="26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1E9B9-1993-4D71-8700-3F8482CCBE65}"/>
              </a:ext>
            </a:extLst>
          </p:cNvPr>
          <p:cNvSpPr txBox="1">
            <a:spLocks/>
          </p:cNvSpPr>
          <p:nvPr/>
        </p:nvSpPr>
        <p:spPr>
          <a:xfrm>
            <a:off x="804334" y="723900"/>
            <a:ext cx="8619066" cy="262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Which regions have higher member populations than regions 8, 9, and 7?</a:t>
            </a:r>
          </a:p>
        </p:txBody>
      </p:sp>
    </p:spTree>
    <p:extLst>
      <p:ext uri="{BB962C8B-B14F-4D97-AF65-F5344CB8AC3E}">
        <p14:creationId xmlns:p14="http://schemas.microsoft.com/office/powerpoint/2010/main" val="2171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4.6</a:t>
            </a:r>
          </a:p>
        </p:txBody>
      </p:sp>
    </p:spTree>
    <p:extLst>
      <p:ext uri="{BB962C8B-B14F-4D97-AF65-F5344CB8AC3E}">
        <p14:creationId xmlns:p14="http://schemas.microsoft.com/office/powerpoint/2010/main" val="33215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Sub Queries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Conditional Logic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Conditional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74"/>
            <a:ext cx="9185757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Conditional logic is the ability to take one of multiple paths during the execution of a program</a:t>
            </a:r>
          </a:p>
          <a:p>
            <a:pPr lvl="1"/>
            <a:r>
              <a:rPr lang="en-US" sz="2000" dirty="0"/>
              <a:t>Think IF -&gt; THEN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 CASE expression is SQL’s optimal method to express and execute conditional logic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CASE expressions are executed in the SELECT cause (for our purposes)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78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Searched CASE expressions are the most common use for CASE expressions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Can return a string, expression, column value or even the result of a sub query</a:t>
            </a:r>
          </a:p>
          <a:p>
            <a:endParaRPr lang="en-US" sz="2200" dirty="0"/>
          </a:p>
          <a:p>
            <a:r>
              <a:rPr lang="en-US" sz="2200" dirty="0"/>
              <a:t>The value following ELSE in a searched CASE expression is considered the default value of the expression</a:t>
            </a:r>
          </a:p>
          <a:p>
            <a:endParaRPr lang="en-US" sz="2200" dirty="0"/>
          </a:p>
          <a:p>
            <a:r>
              <a:rPr lang="en-US" sz="2200" dirty="0"/>
              <a:t>Once a condition in the expression is met, the rest of the expression is ignored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4.7</a:t>
            </a:r>
          </a:p>
        </p:txBody>
      </p:sp>
    </p:spTree>
    <p:extLst>
      <p:ext uri="{BB962C8B-B14F-4D97-AF65-F5344CB8AC3E}">
        <p14:creationId xmlns:p14="http://schemas.microsoft.com/office/powerpoint/2010/main" val="239192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CASE expressions can help when you want results all in one row</a:t>
            </a:r>
          </a:p>
          <a:p>
            <a:pPr lvl="1"/>
            <a:r>
              <a:rPr lang="en-US" sz="2000" dirty="0"/>
              <a:t>Similar to transposing the results of a GROUP BY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Using CASE to transform your result requires more code but is very flexible!</a:t>
            </a:r>
          </a:p>
          <a:p>
            <a:pPr lvl="1"/>
            <a:r>
              <a:rPr lang="en-US" sz="2000" dirty="0"/>
              <a:t>Shorthand is available! </a:t>
            </a:r>
          </a:p>
          <a:p>
            <a:endParaRPr lang="en-US" sz="2200" dirty="0"/>
          </a:p>
          <a:p>
            <a:r>
              <a:rPr lang="en-US" sz="2200" dirty="0"/>
              <a:t>A separate CASE expression is required for each column desired in your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Shorthand Syntax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There is a recently added new syntax to perform result set transformation</a:t>
            </a:r>
          </a:p>
          <a:p>
            <a:pPr lvl="1"/>
            <a:r>
              <a:rPr lang="en-US" sz="1800" dirty="0"/>
              <a:t>No longer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9CA86-CD7D-42F7-BB55-28F2F115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2" y="2905124"/>
            <a:ext cx="3878346" cy="13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573-E252-4B8B-B297-12B0FF79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7045"/>
            <a:ext cx="4118049" cy="122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65E35-D07D-44E7-93C9-6E5F384E8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60" y="5001179"/>
            <a:ext cx="3818310" cy="1320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2A223-8FEB-4E74-8558-7A0BA48C3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432" y="5200093"/>
            <a:ext cx="4021139" cy="1121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3057B-E500-4EED-94A0-6A165BC03754}"/>
              </a:ext>
            </a:extLst>
          </p:cNvPr>
          <p:cNvSpPr txBox="1"/>
          <p:nvPr/>
        </p:nvSpPr>
        <p:spPr>
          <a:xfrm>
            <a:off x="4862178" y="2391936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16869-5E50-4B3D-8A6D-FFFB87A42272}"/>
              </a:ext>
            </a:extLst>
          </p:cNvPr>
          <p:cNvSpPr txBox="1"/>
          <p:nvPr/>
        </p:nvSpPr>
        <p:spPr>
          <a:xfrm>
            <a:off x="4862177" y="4715520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8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Update! Cont.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9024228" cy="4664629"/>
          </a:xfrm>
        </p:spPr>
        <p:txBody>
          <a:bodyPr>
            <a:normAutofit/>
          </a:bodyPr>
          <a:lstStyle/>
          <a:p>
            <a:r>
              <a:rPr lang="en-US" sz="2000" dirty="0"/>
              <a:t>Important to remember that this syntax only works when you are looking at aggregations of row counts</a:t>
            </a:r>
          </a:p>
          <a:p>
            <a:pPr lvl="1"/>
            <a:r>
              <a:rPr lang="en-US" sz="1800" dirty="0"/>
              <a:t>If you want to aggregate on actual amounts in the table you will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EB31E-070E-4E08-BD14-B40250DE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1" y="3972951"/>
            <a:ext cx="4081253" cy="1909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4BC30-6473-49C0-BE4F-F842B0F9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79" y="4524735"/>
            <a:ext cx="3813718" cy="5621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769630-DE09-4312-9948-C3D82D7A8F76}"/>
              </a:ext>
            </a:extLst>
          </p:cNvPr>
          <p:cNvSpPr/>
          <p:nvPr/>
        </p:nvSpPr>
        <p:spPr>
          <a:xfrm>
            <a:off x="4758587" y="4739268"/>
            <a:ext cx="705511" cy="27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4.8</a:t>
            </a:r>
          </a:p>
        </p:txBody>
      </p:sp>
    </p:spTree>
    <p:extLst>
      <p:ext uri="{BB962C8B-B14F-4D97-AF65-F5344CB8AC3E}">
        <p14:creationId xmlns:p14="http://schemas.microsoft.com/office/powerpoint/2010/main" val="196222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in 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can also be leveraged in the SELECT Clause of a query</a:t>
            </a:r>
          </a:p>
          <a:p>
            <a:endParaRPr lang="en-US" sz="2200" dirty="0"/>
          </a:p>
          <a:p>
            <a:r>
              <a:rPr lang="en-US" sz="2200" dirty="0"/>
              <a:t>Sub queries in the SELECT clause will be </a:t>
            </a:r>
            <a:r>
              <a:rPr lang="en-US" sz="2200" i="1" dirty="0"/>
              <a:t>scalar </a:t>
            </a:r>
            <a:r>
              <a:rPr lang="en-US" sz="2200" dirty="0"/>
              <a:t>in nature</a:t>
            </a:r>
          </a:p>
          <a:p>
            <a:endParaRPr lang="en-US" sz="2200" dirty="0"/>
          </a:p>
          <a:p>
            <a:r>
              <a:rPr lang="en-US" sz="2200" dirty="0"/>
              <a:t>A common use case for sub queries in the SELECT clause is to calculate percent of a total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40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4.9</a:t>
            </a:r>
          </a:p>
        </p:txBody>
      </p:sp>
    </p:spTree>
    <p:extLst>
      <p:ext uri="{BB962C8B-B14F-4D97-AF65-F5344CB8AC3E}">
        <p14:creationId xmlns:p14="http://schemas.microsoft.com/office/powerpoint/2010/main" val="116690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28305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are a </a:t>
            </a:r>
            <a:r>
              <a:rPr lang="en-US" sz="2200" b="1" dirty="0"/>
              <a:t>query within another query (containing query)</a:t>
            </a:r>
          </a:p>
          <a:p>
            <a:pPr lvl="1"/>
            <a:r>
              <a:rPr lang="en-US" sz="2000" dirty="0"/>
              <a:t>Always contained with parenthesis!</a:t>
            </a:r>
          </a:p>
          <a:p>
            <a:pPr lvl="1"/>
            <a:endParaRPr lang="en-US" sz="1800" dirty="0"/>
          </a:p>
          <a:p>
            <a:r>
              <a:rPr lang="en-US" sz="2200" dirty="0"/>
              <a:t>Like any SQL query, sub queries can return…</a:t>
            </a:r>
          </a:p>
          <a:p>
            <a:pPr lvl="1"/>
            <a:r>
              <a:rPr lang="en-US" sz="2000" dirty="0"/>
              <a:t>Single row and single column</a:t>
            </a:r>
          </a:p>
          <a:p>
            <a:pPr lvl="1"/>
            <a:r>
              <a:rPr lang="en-US" sz="2000" dirty="0"/>
              <a:t>Multiple rows and single column</a:t>
            </a:r>
          </a:p>
          <a:p>
            <a:pPr lvl="1"/>
            <a:r>
              <a:rPr lang="en-US" sz="2000" dirty="0"/>
              <a:t>Multiple rows and multiple columns</a:t>
            </a:r>
          </a:p>
          <a:p>
            <a:pPr lvl="1"/>
            <a:endParaRPr lang="en-US" sz="2000" dirty="0"/>
          </a:p>
          <a:p>
            <a:r>
              <a:rPr lang="en-US" sz="22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sub query that returns a </a:t>
            </a:r>
            <a:r>
              <a:rPr lang="en-US" sz="2200" b="1" dirty="0"/>
              <a:t>single row and single column </a:t>
            </a:r>
            <a:r>
              <a:rPr lang="en-US" sz="2200" dirty="0"/>
              <a:t>is called a </a:t>
            </a:r>
            <a:r>
              <a:rPr lang="en-US" sz="2200" b="1" dirty="0"/>
              <a:t>scalar sub query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are most frequently used as part of a condition referencing equality/inequality (=, &lt;&gt;, &gt;=, &lt;=, &gt;, &lt;)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When using a sub query as part of an equality condition the sub query </a:t>
            </a:r>
            <a:r>
              <a:rPr lang="en-US" sz="2200" b="1" dirty="0"/>
              <a:t>must return a single row and single column</a:t>
            </a:r>
          </a:p>
          <a:p>
            <a:pPr lvl="1"/>
            <a:r>
              <a:rPr lang="en-US" sz="2000" dirty="0"/>
              <a:t>In other words… it must be scalar!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Row Single Column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Multiple row single column sub queries are used similarly to scalar sub queries 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However, we check for </a:t>
            </a:r>
            <a:r>
              <a:rPr lang="en-US" sz="2200" i="1" dirty="0"/>
              <a:t>membership </a:t>
            </a:r>
            <a:r>
              <a:rPr lang="en-US" sz="2200" dirty="0"/>
              <a:t>instead of </a:t>
            </a:r>
            <a:r>
              <a:rPr lang="en-US" sz="2200" i="1" dirty="0"/>
              <a:t>equality</a:t>
            </a:r>
          </a:p>
          <a:p>
            <a:pPr lvl="1"/>
            <a:r>
              <a:rPr lang="en-US" sz="2000" dirty="0"/>
              <a:t>We cannot equate a single value to a set of values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Use the IN and NOT IN operators with these sub queries as opposed to our equality/inequality operators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0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4.2</a:t>
            </a:r>
          </a:p>
        </p:txBody>
      </p:sp>
    </p:spTree>
    <p:extLst>
      <p:ext uri="{BB962C8B-B14F-4D97-AF65-F5344CB8AC3E}">
        <p14:creationId xmlns:p14="http://schemas.microsoft.com/office/powerpoint/2010/main" val="2459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32487</TotalTime>
  <Words>1032</Words>
  <Application>Microsoft Office PowerPoint</Application>
  <PresentationFormat>Widescreen</PresentationFormat>
  <Paragraphs>169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Sub Queries</vt:lpstr>
      <vt:lpstr>Sub Queries</vt:lpstr>
      <vt:lpstr>Scalar Sub Queries</vt:lpstr>
      <vt:lpstr>Demo Set 4.1</vt:lpstr>
      <vt:lpstr>Multi Row Single Column Sub Queries</vt:lpstr>
      <vt:lpstr>Demo Set 4.2</vt:lpstr>
      <vt:lpstr>ANY and ALL Operators</vt:lpstr>
      <vt:lpstr>Demo Set 4.3</vt:lpstr>
      <vt:lpstr>Multi Column Multi Row Sub Queries</vt:lpstr>
      <vt:lpstr>Demo Set 4.4</vt:lpstr>
      <vt:lpstr>Sub Queries as a Data Source</vt:lpstr>
      <vt:lpstr>Demo Set 4.5</vt:lpstr>
      <vt:lpstr>Sub Queries as a Common Table Expression</vt:lpstr>
      <vt:lpstr>PowerPoint Presentation</vt:lpstr>
      <vt:lpstr>Demo Set 4.6</vt:lpstr>
      <vt:lpstr>Conditional Logic</vt:lpstr>
      <vt:lpstr>What is Conditional Logic?</vt:lpstr>
      <vt:lpstr>Searched CASE Expressions</vt:lpstr>
      <vt:lpstr>Demo Set 4.7</vt:lpstr>
      <vt:lpstr>Result Set Transformations</vt:lpstr>
      <vt:lpstr>Result Transformation Shorthand Syntax </vt:lpstr>
      <vt:lpstr>Result Transformation Update! Cont. </vt:lpstr>
      <vt:lpstr>Demo Set 4.8</vt:lpstr>
      <vt:lpstr>Sub Queries in the SELECT Clause</vt:lpstr>
      <vt:lpstr>Demo Set 4.9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80</cp:revision>
  <dcterms:created xsi:type="dcterms:W3CDTF">2022-05-16T22:13:08Z</dcterms:created>
  <dcterms:modified xsi:type="dcterms:W3CDTF">2025-10-21T23:19:30Z</dcterms:modified>
</cp:coreProperties>
</file>