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A1B803-FC59-4FB3-B0C2-A5802D42DB6A}">
  <a:tblStyle styleId="{37A1B803-FC59-4FB3-B0C2-A5802D42DB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4bd2e0b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4bd2e0b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可以把Ｘ軸距離拉開，不會有全部集中在接近0的地方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ac301484b_2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ac301484b_2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4bd2e0b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4bd2e0b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6ef621a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6ef621a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6ef621a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6ef621a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ac301484b_2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ac301484b_2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ac301484b_2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ac301484b_2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6ef621a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6ef621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6ef621a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6ef621a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9b7fc11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9b7fc11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9b7fc11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9b7fc11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a43c7516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a43c7516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補充 &gt;2% 的資料比例有多少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price change 要統一叫做 price chg pct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ef621a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6ef621a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4bd2e0b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4bd2e0b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a43c7516e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a43c7516e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horturl.at/dkrAQ" TargetMode="External"/><Relationship Id="rId4" Type="http://schemas.openxmlformats.org/officeDocument/2006/relationships/hyperlink" Target="https://finmindtrade.com/" TargetMode="External"/><Relationship Id="rId5" Type="http://schemas.openxmlformats.org/officeDocument/2006/relationships/hyperlink" Target="https://shorturl.at/dBQ57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022200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Heiti TC"/>
                <a:ea typeface="Heiti TC"/>
                <a:cs typeface="Heiti TC"/>
                <a:sym typeface="Heiti TC"/>
              </a:rPr>
              <a:t>統計學 期末專題報告</a:t>
            </a:r>
            <a:endParaRPr b="1"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355">
                <a:latin typeface="Heiti TC"/>
                <a:ea typeface="Heiti TC"/>
                <a:cs typeface="Heiti TC"/>
                <a:sym typeface="Heiti TC"/>
              </a:rPr>
              <a:t>跟著大戶走！從分點交易量看個股漲幅</a:t>
            </a:r>
            <a:endParaRPr b="1" sz="3355"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420450" y="3267925"/>
            <a:ext cx="2303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劉岳樺 512717026</a:t>
            </a: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劉緯軒 IOF.112010</a:t>
            </a: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00" y="1017725"/>
            <a:ext cx="2601474" cy="200141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>
            <p:ph type="title"/>
          </p:nvPr>
        </p:nvSpPr>
        <p:spPr>
          <a:xfrm>
            <a:off x="288126" y="445025"/>
            <a:ext cx="7259700" cy="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Heiti TC"/>
                <a:ea typeface="Heiti TC"/>
                <a:cs typeface="Heiti TC"/>
                <a:sym typeface="Heiti TC"/>
              </a:rPr>
              <a:t>資料視覺化 - 以 Buy Ratio 取 Log 重新呈現</a:t>
            </a:r>
            <a:endParaRPr b="1">
              <a:latin typeface="Heiti TC"/>
              <a:ea typeface="Heiti TC"/>
              <a:cs typeface="Heiti TC"/>
              <a:sym typeface="Heiti TC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925" y="1013513"/>
            <a:ext cx="2601476" cy="20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8150" y="1013513"/>
            <a:ext cx="2601476" cy="20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700" y="3083950"/>
            <a:ext cx="2601476" cy="19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2926" y="3083950"/>
            <a:ext cx="2601476" cy="19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5638700" y="3065625"/>
            <a:ext cx="3048900" cy="1938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Buy Ratio 取 Log 後的樣本(有過濾 Buy Ratio &gt; 0)，有別於原本的右偏形式，會呈現近似於常態分佈的狀態，這樣的資料預處理，</a:t>
            </a:r>
            <a:r>
              <a:rPr b="1" lang="zh-TW" sz="1600" u="sng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有助於我們可以使用更多樣本進行檢定</a:t>
            </a: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。</a:t>
            </a:r>
            <a:endParaRPr b="1" sz="16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換句話說，</a:t>
            </a:r>
            <a:r>
              <a:rPr b="1" lang="zh-TW" sz="1600" u="sng">
                <a:solidFill>
                  <a:srgbClr val="FFFF00"/>
                </a:solidFill>
                <a:latin typeface="Heiti TC"/>
                <a:ea typeface="Heiti TC"/>
                <a:cs typeface="Heiti TC"/>
                <a:sym typeface="Heiti TC"/>
              </a:rPr>
              <a:t>實際策略執行上也有更多潛在訊號觸發機會</a:t>
            </a: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。</a:t>
            </a:r>
            <a:endParaRPr b="1" sz="16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Heiti TC"/>
                <a:ea typeface="Heiti TC"/>
                <a:cs typeface="Heiti TC"/>
                <a:sym typeface="Heiti TC"/>
              </a:rPr>
              <a:t>虛無假設檢定</a:t>
            </a:r>
            <a:endParaRPr b="1"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7393800" cy="36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 sz="22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虛無假設（H0）：</a:t>
            </a:r>
            <a:br>
              <a:rPr b="1"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r>
              <a:rPr b="1"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篩選 Buy Ratio &gt; 0 後，</a:t>
            </a:r>
            <a:r>
              <a:rPr b="1"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「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Log(Buy Ratio) 」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對「該股票 T0 到 T+1/T+2/T+3/T+4/T+5 的平均股價漲幅(%) 」沒有顯著影響 (</a:t>
            </a:r>
            <a:r>
              <a:rPr lang="zh-TW">
                <a:solidFill>
                  <a:srgbClr val="FF0000"/>
                </a:solidFill>
                <a:latin typeface="Heiti TC"/>
                <a:ea typeface="Heiti TC"/>
                <a:cs typeface="Heiti TC"/>
                <a:sym typeface="Heiti TC"/>
              </a:rPr>
              <a:t>即</a:t>
            </a:r>
            <a:r>
              <a:rPr b="1" lang="zh-TW">
                <a:solidFill>
                  <a:srgbClr val="FF0000"/>
                </a:solidFill>
                <a:latin typeface="Heiti TC"/>
                <a:ea typeface="Heiti TC"/>
                <a:cs typeface="Heiti TC"/>
                <a:sym typeface="Heiti TC"/>
              </a:rPr>
              <a:t>Beta = 0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)</a:t>
            </a:r>
            <a:b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 sz="22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對立假設（H1）：</a:t>
            </a:r>
            <a:b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上述 </a:t>
            </a:r>
            <a:r>
              <a:rPr b="1" lang="zh-TW">
                <a:solidFill>
                  <a:srgbClr val="FF0000"/>
                </a:solidFill>
                <a:latin typeface="Heiti TC"/>
                <a:ea typeface="Heiti TC"/>
                <a:cs typeface="Heiti TC"/>
                <a:sym typeface="Heiti TC"/>
              </a:rPr>
              <a:t>Beta ≠ 0</a:t>
            </a:r>
            <a:b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Heiti TC"/>
                <a:ea typeface="Heiti TC"/>
                <a:cs typeface="Heiti TC"/>
                <a:sym typeface="Heiti TC"/>
              </a:rPr>
              <a:t>統計分析結果 - 迴歸分析（1/2）</a:t>
            </a:r>
            <a:endParaRPr b="1">
              <a:latin typeface="Heiti TC"/>
              <a:ea typeface="Heiti TC"/>
              <a:cs typeface="Heiti TC"/>
              <a:sym typeface="Heiti TC"/>
            </a:endParaRPr>
          </a:p>
        </p:txBody>
      </p:sp>
      <p:grpSp>
        <p:nvGrpSpPr>
          <p:cNvPr id="158" name="Google Shape;158;p24"/>
          <p:cNvGrpSpPr/>
          <p:nvPr/>
        </p:nvGrpSpPr>
        <p:grpSpPr>
          <a:xfrm>
            <a:off x="311713" y="1379125"/>
            <a:ext cx="4832031" cy="3350525"/>
            <a:chOff x="311700" y="1379125"/>
            <a:chExt cx="5454375" cy="3350525"/>
          </a:xfrm>
        </p:grpSpPr>
        <p:pic>
          <p:nvPicPr>
            <p:cNvPr id="159" name="Google Shape;15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379125"/>
              <a:ext cx="5454375" cy="3350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4"/>
            <p:cNvSpPr/>
            <p:nvPr/>
          </p:nvSpPr>
          <p:spPr>
            <a:xfrm>
              <a:off x="1417875" y="3133450"/>
              <a:ext cx="725100" cy="7053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3688750" y="3133400"/>
              <a:ext cx="725100" cy="7053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62" name="Google Shape;162;p24"/>
          <p:cNvGraphicFramePr/>
          <p:nvPr/>
        </p:nvGraphicFramePr>
        <p:xfrm>
          <a:off x="5224125" y="137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{37A1B803-FC59-4FB3-B0C2-A5802D42DB6A}</a:tableStyleId>
              </a:tblPr>
              <a:tblGrid>
                <a:gridCol w="2437725"/>
                <a:gridCol w="1170375"/>
              </a:tblGrid>
              <a:tr h="32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chemeClr val="dk1"/>
                          </a:solidFill>
                          <a:latin typeface="Heiti TC"/>
                          <a:ea typeface="Heiti TC"/>
                          <a:cs typeface="Heiti TC"/>
                          <a:sym typeface="Heiti TC"/>
                        </a:rPr>
                        <a:t>統計量</a:t>
                      </a:r>
                      <a:endParaRPr b="1" sz="1800">
                        <a:solidFill>
                          <a:schemeClr val="dk1"/>
                        </a:solidFill>
                        <a:latin typeface="Heiti TC"/>
                        <a:ea typeface="Heiti TC"/>
                        <a:cs typeface="Heiti TC"/>
                        <a:sym typeface="Heiti TC"/>
                      </a:endParaRPr>
                    </a:p>
                  </a:txBody>
                  <a:tcPr marT="91425" marB="91425" marR="91425" marL="91425" anchor="ctr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chemeClr val="dk1"/>
                          </a:solidFill>
                        </a:rPr>
                        <a:t>統計值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6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Heiti TC"/>
                          <a:ea typeface="Heiti TC"/>
                          <a:cs typeface="Heiti TC"/>
                          <a:sym typeface="Heiti TC"/>
                        </a:rPr>
                        <a:t>所有樣本數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55472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Heiti TC"/>
                          <a:ea typeface="Heiti TC"/>
                          <a:cs typeface="Heiti TC"/>
                          <a:sym typeface="Heiti TC"/>
                        </a:rPr>
                        <a:t>coef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0.0241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Heiti TC"/>
                          <a:ea typeface="Heiti TC"/>
                          <a:cs typeface="Heiti TC"/>
                          <a:sym typeface="Heiti TC"/>
                        </a:rPr>
                        <a:t>p 值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0.0010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5224125" y="3145925"/>
            <a:ext cx="3608100" cy="1583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9900"/>
                </a:solidFill>
                <a:latin typeface="Heiti TC"/>
                <a:ea typeface="Heiti TC"/>
                <a:cs typeface="Heiti TC"/>
                <a:sym typeface="Heiti TC"/>
              </a:rPr>
              <a:t>coef for Log_Buy_Ratio：0.0241</a:t>
            </a:r>
            <a:b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這意味著 Log_Buy_Ratio 每增加一個單位，「平均五日漲幅(％)」平均增加 0.0241 個百分點。</a:t>
            </a: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>
                <a:solidFill>
                  <a:srgbClr val="FF9900"/>
                </a:solidFill>
                <a:latin typeface="Heiti TC"/>
                <a:ea typeface="Heiti TC"/>
                <a:cs typeface="Heiti TC"/>
                <a:sym typeface="Heiti TC"/>
              </a:rPr>
              <a:t>p 值：0.001</a:t>
            </a:r>
            <a:b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p 值小於 α（ 0.05 ），我們可以拒絕虛無假設，認為 </a:t>
            </a:r>
            <a:r>
              <a:rPr lang="zh-TW">
                <a:solidFill>
                  <a:srgbClr val="FF9900"/>
                </a:solidFill>
                <a:latin typeface="Heiti TC"/>
                <a:ea typeface="Heiti TC"/>
                <a:cs typeface="Heiti TC"/>
                <a:sym typeface="Heiti TC"/>
              </a:rPr>
              <a:t>Log_Buy_Ratio 對平均股價漲幅(％)有顯著影響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。</a:t>
            </a: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Heiti TC"/>
                <a:ea typeface="Heiti TC"/>
                <a:cs typeface="Heiti TC"/>
                <a:sym typeface="Heiti TC"/>
              </a:rPr>
              <a:t>結論</a:t>
            </a:r>
            <a:endParaRPr b="1"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iti TC"/>
              <a:buAutoNum type="arabicPeriod"/>
            </a:pP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在原本的實驗(p.7)檢驗下，我們發現在 Buy Ratio &gt;= 2% 下，其對於股票的五日漲幅(％)是有顯著影響的，但因有效樣本過少，實務策略開發上交易次數過低。</a:t>
            </a:r>
            <a:b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iti TC"/>
              <a:buAutoNum type="arabicPeriod"/>
            </a:pP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重新調整檢驗方式(p.11)後，從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線性回歸結果來看，我們發現，有足夠的證據表明，在 Buy Ratio &gt; 0 的前提下， Log(Buy Ratio) 對股票接下來五天的平均股價變動有顯著影響，僅管影響的大小（系數）不大，但統計上是顯著的，同時，也可以解決實務策略開發上交易次數過低的問題。</a:t>
            </a:r>
            <a:b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iti TC"/>
              <a:buAutoNum type="arabicPeriod"/>
            </a:pP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以上檢驗結果有機會作為實際的交易策略來做進一步的研究，雖然離是否能獲得正報酬仍有待商榷，但作為「獲利因子」，至少在統計上是有顯著結果的。</a:t>
            </a: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Heiti TC"/>
                <a:ea typeface="Heiti TC"/>
                <a:cs typeface="Heiti TC"/>
                <a:sym typeface="Heiti TC"/>
              </a:rPr>
              <a:t>未來可發展方向建議</a:t>
            </a:r>
            <a:endParaRPr b="1"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152475"/>
            <a:ext cx="6132600" cy="3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iti TC"/>
              <a:buChar char="●"/>
            </a:pPr>
            <a:r>
              <a:rPr b="1" lang="zh-TW" sz="20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資料面向：</a:t>
            </a:r>
            <a:endParaRPr b="1" sz="20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iti TC"/>
              <a:buChar char="○"/>
            </a:pP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增加檢驗的 Broker 分點，本次專題僅以「凱基松山」分點為例</a:t>
            </a: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iti TC"/>
              <a:buChar char="○"/>
            </a:pP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Broker 分點買賣資訊本次僅使用「每日買進」，也可再加入「每日賣出」or「淨買賣」資訊作爲檢驗項目</a:t>
            </a:r>
            <a:b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iti TC"/>
              <a:buChar char="●"/>
            </a:pPr>
            <a:r>
              <a:rPr b="1" lang="zh-TW" sz="20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實驗設計面向：</a:t>
            </a:r>
            <a:endParaRPr b="1" sz="20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iti TC"/>
              <a:buChar char="○"/>
            </a:pP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可以試著拉長觀測的報酬率天數</a:t>
            </a: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iti TC"/>
              <a:buChar char="○"/>
            </a:pP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觀察標的可以改以做Ａ看Ｂ的方式，例如觀察當日買進「權證」數量，對應連動的股票未來的漲幅關係</a:t>
            </a:r>
            <a:b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iti TC"/>
              <a:buChar char="●"/>
            </a:pPr>
            <a:r>
              <a:rPr b="1" lang="zh-TW" sz="20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交易實務面向：</a:t>
            </a:r>
            <a:endParaRPr b="1" sz="20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iti TC"/>
              <a:buChar char="○"/>
            </a:pP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以本專題的檢測結果為基礎，進一步檢驗該獲利因子的報酬率，進一步設計出有機會獲利的交易策略</a:t>
            </a: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Heiti TC"/>
                <a:ea typeface="Heiti TC"/>
                <a:cs typeface="Heiti TC"/>
                <a:sym typeface="Heiti TC"/>
              </a:rPr>
              <a:t>參考資源</a:t>
            </a:r>
            <a:endParaRPr b="1"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 Code：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CoLab (</a:t>
            </a:r>
            <a:r>
              <a:rPr lang="zh-TW" u="sng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https://shorturl.at/dkrAQ</a:t>
            </a: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Lib：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Matplotlib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Pandas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Scipy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statsmodels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Source：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FinMind (</a:t>
            </a:r>
            <a:r>
              <a:rPr lang="zh-TW" u="sng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https://finmindtrade.com/</a:t>
            </a: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 Sample：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Professor’s Regression (</a:t>
            </a:r>
            <a:r>
              <a:rPr lang="zh-TW" u="sng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https://shorturl.at/dBQ57</a:t>
            </a:r>
            <a:r>
              <a:rPr lang="zh-TW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1851900"/>
            <a:ext cx="8520600" cy="14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9600">
                <a:latin typeface="Heiti TC"/>
                <a:ea typeface="Heiti TC"/>
                <a:cs typeface="Heiti TC"/>
                <a:sym typeface="Heiti TC"/>
              </a:rPr>
              <a:t>感謝聆聽</a:t>
            </a:r>
            <a:endParaRPr b="1" sz="9600">
              <a:latin typeface="Heiti TC"/>
              <a:ea typeface="Heiti TC"/>
              <a:cs typeface="Heiti TC"/>
              <a:sym typeface="Heiti T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Heiti TC"/>
                <a:ea typeface="Heiti TC"/>
                <a:cs typeface="Heiti TC"/>
                <a:sym typeface="Heiti TC"/>
              </a:rPr>
              <a:t>研究動機</a:t>
            </a:r>
            <a:endParaRPr b="1"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38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常常會聽說台灣股市屬於淺碟型市場，胃納量不大，這導致</a:t>
            </a:r>
            <a:r>
              <a:rPr b="1" lang="zh-TW" u="sng">
                <a:solidFill>
                  <a:srgbClr val="FF0000"/>
                </a:solidFill>
                <a:latin typeface="Heiti TC"/>
                <a:ea typeface="Heiti TC"/>
                <a:cs typeface="Heiti TC"/>
                <a:sym typeface="Heiti TC"/>
              </a:rPr>
              <a:t>中小型個股很容易受到特定大戶的行為而推動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，若上述傳說為真，並且能找出大戶交易與個股股價的關係，或許就有機會設計成一套交易策略，讓我們可以跟著大戶的行為走，分一杯羹！</a:t>
            </a: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由於證交所有提供每日的各券商分點交易量，而坊間也流傳著許多股市大戶使用的分點，故我們可以由此來推測</a:t>
            </a:r>
            <a:r>
              <a:rPr b="1" lang="zh-TW" u="sng">
                <a:solidFill>
                  <a:srgbClr val="FF0000"/>
                </a:solidFill>
                <a:latin typeface="Heiti TC"/>
                <a:ea typeface="Heiti TC"/>
                <a:cs typeface="Heiti TC"/>
                <a:sym typeface="Heiti TC"/>
              </a:rPr>
              <a:t>特定分點與個股走勢個關係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，以此來驗證看看這些鄉野奇談是否屬實，或者能否捕捉到其他有趣的資訊。</a:t>
            </a: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200" y="1495938"/>
            <a:ext cx="3144000" cy="215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Heiti TC"/>
                <a:ea typeface="Heiti TC"/>
                <a:cs typeface="Heiti TC"/>
                <a:sym typeface="Heiti TC"/>
              </a:rPr>
              <a:t>資料蒐集</a:t>
            </a:r>
            <a:endParaRPr b="1"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6229200" cy="26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我們透過 FindMind API 抓取：</a:t>
            </a: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iti TC"/>
              <a:buAutoNum type="arabicPeriod"/>
            </a:pPr>
            <a:r>
              <a:rPr b="1" lang="zh-TW" sz="20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券商分點每日買賣資訊（202212-202312）</a:t>
            </a:r>
            <a:endParaRPr b="1" sz="20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iti TC"/>
              <a:buAutoNum type="alphaLcPeriod"/>
            </a:pPr>
            <a:r>
              <a:rPr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這邊抓取「凱基松山」分點為例</a:t>
            </a:r>
            <a:b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iti TC"/>
              <a:buAutoNum type="arabicPeriod"/>
            </a:pPr>
            <a:r>
              <a:rPr b="1" lang="zh-TW" sz="20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個股日開高低收資訊</a:t>
            </a:r>
            <a:endParaRPr b="1" sz="20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iti TC"/>
              <a:buAutoNum type="alphaLcPeriod"/>
            </a:pPr>
            <a:r>
              <a:rPr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結合分點資訊，計算該分點每日買進佔總交易量佔比</a:t>
            </a:r>
            <a:endParaRPr sz="16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iti TC"/>
              <a:buAutoNum type="alphaLcPeriod"/>
            </a:pPr>
            <a:r>
              <a:rPr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計算該分點當日購買的股票在 T+1、T+2、T+3、T+4、T+5 日的漲跌幅％以及前面 5 項的平均漲跌幅％</a:t>
            </a:r>
            <a:endParaRPr sz="16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900" y="1152475"/>
            <a:ext cx="2222600" cy="21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47805" l="4933" r="0" t="0"/>
          <a:stretch/>
        </p:blipFill>
        <p:spPr>
          <a:xfrm>
            <a:off x="103462" y="3683350"/>
            <a:ext cx="3985401" cy="13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5">
            <a:alphaModFix/>
          </a:blip>
          <a:srcRect b="0" l="4761" r="0" t="0"/>
          <a:stretch/>
        </p:blipFill>
        <p:spPr>
          <a:xfrm>
            <a:off x="4186687" y="3683350"/>
            <a:ext cx="4853849" cy="13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52400" y="445025"/>
            <a:ext cx="867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Heiti TC"/>
                <a:ea typeface="Heiti TC"/>
                <a:cs typeface="Heiti TC"/>
                <a:sym typeface="Heiti TC"/>
              </a:rPr>
              <a:t>資料視覺化 -（1/3） （定義ＸＹ軸與呈現內容）</a:t>
            </a:r>
            <a:endParaRPr b="1"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927200" y="1170125"/>
            <a:ext cx="3905100" cy="3595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將股票 </a:t>
            </a:r>
            <a:r>
              <a:rPr b="1" lang="zh-TW" sz="1600" u="sng">
                <a:solidFill>
                  <a:srgbClr val="FF9900"/>
                </a:solidFill>
                <a:latin typeface="Heiti TC"/>
                <a:ea typeface="Heiti TC"/>
                <a:cs typeface="Heiti TC"/>
                <a:sym typeface="Heiti TC"/>
              </a:rPr>
              <a:t>T0 至 T+1/T+2/T+3/T+4/T+5 漲幅(</a:t>
            </a:r>
            <a:r>
              <a:rPr b="1" lang="zh-TW" sz="1600" u="sng">
                <a:solidFill>
                  <a:srgbClr val="FF9900"/>
                </a:solidFill>
                <a:latin typeface="Heiti TC"/>
                <a:ea typeface="Heiti TC"/>
                <a:cs typeface="Heiti TC"/>
                <a:sym typeface="Heiti TC"/>
              </a:rPr>
              <a:t>％)</a:t>
            </a:r>
            <a:r>
              <a:rPr b="1" lang="zh-TW" sz="1600" u="sng">
                <a:solidFill>
                  <a:srgbClr val="FF9900"/>
                </a:solidFill>
                <a:latin typeface="Heiti TC"/>
                <a:ea typeface="Heiti TC"/>
                <a:cs typeface="Heiti TC"/>
                <a:sym typeface="Heiti TC"/>
              </a:rPr>
              <a:t>設為Ｙ軸</a:t>
            </a: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。</a:t>
            </a:r>
            <a:endParaRPr b="1" sz="16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該分點的 </a:t>
            </a:r>
            <a:r>
              <a:rPr b="1" lang="zh-TW" sz="1600" u="sng">
                <a:solidFill>
                  <a:srgbClr val="FF9900"/>
                </a:solidFill>
                <a:latin typeface="Heiti TC"/>
                <a:ea typeface="Heiti TC"/>
                <a:cs typeface="Heiti TC"/>
                <a:sym typeface="Heiti TC"/>
              </a:rPr>
              <a:t>BuyRatio </a:t>
            </a:r>
            <a:r>
              <a:rPr b="1" lang="zh-TW" sz="1600" u="sng">
                <a:solidFill>
                  <a:srgbClr val="FF9900"/>
                </a:solidFill>
                <a:latin typeface="Heiti TC"/>
                <a:ea typeface="Heiti TC"/>
                <a:cs typeface="Heiti TC"/>
                <a:sym typeface="Heiti TC"/>
              </a:rPr>
              <a:t>設為Ｘ軸</a:t>
            </a: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。</a:t>
            </a:r>
            <a:endParaRPr b="1" sz="16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漲幅(price change%) =</a:t>
            </a:r>
            <a:endParaRPr b="1" sz="16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Buy Ratio = </a:t>
            </a:r>
            <a:endParaRPr b="1" sz="16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有點看不出所以然？我們再將其分開看！</a:t>
            </a:r>
            <a:endParaRPr b="1" sz="16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frac mathcolor=\&quot;#FFFFFF\&quot;&gt;&lt;mrow&gt;&lt;mi&gt;P&lt;/mi&gt;&lt;mi&gt;r&lt;/mi&gt;&lt;mi&gt;i&lt;/mi&gt;&lt;mi&gt;c&lt;/mi&gt;&lt;msub&gt;&lt;mi&gt;e&lt;/mi&gt;&lt;mrow&gt;&lt;mi&gt;t&lt;/mi&gt;&lt;mo&gt;+&lt;/mo&gt;&lt;mn&gt;1&lt;/mn&gt;&lt;/mrow&gt;&lt;/msub&gt;&lt;mo&gt;-&lt;/mo&gt;&lt;mi&gt;P&lt;/mi&gt;&lt;mi&gt;r&lt;/mi&gt;&lt;mi&gt;i&lt;/mi&gt;&lt;mi&gt;c&lt;/mi&gt;&lt;msub&gt;&lt;mi&gt;e&lt;/mi&gt;&lt;mrow&gt;&lt;mi&gt;t&lt;/mi&gt;&lt;mn&gt;0&lt;/mn&gt;&lt;/mrow&gt;&lt;/msub&gt;&lt;/mrow&gt;&lt;mrow&gt;&lt;mi&gt;P&lt;/mi&gt;&lt;mi&gt;r&lt;/mi&gt;&lt;mi&gt;i&lt;/mi&gt;&lt;mi&gt;c&lt;/mi&gt;&lt;msub&gt;&lt;mi&gt;e&lt;/mi&gt;&lt;mrow&gt;&lt;mi&gt;t&lt;/mi&gt;&lt;mn&gt;0&lt;/mn&gt;&lt;/mrow&gt;&lt;/msub&gt;&lt;/mrow&gt;&lt;/mfrac&gt;&lt;/mstyle&gt;&lt;/math&gt;&quot;,&quot;truncated&quot;:false}" id="83" name="Google Shape;83;p16" title="分數 P r i c e 下標 t 0 結束下標 分之 P r i c e 下標 t 加 1 結束下標 減 P r i c e 下標 t 0 結束下標 結束分數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400" y="2571750"/>
            <a:ext cx="1367125" cy="58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frac mathcolor=\&quot;#FFFFFF\&quot;&gt;&lt;mi&gt;&amp;#x5206;&amp;#x9EDE;&amp;#x7576;&amp;#x65E5;&amp;#x8CB7;&amp;#x9032;&amp;#x91CF;&lt;/mi&gt;&lt;mi&gt;&amp;#x500B;&amp;#x80A1;&amp;#x7576;&amp;#x65E5;&amp;#x7E3D;&amp;#x4EA4;&amp;#x6613;&amp;#x91CF;&lt;/mi&gt;&lt;/mfrac&gt;&lt;/mstyle&gt;&lt;/math&gt;&quot;,&quot;truncated&quot;:false}" id="84" name="Google Shape;84;p16" title="分數 個股當日總交易量 分之 分點當日買進量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111" y="3419030"/>
            <a:ext cx="1735328" cy="44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70125"/>
            <a:ext cx="4622424" cy="359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00" y="1017725"/>
            <a:ext cx="2601476" cy="199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627" y="1017725"/>
            <a:ext cx="2554623" cy="199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8701" y="1017725"/>
            <a:ext cx="2554623" cy="199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712" y="3074262"/>
            <a:ext cx="2601475" cy="203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1629" y="3074262"/>
            <a:ext cx="2554623" cy="199801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type="title"/>
          </p:nvPr>
        </p:nvSpPr>
        <p:spPr>
          <a:xfrm>
            <a:off x="152400" y="445025"/>
            <a:ext cx="867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Heiti TC"/>
                <a:ea typeface="Heiti TC"/>
                <a:cs typeface="Heiti TC"/>
                <a:sym typeface="Heiti TC"/>
              </a:rPr>
              <a:t>資料視覺化 -</a:t>
            </a:r>
            <a:r>
              <a:rPr b="1" lang="zh-TW">
                <a:latin typeface="Heiti TC"/>
                <a:ea typeface="Heiti TC"/>
                <a:cs typeface="Heiti TC"/>
                <a:sym typeface="Heiti TC"/>
              </a:rPr>
              <a:t>（2/3）（將前面疊圖分開呈現）</a:t>
            </a:r>
            <a:endParaRPr b="1"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638700" y="3074250"/>
            <a:ext cx="3193500" cy="1998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我們可以觀察出有大量資料點約落在 Buy Ratio &lt; 0.02 左右。</a:t>
            </a:r>
            <a:endParaRPr b="1" sz="16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這在</a:t>
            </a:r>
            <a:r>
              <a:rPr b="1" lang="zh-TW" sz="1600">
                <a:solidFill>
                  <a:srgbClr val="FFFF00"/>
                </a:solidFill>
                <a:latin typeface="Heiti TC"/>
                <a:ea typeface="Heiti TC"/>
                <a:cs typeface="Heiti TC"/>
                <a:sym typeface="Heiti TC"/>
              </a:rPr>
              <a:t>後面做檢定時可能會有較大幅的雜訊影響</a:t>
            </a: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，因此我們需要再將其過濾。</a:t>
            </a:r>
            <a:endParaRPr b="1" sz="16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527100" y="1145875"/>
            <a:ext cx="137700" cy="163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527100" y="3253950"/>
            <a:ext cx="137700" cy="163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3246250" y="3253950"/>
            <a:ext cx="137700" cy="163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3246250" y="1145875"/>
            <a:ext cx="137700" cy="163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965400" y="1197438"/>
            <a:ext cx="137700" cy="163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00" y="1017725"/>
            <a:ext cx="2601475" cy="19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5150" y="445025"/>
            <a:ext cx="865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700">
                <a:latin typeface="Heiti TC"/>
                <a:ea typeface="Heiti TC"/>
                <a:cs typeface="Heiti TC"/>
                <a:sym typeface="Heiti TC"/>
              </a:rPr>
              <a:t>資料視覺化 -（3/3）(only for Buy ratio &gt;= 2%) </a:t>
            </a:r>
            <a:endParaRPr b="1" sz="2700"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5638700" y="3065625"/>
            <a:ext cx="3048900" cy="1938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FFFF"/>
                </a:solidFill>
                <a:latin typeface="Heiti TC"/>
                <a:ea typeface="Heiti TC"/>
                <a:cs typeface="Heiti TC"/>
                <a:sym typeface="Heiti TC"/>
              </a:rPr>
              <a:t>這邊</a:t>
            </a:r>
            <a:r>
              <a:rPr b="1" lang="zh-TW" sz="1600">
                <a:solidFill>
                  <a:srgbClr val="FFFFFF"/>
                </a:solidFill>
                <a:latin typeface="Heiti TC"/>
                <a:ea typeface="Heiti TC"/>
                <a:cs typeface="Heiti TC"/>
                <a:sym typeface="Heiti TC"/>
              </a:rPr>
              <a:t>過濾</a:t>
            </a:r>
            <a:r>
              <a:rPr b="1" lang="zh-TW" sz="1600">
                <a:solidFill>
                  <a:srgbClr val="FFFFFF"/>
                </a:solidFill>
                <a:latin typeface="Heiti TC"/>
                <a:ea typeface="Heiti TC"/>
                <a:cs typeface="Heiti TC"/>
                <a:sym typeface="Heiti TC"/>
              </a:rPr>
              <a:t>掉了 Buy Ratio &lt; 0.02的資料點</a:t>
            </a:r>
            <a:r>
              <a:rPr b="1" lang="zh-TW" sz="1600">
                <a:solidFill>
                  <a:srgbClr val="FFFFFF"/>
                </a:solidFill>
                <a:latin typeface="Heiti TC"/>
                <a:ea typeface="Heiti TC"/>
                <a:cs typeface="Heiti TC"/>
                <a:sym typeface="Heiti TC"/>
              </a:rPr>
              <a:t>。</a:t>
            </a:r>
            <a:endParaRPr b="1" sz="1600">
              <a:solidFill>
                <a:srgbClr val="FFFFFF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FFFF"/>
                </a:solidFill>
                <a:latin typeface="Heiti TC"/>
                <a:ea typeface="Heiti TC"/>
                <a:cs typeface="Heiti TC"/>
                <a:sym typeface="Heiti TC"/>
              </a:rPr>
              <a:t>過濾前資料點：55472</a:t>
            </a:r>
            <a:br>
              <a:rPr b="1" lang="zh-TW" sz="1600">
                <a:solidFill>
                  <a:srgbClr val="FFFFFF"/>
                </a:solidFill>
                <a:latin typeface="Heiti TC"/>
                <a:ea typeface="Heiti TC"/>
                <a:cs typeface="Heiti TC"/>
                <a:sym typeface="Heiti TC"/>
              </a:rPr>
            </a:br>
            <a:r>
              <a:rPr b="1" lang="zh-TW" sz="1600">
                <a:solidFill>
                  <a:srgbClr val="FFFFFF"/>
                </a:solidFill>
                <a:latin typeface="Heiti TC"/>
                <a:ea typeface="Heiti TC"/>
                <a:cs typeface="Heiti TC"/>
                <a:sym typeface="Heiti TC"/>
              </a:rPr>
              <a:t>過濾後資料點：1719</a:t>
            </a:r>
            <a:endParaRPr b="1" sz="1600">
              <a:solidFill>
                <a:srgbClr val="FFFFFF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600">
                <a:solidFill>
                  <a:srgbClr val="FFFFFF"/>
                </a:solidFill>
                <a:latin typeface="Heiti TC"/>
                <a:ea typeface="Heiti TC"/>
                <a:cs typeface="Heiti TC"/>
                <a:sym typeface="Heiti TC"/>
              </a:rPr>
              <a:t>但這同時也可能會產生有效樣本太少的問題（</a:t>
            </a:r>
            <a:r>
              <a:rPr b="1" lang="zh-TW" sz="1600" u="sng">
                <a:solidFill>
                  <a:srgbClr val="FF9900"/>
                </a:solidFill>
                <a:latin typeface="Heiti TC"/>
                <a:ea typeface="Heiti TC"/>
                <a:cs typeface="Heiti TC"/>
                <a:sym typeface="Heiti TC"/>
              </a:rPr>
              <a:t>策略的觸發率過低</a:t>
            </a:r>
            <a:r>
              <a:rPr b="1" lang="zh-TW" sz="1600">
                <a:solidFill>
                  <a:srgbClr val="FFFFFF"/>
                </a:solidFill>
                <a:latin typeface="Heiti TC"/>
                <a:ea typeface="Heiti TC"/>
                <a:cs typeface="Heiti TC"/>
                <a:sym typeface="Heiti TC"/>
              </a:rPr>
              <a:t>）</a:t>
            </a:r>
            <a:endParaRPr b="1" sz="1600">
              <a:solidFill>
                <a:srgbClr val="FFFFFF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00" y="3098950"/>
            <a:ext cx="2601476" cy="19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1625" y="3098950"/>
            <a:ext cx="2554624" cy="19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1625" y="1016025"/>
            <a:ext cx="2554625" cy="19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8700" y="1017725"/>
            <a:ext cx="2601476" cy="199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Heiti TC"/>
                <a:ea typeface="Heiti TC"/>
                <a:cs typeface="Heiti TC"/>
                <a:sym typeface="Heiti TC"/>
              </a:rPr>
              <a:t>虛無假設檢定</a:t>
            </a:r>
            <a:endParaRPr b="1"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7393800" cy="36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 sz="22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虛無假設（H0）：</a:t>
            </a:r>
            <a:br>
              <a:rPr b="1"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當凱基松山這分點「Buy Ratio 佔當天總成交量的 2% 以上」時，對「該股票 T0 到 T+1/T+2/T+3/T+4/T+5 的平均股價漲幅(%)」 沒有顯著影響 (</a:t>
            </a:r>
            <a:r>
              <a:rPr lang="zh-TW">
                <a:solidFill>
                  <a:srgbClr val="FF0000"/>
                </a:solidFill>
                <a:latin typeface="Heiti TC"/>
                <a:ea typeface="Heiti TC"/>
                <a:cs typeface="Heiti TC"/>
                <a:sym typeface="Heiti TC"/>
              </a:rPr>
              <a:t>即</a:t>
            </a:r>
            <a:r>
              <a:rPr b="1" lang="zh-TW">
                <a:solidFill>
                  <a:srgbClr val="FF0000"/>
                </a:solidFill>
                <a:latin typeface="Heiti TC"/>
                <a:ea typeface="Heiti TC"/>
                <a:cs typeface="Heiti TC"/>
                <a:sym typeface="Heiti TC"/>
              </a:rPr>
              <a:t>Beta = 0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)</a:t>
            </a:r>
            <a:b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 sz="22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對立假設（H1）：</a:t>
            </a:r>
            <a:b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上述 </a:t>
            </a:r>
            <a:r>
              <a:rPr b="1" lang="zh-TW">
                <a:solidFill>
                  <a:srgbClr val="FF0000"/>
                </a:solidFill>
                <a:latin typeface="Heiti TC"/>
                <a:ea typeface="Heiti TC"/>
                <a:cs typeface="Heiti TC"/>
                <a:sym typeface="Heiti TC"/>
              </a:rPr>
              <a:t>Beta ≠ 0</a:t>
            </a:r>
            <a:b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Heiti TC"/>
                <a:ea typeface="Heiti TC"/>
                <a:cs typeface="Heiti TC"/>
                <a:sym typeface="Heiti TC"/>
              </a:rPr>
              <a:t>統計結果分析</a:t>
            </a:r>
            <a:endParaRPr b="1"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367900" y="1017725"/>
            <a:ext cx="5464800" cy="30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iti TC"/>
              <a:buChar char="●"/>
            </a:pPr>
            <a:r>
              <a:rPr b="1"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t 統計量：</a:t>
            </a:r>
            <a:r>
              <a:rPr b="1" lang="zh-TW">
                <a:solidFill>
                  <a:srgbClr val="FF9900"/>
                </a:solidFill>
                <a:latin typeface="Heiti TC"/>
                <a:ea typeface="Heiti TC"/>
                <a:cs typeface="Heiti TC"/>
                <a:sym typeface="Heiti TC"/>
              </a:rPr>
              <a:t>t 統計量的值 3.18</a:t>
            </a:r>
            <a:r>
              <a:rPr lang="zh-TW">
                <a:solidFill>
                  <a:srgbClr val="FF9900"/>
                </a:solidFill>
                <a:latin typeface="Heiti TC"/>
                <a:ea typeface="Heiti TC"/>
                <a:cs typeface="Heiti TC"/>
                <a:sym typeface="Heiti TC"/>
              </a:rPr>
              <a:t> 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表示</a:t>
            </a:r>
            <a:r>
              <a:rPr b="1" lang="zh-TW" u="sng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兩組數據均值之間存在著一定的差異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。</a:t>
            </a:r>
            <a:b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iti TC"/>
              <a:buChar char="●"/>
            </a:pPr>
            <a:r>
              <a:rPr b="1"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p 值：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觀察到的數據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在 H0 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為真時發生的概率。</a:t>
            </a:r>
            <a:b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這裡的 </a:t>
            </a:r>
            <a:r>
              <a:rPr b="1" lang="zh-TW">
                <a:solidFill>
                  <a:srgbClr val="FF9900"/>
                </a:solidFill>
                <a:latin typeface="Heiti TC"/>
                <a:ea typeface="Heiti TC"/>
                <a:cs typeface="Heiti TC"/>
                <a:sym typeface="Heiti TC"/>
              </a:rPr>
              <a:t>p 值為 0.00148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，這意味著如果虛無假設為真（即凱基松山買進量佔當天總成交量的 2% 以上時，對股票接下來五天的平均股價沒有顯著影響），則</a:t>
            </a:r>
            <a:r>
              <a:rPr b="1" lang="zh-TW" u="sng">
                <a:solidFill>
                  <a:srgbClr val="FF9900"/>
                </a:solidFill>
                <a:latin typeface="Heiti TC"/>
                <a:ea typeface="Heiti TC"/>
                <a:cs typeface="Heiti TC"/>
                <a:sym typeface="Heiti TC"/>
              </a:rPr>
              <a:t>有 0.148% 的概率觀察到 beta = 0 的結果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。</a:t>
            </a:r>
            <a:b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endParaRPr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iti TC"/>
              <a:buChar char="●"/>
            </a:pP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由於 p 值（0.00148）小於一般的顯著性水平 α = 0.05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，因此我們</a:t>
            </a:r>
            <a:r>
              <a:rPr b="1" lang="zh-TW" u="sng">
                <a:solidFill>
                  <a:srgbClr val="FF9900"/>
                </a:solidFill>
                <a:latin typeface="Heiti TC"/>
                <a:ea typeface="Heiti TC"/>
                <a:cs typeface="Heiti TC"/>
                <a:sym typeface="Heiti TC"/>
              </a:rPr>
              <a:t>有足夠證據拒絕 H0 虛無假設</a:t>
            </a:r>
            <a:r>
              <a:rPr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。</a:t>
            </a:r>
            <a:endParaRPr b="1" u="sng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  <p:graphicFrame>
        <p:nvGraphicFramePr>
          <p:cNvPr id="125" name="Google Shape;125;p20"/>
          <p:cNvGraphicFramePr/>
          <p:nvPr/>
        </p:nvGraphicFramePr>
        <p:xfrm>
          <a:off x="311700" y="155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{37A1B803-FC59-4FB3-B0C2-A5802D42DB6A}</a:tableStyleId>
              </a:tblPr>
              <a:tblGrid>
                <a:gridCol w="2064850"/>
                <a:gridCol w="991350"/>
              </a:tblGrid>
              <a:tr h="32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chemeClr val="dk1"/>
                          </a:solidFill>
                          <a:latin typeface="Heiti TC"/>
                          <a:ea typeface="Heiti TC"/>
                          <a:cs typeface="Heiti TC"/>
                          <a:sym typeface="Heiti TC"/>
                        </a:rPr>
                        <a:t>統計量</a:t>
                      </a:r>
                      <a:endParaRPr b="1" sz="1800">
                        <a:solidFill>
                          <a:schemeClr val="dk1"/>
                        </a:solidFill>
                        <a:latin typeface="Heiti TC"/>
                        <a:ea typeface="Heiti TC"/>
                        <a:cs typeface="Heiti TC"/>
                        <a:sym typeface="Heiti TC"/>
                      </a:endParaRPr>
                    </a:p>
                  </a:txBody>
                  <a:tcPr marT="91425" marB="91425" marR="91425" marL="91425" anchor="ctr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solidFill>
                            <a:schemeClr val="dk1"/>
                          </a:solidFill>
                        </a:rPr>
                        <a:t>統計值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2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Heiti TC"/>
                          <a:ea typeface="Heiti TC"/>
                          <a:cs typeface="Heiti TC"/>
                          <a:sym typeface="Heiti TC"/>
                        </a:rPr>
                        <a:t>Buy Ratio ≥ 2% 樣本數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1719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Heiti TC"/>
                          <a:ea typeface="Heiti TC"/>
                          <a:cs typeface="Heiti TC"/>
                          <a:sym typeface="Heiti TC"/>
                        </a:rPr>
                        <a:t>所有樣本數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72813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Heiti TC"/>
                          <a:ea typeface="Heiti TC"/>
                          <a:cs typeface="Heiti TC"/>
                          <a:sym typeface="Heiti TC"/>
                        </a:rPr>
                        <a:t>t 統計量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3.18307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  <a:latin typeface="Heiti TC"/>
                          <a:ea typeface="Heiti TC"/>
                          <a:cs typeface="Heiti TC"/>
                          <a:sym typeface="Heiti TC"/>
                        </a:rPr>
                        <a:t>p 值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0.00148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4101725"/>
            <a:ext cx="8520600" cy="746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u="sng">
                <a:solidFill>
                  <a:srgbClr val="FFFF00"/>
                </a:solidFill>
                <a:latin typeface="Heiti TC"/>
                <a:ea typeface="Heiti TC"/>
                <a:cs typeface="Heiti TC"/>
                <a:sym typeface="Heiti TC"/>
              </a:rPr>
              <a:t>這意味著有足夠的證據表明，當凱基松山的買進量佔當天總成交量的 2% 以上時，對股票接下來五天的平均股價有顯著影響。</a:t>
            </a:r>
            <a:r>
              <a:rPr b="1" lang="zh-TW" u="sng">
                <a:solidFill>
                  <a:srgbClr val="FF0000"/>
                </a:solidFill>
                <a:latin typeface="Heiti TC"/>
                <a:ea typeface="Heiti TC"/>
                <a:cs typeface="Heiti TC"/>
                <a:sym typeface="Heiti TC"/>
              </a:rPr>
              <a:t>（但即便如此，資料點佔總樣本過少仍是個問題，也是需要解決的面向！）</a:t>
            </a:r>
            <a:endParaRPr b="1" sz="1600">
              <a:latin typeface="Heiti TC"/>
              <a:ea typeface="Heiti TC"/>
              <a:cs typeface="Heiti TC"/>
              <a:sym typeface="Heiti T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Heiti TC"/>
                <a:ea typeface="Heiti TC"/>
                <a:cs typeface="Heiti TC"/>
                <a:sym typeface="Heiti TC"/>
              </a:rPr>
              <a:t>近一步修正檢驗方法</a:t>
            </a:r>
            <a:r>
              <a:rPr lang="zh-TW">
                <a:latin typeface="Heiti TC"/>
                <a:ea typeface="Heiti TC"/>
                <a:cs typeface="Heiti TC"/>
                <a:sym typeface="Heiti TC"/>
              </a:rPr>
              <a:t> </a:t>
            </a:r>
            <a:endParaRPr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196150" y="1217375"/>
            <a:ext cx="8598600" cy="26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因有效樣本的 Proportion 相對少，根據我們前面檢驗的資料點，檢驗樣本(Buy Ratio &gt;= 2%)數僅佔總樣本數的 2.4%，這會導致，即使檢測出來有足夠證據拒絕虛無假設，但用來當作交易策略，訊號觸發的頻率仍然太低。</a:t>
            </a:r>
            <a:endParaRPr b="1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00"/>
                </a:solidFill>
                <a:latin typeface="Heiti TC"/>
                <a:ea typeface="Heiti TC"/>
                <a:cs typeface="Heiti TC"/>
                <a:sym typeface="Heiti TC"/>
              </a:rPr>
              <a:t>白話來說，Buy Ratio &gt;= 2% 的資料點太少了，一年中發生機率過低，即便當這件事情發生對 5 日平均股價有顯著影響，但進場機會少（一年只有 2.4% 的交易機會），相對不吸引人。</a:t>
            </a:r>
            <a:endParaRPr b="1">
              <a:solidFill>
                <a:srgbClr val="FFFF00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因此我們</a:t>
            </a:r>
            <a:r>
              <a:rPr b="1" lang="zh-TW" u="sng">
                <a:solidFill>
                  <a:srgbClr val="FF0000"/>
                </a:solidFill>
                <a:latin typeface="Heiti TC"/>
                <a:ea typeface="Heiti TC"/>
                <a:cs typeface="Heiti TC"/>
                <a:sym typeface="Heiti TC"/>
              </a:rPr>
              <a:t>重新</a:t>
            </a:r>
            <a:r>
              <a:rPr b="1" lang="zh-TW" u="sng">
                <a:solidFill>
                  <a:srgbClr val="FF0000"/>
                </a:solidFill>
                <a:latin typeface="Heiti TC"/>
                <a:ea typeface="Heiti TC"/>
                <a:cs typeface="Heiti TC"/>
                <a:sym typeface="Heiti TC"/>
              </a:rPr>
              <a:t>採用 Buy Ratio 取 Log 的方式</a:t>
            </a:r>
            <a:r>
              <a:rPr b="1" lang="zh-TW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多做一次假設檢定，檢視結果是否相同</a:t>
            </a:r>
            <a:endParaRPr b="1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4101725"/>
            <a:ext cx="3193500" cy="746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Buy Ratio 取 &gt;= 2% 進行檢驗</a:t>
            </a:r>
            <a:b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（數據量太少，實務上不好使用）</a:t>
            </a:r>
            <a:endParaRPr b="1" sz="16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3705000" y="4248425"/>
            <a:ext cx="867000" cy="45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771800" y="4101725"/>
            <a:ext cx="3193500" cy="746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Buy Ratio 取 Log 進行檢驗</a:t>
            </a:r>
            <a:b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</a:br>
            <a:r>
              <a:rPr b="1" lang="zh-TW" sz="1600">
                <a:solidFill>
                  <a:schemeClr val="dk1"/>
                </a:solidFill>
                <a:latin typeface="Heiti TC"/>
                <a:ea typeface="Heiti TC"/>
                <a:cs typeface="Heiti TC"/>
                <a:sym typeface="Heiti TC"/>
              </a:rPr>
              <a:t>（數據可以較接近常態分佈）</a:t>
            </a:r>
            <a:endParaRPr b="1" sz="1600">
              <a:solidFill>
                <a:schemeClr val="dk1"/>
              </a:solidFill>
              <a:latin typeface="Heiti TC"/>
              <a:ea typeface="Heiti TC"/>
              <a:cs typeface="Heiti TC"/>
              <a:sym typeface="Heiti T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