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4" r:id="rId6"/>
    <p:sldId id="294" r:id="rId7"/>
    <p:sldId id="271" r:id="rId8"/>
    <p:sldId id="292" r:id="rId9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8" autoAdjust="0"/>
    <p:restoredTop sz="94656"/>
  </p:normalViewPr>
  <p:slideViewPr>
    <p:cSldViewPr showGuides="1">
      <p:cViewPr varScale="1">
        <p:scale>
          <a:sx n="108" d="100"/>
          <a:sy n="108" d="100"/>
        </p:scale>
        <p:origin x="208" y="752"/>
      </p:cViewPr>
      <p:guideLst>
        <p:guide orient="horz" pos="16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7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‹N°›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3168815" y="1706860"/>
            <a:ext cx="5400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4000" b="1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AUDIT</a:t>
            </a:r>
          </a:p>
        </p:txBody>
      </p:sp>
      <p:grpSp>
        <p:nvGrpSpPr>
          <p:cNvPr id="146" name="组合 145"/>
          <p:cNvGrpSpPr/>
          <p:nvPr/>
        </p:nvGrpSpPr>
        <p:grpSpPr>
          <a:xfrm>
            <a:off x="3284658" y="3009913"/>
            <a:ext cx="219347" cy="219347"/>
            <a:chOff x="801291" y="3535885"/>
            <a:chExt cx="219347" cy="219347"/>
          </a:xfrm>
        </p:grpSpPr>
        <p:sp>
          <p:nvSpPr>
            <p:cNvPr id="14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4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1" name="Group 14"/>
          <p:cNvGrpSpPr/>
          <p:nvPr/>
        </p:nvGrpSpPr>
        <p:grpSpPr bwMode="auto">
          <a:xfrm>
            <a:off x="5029470" y="3009913"/>
            <a:ext cx="219347" cy="219347"/>
            <a:chOff x="4248" y="3024"/>
            <a:chExt cx="600" cy="599"/>
          </a:xfrm>
        </p:grpSpPr>
        <p:sp>
          <p:nvSpPr>
            <p:cNvPr id="152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6" name="Text Box 19"/>
          <p:cNvSpPr txBox="1">
            <a:spLocks noChangeArrowheads="1"/>
          </p:cNvSpPr>
          <p:nvPr/>
        </p:nvSpPr>
        <p:spPr bwMode="auto">
          <a:xfrm>
            <a:off x="3494480" y="2981088"/>
            <a:ext cx="10294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3ESGI MOC</a:t>
            </a:r>
          </a:p>
        </p:txBody>
      </p:sp>
      <p:sp>
        <p:nvSpPr>
          <p:cNvPr id="157" name="Text Box 20"/>
          <p:cNvSpPr txBox="1">
            <a:spLocks noChangeArrowheads="1"/>
          </p:cNvSpPr>
          <p:nvPr/>
        </p:nvSpPr>
        <p:spPr bwMode="auto">
          <a:xfrm>
            <a:off x="5255167" y="2981088"/>
            <a:ext cx="102997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19/11/2019</a:t>
            </a:r>
          </a:p>
        </p:txBody>
      </p:sp>
      <p:sp>
        <p:nvSpPr>
          <p:cNvPr id="1137" name="矩形 1136"/>
          <p:cNvSpPr/>
          <p:nvPr/>
        </p:nvSpPr>
        <p:spPr>
          <a:xfrm>
            <a:off x="3168815" y="2426940"/>
            <a:ext cx="525658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APPLICATION WEATHER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39" name="直接连接符 1138"/>
          <p:cNvCxnSpPr/>
          <p:nvPr/>
        </p:nvCxnSpPr>
        <p:spPr>
          <a:xfrm>
            <a:off x="3240823" y="2426443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椭圆 117"/>
          <p:cNvSpPr/>
          <p:nvPr/>
        </p:nvSpPr>
        <p:spPr>
          <a:xfrm>
            <a:off x="7513349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5849649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4213675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2585150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908288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571240" y="719455"/>
            <a:ext cx="1760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Sommaire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7" name="Freeform 9"/>
          <p:cNvSpPr>
            <a:spLocks noEditPoints="1"/>
          </p:cNvSpPr>
          <p:nvPr/>
        </p:nvSpPr>
        <p:spPr bwMode="auto">
          <a:xfrm>
            <a:off x="7681431" y="2950133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0"/>
          <p:cNvSpPr>
            <a:spLocks noEditPoints="1"/>
          </p:cNvSpPr>
          <p:nvPr/>
        </p:nvSpPr>
        <p:spPr bwMode="auto">
          <a:xfrm>
            <a:off x="2800042" y="2932664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1"/>
          <p:cNvSpPr>
            <a:spLocks noEditPoints="1"/>
          </p:cNvSpPr>
          <p:nvPr/>
        </p:nvSpPr>
        <p:spPr bwMode="auto">
          <a:xfrm>
            <a:off x="6084764" y="2916758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2"/>
          <p:cNvSpPr>
            <a:spLocks noEditPoints="1"/>
          </p:cNvSpPr>
          <p:nvPr/>
        </p:nvSpPr>
        <p:spPr bwMode="auto">
          <a:xfrm>
            <a:off x="4464895" y="2920173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3"/>
          <p:cNvSpPr>
            <a:spLocks noEditPoints="1"/>
          </p:cNvSpPr>
          <p:nvPr/>
        </p:nvSpPr>
        <p:spPr bwMode="auto">
          <a:xfrm>
            <a:off x="1100223" y="2929161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191127" y="3815509"/>
            <a:ext cx="761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3. Audit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407786" y="2017332"/>
            <a:ext cx="1023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2. Contexte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72605" y="3815509"/>
            <a:ext cx="180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1. Introduction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538864" y="3815508"/>
            <a:ext cx="10967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+mj-lt"/>
              <a:buNone/>
            </a:pPr>
            <a:r>
              <a:rPr lang="fr-FR" sz="1200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4. Conclusion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875104" y="2017332"/>
            <a:ext cx="2486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0225" lvl="1" algn="l"/>
            <a:r>
              <a:rPr lang="fr-FR" sz="1200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3.1.  Architecture</a:t>
            </a:r>
            <a:endParaRPr lang="fr-FR" sz="1200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530225" lvl="1" algn="l"/>
            <a:r>
              <a:rPr lang="fr-FR" sz="1200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3.2. Interface graphique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3873301" y="2371773"/>
            <a:ext cx="1715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1. Introduction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4975" y="2892974"/>
            <a:ext cx="7754047" cy="1382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L’application </a:t>
            </a:r>
            <a:r>
              <a:rPr lang="fr-FR" sz="1200" b="1" dirty="0">
                <a:latin typeface="Calibri" panose="020F0502020204030204" charset="0"/>
                <a:cs typeface="Calibri" panose="020F0502020204030204" charset="0"/>
                <a:sym typeface="+mn-ea"/>
              </a:rPr>
              <a:t>WEATHER</a:t>
            </a:r>
            <a:r>
              <a:rPr lang="fr-FR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 est développée en langage SWIFT &amp; disponible pour appareils IOS.</a:t>
            </a:r>
          </a:p>
          <a:p>
            <a:pPr algn="ctr">
              <a:lnSpc>
                <a:spcPct val="150000"/>
              </a:lnSpc>
            </a:pPr>
            <a:r>
              <a:rPr lang="fr-FR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 Elle a pour objectif de renseigner la température selon la localisation de l’utilisateur à différents moments de la journée.</a:t>
            </a:r>
          </a:p>
          <a:p>
            <a:pPr algn="ctr">
              <a:lnSpc>
                <a:spcPct val="150000"/>
              </a:lnSpc>
            </a:pPr>
            <a:endParaRPr lang="fr-FR" sz="12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fr-FR" sz="1050" dirty="0">
                <a:latin typeface="Calibri" panose="020F0502020204030204" charset="0"/>
                <a:cs typeface="Calibri" panose="020F0502020204030204" charset="0"/>
                <a:sym typeface="+mn-ea"/>
              </a:rPr>
              <a:t>Le groupe en charge de cet audit est composé de quatre personnes : </a:t>
            </a:r>
            <a:r>
              <a:rPr lang="fr-FR" sz="1050" b="1" dirty="0">
                <a:latin typeface="Calibri" panose="020F0502020204030204" charset="0"/>
                <a:cs typeface="Calibri" panose="020F0502020204030204" charset="0"/>
                <a:sym typeface="+mn-ea"/>
              </a:rPr>
              <a:t>JAOUI RAPHAEL, BENACHOUR Imane, YU Xuanbai, ELKHIA Abdallah.</a:t>
            </a:r>
            <a:endParaRPr lang="fr-FR" sz="1050" b="1" dirty="0">
              <a:latin typeface="Calibri" panose="020F0502020204030204" charset="0"/>
              <a:cs typeface="Calibri" panose="020F0502020204030204" charset="0"/>
            </a:endParaRPr>
          </a:p>
          <a:p>
            <a:pPr algn="ctr">
              <a:lnSpc>
                <a:spcPct val="150000"/>
              </a:lnSpc>
            </a:pPr>
            <a:r>
              <a:rPr lang="fr-FR" sz="105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13"/>
          <p:cNvSpPr>
            <a:spLocks noEditPoints="1"/>
          </p:cNvSpPr>
          <p:nvPr/>
        </p:nvSpPr>
        <p:spPr bwMode="auto">
          <a:xfrm>
            <a:off x="4308732" y="1306308"/>
            <a:ext cx="526536" cy="437270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539552" y="1778868"/>
            <a:ext cx="2487295" cy="205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r-FR" sz="1200" dirty="0">
                <a:latin typeface="Calibri" panose="020F0502020204030204" charset="0"/>
                <a:ea typeface="Malgun Gothic" panose="020B0503020000020004" charset="-127"/>
                <a:cs typeface="Calibri" panose="020F0502020204030204" charset="0"/>
                <a:sym typeface="+mn-ea"/>
              </a:rPr>
              <a:t>L’entreprise X souhaite avoir un état des lieux de son application mobile. </a:t>
            </a:r>
            <a:endParaRPr lang="fr-FR" sz="1200" dirty="0">
              <a:latin typeface="Calibri" panose="020F0502020204030204" charset="0"/>
              <a:ea typeface="Malgun Gothic" panose="020B0503020000020004" charset="-127"/>
              <a:cs typeface="Calibri" panose="020F050202020403020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r-FR" sz="1200" dirty="0">
                <a:latin typeface="Calibri" panose="020F0502020204030204" charset="0"/>
                <a:ea typeface="Malgun Gothic" panose="020B0503020000020004" charset="-127"/>
                <a:cs typeface="Calibri" panose="020F0502020204030204" charset="0"/>
                <a:sym typeface="+mn-ea"/>
              </a:rPr>
              <a:t>Les éléments suivants de l’application </a:t>
            </a:r>
            <a:r>
              <a:rPr lang="fr-FR" sz="1200" b="1" dirty="0">
                <a:latin typeface="Calibri" panose="020F0502020204030204" charset="0"/>
                <a:ea typeface="Malgun Gothic" panose="020B0503020000020004" charset="-127"/>
                <a:cs typeface="Calibri" panose="020F0502020204030204" charset="0"/>
                <a:sym typeface="+mn-ea"/>
              </a:rPr>
              <a:t>WEATHER</a:t>
            </a:r>
            <a:r>
              <a:rPr lang="fr-FR" sz="1200" dirty="0">
                <a:latin typeface="Calibri" panose="020F0502020204030204" charset="0"/>
                <a:ea typeface="Malgun Gothic" panose="020B0503020000020004" charset="-127"/>
                <a:cs typeface="Calibri" panose="020F0502020204030204" charset="0"/>
                <a:sym typeface="+mn-ea"/>
              </a:rPr>
              <a:t> ont été analysé dans le cadre de notre audit:</a:t>
            </a:r>
            <a:endParaRPr lang="fr-FR" sz="1200" dirty="0">
              <a:latin typeface="Calibri" panose="020F0502020204030204" charset="0"/>
              <a:ea typeface="Malgun Gothic" panose="020B0503020000020004" charset="-127"/>
              <a:cs typeface="Calibri" panose="020F050202020403020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charset="0"/>
                <a:ea typeface="Malgun Gothic" panose="020B0503020000020004" charset="-127"/>
                <a:cs typeface="Calibri" panose="020F0502020204030204" charset="0"/>
                <a:sym typeface="+mn-ea"/>
              </a:rPr>
              <a:t>Audit d’architecture globale.</a:t>
            </a:r>
            <a:endParaRPr lang="fr-FR" sz="1200" dirty="0">
              <a:latin typeface="Calibri" panose="020F0502020204030204" charset="0"/>
              <a:ea typeface="Malgun Gothic" panose="020B0503020000020004" charset="-127"/>
              <a:cs typeface="Calibri" panose="020F050202020403020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charset="0"/>
                <a:ea typeface="Malgun Gothic" panose="020B0503020000020004" charset="-127"/>
                <a:cs typeface="Calibri" panose="020F0502020204030204" charset="0"/>
                <a:sym typeface="+mn-ea"/>
              </a:rPr>
              <a:t>Analyse des bibliothèque utilisées.</a:t>
            </a:r>
            <a:endParaRPr lang="fr-FR" sz="1200" dirty="0">
              <a:latin typeface="Calibri" panose="020F0502020204030204" charset="0"/>
              <a:ea typeface="Malgun Gothic" panose="020B0503020000020004" charset="-127"/>
              <a:cs typeface="Calibri" panose="020F050202020403020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charset="0"/>
                <a:ea typeface="Malgun Gothic" panose="020B0503020000020004" charset="-127"/>
                <a:cs typeface="Calibri" panose="020F0502020204030204" charset="0"/>
                <a:sym typeface="+mn-ea"/>
              </a:rPr>
              <a:t>Respect des règles de codage.</a:t>
            </a:r>
            <a:endParaRPr lang="fr-FR" sz="1200" dirty="0">
              <a:latin typeface="Calibri" panose="020F0502020204030204" charset="0"/>
              <a:ea typeface="Malgun Gothic" panose="020B0503020000020004" charset="-127"/>
              <a:cs typeface="Calibri" panose="020F050202020403020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137853" y="1616567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458817" y="358586"/>
            <a:ext cx="22263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alibri" panose="020F0502020204030204" charset="0"/>
                <a:cs typeface="Calibri" panose="020F0502020204030204" charset="0"/>
                <a:sym typeface="+mn-ea"/>
              </a:rPr>
              <a:t>2. Le contexte</a:t>
            </a:r>
            <a:endParaRPr lang="fr-FR" altLang="en-US" sz="2000" b="1" dirty="0">
              <a:solidFill>
                <a:schemeClr val="accent1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2EF8A66-642E-FC4E-93D6-0D4699D5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1" y="1616567"/>
            <a:ext cx="5118418" cy="2699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0" name="Oval 140"/>
          <p:cNvSpPr>
            <a:spLocks noChangeArrowheads="1"/>
          </p:cNvSpPr>
          <p:nvPr/>
        </p:nvSpPr>
        <p:spPr bwMode="auto">
          <a:xfrm>
            <a:off x="1139825" y="1447800"/>
            <a:ext cx="466725" cy="469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61" name="Group 141"/>
          <p:cNvGrpSpPr/>
          <p:nvPr/>
        </p:nvGrpSpPr>
        <p:grpSpPr bwMode="auto">
          <a:xfrm>
            <a:off x="1281113" y="1560513"/>
            <a:ext cx="190500" cy="242887"/>
            <a:chOff x="0" y="0"/>
            <a:chExt cx="120" cy="153"/>
          </a:xfrm>
        </p:grpSpPr>
        <p:sp>
          <p:nvSpPr>
            <p:cNvPr id="5262" name="Freeform 142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63" name="Freeform 143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65" name="Oval 145"/>
          <p:cNvSpPr>
            <a:spLocks noChangeArrowheads="1"/>
          </p:cNvSpPr>
          <p:nvPr/>
        </p:nvSpPr>
        <p:spPr bwMode="auto">
          <a:xfrm>
            <a:off x="5029200" y="2292350"/>
            <a:ext cx="466725" cy="4683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66" name="Group 146"/>
          <p:cNvGrpSpPr/>
          <p:nvPr/>
        </p:nvGrpSpPr>
        <p:grpSpPr bwMode="auto">
          <a:xfrm>
            <a:off x="5141913" y="2416175"/>
            <a:ext cx="238125" cy="231775"/>
            <a:chOff x="0" y="0"/>
            <a:chExt cx="150" cy="146"/>
          </a:xfrm>
        </p:grpSpPr>
        <p:sp>
          <p:nvSpPr>
            <p:cNvPr id="5267" name="Freeform 147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68" name="Freeform 148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70" name="Oval 150"/>
          <p:cNvSpPr>
            <a:spLocks noChangeArrowheads="1"/>
          </p:cNvSpPr>
          <p:nvPr/>
        </p:nvSpPr>
        <p:spPr bwMode="auto">
          <a:xfrm>
            <a:off x="5029200" y="1447800"/>
            <a:ext cx="466725" cy="469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71" name="Freeform 151"/>
          <p:cNvSpPr/>
          <p:nvPr/>
        </p:nvSpPr>
        <p:spPr bwMode="auto">
          <a:xfrm>
            <a:off x="5184775" y="1587500"/>
            <a:ext cx="155575" cy="188913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73" name="Oval 153"/>
          <p:cNvSpPr>
            <a:spLocks noChangeArrowheads="1"/>
          </p:cNvSpPr>
          <p:nvPr/>
        </p:nvSpPr>
        <p:spPr bwMode="auto">
          <a:xfrm>
            <a:off x="1139825" y="2292350"/>
            <a:ext cx="466725" cy="4683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74" name="Freeform 154"/>
          <p:cNvSpPr>
            <a:spLocks noEditPoints="1"/>
          </p:cNvSpPr>
          <p:nvPr/>
        </p:nvSpPr>
        <p:spPr bwMode="auto">
          <a:xfrm>
            <a:off x="1258888" y="2406650"/>
            <a:ext cx="200025" cy="234950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76" name="Oval 156"/>
          <p:cNvSpPr>
            <a:spLocks noChangeArrowheads="1"/>
          </p:cNvSpPr>
          <p:nvPr/>
        </p:nvSpPr>
        <p:spPr bwMode="auto">
          <a:xfrm>
            <a:off x="1139825" y="3133725"/>
            <a:ext cx="466725" cy="4683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77" name="Freeform 157"/>
          <p:cNvSpPr>
            <a:spLocks noEditPoints="1"/>
          </p:cNvSpPr>
          <p:nvPr/>
        </p:nvSpPr>
        <p:spPr bwMode="auto">
          <a:xfrm>
            <a:off x="1303338" y="3289300"/>
            <a:ext cx="168275" cy="187325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82" name="Oval 162"/>
          <p:cNvSpPr>
            <a:spLocks noChangeArrowheads="1"/>
          </p:cNvSpPr>
          <p:nvPr/>
        </p:nvSpPr>
        <p:spPr bwMode="auto">
          <a:xfrm>
            <a:off x="5029200" y="3133725"/>
            <a:ext cx="466725" cy="4683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83" name="Freeform 163"/>
          <p:cNvSpPr>
            <a:spLocks noEditPoints="1"/>
          </p:cNvSpPr>
          <p:nvPr/>
        </p:nvSpPr>
        <p:spPr bwMode="auto">
          <a:xfrm>
            <a:off x="5146675" y="3267075"/>
            <a:ext cx="230188" cy="236538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87" name="Rectangle 167"/>
          <p:cNvSpPr>
            <a:spLocks noChangeArrowheads="1"/>
          </p:cNvSpPr>
          <p:nvPr/>
        </p:nvSpPr>
        <p:spPr bwMode="auto">
          <a:xfrm>
            <a:off x="1717675" y="1449388"/>
            <a:ext cx="2808288" cy="2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r-FR" sz="1200" dirty="0">
                <a:sym typeface="+mn-ea"/>
              </a:rPr>
              <a:t>Projet organisé par modules.</a:t>
            </a:r>
            <a:endParaRPr lang="fr-FR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288" name="Rectangle 168"/>
          <p:cNvSpPr>
            <a:spLocks noChangeArrowheads="1"/>
          </p:cNvSpPr>
          <p:nvPr/>
        </p:nvSpPr>
        <p:spPr bwMode="auto">
          <a:xfrm>
            <a:off x="1717675" y="2300288"/>
            <a:ext cx="280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indent="0">
              <a:buFontTx/>
              <a:buNone/>
            </a:pPr>
            <a:r>
              <a:rPr lang="fr-FR" sz="1200" dirty="0">
                <a:sym typeface="+mn-ea"/>
              </a:rPr>
              <a:t>Disponible sous IOS 9.0</a:t>
            </a:r>
            <a:endParaRPr lang="fr-FR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289" name="Rectangle 169"/>
          <p:cNvSpPr>
            <a:spLocks noChangeArrowheads="1"/>
          </p:cNvSpPr>
          <p:nvPr/>
        </p:nvSpPr>
        <p:spPr bwMode="auto">
          <a:xfrm>
            <a:off x="1717675" y="3132138"/>
            <a:ext cx="280828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indent="0">
              <a:buFontTx/>
              <a:buNone/>
            </a:pPr>
            <a:r>
              <a:rPr lang="fr-FR" sz="1200" dirty="0">
                <a:sym typeface="+mn-ea"/>
              </a:rPr>
              <a:t>Librairies utilisées: </a:t>
            </a:r>
            <a:endParaRPr lang="fr-FR" sz="1200" dirty="0"/>
          </a:p>
          <a:p>
            <a:pPr lvl="1">
              <a:buFontTx/>
              <a:buChar char="-"/>
            </a:pPr>
            <a:r>
              <a:rPr lang="fr-FR" sz="1200" dirty="0" err="1">
                <a:sym typeface="+mn-ea"/>
              </a:rPr>
              <a:t>Ukit</a:t>
            </a:r>
            <a:r>
              <a:rPr lang="fr-FR" sz="1200" dirty="0">
                <a:sym typeface="+mn-ea"/>
              </a:rPr>
              <a:t>, Fondation, </a:t>
            </a:r>
            <a:r>
              <a:rPr lang="fr-FR" sz="1200" dirty="0" err="1">
                <a:sym typeface="+mn-ea"/>
              </a:rPr>
              <a:t>CoreData</a:t>
            </a:r>
            <a:r>
              <a:rPr lang="fr-FR" sz="1200" dirty="0">
                <a:sym typeface="+mn-ea"/>
              </a:rPr>
              <a:t>, </a:t>
            </a:r>
            <a:r>
              <a:rPr lang="fr-FR" sz="1200" dirty="0" err="1">
                <a:sym typeface="+mn-ea"/>
              </a:rPr>
              <a:t>CoreLocation</a:t>
            </a:r>
            <a:r>
              <a:rPr lang="fr-FR" sz="1200" dirty="0">
                <a:sym typeface="+mn-ea"/>
              </a:rPr>
              <a:t>, </a:t>
            </a:r>
            <a:r>
              <a:rPr lang="fr-FR" sz="1200" dirty="0" err="1">
                <a:sym typeface="+mn-ea"/>
              </a:rPr>
              <a:t>MagicalRecord</a:t>
            </a:r>
            <a:r>
              <a:rPr lang="fr-FR" sz="1200" dirty="0">
                <a:sym typeface="+mn-ea"/>
              </a:rPr>
              <a:t>, </a:t>
            </a:r>
            <a:r>
              <a:rPr lang="fr-FR" sz="1200" dirty="0" err="1">
                <a:sym typeface="+mn-ea"/>
              </a:rPr>
              <a:t>Alamofir</a:t>
            </a:r>
            <a:r>
              <a:rPr lang="fr-FR" sz="1200" dirty="0">
                <a:sym typeface="+mn-ea"/>
              </a:rPr>
              <a:t>.</a:t>
            </a:r>
            <a:endParaRPr lang="fr-FR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291" name="Rectangle 171"/>
          <p:cNvSpPr>
            <a:spLocks noChangeArrowheads="1"/>
          </p:cNvSpPr>
          <p:nvPr/>
        </p:nvSpPr>
        <p:spPr bwMode="auto">
          <a:xfrm>
            <a:off x="5605463" y="1449388"/>
            <a:ext cx="2808287" cy="2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r-FR" sz="1200" dirty="0">
                <a:sym typeface="+mn-ea"/>
              </a:rPr>
              <a:t>Respect de l’architecture MVVM.</a:t>
            </a:r>
            <a:endParaRPr lang="fr-FR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292" name="Rectangle 172"/>
          <p:cNvSpPr>
            <a:spLocks noChangeArrowheads="1"/>
          </p:cNvSpPr>
          <p:nvPr/>
        </p:nvSpPr>
        <p:spPr bwMode="auto">
          <a:xfrm>
            <a:off x="5605463" y="2300288"/>
            <a:ext cx="2808287" cy="2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r-FR" sz="1200" dirty="0">
                <a:sym typeface="+mn-ea"/>
              </a:rPr>
              <a:t>Langage de programmation SWIFT 5</a:t>
            </a:r>
            <a:endParaRPr lang="fr-FR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41342" y="358586"/>
            <a:ext cx="22263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3. Audit</a:t>
            </a:r>
            <a:endParaRPr lang="fr-FR" altLang="en-US" sz="2000" b="1" dirty="0">
              <a:solidFill>
                <a:schemeClr val="accent1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z="1600" b="1" dirty="0">
                <a:sym typeface="+mn-ea"/>
              </a:rPr>
              <a:t>Architecture globale</a:t>
            </a:r>
            <a:endParaRPr lang="fr-F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A06614-8EC9-5940-98C1-E0051623C777}"/>
              </a:ext>
            </a:extLst>
          </p:cNvPr>
          <p:cNvSpPr/>
          <p:nvPr/>
        </p:nvSpPr>
        <p:spPr>
          <a:xfrm>
            <a:off x="5604762" y="3233370"/>
            <a:ext cx="1925784" cy="299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r-FR" altLang="en-US" sz="1200" dirty="0">
                <a:sym typeface="+mn-ea"/>
              </a:rPr>
              <a:t>Utilisation d’une storyboard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8" name="Group 44"/>
          <p:cNvGrpSpPr/>
          <p:nvPr/>
        </p:nvGrpSpPr>
        <p:grpSpPr bwMode="auto">
          <a:xfrm>
            <a:off x="2627313" y="1348741"/>
            <a:ext cx="3887787" cy="3409950"/>
            <a:chOff x="0" y="0"/>
            <a:chExt cx="2449" cy="2148"/>
          </a:xfrm>
        </p:grpSpPr>
        <p:pic>
          <p:nvPicPr>
            <p:cNvPr id="16429" name="Picture 45" descr="iPhone_5S_freebi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49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0" name="Rectangle 46" descr="10111220362419802e801c5ef8副本"/>
            <p:cNvSpPr>
              <a:spLocks noChangeArrowheads="1"/>
            </p:cNvSpPr>
            <p:nvPr/>
          </p:nvSpPr>
          <p:spPr bwMode="auto">
            <a:xfrm>
              <a:off x="825" y="294"/>
              <a:ext cx="807" cy="1424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 r="-7874"/>
              </a:stretch>
            </a:blipFill>
            <a:ln w="635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31" name="Oval 47"/>
          <p:cNvSpPr>
            <a:spLocks noChangeArrowheads="1"/>
          </p:cNvSpPr>
          <p:nvPr/>
        </p:nvSpPr>
        <p:spPr bwMode="auto">
          <a:xfrm>
            <a:off x="2943860" y="3488055"/>
            <a:ext cx="494030" cy="48196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579755" y="4221163"/>
            <a:ext cx="2447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fr-FR" sz="1200" dirty="0">
                <a:sym typeface="+mn-ea"/>
              </a:rPr>
              <a:t>Pas de précision sur la localisation</a:t>
            </a:r>
            <a:endParaRPr lang="fr-FR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372225" y="1781493"/>
            <a:ext cx="2447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fr-FR" sz="1200" dirty="0">
                <a:sym typeface="+mn-ea"/>
              </a:rPr>
              <a:t>Pas de précision sur la localisation</a:t>
            </a:r>
            <a:endParaRPr lang="fr-FR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6372225" y="2339658"/>
            <a:ext cx="24479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fr-FR" sz="1200" dirty="0">
                <a:sym typeface="+mn-ea"/>
              </a:rPr>
              <a:t>Utilise le même logo (soleil) peu importe le temps qu’il fait</a:t>
            </a:r>
            <a:endParaRPr lang="fr-FR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6437" name="Oval 53"/>
          <p:cNvSpPr>
            <a:spLocks noChangeArrowheads="1"/>
          </p:cNvSpPr>
          <p:nvPr/>
        </p:nvSpPr>
        <p:spPr bwMode="auto">
          <a:xfrm>
            <a:off x="2941955" y="1709420"/>
            <a:ext cx="495935" cy="4705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2941955" y="2293620"/>
            <a:ext cx="494665" cy="4616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2943225" y="2922270"/>
            <a:ext cx="494665" cy="4508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231140" y="1722120"/>
            <a:ext cx="255016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fr-FR" sz="1200" dirty="0">
                <a:sym typeface="+mn-ea"/>
              </a:rPr>
              <a:t>Manque d'information ( on ne sait pas quelle ville est concernée)</a:t>
            </a:r>
            <a:endParaRPr lang="fr-FR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6441" name="Rectangle 57"/>
          <p:cNvSpPr>
            <a:spLocks noChangeArrowheads="1"/>
          </p:cNvSpPr>
          <p:nvPr/>
        </p:nvSpPr>
        <p:spPr bwMode="auto">
          <a:xfrm>
            <a:off x="333375" y="2365058"/>
            <a:ext cx="2447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fr-FR" sz="1200" dirty="0">
                <a:sym typeface="+mn-ea"/>
              </a:rPr>
              <a:t>Le </a:t>
            </a:r>
            <a:r>
              <a:rPr lang="fr-FR" sz="1200" dirty="0" err="1">
                <a:sym typeface="+mn-ea"/>
              </a:rPr>
              <a:t>refresh</a:t>
            </a:r>
            <a:r>
              <a:rPr lang="fr-FR" sz="1200" dirty="0">
                <a:sym typeface="+mn-ea"/>
              </a:rPr>
              <a:t> ne fonctionne pas</a:t>
            </a:r>
            <a:endParaRPr lang="fr-FR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6442" name="Rectangle 58"/>
          <p:cNvSpPr>
            <a:spLocks noChangeArrowheads="1"/>
          </p:cNvSpPr>
          <p:nvPr/>
        </p:nvSpPr>
        <p:spPr bwMode="auto">
          <a:xfrm>
            <a:off x="281940" y="2962593"/>
            <a:ext cx="24479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fr-FR" sz="1200" dirty="0">
                <a:sym typeface="+mn-ea"/>
              </a:rPr>
              <a:t>Pas de possibilité de choisir la date (ni l’horaire)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58817" y="358586"/>
            <a:ext cx="22263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AUDIT</a:t>
            </a:r>
            <a:endParaRPr lang="fr-FR" altLang="en-US" sz="2000" b="1" dirty="0">
              <a:solidFill>
                <a:schemeClr val="accent1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z="16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Interface graphique</a:t>
            </a:r>
            <a:endParaRPr lang="fr-F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1142492" y="1102687"/>
            <a:ext cx="1800606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z="1600" b="1" i="1" dirty="0">
                <a:solidFill>
                  <a:srgbClr val="002060"/>
                </a:solidFill>
                <a:sym typeface="+mn-ea"/>
              </a:rPr>
              <a:t>Fonctionnel </a:t>
            </a:r>
            <a:r>
              <a:rPr lang="fr-FR" sz="1600" b="1" dirty="0">
                <a:solidFill>
                  <a:srgbClr val="002060"/>
                </a:solidFill>
                <a:sym typeface="+mn-ea"/>
              </a:rPr>
              <a:t>: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 </a:t>
            </a:r>
            <a:r>
              <a:rPr lang="fr-FR" sz="1600" dirty="0">
                <a:sym typeface="+mn-ea"/>
              </a:rPr>
              <a:t> </a:t>
            </a:r>
            <a:endParaRPr lang="fr-F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5908167" y="1254452"/>
            <a:ext cx="1800606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z="1600" b="1" i="1" dirty="0">
                <a:solidFill>
                  <a:srgbClr val="002060"/>
                </a:solidFill>
                <a:sym typeface="+mn-ea"/>
              </a:rPr>
              <a:t>Visuel :</a:t>
            </a:r>
            <a:r>
              <a:rPr lang="fr-FR" sz="1600" dirty="0">
                <a:sym typeface="+mn-ea"/>
              </a:rPr>
              <a:t> </a:t>
            </a:r>
            <a:endParaRPr lang="fr-F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>
            <a:off x="316865" y="3559493"/>
            <a:ext cx="2447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fr-FR" sz="1200" dirty="0">
                <a:sym typeface="+mn-ea"/>
              </a:rPr>
              <a:t>Pas de possibilité de choisir un lieu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2940685" y="4076065"/>
            <a:ext cx="496570" cy="4756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8" name="Oval 53"/>
          <p:cNvSpPr>
            <a:spLocks noChangeArrowheads="1"/>
          </p:cNvSpPr>
          <p:nvPr/>
        </p:nvSpPr>
        <p:spPr bwMode="auto">
          <a:xfrm>
            <a:off x="5652135" y="1692910"/>
            <a:ext cx="495935" cy="4705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9" name="Oval 54"/>
          <p:cNvSpPr>
            <a:spLocks noChangeArrowheads="1"/>
          </p:cNvSpPr>
          <p:nvPr/>
        </p:nvSpPr>
        <p:spPr bwMode="auto">
          <a:xfrm>
            <a:off x="5652135" y="2277110"/>
            <a:ext cx="494665" cy="4616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10" name="Oval 55"/>
          <p:cNvSpPr>
            <a:spLocks noChangeArrowheads="1"/>
          </p:cNvSpPr>
          <p:nvPr/>
        </p:nvSpPr>
        <p:spPr bwMode="auto">
          <a:xfrm>
            <a:off x="5653405" y="2905760"/>
            <a:ext cx="494665" cy="4508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6364605" y="2946083"/>
            <a:ext cx="2447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fr-FR" sz="1200" dirty="0">
                <a:sym typeface="+mn-ea"/>
              </a:rPr>
              <a:t>Pas de logo pour l’application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1066800" y="1274812"/>
            <a:ext cx="1716088" cy="171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51" name="Rectangle 51" descr="sy_64934932458副本"/>
          <p:cNvSpPr>
            <a:spLocks noChangeArrowheads="1"/>
          </p:cNvSpPr>
          <p:nvPr/>
        </p:nvSpPr>
        <p:spPr bwMode="auto">
          <a:xfrm>
            <a:off x="1066800" y="2986137"/>
            <a:ext cx="1716088" cy="1711325"/>
          </a:xfrm>
          <a:prstGeom prst="rect">
            <a:avLst/>
          </a:prstGeom>
          <a:blipFill dpi="0" rotWithShape="1">
            <a:blip r:embed="rId2"/>
            <a:srcRect/>
            <a:stretch>
              <a:fillRect r="-1598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2" name="Rectangle 52" descr="sy_20111224160806078015"/>
          <p:cNvSpPr>
            <a:spLocks noChangeArrowheads="1"/>
          </p:cNvSpPr>
          <p:nvPr/>
        </p:nvSpPr>
        <p:spPr bwMode="auto">
          <a:xfrm>
            <a:off x="2830513" y="1274812"/>
            <a:ext cx="1716087" cy="1711325"/>
          </a:xfrm>
          <a:prstGeom prst="rect">
            <a:avLst/>
          </a:prstGeom>
          <a:blipFill dpi="0" rotWithShape="1">
            <a:blip r:embed="rId3"/>
            <a:srcRect/>
            <a:stretch>
              <a:fillRect b="-2969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2830513" y="2986137"/>
            <a:ext cx="1716087" cy="171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54" name="Freeform 54" descr="17957756_101728372001_2副本"/>
          <p:cNvSpPr/>
          <p:nvPr/>
        </p:nvSpPr>
        <p:spPr bwMode="auto">
          <a:xfrm>
            <a:off x="4594225" y="1274812"/>
            <a:ext cx="3482975" cy="3422650"/>
          </a:xfrm>
          <a:custGeom>
            <a:avLst/>
            <a:gdLst>
              <a:gd name="T0" fmla="*/ 0 w 2507"/>
              <a:gd name="T1" fmla="*/ 0 h 2464"/>
              <a:gd name="T2" fmla="*/ 0 w 2507"/>
              <a:gd name="T3" fmla="*/ 1232 h 2464"/>
              <a:gd name="T4" fmla="*/ 0 w 2507"/>
              <a:gd name="T5" fmla="*/ 2464 h 2464"/>
              <a:gd name="T6" fmla="*/ 2507 w 2507"/>
              <a:gd name="T7" fmla="*/ 2464 h 2464"/>
              <a:gd name="T8" fmla="*/ 2507 w 2507"/>
              <a:gd name="T9" fmla="*/ 1232 h 2464"/>
              <a:gd name="T10" fmla="*/ 2507 w 2507"/>
              <a:gd name="T11" fmla="*/ 0 h 2464"/>
              <a:gd name="T12" fmla="*/ 0 w 2507"/>
              <a:gd name="T13" fmla="*/ 0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7" h="2464">
                <a:moveTo>
                  <a:pt x="0" y="0"/>
                </a:moveTo>
                <a:lnTo>
                  <a:pt x="0" y="1232"/>
                </a:lnTo>
                <a:lnTo>
                  <a:pt x="0" y="2464"/>
                </a:lnTo>
                <a:lnTo>
                  <a:pt x="2507" y="2464"/>
                </a:lnTo>
                <a:lnTo>
                  <a:pt x="2507" y="1232"/>
                </a:lnTo>
                <a:lnTo>
                  <a:pt x="2507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b="-224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1187624" y="1113781"/>
            <a:ext cx="151216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 b="1" dirty="0">
                <a:solidFill>
                  <a:schemeClr val="bg1"/>
                </a:solidFill>
              </a:rPr>
              <a:t>Option 01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/>
              <a:t>L’interface utilisateur est fluide.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/>
              <a:t>Application disponible sous IOS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/>
              <a:t>Aucune documentation</a:t>
            </a: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2987824" y="3405436"/>
            <a:ext cx="144016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Préconisation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La réalisation de la documentation complète du code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3168815" y="1706860"/>
            <a:ext cx="5400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4000" b="1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MERCI</a:t>
            </a:r>
          </a:p>
        </p:txBody>
      </p:sp>
      <p:grpSp>
        <p:nvGrpSpPr>
          <p:cNvPr id="142" name="组合 141"/>
          <p:cNvGrpSpPr/>
          <p:nvPr/>
        </p:nvGrpSpPr>
        <p:grpSpPr>
          <a:xfrm>
            <a:off x="3284658" y="3009913"/>
            <a:ext cx="219347" cy="219347"/>
            <a:chOff x="801291" y="3535885"/>
            <a:chExt cx="219347" cy="219347"/>
          </a:xfrm>
        </p:grpSpPr>
        <p:sp>
          <p:nvSpPr>
            <p:cNvPr id="14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4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8" name="Group 14"/>
          <p:cNvGrpSpPr/>
          <p:nvPr/>
        </p:nvGrpSpPr>
        <p:grpSpPr bwMode="auto">
          <a:xfrm>
            <a:off x="5029470" y="3009913"/>
            <a:ext cx="219347" cy="219347"/>
            <a:chOff x="4248" y="3024"/>
            <a:chExt cx="600" cy="599"/>
          </a:xfrm>
        </p:grpSpPr>
        <p:sp>
          <p:nvSpPr>
            <p:cNvPr id="149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0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51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3" name="Text Box 19"/>
          <p:cNvSpPr txBox="1">
            <a:spLocks noChangeArrowheads="1"/>
          </p:cNvSpPr>
          <p:nvPr/>
        </p:nvSpPr>
        <p:spPr bwMode="auto">
          <a:xfrm>
            <a:off x="3494480" y="2981088"/>
            <a:ext cx="93345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ESGI MOC</a:t>
            </a:r>
          </a:p>
        </p:txBody>
      </p:sp>
      <p:sp>
        <p:nvSpPr>
          <p:cNvPr id="154" name="Text Box 20"/>
          <p:cNvSpPr txBox="1">
            <a:spLocks noChangeArrowheads="1"/>
          </p:cNvSpPr>
          <p:nvPr/>
        </p:nvSpPr>
        <p:spPr bwMode="auto">
          <a:xfrm>
            <a:off x="5255167" y="2981088"/>
            <a:ext cx="102997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19/11/2019</a:t>
            </a:r>
          </a:p>
        </p:txBody>
      </p:sp>
      <p:sp>
        <p:nvSpPr>
          <p:cNvPr id="155" name="矩形 154"/>
          <p:cNvSpPr/>
          <p:nvPr/>
        </p:nvSpPr>
        <p:spPr>
          <a:xfrm>
            <a:off x="3168815" y="2426940"/>
            <a:ext cx="5256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cxnSp>
        <p:nvCxnSpPr>
          <p:cNvPr id="156" name="直接连接符 155"/>
          <p:cNvCxnSpPr/>
          <p:nvPr/>
        </p:nvCxnSpPr>
        <p:spPr>
          <a:xfrm>
            <a:off x="3240823" y="2426443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604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7" name="组合 166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566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7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8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9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0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1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2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3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4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5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6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7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8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9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0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1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2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3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4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5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6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7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8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9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0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1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2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3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4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5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6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7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8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9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0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1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2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3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49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6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7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8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9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0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1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2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3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4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5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6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7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8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9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0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1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2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3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4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5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6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7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8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9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0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1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2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3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4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5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6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7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8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9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0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1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2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3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4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5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6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7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8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9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0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1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2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3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4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5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9" name="组合 168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170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293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3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5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4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6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8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1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3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4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6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7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5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7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8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3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4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5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6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7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8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9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3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8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9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2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3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4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5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6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7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8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9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0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3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4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5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9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4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5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6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7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8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0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3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4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5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6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7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8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0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1" name="组合 170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72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0" name="组合 159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65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62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292</Words>
  <Application>Microsoft Macintosh PowerPoint</Application>
  <PresentationFormat>Personnalisé</PresentationFormat>
  <Paragraphs>66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微软雅黑</vt:lpstr>
      <vt:lpstr>Arial</vt:lpstr>
      <vt:lpstr>Calibri</vt:lpstr>
      <vt:lpstr>Comic Sans MS</vt:lpstr>
      <vt:lpstr>Impact</vt:lpstr>
      <vt:lpstr>自定义设计方案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Omar BENACHOUR</cp:lastModifiedBy>
  <cp:revision>39</cp:revision>
  <dcterms:created xsi:type="dcterms:W3CDTF">2016-03-21T01:49:00Z</dcterms:created>
  <dcterms:modified xsi:type="dcterms:W3CDTF">2019-11-19T12:28:45Z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1036-11.2.0.9031</vt:lpwstr>
  </property>
</Properties>
</file>