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66" r:id="rId4"/>
    <p:sldId id="258" r:id="rId5"/>
    <p:sldId id="272" r:id="rId6"/>
    <p:sldId id="274" r:id="rId7"/>
    <p:sldId id="267" r:id="rId8"/>
    <p:sldId id="262"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0"/>
    <p:restoredTop sz="96064"/>
  </p:normalViewPr>
  <p:slideViewPr>
    <p:cSldViewPr snapToGrid="0">
      <p:cViewPr>
        <p:scale>
          <a:sx n="83" d="100"/>
          <a:sy n="83" d="100"/>
        </p:scale>
        <p:origin x="1400"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AC0BC-E8A6-1342-B2D8-04B6044FEF5C}" type="datetimeFigureOut">
              <a:rPr lang="en-US" smtClean="0"/>
              <a:t>12/18/22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9F6AC-9D8E-C34B-B1B4-6BAF9DA0649F}" type="slidenum">
              <a:rPr lang="en-US" smtClean="0"/>
              <a:t>‹#›</a:t>
            </a:fld>
            <a:endParaRPr lang="en-US"/>
          </a:p>
        </p:txBody>
      </p:sp>
    </p:spTree>
    <p:extLst>
      <p:ext uri="{BB962C8B-B14F-4D97-AF65-F5344CB8AC3E}">
        <p14:creationId xmlns:p14="http://schemas.microsoft.com/office/powerpoint/2010/main" val="348054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A8FC-A55B-24A1-5171-FE4DB3B28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D9733-5F00-673C-C738-34EFDED55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9A619F-AD16-3594-AB02-9D6A9BE7CC3B}"/>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12293772-A4B0-0FAA-F4CB-E00313B97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D50A2-57AD-3DD7-DCF1-670B77FE90EE}"/>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8672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83E0-3EC2-3927-E247-30864DB82C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C646B1-AEDC-05EA-9514-B05420E276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8D377-2F1E-D84E-84C4-87D255D35D52}"/>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2C70A709-5044-26DA-CEDE-CD637BA5A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54D76-1821-0ADD-C62A-9EEF3A8E718C}"/>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288052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6EC6BA-2BB6-3F61-A3C3-741C9FD1F3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3D6330-CBD6-7B3A-DB23-5CE0C36443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117DA-092E-C1DF-D93E-08B978FEEA85}"/>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E0BE4F50-9C78-1F8F-80C7-A77B53919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8C0BA-5672-CE93-B74A-42BDD4A9EF8B}"/>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410570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ACAF-0912-7BD2-60C5-FD9DDF3B56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8C415-BD8E-38E3-2916-0DA50167B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36AB3-91FA-4DF5-BA01-A567CC986960}"/>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897DA124-778F-C86D-8FE0-C732E82A1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21960-296C-8EB0-E211-30C2F66EC634}"/>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121852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FF28-EBBA-15D3-22B8-2AA9FC2414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BC2F72-55D0-8FAD-FF35-4FA165D7C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844E1-EFF2-7434-A514-709F1B41139C}"/>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AE3A5140-E723-78DA-A60E-64DDB7D58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FC66F-C099-D314-5249-E35E0F8AFD19}"/>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2908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F14F6-4E27-CEC8-7171-A7FDBE075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C821E-AD42-2826-EC31-A2167C25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A47978-242A-3A49-0C7C-0BE9550CC1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1F2E6-0D9D-6C1F-AA6C-C3F1F6BA7DA5}"/>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6" name="Footer Placeholder 5">
            <a:extLst>
              <a:ext uri="{FF2B5EF4-FFF2-40B4-BE49-F238E27FC236}">
                <a16:creationId xmlns:a16="http://schemas.microsoft.com/office/drawing/2014/main" id="{476E7B47-E5DC-4CEF-15F0-626015AA0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8EE86-E21F-A67E-BE2E-55B1171B1484}"/>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1293343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0F3EB-950A-7704-6B6A-32FC3E33E6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7A25BA-5CB4-5C92-C3DB-6D47662C7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F628E-2179-1B65-087A-E5D65D28F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546B7-FB8A-264C-FC66-AA939F155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D69D1B-5FBF-67F0-C445-F00FA8E87F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0ACB5-5346-B878-C8C1-03335B4A63EF}"/>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8" name="Footer Placeholder 7">
            <a:extLst>
              <a:ext uri="{FF2B5EF4-FFF2-40B4-BE49-F238E27FC236}">
                <a16:creationId xmlns:a16="http://schemas.microsoft.com/office/drawing/2014/main" id="{19C76866-7A22-C9A5-3CB2-6698797923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3D81A2-0958-5D7B-32EB-3090DB913245}"/>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75164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8F7F-B08A-D792-1D2E-5EA5DEB00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9FDDD9-63F0-89E6-90A7-228E7B89E0FD}"/>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4" name="Footer Placeholder 3">
            <a:extLst>
              <a:ext uri="{FF2B5EF4-FFF2-40B4-BE49-F238E27FC236}">
                <a16:creationId xmlns:a16="http://schemas.microsoft.com/office/drawing/2014/main" id="{B0ED4DE2-96DF-E95E-6522-B967CAAEF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91B6F-CCF3-B1D1-0739-6841FA00E472}"/>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24612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B39C8-25E6-E694-3D0B-1AD0129E30E4}"/>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3" name="Footer Placeholder 2">
            <a:extLst>
              <a:ext uri="{FF2B5EF4-FFF2-40B4-BE49-F238E27FC236}">
                <a16:creationId xmlns:a16="http://schemas.microsoft.com/office/drawing/2014/main" id="{A4F9CE1C-DF51-2998-6BDC-D152141CE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D83B7-E98D-81BC-852D-662392E99172}"/>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1692411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98F8-B5FE-9586-4BC7-AD193C83C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161863-E2FE-410C-6797-90E70AB0A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C37F8A-2294-06CC-4D1C-C8883AB0D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9B4D4-443E-D370-5CFE-78E98B9FABAC}"/>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6" name="Footer Placeholder 5">
            <a:extLst>
              <a:ext uri="{FF2B5EF4-FFF2-40B4-BE49-F238E27FC236}">
                <a16:creationId xmlns:a16="http://schemas.microsoft.com/office/drawing/2014/main" id="{EC445A25-8B24-3A0F-17D2-C972F56022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48141-0F60-F35F-4662-2F348E1611AC}"/>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169999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B468-4A12-DB2C-A32A-86630FADF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CC99A-0C65-BC52-48EA-B4EA00199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F56E2-5410-A4DB-FA58-F0FAA88A4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DEF14-84AA-957A-F2B2-B0237812101A}"/>
              </a:ext>
            </a:extLst>
          </p:cNvPr>
          <p:cNvSpPr>
            <a:spLocks noGrp="1"/>
          </p:cNvSpPr>
          <p:nvPr>
            <p:ph type="dt" sz="half" idx="10"/>
          </p:nvPr>
        </p:nvSpPr>
        <p:spPr/>
        <p:txBody>
          <a:bodyPr/>
          <a:lstStyle/>
          <a:p>
            <a:fld id="{6CA6DE37-75D2-A746-84A7-3BF40BAFB065}" type="datetimeFigureOut">
              <a:rPr lang="en-US" smtClean="0"/>
              <a:t>12/17/22</a:t>
            </a:fld>
            <a:endParaRPr lang="en-US"/>
          </a:p>
        </p:txBody>
      </p:sp>
      <p:sp>
        <p:nvSpPr>
          <p:cNvPr id="6" name="Footer Placeholder 5">
            <a:extLst>
              <a:ext uri="{FF2B5EF4-FFF2-40B4-BE49-F238E27FC236}">
                <a16:creationId xmlns:a16="http://schemas.microsoft.com/office/drawing/2014/main" id="{0B55F8DD-4EAF-1028-38E9-769687480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C58B28-5300-55EA-7B94-C39D31D3CD17}"/>
              </a:ext>
            </a:extLst>
          </p:cNvPr>
          <p:cNvSpPr>
            <a:spLocks noGrp="1"/>
          </p:cNvSpPr>
          <p:nvPr>
            <p:ph type="sldNum" sz="quarter" idx="12"/>
          </p:nvPr>
        </p:nvSpPr>
        <p:spPr/>
        <p:txBody>
          <a:bodyPr/>
          <a:lstStyle/>
          <a:p>
            <a:fld id="{AF7E9E6D-DF5B-DF4A-8E9A-199D39E85C91}" type="slidenum">
              <a:rPr lang="en-US" smtClean="0"/>
              <a:t>‹#›</a:t>
            </a:fld>
            <a:endParaRPr lang="en-US"/>
          </a:p>
        </p:txBody>
      </p:sp>
    </p:spTree>
    <p:extLst>
      <p:ext uri="{BB962C8B-B14F-4D97-AF65-F5344CB8AC3E}">
        <p14:creationId xmlns:p14="http://schemas.microsoft.com/office/powerpoint/2010/main" val="297343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3532BF-C5C8-6CEA-6DF2-5DD30FFE36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18F6B7-9FA1-B075-BC78-85CA15F132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33197-0A5A-200D-5118-21D201E27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6DE37-75D2-A746-84A7-3BF40BAFB065}" type="datetimeFigureOut">
              <a:rPr lang="en-US" smtClean="0"/>
              <a:t>12/17/22</a:t>
            </a:fld>
            <a:endParaRPr lang="en-US"/>
          </a:p>
        </p:txBody>
      </p:sp>
      <p:sp>
        <p:nvSpPr>
          <p:cNvPr id="5" name="Footer Placeholder 4">
            <a:extLst>
              <a:ext uri="{FF2B5EF4-FFF2-40B4-BE49-F238E27FC236}">
                <a16:creationId xmlns:a16="http://schemas.microsoft.com/office/drawing/2014/main" id="{D96A383E-4A6D-7B4D-E2A9-186B1EFC7B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F6C3A9-FF5F-3081-E4C9-7AF9B99E9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E9E6D-DF5B-DF4A-8E9A-199D39E85C91}" type="slidenum">
              <a:rPr lang="en-US" smtClean="0"/>
              <a:t>‹#›</a:t>
            </a:fld>
            <a:endParaRPr lang="en-US"/>
          </a:p>
        </p:txBody>
      </p:sp>
    </p:spTree>
    <p:extLst>
      <p:ext uri="{BB962C8B-B14F-4D97-AF65-F5344CB8AC3E}">
        <p14:creationId xmlns:p14="http://schemas.microsoft.com/office/powerpoint/2010/main" val="200313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31B2D89-26EC-69BB-261A-FDA25F8190EF}"/>
              </a:ext>
            </a:extLst>
          </p:cNvPr>
          <p:cNvSpPr>
            <a:spLocks noGrp="1"/>
          </p:cNvSpPr>
          <p:nvPr>
            <p:ph type="ctrTitle"/>
          </p:nvPr>
        </p:nvSpPr>
        <p:spPr>
          <a:xfrm>
            <a:off x="3315031" y="1380754"/>
            <a:ext cx="5561938" cy="2513516"/>
          </a:xfrm>
        </p:spPr>
        <p:txBody>
          <a:bodyPr>
            <a:normAutofit/>
          </a:bodyPr>
          <a:lstStyle/>
          <a:p>
            <a:r>
              <a:rPr lang="en-US" b="0" i="0" u="none" strike="noStrike">
                <a:effectLst/>
                <a:latin typeface="Arial" panose="020B0604020202020204" pitchFamily="34" charset="0"/>
              </a:rPr>
              <a:t>Big Mountain Case Study</a:t>
            </a:r>
            <a:endParaRPr lang="en-US"/>
          </a:p>
        </p:txBody>
      </p:sp>
      <p:sp>
        <p:nvSpPr>
          <p:cNvPr id="3" name="Subtitle 2">
            <a:extLst>
              <a:ext uri="{FF2B5EF4-FFF2-40B4-BE49-F238E27FC236}">
                <a16:creationId xmlns:a16="http://schemas.microsoft.com/office/drawing/2014/main" id="{2D4D5037-0F2C-409A-8486-592CD7C4B614}"/>
              </a:ext>
            </a:extLst>
          </p:cNvPr>
          <p:cNvSpPr>
            <a:spLocks noGrp="1"/>
          </p:cNvSpPr>
          <p:nvPr>
            <p:ph type="subTitle" idx="1"/>
          </p:nvPr>
        </p:nvSpPr>
        <p:spPr>
          <a:xfrm>
            <a:off x="3315031" y="4076802"/>
            <a:ext cx="5561938" cy="1534587"/>
          </a:xfrm>
        </p:spPr>
        <p:txBody>
          <a:bodyPr>
            <a:normAutofit/>
          </a:bodyPr>
          <a:lstStyle/>
          <a:p>
            <a:r>
              <a:rPr lang="en-US"/>
              <a:t>Alice Wang</a:t>
            </a:r>
          </a:p>
        </p:txBody>
      </p:sp>
      <p:sp>
        <p:nvSpPr>
          <p:cNvPr id="41" name="Arc 40">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54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D0F79-5CFB-0732-D187-A7D86590D29D}"/>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Problem Statement</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59B497-CC56-4EFA-9E92-9E59AD8740CB}"/>
              </a:ext>
            </a:extLst>
          </p:cNvPr>
          <p:cNvSpPr>
            <a:spLocks noGrp="1"/>
          </p:cNvSpPr>
          <p:nvPr>
            <p:ph idx="1"/>
          </p:nvPr>
        </p:nvSpPr>
        <p:spPr>
          <a:xfrm>
            <a:off x="4447308" y="591344"/>
            <a:ext cx="6906491" cy="5585619"/>
          </a:xfrm>
        </p:spPr>
        <p:txBody>
          <a:bodyPr anchor="ctr">
            <a:normAutofit/>
          </a:bodyPr>
          <a:lstStyle/>
          <a:p>
            <a:pPr marL="0" indent="0">
              <a:lnSpc>
                <a:spcPct val="100000"/>
              </a:lnSpc>
              <a:buNone/>
            </a:pPr>
            <a:r>
              <a:rPr lang="en-US" spc="50" dirty="0">
                <a:ln w="0"/>
                <a:sym typeface="Arial"/>
              </a:rPr>
              <a:t>What opportunities exist for Big Mountain Resort to effectively develop and implement capitalization in their facilities investments to offset their recent additional operating cost by 1.54M this season?</a:t>
            </a:r>
            <a:endParaRPr lang="en-US" b="1" spc="50" dirty="0">
              <a:ln w="0"/>
              <a:effectLst>
                <a:innerShdw blurRad="63500" dist="50800" dir="13500000">
                  <a:srgbClr val="000000">
                    <a:alpha val="50000"/>
                  </a:srgbClr>
                </a:innerShdw>
              </a:effectLst>
              <a:sym typeface="Arial"/>
            </a:endParaRPr>
          </a:p>
          <a:p>
            <a:pPr marL="0" indent="0">
              <a:lnSpc>
                <a:spcPct val="100000"/>
              </a:lnSpc>
              <a:buNone/>
            </a:pPr>
            <a:endParaRPr lang="en-US" dirty="0"/>
          </a:p>
        </p:txBody>
      </p:sp>
      <p:sp>
        <p:nvSpPr>
          <p:cNvPr id="9" name="Content Placeholder 2">
            <a:extLst>
              <a:ext uri="{FF2B5EF4-FFF2-40B4-BE49-F238E27FC236}">
                <a16:creationId xmlns:a16="http://schemas.microsoft.com/office/drawing/2014/main" id="{BBBA5BEB-E677-EE6B-7571-2837D4A1B928}"/>
              </a:ext>
            </a:extLst>
          </p:cNvPr>
          <p:cNvSpPr txBox="1">
            <a:spLocks/>
          </p:cNvSpPr>
          <p:nvPr/>
        </p:nvSpPr>
        <p:spPr>
          <a:xfrm>
            <a:off x="670705" y="4125237"/>
            <a:ext cx="10905066" cy="1462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53775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C966F-FE30-00BD-4BE4-B4DBCB4AB878}"/>
              </a:ext>
            </a:extLst>
          </p:cNvPr>
          <p:cNvSpPr>
            <a:spLocks noGrp="1"/>
          </p:cNvSpPr>
          <p:nvPr>
            <p:ph type="title"/>
          </p:nvPr>
        </p:nvSpPr>
        <p:spPr>
          <a:xfrm>
            <a:off x="686834" y="591344"/>
            <a:ext cx="3200400" cy="5585619"/>
          </a:xfrm>
        </p:spPr>
        <p:txBody>
          <a:bodyPr>
            <a:normAutofit/>
          </a:bodyPr>
          <a:lstStyle/>
          <a:p>
            <a:r>
              <a:rPr lang="en-US" dirty="0">
                <a:solidFill>
                  <a:srgbClr val="FFFFFF"/>
                </a:solidFill>
              </a:rPr>
              <a:t>Resort Story</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9786A1-126F-B1F7-D093-F6B4C2D03EB3}"/>
              </a:ext>
            </a:extLst>
          </p:cNvPr>
          <p:cNvSpPr>
            <a:spLocks noGrp="1"/>
          </p:cNvSpPr>
          <p:nvPr>
            <p:ph idx="1"/>
          </p:nvPr>
        </p:nvSpPr>
        <p:spPr>
          <a:xfrm>
            <a:off x="4447308" y="591344"/>
            <a:ext cx="6906491" cy="5585619"/>
          </a:xfrm>
        </p:spPr>
        <p:txBody>
          <a:bodyPr anchor="ctr">
            <a:normAutofit/>
          </a:bodyPr>
          <a:lstStyle/>
          <a:p>
            <a:pPr marL="0" marR="0" lvl="0" indent="0">
              <a:lnSpc>
                <a:spcPct val="100000"/>
              </a:lnSpc>
              <a:spcBef>
                <a:spcPts val="0"/>
              </a:spcBef>
              <a:spcAft>
                <a:spcPts val="0"/>
              </a:spcAft>
              <a:buNone/>
            </a:pPr>
            <a:r>
              <a:rPr lang="en-US" spc="50" dirty="0">
                <a:ln w="0"/>
                <a:effectLst>
                  <a:innerShdw blurRad="63500" dist="50800" dir="13500000">
                    <a:srgbClr val="000000">
                      <a:alpha val="50000"/>
                    </a:srgbClr>
                  </a:innerShdw>
                </a:effectLst>
                <a:ea typeface="Apple Symbols" panose="02000000000000000000" pitchFamily="2" charset="-79"/>
                <a:cs typeface="Apple Symbols" panose="02000000000000000000" pitchFamily="2" charset="-79"/>
              </a:rPr>
              <a:t>Big Mountain Resort offers spectacular views of Glacier National Park and Flathead National Forest, with access to 105 trails. Every year about 350,000 people ski or snowboard at Big Mountain. The business expressed a desire for some guidance on how to select a better value for their ticket price. by considering number of changes hoping to reduce cost without reducing ticket price or increasing ticket price.</a:t>
            </a:r>
          </a:p>
          <a:p>
            <a:pPr marL="0" indent="0">
              <a:lnSpc>
                <a:spcPct val="100000"/>
              </a:lnSpc>
              <a:buNone/>
            </a:pPr>
            <a:endParaRPr lang="en-US" dirty="0"/>
          </a:p>
        </p:txBody>
      </p:sp>
    </p:spTree>
    <p:extLst>
      <p:ext uri="{BB962C8B-B14F-4D97-AF65-F5344CB8AC3E}">
        <p14:creationId xmlns:p14="http://schemas.microsoft.com/office/powerpoint/2010/main" val="404769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AAC25-66AE-7427-3E6B-7668D07AFB86}"/>
              </a:ext>
            </a:extLst>
          </p:cNvPr>
          <p:cNvSpPr>
            <a:spLocks noGrp="1"/>
          </p:cNvSpPr>
          <p:nvPr>
            <p:ph type="title"/>
          </p:nvPr>
        </p:nvSpPr>
        <p:spPr>
          <a:xfrm>
            <a:off x="686834" y="591344"/>
            <a:ext cx="3200400" cy="5585619"/>
          </a:xfrm>
        </p:spPr>
        <p:txBody>
          <a:bodyPr>
            <a:normAutofit/>
          </a:bodyPr>
          <a:lstStyle/>
          <a:p>
            <a:r>
              <a:rPr lang="en-US" sz="3100" dirty="0">
                <a:solidFill>
                  <a:srgbClr val="FFFFFF"/>
                </a:solidFill>
              </a:rPr>
              <a:t>Recommendation &amp; Key Findings</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DD8062-9450-0D79-17DB-DEC0BF907063}"/>
              </a:ext>
            </a:extLst>
          </p:cNvPr>
          <p:cNvSpPr>
            <a:spLocks noGrp="1"/>
          </p:cNvSpPr>
          <p:nvPr>
            <p:ph idx="1"/>
          </p:nvPr>
        </p:nvSpPr>
        <p:spPr>
          <a:xfrm>
            <a:off x="4447308" y="591344"/>
            <a:ext cx="6906491" cy="5585619"/>
          </a:xfrm>
        </p:spPr>
        <p:txBody>
          <a:bodyPr anchor="ctr">
            <a:noAutofit/>
          </a:bodyPr>
          <a:lstStyle/>
          <a:p>
            <a:pPr>
              <a:lnSpc>
                <a:spcPct val="120000"/>
              </a:lnSpc>
            </a:pPr>
            <a:r>
              <a:rPr lang="en-US" sz="1700" b="0" i="0" dirty="0">
                <a:effectLst/>
                <a:latin typeface="-apple-system"/>
              </a:rPr>
              <a:t>Compared to other resorts in our dataset, Big Mountain Resort is currently undercharging. The modelled price is $95.87, and the actual price is $81.00.</a:t>
            </a:r>
            <a:endParaRPr lang="en-US" sz="1700" dirty="0">
              <a:latin typeface="-apple-system"/>
            </a:endParaRPr>
          </a:p>
          <a:p>
            <a:pPr>
              <a:lnSpc>
                <a:spcPct val="120000"/>
              </a:lnSpc>
            </a:pPr>
            <a:endParaRPr lang="en-US" sz="1700" dirty="0">
              <a:effectLst/>
              <a:latin typeface="var(--jp-code-font-family)"/>
            </a:endParaRPr>
          </a:p>
          <a:p>
            <a:pPr>
              <a:lnSpc>
                <a:spcPct val="120000"/>
              </a:lnSpc>
            </a:pPr>
            <a:r>
              <a:rPr lang="en-US" sz="1700" b="0" i="0" dirty="0">
                <a:effectLst/>
                <a:latin typeface="-apple-system"/>
              </a:rPr>
              <a:t>Increasing the vertical drop by adding a run to 150 feet and installing an additional chair lift </a:t>
            </a:r>
            <a:r>
              <a:rPr lang="en-US" sz="1700" b="1" i="0" u="sng" dirty="0">
                <a:effectLst/>
                <a:latin typeface="-apple-system"/>
              </a:rPr>
              <a:t>without</a:t>
            </a:r>
            <a:r>
              <a:rPr lang="en-US" sz="1700" b="0" i="0" dirty="0">
                <a:effectLst/>
                <a:latin typeface="-apple-system"/>
              </a:rPr>
              <a:t> additional snow making coverage (scenario 2): </a:t>
            </a:r>
          </a:p>
          <a:p>
            <a:pPr lvl="1">
              <a:lnSpc>
                <a:spcPct val="120000"/>
              </a:lnSpc>
            </a:pPr>
            <a:r>
              <a:rPr lang="en-US" sz="1700" dirty="0">
                <a:latin typeface="-apple-system"/>
              </a:rPr>
              <a:t>I</a:t>
            </a:r>
            <a:r>
              <a:rPr lang="en-US" sz="1700" dirty="0"/>
              <a:t>ncreases ticket price by $1.99. </a:t>
            </a:r>
          </a:p>
          <a:p>
            <a:pPr lvl="1">
              <a:lnSpc>
                <a:spcPct val="120000"/>
              </a:lnSpc>
            </a:pPr>
            <a:r>
              <a:rPr lang="en-US" sz="1700" dirty="0"/>
              <a:t>Over the season, this could be expected to amount to $3,474,638</a:t>
            </a:r>
          </a:p>
          <a:p>
            <a:pPr marL="457200" lvl="1" indent="0">
              <a:lnSpc>
                <a:spcPct val="120000"/>
              </a:lnSpc>
              <a:buNone/>
            </a:pPr>
            <a:endParaRPr lang="en-US" sz="1700" dirty="0"/>
          </a:p>
          <a:p>
            <a:pPr>
              <a:lnSpc>
                <a:spcPct val="120000"/>
              </a:lnSpc>
            </a:pPr>
            <a:r>
              <a:rPr lang="en-US" sz="1700" b="0" i="0" dirty="0">
                <a:effectLst/>
                <a:latin typeface="-apple-system"/>
              </a:rPr>
              <a:t>Increasing the vertical drop by adding a run to 150 feet and installing an additional chair lift </a:t>
            </a:r>
            <a:r>
              <a:rPr lang="en-US" sz="1700" b="1" i="0" u="sng" dirty="0">
                <a:effectLst/>
                <a:latin typeface="-apple-system"/>
              </a:rPr>
              <a:t>with</a:t>
            </a:r>
            <a:r>
              <a:rPr lang="en-US" sz="1700" b="0" i="0" dirty="0">
                <a:effectLst/>
                <a:latin typeface="-apple-system"/>
              </a:rPr>
              <a:t> 2 acres of snow making coverage (scenario 3): </a:t>
            </a:r>
          </a:p>
          <a:p>
            <a:pPr lvl="1">
              <a:lnSpc>
                <a:spcPct val="120000"/>
              </a:lnSpc>
            </a:pPr>
            <a:r>
              <a:rPr lang="en-US" sz="1700" dirty="0">
                <a:latin typeface="-apple-system"/>
              </a:rPr>
              <a:t>I</a:t>
            </a:r>
            <a:r>
              <a:rPr lang="en-US" sz="1700" dirty="0"/>
              <a:t>ncreases ticket price by $1.99. </a:t>
            </a:r>
          </a:p>
          <a:p>
            <a:pPr lvl="1">
              <a:lnSpc>
                <a:spcPct val="120000"/>
              </a:lnSpc>
            </a:pPr>
            <a:r>
              <a:rPr lang="en-US" sz="1700" dirty="0"/>
              <a:t>Over the season, this could be expected to amount to $3,474,638</a:t>
            </a:r>
          </a:p>
          <a:p>
            <a:pPr lvl="1">
              <a:lnSpc>
                <a:spcPct val="120000"/>
              </a:lnSpc>
            </a:pPr>
            <a:r>
              <a:rPr lang="en-US" sz="1700" b="0" i="0" dirty="0">
                <a:effectLst/>
                <a:latin typeface="-apple-system"/>
              </a:rPr>
              <a:t>Such a small increase in snow making area makes no differences!</a:t>
            </a:r>
          </a:p>
        </p:txBody>
      </p:sp>
    </p:spTree>
    <p:extLst>
      <p:ext uri="{BB962C8B-B14F-4D97-AF65-F5344CB8AC3E}">
        <p14:creationId xmlns:p14="http://schemas.microsoft.com/office/powerpoint/2010/main" val="195986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A8A21-F0F6-E8C4-3D72-ACF7A57B48A8}"/>
              </a:ext>
            </a:extLst>
          </p:cNvPr>
          <p:cNvSpPr>
            <a:spLocks noGrp="1"/>
          </p:cNvSpPr>
          <p:nvPr>
            <p:ph type="title"/>
          </p:nvPr>
        </p:nvSpPr>
        <p:spPr>
          <a:xfrm>
            <a:off x="686834" y="591344"/>
            <a:ext cx="3200400" cy="5585619"/>
          </a:xfrm>
        </p:spPr>
        <p:txBody>
          <a:bodyPr>
            <a:normAutofit/>
          </a:bodyPr>
          <a:lstStyle/>
          <a:p>
            <a:r>
              <a:rPr lang="en-US" sz="3700" dirty="0">
                <a:solidFill>
                  <a:srgbClr val="FFFFFF"/>
                </a:solidFill>
              </a:rPr>
              <a:t>Modeling Analysis</a:t>
            </a:r>
          </a:p>
        </p:txBody>
      </p:sp>
      <p:sp>
        <p:nvSpPr>
          <p:cNvPr id="16"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a:extLst>
              <a:ext uri="{FF2B5EF4-FFF2-40B4-BE49-F238E27FC236}">
                <a16:creationId xmlns:a16="http://schemas.microsoft.com/office/drawing/2014/main" id="{87A99D5D-ECAF-0535-B0A5-04BAAA42054A}"/>
              </a:ext>
            </a:extLst>
          </p:cNvPr>
          <p:cNvPicPr>
            <a:picLocks noChangeAspect="1"/>
          </p:cNvPicPr>
          <p:nvPr/>
        </p:nvPicPr>
        <p:blipFill>
          <a:blip r:embed="rId2"/>
          <a:stretch>
            <a:fillRect/>
          </a:stretch>
        </p:blipFill>
        <p:spPr>
          <a:xfrm>
            <a:off x="4222026" y="3796353"/>
            <a:ext cx="5158623" cy="2742559"/>
          </a:xfrm>
          <a:prstGeom prst="rect">
            <a:avLst/>
          </a:prstGeom>
        </p:spPr>
      </p:pic>
      <p:pic>
        <p:nvPicPr>
          <p:cNvPr id="7" name="Picture 6">
            <a:extLst>
              <a:ext uri="{FF2B5EF4-FFF2-40B4-BE49-F238E27FC236}">
                <a16:creationId xmlns:a16="http://schemas.microsoft.com/office/drawing/2014/main" id="{ABD6706F-1FC2-CD43-14BB-BA5BFAD51EE4}"/>
              </a:ext>
            </a:extLst>
          </p:cNvPr>
          <p:cNvPicPr>
            <a:picLocks noChangeAspect="1"/>
          </p:cNvPicPr>
          <p:nvPr/>
        </p:nvPicPr>
        <p:blipFill>
          <a:blip r:embed="rId3"/>
          <a:stretch>
            <a:fillRect/>
          </a:stretch>
        </p:blipFill>
        <p:spPr>
          <a:xfrm>
            <a:off x="4172128" y="667743"/>
            <a:ext cx="5313194" cy="2742558"/>
          </a:xfrm>
          <a:prstGeom prst="rect">
            <a:avLst/>
          </a:prstGeom>
        </p:spPr>
      </p:pic>
      <p:sp>
        <p:nvSpPr>
          <p:cNvPr id="9" name="TextBox 8">
            <a:extLst>
              <a:ext uri="{FF2B5EF4-FFF2-40B4-BE49-F238E27FC236}">
                <a16:creationId xmlns:a16="http://schemas.microsoft.com/office/drawing/2014/main" id="{3398C929-42B4-990C-A60B-6D2784A516DA}"/>
              </a:ext>
            </a:extLst>
          </p:cNvPr>
          <p:cNvSpPr txBox="1"/>
          <p:nvPr/>
        </p:nvSpPr>
        <p:spPr>
          <a:xfrm>
            <a:off x="9216932" y="4596230"/>
            <a:ext cx="2265551" cy="923330"/>
          </a:xfrm>
          <a:prstGeom prst="rect">
            <a:avLst/>
          </a:prstGeom>
          <a:noFill/>
        </p:spPr>
        <p:txBody>
          <a:bodyPr wrap="square" rtlCol="0">
            <a:spAutoFit/>
          </a:bodyPr>
          <a:lstStyle/>
          <a:p>
            <a:r>
              <a:rPr lang="en-US" dirty="0"/>
              <a:t>Big Mountain’s Ticket Price vs other Resorts Ticket Price.</a:t>
            </a:r>
          </a:p>
        </p:txBody>
      </p:sp>
      <p:sp>
        <p:nvSpPr>
          <p:cNvPr id="11" name="TextBox 10">
            <a:extLst>
              <a:ext uri="{FF2B5EF4-FFF2-40B4-BE49-F238E27FC236}">
                <a16:creationId xmlns:a16="http://schemas.microsoft.com/office/drawing/2014/main" id="{4FB5528D-2FF7-6416-1CE3-9DD871CE4352}"/>
              </a:ext>
            </a:extLst>
          </p:cNvPr>
          <p:cNvSpPr txBox="1"/>
          <p:nvPr/>
        </p:nvSpPr>
        <p:spPr>
          <a:xfrm>
            <a:off x="9336386" y="1300358"/>
            <a:ext cx="2805969" cy="1477328"/>
          </a:xfrm>
          <a:prstGeom prst="rect">
            <a:avLst/>
          </a:prstGeom>
          <a:noFill/>
        </p:spPr>
        <p:txBody>
          <a:bodyPr wrap="square" rtlCol="0">
            <a:spAutoFit/>
          </a:bodyPr>
          <a:lstStyle/>
          <a:p>
            <a:r>
              <a:rPr lang="en-US" dirty="0"/>
              <a:t>Big Mountain is doing well for vertical drop,</a:t>
            </a:r>
          </a:p>
          <a:p>
            <a:r>
              <a:rPr lang="en-US" dirty="0"/>
              <a:t>but there are still quite a few resorts with greater drops.</a:t>
            </a:r>
          </a:p>
        </p:txBody>
      </p:sp>
    </p:spTree>
    <p:extLst>
      <p:ext uri="{BB962C8B-B14F-4D97-AF65-F5344CB8AC3E}">
        <p14:creationId xmlns:p14="http://schemas.microsoft.com/office/powerpoint/2010/main" val="87832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40557-D9AD-D085-FE2F-D72B89171DD1}"/>
              </a:ext>
            </a:extLst>
          </p:cNvPr>
          <p:cNvSpPr>
            <a:spLocks noGrp="1"/>
          </p:cNvSpPr>
          <p:nvPr>
            <p:ph type="title"/>
          </p:nvPr>
        </p:nvSpPr>
        <p:spPr>
          <a:xfrm>
            <a:off x="686834" y="591344"/>
            <a:ext cx="3200400" cy="5585619"/>
          </a:xfrm>
        </p:spPr>
        <p:txBody>
          <a:bodyPr>
            <a:normAutofit/>
          </a:bodyPr>
          <a:lstStyle/>
          <a:p>
            <a:r>
              <a:rPr lang="en-US" sz="3700" dirty="0">
                <a:solidFill>
                  <a:srgbClr val="FFFFFF"/>
                </a:solidFill>
              </a:rPr>
              <a:t>Modeling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F38D50E9-6E8E-FDA5-D945-CA82E17D8A18}"/>
              </a:ext>
            </a:extLst>
          </p:cNvPr>
          <p:cNvPicPr>
            <a:picLocks noChangeAspect="1"/>
          </p:cNvPicPr>
          <p:nvPr/>
        </p:nvPicPr>
        <p:blipFill>
          <a:blip r:embed="rId2"/>
          <a:stretch>
            <a:fillRect/>
          </a:stretch>
        </p:blipFill>
        <p:spPr>
          <a:xfrm>
            <a:off x="4167267" y="584147"/>
            <a:ext cx="5251513" cy="2734120"/>
          </a:xfrm>
          <a:prstGeom prst="rect">
            <a:avLst/>
          </a:prstGeom>
        </p:spPr>
      </p:pic>
      <p:pic>
        <p:nvPicPr>
          <p:cNvPr id="5" name="Picture 4">
            <a:extLst>
              <a:ext uri="{FF2B5EF4-FFF2-40B4-BE49-F238E27FC236}">
                <a16:creationId xmlns:a16="http://schemas.microsoft.com/office/drawing/2014/main" id="{EBAC06E7-BFF6-1173-60EC-6DFE6CB0F94B}"/>
              </a:ext>
            </a:extLst>
          </p:cNvPr>
          <p:cNvPicPr>
            <a:picLocks noChangeAspect="1"/>
          </p:cNvPicPr>
          <p:nvPr/>
        </p:nvPicPr>
        <p:blipFill>
          <a:blip r:embed="rId3"/>
          <a:stretch>
            <a:fillRect/>
          </a:stretch>
        </p:blipFill>
        <p:spPr>
          <a:xfrm>
            <a:off x="4213038" y="3602756"/>
            <a:ext cx="5179134" cy="2734120"/>
          </a:xfrm>
          <a:prstGeom prst="rect">
            <a:avLst/>
          </a:prstGeom>
        </p:spPr>
      </p:pic>
      <p:sp>
        <p:nvSpPr>
          <p:cNvPr id="6" name="TextBox 5">
            <a:extLst>
              <a:ext uri="{FF2B5EF4-FFF2-40B4-BE49-F238E27FC236}">
                <a16:creationId xmlns:a16="http://schemas.microsoft.com/office/drawing/2014/main" id="{37094327-1885-7625-05F9-B705E65D68B7}"/>
              </a:ext>
            </a:extLst>
          </p:cNvPr>
          <p:cNvSpPr txBox="1"/>
          <p:nvPr/>
        </p:nvSpPr>
        <p:spPr>
          <a:xfrm>
            <a:off x="9392172" y="1284539"/>
            <a:ext cx="2218788" cy="1200329"/>
          </a:xfrm>
          <a:prstGeom prst="rect">
            <a:avLst/>
          </a:prstGeom>
          <a:noFill/>
        </p:spPr>
        <p:txBody>
          <a:bodyPr wrap="square" rtlCol="0">
            <a:spAutoFit/>
          </a:bodyPr>
          <a:lstStyle/>
          <a:p>
            <a:r>
              <a:rPr lang="en-US" dirty="0"/>
              <a:t>Big Mountain is very high up the </a:t>
            </a:r>
          </a:p>
          <a:p>
            <a:r>
              <a:rPr lang="en-US" dirty="0"/>
              <a:t>league table of snow making area</a:t>
            </a:r>
          </a:p>
        </p:txBody>
      </p:sp>
      <p:sp>
        <p:nvSpPr>
          <p:cNvPr id="7" name="TextBox 6">
            <a:extLst>
              <a:ext uri="{FF2B5EF4-FFF2-40B4-BE49-F238E27FC236}">
                <a16:creationId xmlns:a16="http://schemas.microsoft.com/office/drawing/2014/main" id="{1BA8E761-934F-8ED8-8A18-8E887B3E6ABB}"/>
              </a:ext>
            </a:extLst>
          </p:cNvPr>
          <p:cNvSpPr txBox="1"/>
          <p:nvPr/>
        </p:nvSpPr>
        <p:spPr>
          <a:xfrm>
            <a:off x="9418780" y="4144959"/>
            <a:ext cx="2218788" cy="1200329"/>
          </a:xfrm>
          <a:prstGeom prst="rect">
            <a:avLst/>
          </a:prstGeom>
          <a:noFill/>
        </p:spPr>
        <p:txBody>
          <a:bodyPr wrap="square" rtlCol="0">
            <a:spAutoFit/>
          </a:bodyPr>
          <a:lstStyle/>
          <a:p>
            <a:r>
              <a:rPr lang="en-US" dirty="0"/>
              <a:t>Big Mountain has amongst the </a:t>
            </a:r>
          </a:p>
          <a:p>
            <a:r>
              <a:rPr lang="en-US" dirty="0"/>
              <a:t>highest number of total chairs</a:t>
            </a:r>
          </a:p>
        </p:txBody>
      </p:sp>
    </p:spTree>
    <p:extLst>
      <p:ext uri="{BB962C8B-B14F-4D97-AF65-F5344CB8AC3E}">
        <p14:creationId xmlns:p14="http://schemas.microsoft.com/office/powerpoint/2010/main" val="224843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82CAC-A7E6-61D2-C746-A8C053300580}"/>
              </a:ext>
            </a:extLst>
          </p:cNvPr>
          <p:cNvSpPr>
            <a:spLocks noGrp="1"/>
          </p:cNvSpPr>
          <p:nvPr>
            <p:ph type="title"/>
          </p:nvPr>
        </p:nvSpPr>
        <p:spPr>
          <a:xfrm>
            <a:off x="686834" y="591344"/>
            <a:ext cx="3200400" cy="5585619"/>
          </a:xfrm>
        </p:spPr>
        <p:txBody>
          <a:bodyPr>
            <a:normAutofit/>
          </a:bodyPr>
          <a:lstStyle/>
          <a:p>
            <a:r>
              <a:rPr lang="en-US" sz="3100" dirty="0">
                <a:solidFill>
                  <a:srgbClr val="FFFFFF"/>
                </a:solidFill>
              </a:rPr>
              <a:t>Modeling Scenario Result: </a:t>
            </a:r>
            <a:br>
              <a:rPr lang="en-US" sz="3100" dirty="0">
                <a:solidFill>
                  <a:srgbClr val="FFFFFF"/>
                </a:solidFill>
              </a:rPr>
            </a:br>
            <a:br>
              <a:rPr lang="en-US" sz="3100" dirty="0">
                <a:solidFill>
                  <a:srgbClr val="FFFFFF"/>
                </a:solidFill>
              </a:rPr>
            </a:br>
            <a:r>
              <a:rPr lang="en-US" sz="3100" dirty="0">
                <a:solidFill>
                  <a:srgbClr val="FFFFFF"/>
                </a:solidFill>
              </a:rPr>
              <a:t>Scenario 1: </a:t>
            </a:r>
            <a:br>
              <a:rPr lang="en-US" sz="3100" dirty="0">
                <a:solidFill>
                  <a:srgbClr val="FFFFFF"/>
                </a:solidFill>
              </a:rPr>
            </a:br>
            <a:r>
              <a:rPr lang="en-US" sz="3100" dirty="0">
                <a:solidFill>
                  <a:srgbClr val="FFFFFF"/>
                </a:solidFill>
              </a:rPr>
              <a:t>Closing up to 10 Runs</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384C46-DEB1-EB8B-4027-0414D2486667}"/>
              </a:ext>
            </a:extLst>
          </p:cNvPr>
          <p:cNvSpPr>
            <a:spLocks noGrp="1"/>
          </p:cNvSpPr>
          <p:nvPr>
            <p:ph idx="1"/>
          </p:nvPr>
        </p:nvSpPr>
        <p:spPr>
          <a:xfrm>
            <a:off x="4641599" y="319088"/>
            <a:ext cx="7739809" cy="3950676"/>
          </a:xfrm>
        </p:spPr>
        <p:txBody>
          <a:bodyPr anchor="ctr">
            <a:normAutofit/>
          </a:bodyPr>
          <a:lstStyle/>
          <a:p>
            <a:r>
              <a:rPr lang="en-US" sz="2000" b="0" i="0" dirty="0">
                <a:effectLst/>
                <a:latin typeface="-apple-system"/>
              </a:rPr>
              <a:t>Closing 1 run reduce revenue by $0</a:t>
            </a:r>
          </a:p>
          <a:p>
            <a:r>
              <a:rPr lang="en-US" sz="2000" b="0" i="0" dirty="0">
                <a:effectLst/>
                <a:latin typeface="-apple-system"/>
              </a:rPr>
              <a:t>Closing 2 runs reduce revenue by ~ $700,000</a:t>
            </a:r>
          </a:p>
          <a:p>
            <a:r>
              <a:rPr lang="en-US" sz="2000" b="0" i="0" dirty="0">
                <a:effectLst/>
                <a:latin typeface="-apple-system"/>
              </a:rPr>
              <a:t>Closing 3 - 5 runs reduce revenue by ~$1.2M</a:t>
            </a:r>
          </a:p>
          <a:p>
            <a:r>
              <a:rPr lang="en-US" sz="2000" b="0" i="0" dirty="0">
                <a:effectLst/>
                <a:latin typeface="-apple-system"/>
              </a:rPr>
              <a:t>Closing 6 - 8 runs reduce revenue by ~$2.2M</a:t>
            </a:r>
          </a:p>
          <a:p>
            <a:r>
              <a:rPr lang="en-US" sz="2000" b="0" i="0" dirty="0">
                <a:effectLst/>
                <a:latin typeface="-apple-system"/>
              </a:rPr>
              <a:t>Closing 9 runs reduce revenue by ~$3M</a:t>
            </a:r>
          </a:p>
          <a:p>
            <a:r>
              <a:rPr lang="en-US" sz="2000" b="0" i="0" dirty="0">
                <a:effectLst/>
                <a:latin typeface="-apple-system"/>
              </a:rPr>
              <a:t>Closing 10 runs reduce revenue by &gt; $3M</a:t>
            </a:r>
          </a:p>
          <a:p>
            <a:r>
              <a:rPr lang="en-US" sz="2000" b="0" i="0" dirty="0">
                <a:effectLst/>
                <a:latin typeface="-apple-system"/>
              </a:rPr>
              <a:t>Since we don’t know </a:t>
            </a:r>
            <a:r>
              <a:rPr lang="en-US" sz="2000" dirty="0">
                <a:latin typeface="-apple-system"/>
              </a:rPr>
              <a:t>the operating cost per used run, we can’t determine how much cost saving will be offset the loss in revenue after closing more than one run.</a:t>
            </a:r>
            <a:endParaRPr lang="en-US" sz="2000" b="0" i="0" dirty="0">
              <a:effectLst/>
              <a:latin typeface="-apple-system"/>
            </a:endParaRPr>
          </a:p>
          <a:p>
            <a:endParaRPr lang="en-US" sz="2000" dirty="0"/>
          </a:p>
        </p:txBody>
      </p:sp>
      <p:pic>
        <p:nvPicPr>
          <p:cNvPr id="4" name="Picture 3" descr="Chart, line chart&#10;&#10;Description automatically generated">
            <a:extLst>
              <a:ext uri="{FF2B5EF4-FFF2-40B4-BE49-F238E27FC236}">
                <a16:creationId xmlns:a16="http://schemas.microsoft.com/office/drawing/2014/main" id="{4FC5365C-A887-FECA-3340-3C141361CDA4}"/>
              </a:ext>
            </a:extLst>
          </p:cNvPr>
          <p:cNvPicPr>
            <a:picLocks noChangeAspect="1"/>
          </p:cNvPicPr>
          <p:nvPr/>
        </p:nvPicPr>
        <p:blipFill>
          <a:blip r:embed="rId2"/>
          <a:stretch>
            <a:fillRect/>
          </a:stretch>
        </p:blipFill>
        <p:spPr>
          <a:xfrm>
            <a:off x="4951331" y="3919597"/>
            <a:ext cx="5198141" cy="2781005"/>
          </a:xfrm>
          <a:prstGeom prst="rect">
            <a:avLst/>
          </a:prstGeom>
        </p:spPr>
      </p:pic>
    </p:spTree>
    <p:extLst>
      <p:ext uri="{BB962C8B-B14F-4D97-AF65-F5344CB8AC3E}">
        <p14:creationId xmlns:p14="http://schemas.microsoft.com/office/powerpoint/2010/main" val="122399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A8A21-F0F6-E8C4-3D72-ACF7A57B48A8}"/>
              </a:ext>
            </a:extLst>
          </p:cNvPr>
          <p:cNvSpPr>
            <a:spLocks noGrp="1"/>
          </p:cNvSpPr>
          <p:nvPr>
            <p:ph type="title"/>
          </p:nvPr>
        </p:nvSpPr>
        <p:spPr>
          <a:xfrm>
            <a:off x="686834" y="591344"/>
            <a:ext cx="3200400" cy="5585619"/>
          </a:xfrm>
        </p:spPr>
        <p:txBody>
          <a:bodyPr>
            <a:normAutofit/>
          </a:bodyPr>
          <a:lstStyle/>
          <a:p>
            <a:r>
              <a:rPr lang="en-US" sz="3100" dirty="0">
                <a:solidFill>
                  <a:srgbClr val="FFFFFF"/>
                </a:solidFill>
              </a:rPr>
              <a:t>Modeling Scenario Result:</a:t>
            </a:r>
            <a:br>
              <a:rPr lang="en-US" sz="3100" dirty="0">
                <a:solidFill>
                  <a:srgbClr val="FFFFFF"/>
                </a:solidFill>
              </a:rPr>
            </a:br>
            <a:br>
              <a:rPr lang="en-US" sz="3100" dirty="0">
                <a:solidFill>
                  <a:srgbClr val="FFFFFF"/>
                </a:solidFill>
              </a:rPr>
            </a:br>
            <a:r>
              <a:rPr lang="en-US" sz="3100" dirty="0">
                <a:solidFill>
                  <a:srgbClr val="FFFFFF"/>
                </a:solidFill>
              </a:rPr>
              <a:t>Scenario 4: Increasing the longest run by 0.2 mile and adding 4 acres of snow making coverage</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6F0C68-72D5-4729-7011-45A0A4DFBC5D}"/>
              </a:ext>
            </a:extLst>
          </p:cNvPr>
          <p:cNvSpPr>
            <a:spLocks noGrp="1"/>
          </p:cNvSpPr>
          <p:nvPr>
            <p:ph idx="1"/>
          </p:nvPr>
        </p:nvSpPr>
        <p:spPr>
          <a:xfrm>
            <a:off x="4447308" y="591344"/>
            <a:ext cx="6906491" cy="5585619"/>
          </a:xfrm>
        </p:spPr>
        <p:txBody>
          <a:bodyPr anchor="ctr">
            <a:normAutofit/>
          </a:bodyPr>
          <a:lstStyle/>
          <a:p>
            <a:r>
              <a:rPr lang="en-US" b="0" i="0" dirty="0">
                <a:effectLst/>
                <a:latin typeface="-apple-system"/>
              </a:rPr>
              <a:t>This scenario makes no difference</a:t>
            </a:r>
          </a:p>
          <a:p>
            <a:pPr marL="0" indent="0">
              <a:buNone/>
            </a:pPr>
            <a:endParaRPr lang="en-US" b="0" i="0" dirty="0">
              <a:effectLst/>
              <a:latin typeface="-apple-system"/>
            </a:endParaRPr>
          </a:p>
          <a:p>
            <a:r>
              <a:rPr lang="en-US" b="0" i="0" dirty="0">
                <a:effectLst/>
                <a:latin typeface="-apple-system"/>
              </a:rPr>
              <a:t>Although the longest run feature was used in the linear model, the random forest model (the one we chose because of its better performance) only has longest run way down in the feature importance list</a:t>
            </a:r>
          </a:p>
          <a:p>
            <a:pPr marL="0" indent="0">
              <a:buNone/>
            </a:pPr>
            <a:endParaRPr lang="en-US" dirty="0"/>
          </a:p>
        </p:txBody>
      </p:sp>
    </p:spTree>
    <p:extLst>
      <p:ext uri="{BB962C8B-B14F-4D97-AF65-F5344CB8AC3E}">
        <p14:creationId xmlns:p14="http://schemas.microsoft.com/office/powerpoint/2010/main" val="93082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1AFD8-9C5F-9364-30B7-7C0C76983B86}"/>
              </a:ext>
            </a:extLst>
          </p:cNvPr>
          <p:cNvSpPr>
            <a:spLocks noGrp="1"/>
          </p:cNvSpPr>
          <p:nvPr>
            <p:ph type="title"/>
          </p:nvPr>
        </p:nvSpPr>
        <p:spPr>
          <a:xfrm>
            <a:off x="686834" y="591344"/>
            <a:ext cx="3200400" cy="5585619"/>
          </a:xfrm>
        </p:spPr>
        <p:txBody>
          <a:bodyPr>
            <a:normAutofit/>
          </a:bodyPr>
          <a:lstStyle/>
          <a:p>
            <a:r>
              <a:rPr lang="en-US">
                <a:solidFill>
                  <a:srgbClr val="FFFFFF"/>
                </a:solidFill>
              </a:rPr>
              <a:t>Conclusion</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377D5B-1FE8-040A-2DAC-DE58B2242743}"/>
              </a:ext>
            </a:extLst>
          </p:cNvPr>
          <p:cNvSpPr>
            <a:spLocks noGrp="1"/>
          </p:cNvSpPr>
          <p:nvPr>
            <p:ph idx="1"/>
          </p:nvPr>
        </p:nvSpPr>
        <p:spPr>
          <a:xfrm>
            <a:off x="4447308" y="591344"/>
            <a:ext cx="6906491" cy="5585619"/>
          </a:xfrm>
        </p:spPr>
        <p:txBody>
          <a:bodyPr anchor="ctr">
            <a:normAutofit fontScale="85000" lnSpcReduction="20000"/>
          </a:bodyPr>
          <a:lstStyle/>
          <a:p>
            <a:pPr marL="0" indent="0">
              <a:lnSpc>
                <a:spcPct val="110000"/>
              </a:lnSpc>
              <a:buNone/>
            </a:pPr>
            <a:r>
              <a:rPr lang="en-US" dirty="0">
                <a:effectLst/>
                <a:latin typeface="var(--jp-code-font-family)"/>
              </a:rPr>
              <a:t>After Applying our model for ski resort ticket price and leverage it to explore Big Mountain Resort’s potential scenarios for increasing revenue, we can conclude that:</a:t>
            </a:r>
          </a:p>
          <a:p>
            <a:pPr>
              <a:lnSpc>
                <a:spcPct val="110000"/>
              </a:lnSpc>
            </a:pPr>
            <a:r>
              <a:rPr lang="en-US" dirty="0">
                <a:effectLst/>
                <a:latin typeface="var(--jp-code-font-family)"/>
              </a:rPr>
              <a:t> The best scenario where we managed to gain the higher revenue increase possible way was by </a:t>
            </a:r>
            <a:r>
              <a:rPr lang="en-US" dirty="0">
                <a:latin typeface="-apple-system"/>
              </a:rPr>
              <a:t>i</a:t>
            </a:r>
            <a:r>
              <a:rPr lang="en-US" b="0" i="0" dirty="0">
                <a:effectLst/>
                <a:latin typeface="-apple-system"/>
              </a:rPr>
              <a:t>ncreasing the vertical drop by adding a run to 150 feet, adding an additional chair lift </a:t>
            </a:r>
            <a:r>
              <a:rPr lang="en-US" b="1" i="0" u="sng" dirty="0">
                <a:effectLst/>
                <a:latin typeface="-apple-system"/>
              </a:rPr>
              <a:t>without</a:t>
            </a:r>
            <a:r>
              <a:rPr lang="en-US" b="0" i="0" dirty="0">
                <a:effectLst/>
                <a:latin typeface="-apple-system"/>
              </a:rPr>
              <a:t> additional snow making coverage</a:t>
            </a:r>
            <a:r>
              <a:rPr lang="en-US" dirty="0">
                <a:latin typeface="-apple-system"/>
              </a:rPr>
              <a:t>. This will increase the ticket price by $1.99, thus increase the revenue by ~$3.5M resulting in a bottom-line increase by $2M (after deducting operating costs $1.5M)</a:t>
            </a:r>
          </a:p>
          <a:p>
            <a:pPr>
              <a:lnSpc>
                <a:spcPct val="110000"/>
              </a:lnSpc>
            </a:pPr>
            <a:r>
              <a:rPr lang="en-US" b="0" i="0" dirty="0">
                <a:effectLst/>
                <a:latin typeface="-apple-system"/>
              </a:rPr>
              <a:t>Due to lack of data in regards of operating cost per used run and weekdays ticket price, our model cannot recommend closing down used runs. </a:t>
            </a:r>
          </a:p>
        </p:txBody>
      </p:sp>
    </p:spTree>
    <p:extLst>
      <p:ext uri="{BB962C8B-B14F-4D97-AF65-F5344CB8AC3E}">
        <p14:creationId xmlns:p14="http://schemas.microsoft.com/office/powerpoint/2010/main" val="3674524827"/>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605</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var(--jp-code-font-family)</vt:lpstr>
      <vt:lpstr>Office Theme 2013 - 2022</vt:lpstr>
      <vt:lpstr>Big Mountain Case Study</vt:lpstr>
      <vt:lpstr>Problem Statement</vt:lpstr>
      <vt:lpstr>Resort Story</vt:lpstr>
      <vt:lpstr>Recommendation &amp; Key Findings</vt:lpstr>
      <vt:lpstr>Modeling Analysis</vt:lpstr>
      <vt:lpstr>Modeling Analysis</vt:lpstr>
      <vt:lpstr>Modeling Scenario Result:   Scenario 1:  Closing up to 10 Runs</vt:lpstr>
      <vt:lpstr>Modeling Scenario Result:  Scenario 4: Increasing the longest run by 0.2 mile and adding 4 acres of snow making coverage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Wang</dc:creator>
  <cp:lastModifiedBy>Alice Wang</cp:lastModifiedBy>
  <cp:revision>74</cp:revision>
  <dcterms:created xsi:type="dcterms:W3CDTF">2022-12-16T04:50:07Z</dcterms:created>
  <dcterms:modified xsi:type="dcterms:W3CDTF">2022-12-19T01:23:55Z</dcterms:modified>
</cp:coreProperties>
</file>