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74" r:id="rId6"/>
    <p:sldId id="260" r:id="rId7"/>
    <p:sldId id="270" r:id="rId8"/>
    <p:sldId id="269" r:id="rId9"/>
    <p:sldId id="271" r:id="rId10"/>
    <p:sldId id="275" r:id="rId11"/>
    <p:sldId id="276" r:id="rId12"/>
    <p:sldId id="272" r:id="rId13"/>
    <p:sldId id="278" r:id="rId14"/>
    <p:sldId id="277" r:id="rId15"/>
    <p:sldId id="27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9"/>
    <p:restoredTop sz="97523"/>
  </p:normalViewPr>
  <p:slideViewPr>
    <p:cSldViewPr snapToGrid="0">
      <p:cViewPr>
        <p:scale>
          <a:sx n="86" d="100"/>
          <a:sy n="86" d="100"/>
        </p:scale>
        <p:origin x="4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E93-1214-C6DA-8DA8-A03E55B5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AD969-BE1F-D9A0-B6DB-F275100FB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306D-1043-CDB4-68A2-C840F32F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1533-4FDF-7828-2E8A-6BF65686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C0BA-F759-08A5-0943-2D6F9959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9768-5D4C-BBF1-9BEF-45345232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410C-1B64-3B2A-A388-4E826E3C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4CDF-11C2-7D7C-A2C3-70289E49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DA00-A5B1-4D2B-3C65-BA2195C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8B43-7730-5DDE-7781-2B832FA0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C2707-1ED6-F195-B71E-70ED0F6AE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443F-BF64-4091-1154-8A868D22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4C57-B496-125B-C09D-3142E133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9B02-56C7-C7CE-1393-CAD8DE74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ABA4-50CB-B14A-57B9-0D958C13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0688-0698-1703-8C96-D26DE4E1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6D37-382C-E7DF-4437-98A62B25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24C9-7C8B-9AC4-EEB5-A8AEAAD4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BE1E-6B0C-D61D-E494-DB767718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FD0F-3DD4-3838-BF83-550D729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F2C9-3188-A837-A6BC-B2529763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F7B2-1557-8FD8-7953-9C24425A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0ACB-63C2-1B1C-2790-C6B3DE2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8581-21B9-8E2E-2EED-96C645B3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9479-9786-F177-3834-B52CF06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EAAE-0896-A5DE-A0CE-1FB502F3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EDB4-6C7D-600D-EEBE-5B0C22235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4AC7C-465A-3BC3-C080-EABB49E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02A1-11C7-20A1-AE0D-10F2D9A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EC7A-9C7B-2D34-06B1-1E76758F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FA8EF-05FB-CFAA-A1CE-1EBDBAD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D1B8-17B5-A08E-A057-0657C4D9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8CA8-59C4-3121-0432-ECC26D24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C750-1F38-F5BD-B70B-B6B8B997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66DB-65A1-9A0C-B4B0-56461BD1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3CF2-64B6-48FE-EF0B-F1CE5797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34114-B1EB-927E-5D2A-C6ADA73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B4AA5-8781-E0A1-BA9B-98930C41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6CD33-0998-64C8-2A94-72D1A2D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3A6-C09A-0B4F-6E2F-2503FBE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8E53-C04C-BC9C-380B-912CFF5D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9917-546D-2F29-0E4F-FD876FD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3A388-85A9-50C6-7146-6D8FA56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77B2-00B5-29F2-086D-AFFDC1F9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70E1-94EC-DF83-58F5-6D7FC04B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F6A4C-3F9A-3944-3EA3-B2EC4CC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34B4-3931-58CE-EAC3-9F0A9AA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6D1D-9587-B523-3454-D6FE3C69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39DB9-A00C-8D84-5225-6B909E93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434C9-C194-D8D9-07CE-698D2AE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2A206-FD26-2110-7F51-FA98D852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0480-8EEC-3403-75FE-50AC4C7E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787F-46F1-2721-D403-870E23E7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0979B-88AD-5848-9164-C816C120A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4FB9-D5C0-EDFA-BABD-58E2EB6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FFDA-CC98-F871-7A94-2CF4831D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ADBC7-7A5B-B696-7A2A-D3649BBA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B0AD-733D-BFF4-BF69-0D64859E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57A52-8154-41D1-DCAA-D638DC51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9A28-6351-1A88-E2BF-F526FCCDC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74D1-BC12-5DC7-6B53-600DF2FD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482E-DC6D-6644-A21A-A6C4453A3B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A3B1-DD43-52FD-2CD5-B0CDFFE99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8E1E-BE8D-E089-B0AF-63EB8A65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ADB3-73BE-6240-A3BB-9EEBEF18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1107/Springboard-Capston-House-Pr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Ames 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9596-B384-4D3D-42D7-C532EA55D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3"/>
            <a:ext cx="10005951" cy="1410781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 Science Project – Advanced Regression</a:t>
            </a:r>
          </a:p>
          <a:p>
            <a:pPr algn="l"/>
            <a:r>
              <a:rPr lang="en-US" dirty="0"/>
              <a:t>Alice Wang</a:t>
            </a:r>
          </a:p>
          <a:p>
            <a:pPr algn="l"/>
            <a:r>
              <a:rPr lang="en-US" dirty="0"/>
              <a:t>Feb 2023 						   </a:t>
            </a:r>
            <a:r>
              <a:rPr lang="en-US" dirty="0">
                <a:hlinkClick r:id="rId2"/>
              </a:rPr>
              <a:t>More details in my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1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Feature Engineering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389288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F1184-164C-54E3-93AA-898359DB5799}"/>
              </a:ext>
            </a:extLst>
          </p:cNvPr>
          <p:cNvSpPr txBox="1"/>
          <p:nvPr/>
        </p:nvSpPr>
        <p:spPr>
          <a:xfrm>
            <a:off x="908057" y="2297731"/>
            <a:ext cx="10138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 Major Steps: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 some categorical features as ordered numbers when there is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transform of the skewed numerical features to lessen impact of outliers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 of categorical features vis one-hot encoding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into testing and training datasets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Standardize the magnitude of numeric features using a scaler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Optimization: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Randomized Search &amp; Grid Search for Hyperparameter Tuning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8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8792F-6AD1-03B7-B2A4-516B45FD46E6}"/>
              </a:ext>
            </a:extLst>
          </p:cNvPr>
          <p:cNvSpPr txBox="1"/>
          <p:nvPr/>
        </p:nvSpPr>
        <p:spPr>
          <a:xfrm>
            <a:off x="792199" y="2288083"/>
            <a:ext cx="5518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 Major Steps: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Stacking Model with ElasticNet as the metamodel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Validation Metric: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Squared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D3DB87A-1F93-A671-BC04-34625EB2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0" y="2174453"/>
            <a:ext cx="4648196" cy="38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Accuracy Improvement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2107213-728F-FEFA-3A18-C0D2F385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81" y="2034643"/>
            <a:ext cx="4303422" cy="392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8792F-6AD1-03B7-B2A4-516B45FD46E6}"/>
              </a:ext>
            </a:extLst>
          </p:cNvPr>
          <p:cNvSpPr txBox="1"/>
          <p:nvPr/>
        </p:nvSpPr>
        <p:spPr>
          <a:xfrm>
            <a:off x="803776" y="2413337"/>
            <a:ext cx="52922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</a:rPr>
              <a:t>Pick the most accurate base model: </a:t>
            </a:r>
            <a:r>
              <a:rPr lang="en-US" sz="1800" dirty="0">
                <a:effectLst/>
                <a:latin typeface="ArialMT"/>
              </a:rPr>
              <a:t>ElasticNet has the lowest RMSE and the best R2 score </a:t>
            </a:r>
            <a:endParaRPr lang="en-US" dirty="0">
              <a:effectLst/>
            </a:endParaRPr>
          </a:p>
          <a:p>
            <a:endParaRPr lang="en-US" b="1" dirty="0">
              <a:solidFill>
                <a:srgbClr val="669B99"/>
              </a:solidFill>
              <a:latin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</a:rPr>
              <a:t>Stack all the base models by taking the average of the predictions from the base models:</a:t>
            </a:r>
            <a:br>
              <a:rPr lang="en-US" sz="1800" b="1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MT"/>
              </a:rPr>
              <a:t>Stacked model predictions are more accurate than any single base model. </a:t>
            </a:r>
            <a:endParaRPr lang="en-US" dirty="0">
              <a:effectLst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4B4421B-F8A3-CE87-70F8-9633E222726B}"/>
              </a:ext>
            </a:extLst>
          </p:cNvPr>
          <p:cNvSpPr/>
          <p:nvPr/>
        </p:nvSpPr>
        <p:spPr>
          <a:xfrm>
            <a:off x="7246279" y="5306518"/>
            <a:ext cx="4041312" cy="44970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5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20 Features by ElasticNet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14D03E5-AC48-D461-4DE1-75AC71DE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65" y="1804999"/>
            <a:ext cx="6937298" cy="4824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AE5B8-DB38-39D4-B14D-98955F185C7B}"/>
              </a:ext>
            </a:extLst>
          </p:cNvPr>
          <p:cNvSpPr txBox="1"/>
          <p:nvPr/>
        </p:nvSpPr>
        <p:spPr>
          <a:xfrm>
            <a:off x="699714" y="2967335"/>
            <a:ext cx="3228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MT"/>
              </a:rPr>
              <a:t>Most of the features are closely related to the area </a:t>
            </a:r>
          </a:p>
          <a:p>
            <a:r>
              <a:rPr lang="en-US" sz="1800" dirty="0">
                <a:effectLst/>
                <a:latin typeface="ArialMT"/>
              </a:rPr>
              <a:t>(in square feet)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181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Prediction Tool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0AD3960-5539-6570-F2ED-CDEAB024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67" y="2884346"/>
            <a:ext cx="7685666" cy="3706804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A8CF1C0-7C4F-BECD-A798-B2186D0F8369}"/>
              </a:ext>
            </a:extLst>
          </p:cNvPr>
          <p:cNvSpPr/>
          <p:nvPr/>
        </p:nvSpPr>
        <p:spPr>
          <a:xfrm>
            <a:off x="1009690" y="3949524"/>
            <a:ext cx="1993691" cy="1128511"/>
          </a:xfrm>
          <a:prstGeom prst="wedgeRectCallout">
            <a:avLst>
              <a:gd name="adj1" fmla="val 70144"/>
              <a:gd name="adj2" fmla="val -8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values for features on the left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98F34D8-E16C-CDAA-46C3-0C02FED78864}"/>
              </a:ext>
            </a:extLst>
          </p:cNvPr>
          <p:cNvSpPr/>
          <p:nvPr/>
        </p:nvSpPr>
        <p:spPr>
          <a:xfrm>
            <a:off x="8503963" y="6032266"/>
            <a:ext cx="2517641" cy="558884"/>
          </a:xfrm>
          <a:prstGeom prst="wedgeRectCallout">
            <a:avLst>
              <a:gd name="adj1" fmla="val -80833"/>
              <a:gd name="adj2" fmla="val 1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prediction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A9F69-6514-24A1-6505-84C3406BA291}"/>
              </a:ext>
            </a:extLst>
          </p:cNvPr>
          <p:cNvSpPr txBox="1"/>
          <p:nvPr/>
        </p:nvSpPr>
        <p:spPr>
          <a:xfrm>
            <a:off x="699714" y="1727115"/>
            <a:ext cx="780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important features (input) to predict sale price (output)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House Price Prediction Tool created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IPyWidget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8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60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04E8-DD38-4DC8-4905-EED43AC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2E44-1A29-52CD-2582-03F04B5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How much are the residential homes in Ames, Iowa given all aspects/attributes of the properties? </a:t>
            </a:r>
            <a:endParaRPr lang="en-US" sz="2000" b="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03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04E8-DD38-4DC8-4905-EED43AC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2E44-1A29-52CD-2582-03F04B5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080886" cy="3683358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To build regression models to leverage attributes of properties to predict sales price</a:t>
            </a:r>
          </a:p>
          <a:p>
            <a:r>
              <a:rPr lang="en-US" sz="2000" dirty="0">
                <a:latin typeface="Arial" panose="020B0604020202020204" pitchFamily="34" charset="0"/>
              </a:rPr>
              <a:t>To p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rovide useful house price prediction for setting data-driven budgets for buyers</a:t>
            </a:r>
          </a:p>
          <a:p>
            <a:r>
              <a:rPr lang="en-US" sz="2000" dirty="0">
                <a:latin typeface="Arial" panose="020B0604020202020204" pitchFamily="34" charset="0"/>
              </a:rPr>
              <a:t>I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nsightful tool for setting more reasonable prices when selling properties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0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4C321-F2EC-B516-170E-77D77D0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B01238-8D16-A1FD-BB69-8759863E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Ames House Dataset with 79 attributes and sales prices of 1,460 properties. 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Features examples: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Exterior features: exterior material quality, foundation type, masonry veneer type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Interior features: heat condition, central air conditioning, kitchen quality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Location feature: zoning classification, slope of property, physical location within city limits</a:t>
            </a:r>
          </a:p>
        </p:txBody>
      </p:sp>
    </p:spTree>
    <p:extLst>
      <p:ext uri="{BB962C8B-B14F-4D97-AF65-F5344CB8AC3E}">
        <p14:creationId xmlns:p14="http://schemas.microsoft.com/office/powerpoint/2010/main" val="35248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6B9-F614-2121-B67D-852000F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2976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Price of Properties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439FC9E-6479-F167-98BC-2007A6C3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75" y="2851885"/>
            <a:ext cx="7158544" cy="3818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5149F-B043-3683-922E-C25458F42F93}"/>
              </a:ext>
            </a:extLst>
          </p:cNvPr>
          <p:cNvSpPr txBox="1"/>
          <p:nvPr/>
        </p:nvSpPr>
        <p:spPr>
          <a:xfrm>
            <a:off x="699714" y="1928621"/>
            <a:ext cx="1002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Average house sale price is around $ 180,000 in Ames.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There are a few properties over $500,000. But majority of houses are priced under $214,000.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9988273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Numeric Attributes Most Correlated with Sale Price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CA1E02-C129-278E-7867-1E6CE784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94" y="1845191"/>
            <a:ext cx="5535054" cy="4766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A395A-C4E5-FAEB-102A-569796E33CBC}"/>
              </a:ext>
            </a:extLst>
          </p:cNvPr>
          <p:cNvSpPr txBox="1"/>
          <p:nvPr/>
        </p:nvSpPr>
        <p:spPr>
          <a:xfrm>
            <a:off x="1389261" y="3455233"/>
            <a:ext cx="312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Top Significant Categorical Attributes Discovered via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4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75907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Attributes Most Correlated with Sale Price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4600A56-BD18-63C2-AFE4-F1D1D997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38" y="3127814"/>
            <a:ext cx="5030724" cy="354188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13B94AE-C3D2-F3DD-365A-8E9B721C4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38" y="3119500"/>
            <a:ext cx="5030724" cy="3558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19E99-A243-626F-15AD-10EA4C49DE54}"/>
              </a:ext>
            </a:extLst>
          </p:cNvPr>
          <p:cNvSpPr txBox="1"/>
          <p:nvPr/>
        </p:nvSpPr>
        <p:spPr>
          <a:xfrm>
            <a:off x="699714" y="1928621"/>
            <a:ext cx="10140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Top Significant Categorical Attributes via Correlation Analysis (R Squared &amp; Scatter Plot)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</a:rPr>
              <a:t>Overall Quality: </a:t>
            </a:r>
            <a:r>
              <a:rPr lang="en-US" sz="1800" dirty="0">
                <a:effectLst/>
                <a:latin typeface="ArialMT"/>
              </a:rPr>
              <a:t>The higher the quality score, the higher the sale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ArialMT"/>
              </a:rPr>
              <a:t>GrLivArea</a:t>
            </a:r>
            <a:r>
              <a:rPr lang="en-US" sz="1800" dirty="0">
                <a:effectLst/>
                <a:latin typeface="ArialMT"/>
              </a:rPr>
              <a:t>: Above ground living Area in Square Feet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6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FB5E4-B482-0CBF-6478-B29788FF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vs Sale Price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59E36D-60AC-DD5C-96FE-68C06A1D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3635108"/>
            <a:ext cx="8843210" cy="2869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B3A27-AA25-5A98-D73A-9D6D974CBB64}"/>
              </a:ext>
            </a:extLst>
          </p:cNvPr>
          <p:cNvSpPr txBox="1"/>
          <p:nvPr/>
        </p:nvSpPr>
        <p:spPr>
          <a:xfrm>
            <a:off x="699714" y="1928620"/>
            <a:ext cx="1073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In general, the more recent the property was built or remodeled, the more expensive it would be.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The properties sold during second half of the years were more expensive on average than properties sold in the beginning of the years.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484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ArialMT</vt:lpstr>
      <vt:lpstr>Arial</vt:lpstr>
      <vt:lpstr>Calibri</vt:lpstr>
      <vt:lpstr>Calibri Light</vt:lpstr>
      <vt:lpstr>Wingdings</vt:lpstr>
      <vt:lpstr>Office Theme</vt:lpstr>
      <vt:lpstr>Ames House Price Prediction</vt:lpstr>
      <vt:lpstr>Problem Statement</vt:lpstr>
      <vt:lpstr>Goal</vt:lpstr>
      <vt:lpstr>Dataset</vt:lpstr>
      <vt:lpstr>Exploratory Data Analysis</vt:lpstr>
      <vt:lpstr>Price of Properties</vt:lpstr>
      <vt:lpstr>Numeric Attributes Most Correlated with Sale Price</vt:lpstr>
      <vt:lpstr>Attributes Most Correlated with Sale Price</vt:lpstr>
      <vt:lpstr>Time vs Sale Price</vt:lpstr>
      <vt:lpstr>Feature Engineering &amp; Modeling</vt:lpstr>
      <vt:lpstr>Feature Engineering</vt:lpstr>
      <vt:lpstr>Modeling</vt:lpstr>
      <vt:lpstr>Model Accuracy Improvement</vt:lpstr>
      <vt:lpstr>Top 20 Features by ElasticNet</vt:lpstr>
      <vt:lpstr>Prediction Tool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Wang</dc:creator>
  <cp:lastModifiedBy>Alice Wang</cp:lastModifiedBy>
  <cp:revision>48</cp:revision>
  <dcterms:created xsi:type="dcterms:W3CDTF">2023-01-19T17:49:54Z</dcterms:created>
  <dcterms:modified xsi:type="dcterms:W3CDTF">2023-02-27T01:53:19Z</dcterms:modified>
</cp:coreProperties>
</file>