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74" r:id="rId7"/>
    <p:sldId id="275" r:id="rId8"/>
    <p:sldId id="276" r:id="rId9"/>
    <p:sldId id="279" r:id="rId10"/>
    <p:sldId id="281" r:id="rId11"/>
    <p:sldId id="282" r:id="rId12"/>
    <p:sldId id="283" r:id="rId13"/>
    <p:sldId id="284" r:id="rId14"/>
    <p:sldId id="285" r:id="rId15"/>
    <p:sldId id="286" r:id="rId16"/>
    <p:sldId id="287" r:id="rId17"/>
    <p:sldId id="289" r:id="rId18"/>
    <p:sldId id="290" r:id="rId19"/>
    <p:sldId id="291" r:id="rId20"/>
    <p:sldId id="288"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p:restoredTop sz="97125"/>
  </p:normalViewPr>
  <p:slideViewPr>
    <p:cSldViewPr snapToGrid="0">
      <p:cViewPr varScale="1">
        <p:scale>
          <a:sx n="155" d="100"/>
          <a:sy n="155" d="100"/>
        </p:scale>
        <p:origin x="200"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14D5-1FA5-9820-310D-7F45AFB32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0EA65-6E79-BE8B-B7AE-B24DF9EA8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8F01B6-9865-D5D9-91C1-E1F4BA28A00E}"/>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8F05C565-17EC-04DE-2A57-BB2666DA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71528-35B7-AC1B-ABFB-2434748258B6}"/>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16968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49DC-B86F-A3AF-9A93-33B5364EE1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4ACEE-F3DA-99A7-D460-910EC31D7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E18FE-6285-D41F-FACF-9430B617E823}"/>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80991C09-04E4-B414-C502-6DFC42DFC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6CEA9-EC9B-559F-82BD-81B93BF25E93}"/>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93618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82CF8-F099-E7EB-051C-0BC7DF877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562D7-A5FD-9276-1C70-36D609953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7D7C5-E23C-F293-F9D0-D704B6E1C1A4}"/>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BD73DF7F-2C63-0B4D-FE2A-50ED65A75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E2216-D6B3-86B9-112C-6AC684482042}"/>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785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D7D5-158A-96EE-26A8-D34BC4B59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A0E8B-24C4-D8E7-AEC4-6025B26B1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8A0B6-84FD-9298-D2CF-BB717D5F2203}"/>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9FD5B009-8415-D37D-CB47-82C20D5BD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41612-1608-1FCD-39A2-51AD7D650ACB}"/>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190935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9725-2280-C6ED-CF78-B492D6702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C5F7E-5DF1-34EC-D1E5-CAA0132A4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3C243-D0E8-C66A-CAA6-783BC8616E4A}"/>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6435F598-E3C5-043D-7B9E-418BE4620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94D13-A458-323F-4D89-F8B3A746C020}"/>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90933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960C-03C0-7591-8342-100B66AB2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9AB00-C0EB-548B-46E2-48A35755A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0EFBF0-DE14-2210-E7BE-554AFA9F6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86059-407E-C4F2-724E-B9B9351E6726}"/>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6" name="Footer Placeholder 5">
            <a:extLst>
              <a:ext uri="{FF2B5EF4-FFF2-40B4-BE49-F238E27FC236}">
                <a16:creationId xmlns:a16="http://schemas.microsoft.com/office/drawing/2014/main" id="{F59F69CC-C34D-4BF0-0B16-D1A247C33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2D7A5-95AC-0C4F-BBEA-A5604C55A3CF}"/>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41752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10B3-0E6D-12EC-35CF-B91E5C5FB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A280F9-4E73-A914-EBCA-932DAEF29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28B58-142F-CA90-2283-BC873AAB7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8A1C80-6E33-A447-6982-99EEC1079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8050E-D9E6-B77A-933A-4EA096FD1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57098-43EC-5A84-3B0E-3AB6F9AC6BBD}"/>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8" name="Footer Placeholder 7">
            <a:extLst>
              <a:ext uri="{FF2B5EF4-FFF2-40B4-BE49-F238E27FC236}">
                <a16:creationId xmlns:a16="http://schemas.microsoft.com/office/drawing/2014/main" id="{3B37B865-0221-07D5-8A63-7DD60F04D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921B8-C52C-0584-2805-DA9D4C5551A6}"/>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75751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C6F7-CE61-62AF-5285-A097E4EA3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F5FE0-0784-81A8-6714-AAEFF0ECE230}"/>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4" name="Footer Placeholder 3">
            <a:extLst>
              <a:ext uri="{FF2B5EF4-FFF2-40B4-BE49-F238E27FC236}">
                <a16:creationId xmlns:a16="http://schemas.microsoft.com/office/drawing/2014/main" id="{5977332B-589D-D8A9-B5C0-A2983D801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733CD-D971-90C5-DD88-9BDEB43A44F8}"/>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29458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3E0C0-001B-CB41-FB64-12EDD697B954}"/>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3" name="Footer Placeholder 2">
            <a:extLst>
              <a:ext uri="{FF2B5EF4-FFF2-40B4-BE49-F238E27FC236}">
                <a16:creationId xmlns:a16="http://schemas.microsoft.com/office/drawing/2014/main" id="{43BB2ED2-C716-67D5-955A-8B5277213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BC4C5-D92D-5C01-1568-81DFE520D635}"/>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27944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DE5F-1FAA-2EA9-F2D7-B59B021F3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497AE-1BF0-3935-4113-FA5938F64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EF629-44C1-A02A-5AD7-549676ABA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3DC3B-A5D9-13F2-E5B9-FA890A11C261}"/>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6" name="Footer Placeholder 5">
            <a:extLst>
              <a:ext uri="{FF2B5EF4-FFF2-40B4-BE49-F238E27FC236}">
                <a16:creationId xmlns:a16="http://schemas.microsoft.com/office/drawing/2014/main" id="{93BEF8A2-BD4E-BB93-3F09-4FEA34E16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0D2FB-025A-0147-06B2-742691ED5A3E}"/>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5928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D779-4697-AC28-5EB6-F197C5AF8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1F8C39-0292-5D0D-E371-101AD4D26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8F0C07-729A-394B-3C3C-FC751348C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423E9-E8C1-376A-6D4A-DA49E5F5FF76}"/>
              </a:ext>
            </a:extLst>
          </p:cNvPr>
          <p:cNvSpPr>
            <a:spLocks noGrp="1"/>
          </p:cNvSpPr>
          <p:nvPr>
            <p:ph type="dt" sz="half" idx="10"/>
          </p:nvPr>
        </p:nvSpPr>
        <p:spPr/>
        <p:txBody>
          <a:bodyPr/>
          <a:lstStyle/>
          <a:p>
            <a:fld id="{449F7205-82FF-6A40-B097-8037C29C753E}" type="datetimeFigureOut">
              <a:rPr lang="en-US" smtClean="0"/>
              <a:t>4/10/23</a:t>
            </a:fld>
            <a:endParaRPr lang="en-US"/>
          </a:p>
        </p:txBody>
      </p:sp>
      <p:sp>
        <p:nvSpPr>
          <p:cNvPr id="6" name="Footer Placeholder 5">
            <a:extLst>
              <a:ext uri="{FF2B5EF4-FFF2-40B4-BE49-F238E27FC236}">
                <a16:creationId xmlns:a16="http://schemas.microsoft.com/office/drawing/2014/main" id="{0F042945-441B-B9BC-5B9D-4701331DC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F1AA0-B22B-43EF-8ECA-E8C8E15E2947}"/>
              </a:ext>
            </a:extLst>
          </p:cNvPr>
          <p:cNvSpPr>
            <a:spLocks noGrp="1"/>
          </p:cNvSpPr>
          <p:nvPr>
            <p:ph type="sldNum" sz="quarter" idx="12"/>
          </p:nvPr>
        </p:nvSpPr>
        <p:spPr/>
        <p:txBody>
          <a:bodyPr/>
          <a:lstStyle/>
          <a:p>
            <a:fld id="{75A3FAA5-B03D-8F43-817B-891891F86FBC}" type="slidenum">
              <a:rPr lang="en-US" smtClean="0"/>
              <a:t>‹#›</a:t>
            </a:fld>
            <a:endParaRPr lang="en-US"/>
          </a:p>
        </p:txBody>
      </p:sp>
    </p:spTree>
    <p:extLst>
      <p:ext uri="{BB962C8B-B14F-4D97-AF65-F5344CB8AC3E}">
        <p14:creationId xmlns:p14="http://schemas.microsoft.com/office/powerpoint/2010/main" val="315878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49514-04EC-504A-4AAA-D82739575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8C8E4A-DE97-E681-D7E5-AFDF86C24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1409-AEB5-44F3-FEB4-3133D5AB5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F7205-82FF-6A40-B097-8037C29C753E}" type="datetimeFigureOut">
              <a:rPr lang="en-US" smtClean="0"/>
              <a:t>4/10/23</a:t>
            </a:fld>
            <a:endParaRPr lang="en-US"/>
          </a:p>
        </p:txBody>
      </p:sp>
      <p:sp>
        <p:nvSpPr>
          <p:cNvPr id="5" name="Footer Placeholder 4">
            <a:extLst>
              <a:ext uri="{FF2B5EF4-FFF2-40B4-BE49-F238E27FC236}">
                <a16:creationId xmlns:a16="http://schemas.microsoft.com/office/drawing/2014/main" id="{6CA2B0C5-9DCD-220F-A23D-B8C52852F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9C7D47-F25C-6214-488D-04BC1CBAF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3FAA5-B03D-8F43-817B-891891F86FBC}" type="slidenum">
              <a:rPr lang="en-US" smtClean="0"/>
              <a:t>‹#›</a:t>
            </a:fld>
            <a:endParaRPr lang="en-US"/>
          </a:p>
        </p:txBody>
      </p:sp>
    </p:spTree>
    <p:extLst>
      <p:ext uri="{BB962C8B-B14F-4D97-AF65-F5344CB8AC3E}">
        <p14:creationId xmlns:p14="http://schemas.microsoft.com/office/powerpoint/2010/main" val="140299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w1107/Springboard-Capstone-Bank-Market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3" name="Rectangle 32">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5477A8A-875A-DEA4-6F59-7161E92590ED}"/>
              </a:ext>
            </a:extLst>
          </p:cNvPr>
          <p:cNvSpPr>
            <a:spLocks noGrp="1"/>
          </p:cNvSpPr>
          <p:nvPr>
            <p:ph type="ctrTitle"/>
          </p:nvPr>
        </p:nvSpPr>
        <p:spPr>
          <a:xfrm>
            <a:off x="1998875" y="1302871"/>
            <a:ext cx="8188026" cy="2044650"/>
          </a:xfrm>
        </p:spPr>
        <p:txBody>
          <a:bodyPr vert="horz" lIns="91440" tIns="45720" rIns="91440" bIns="45720" rtlCol="0" anchor="b">
            <a:normAutofit/>
          </a:bodyPr>
          <a:lstStyle/>
          <a:p>
            <a:r>
              <a:rPr lang="en-US" sz="4800" b="1" i="0" kern="1200">
                <a:solidFill>
                  <a:schemeClr val="tx1"/>
                </a:solidFill>
                <a:effectLst/>
                <a:latin typeface="+mj-lt"/>
                <a:ea typeface="+mj-ea"/>
                <a:cs typeface="+mj-cs"/>
              </a:rPr>
              <a:t>Bank Marketing Campaign</a:t>
            </a:r>
            <a:endParaRPr lang="en-US" sz="48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CE117298-09DF-538A-461B-1A880ED107F2}"/>
              </a:ext>
            </a:extLst>
          </p:cNvPr>
          <p:cNvSpPr>
            <a:spLocks noGrp="1"/>
          </p:cNvSpPr>
          <p:nvPr>
            <p:ph type="subTitle" idx="1"/>
          </p:nvPr>
        </p:nvSpPr>
        <p:spPr>
          <a:xfrm>
            <a:off x="1993641" y="3519236"/>
            <a:ext cx="8192843" cy="2057046"/>
          </a:xfrm>
        </p:spPr>
        <p:txBody>
          <a:bodyPr vert="horz" lIns="91440" tIns="45720" rIns="91440" bIns="45720" rtlCol="0" anchor="t">
            <a:normAutofit lnSpcReduction="10000"/>
          </a:bodyPr>
          <a:lstStyle/>
          <a:p>
            <a:r>
              <a:rPr lang="en-US" sz="3000" b="1" i="0" dirty="0">
                <a:effectLst/>
              </a:rPr>
              <a:t>Predicting Term Deposit Subscriptions </a:t>
            </a:r>
          </a:p>
          <a:p>
            <a:pPr indent="-228600">
              <a:buFont typeface="Arial" panose="020B0604020202020204" pitchFamily="34" charset="0"/>
              <a:buChar char="•"/>
            </a:pPr>
            <a:endParaRPr lang="en-US" sz="1500" b="1" i="0" dirty="0">
              <a:effectLst/>
            </a:endParaRPr>
          </a:p>
          <a:p>
            <a:pPr indent="-228600">
              <a:buFont typeface="Arial" panose="020B0604020202020204" pitchFamily="34" charset="0"/>
              <a:buChar char="•"/>
            </a:pPr>
            <a:endParaRPr lang="en-US" sz="1500" b="1" i="0" dirty="0">
              <a:effectLst/>
            </a:endParaRPr>
          </a:p>
          <a:p>
            <a:r>
              <a:rPr lang="en-US" sz="1500" b="1" i="0" dirty="0">
                <a:effectLst/>
              </a:rPr>
              <a:t>Alice  Wang</a:t>
            </a:r>
          </a:p>
          <a:p>
            <a:r>
              <a:rPr lang="en-US" sz="1500" b="1" dirty="0"/>
              <a:t>Apr 2023</a:t>
            </a:r>
          </a:p>
          <a:p>
            <a:r>
              <a:rPr lang="en-US" sz="1500" b="1" i="0" dirty="0">
                <a:effectLst/>
                <a:hlinkClick r:id="rId3"/>
              </a:rPr>
              <a:t>More details in my github</a:t>
            </a:r>
            <a:endParaRPr lang="en-US" sz="1500" b="1" i="0" dirty="0">
              <a:effectLst/>
            </a:endParaRPr>
          </a:p>
        </p:txBody>
      </p:sp>
    </p:spTree>
    <p:extLst>
      <p:ext uri="{BB962C8B-B14F-4D97-AF65-F5344CB8AC3E}">
        <p14:creationId xmlns:p14="http://schemas.microsoft.com/office/powerpoint/2010/main" val="129879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0622"/>
            <a:ext cx="4997189" cy="1893524"/>
          </a:xfrm>
        </p:spPr>
        <p:txBody>
          <a:bodyPr anchor="b">
            <a:normAutofit/>
          </a:bodyPr>
          <a:lstStyle/>
          <a:p>
            <a:r>
              <a:rPr lang="en-US" sz="3000" b="1" i="0" dirty="0">
                <a:effectLst/>
                <a:latin typeface="-apple-system"/>
              </a:rPr>
              <a:t>Demographic Distribution vs </a:t>
            </a:r>
            <a:br>
              <a:rPr lang="en-US" sz="3000" b="1" i="0" dirty="0">
                <a:effectLst/>
                <a:latin typeface="-apple-system"/>
              </a:rPr>
            </a:br>
            <a:r>
              <a:rPr lang="en-US" sz="3000" b="1" i="0" dirty="0">
                <a:effectLst/>
                <a:latin typeface="-apple-system"/>
              </a:rPr>
              <a:t>Target variable with Percentage Labels</a:t>
            </a:r>
            <a:endParaRPr lang="en-US" sz="30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965593"/>
            <a:ext cx="4997189" cy="2941544"/>
          </a:xfrm>
        </p:spPr>
        <p:txBody>
          <a:bodyPr>
            <a:normAutofit/>
          </a:bodyPr>
          <a:lstStyle/>
          <a:p>
            <a:pPr marL="0" indent="0">
              <a:buNone/>
            </a:pPr>
            <a:r>
              <a:rPr lang="en-US" sz="1800" b="0" i="0" dirty="0">
                <a:effectLst/>
                <a:latin typeface="-apple-system"/>
              </a:rPr>
              <a:t>In terms of comparing with deposit, client's demographic aligns our previous discovery except that the clients who have a technician job have slightly higher deposit rate than blue-collar.</a:t>
            </a:r>
            <a:endParaRPr lang="en-US" sz="1800" dirty="0"/>
          </a:p>
        </p:txBody>
      </p:sp>
      <p:pic>
        <p:nvPicPr>
          <p:cNvPr id="5" name="Picture 4" descr="Chart, bar chart&#10;&#10;Description automatically generated">
            <a:extLst>
              <a:ext uri="{FF2B5EF4-FFF2-40B4-BE49-F238E27FC236}">
                <a16:creationId xmlns:a16="http://schemas.microsoft.com/office/drawing/2014/main" id="{68C8FD19-DEDD-5F59-0548-2B9586979D25}"/>
              </a:ext>
            </a:extLst>
          </p:cNvPr>
          <p:cNvPicPr>
            <a:picLocks noChangeAspect="1"/>
          </p:cNvPicPr>
          <p:nvPr/>
        </p:nvPicPr>
        <p:blipFill>
          <a:blip r:embed="rId3"/>
          <a:stretch>
            <a:fillRect/>
          </a:stretch>
        </p:blipFill>
        <p:spPr>
          <a:xfrm>
            <a:off x="6189155" y="950863"/>
            <a:ext cx="5084406" cy="4995427"/>
          </a:xfrm>
          <a:prstGeom prst="rect">
            <a:avLst/>
          </a:prstGeom>
        </p:spPr>
      </p:pic>
    </p:spTree>
    <p:extLst>
      <p:ext uri="{BB962C8B-B14F-4D97-AF65-F5344CB8AC3E}">
        <p14:creationId xmlns:p14="http://schemas.microsoft.com/office/powerpoint/2010/main" val="47079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4997189" cy="18935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b="1" i="0" dirty="0">
                <a:effectLst/>
                <a:latin typeface="-apple-system"/>
              </a:rPr>
              <a:t>Campaign Distribution vs Target variable with Percentage Labels</a:t>
            </a: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965593"/>
            <a:ext cx="4997189" cy="2941544"/>
          </a:xfrm>
        </p:spPr>
        <p:txBody>
          <a:bodyPr vert="horz" lIns="91440" tIns="45720" rIns="91440" bIns="45720" rtlCol="0">
            <a:normAutofit/>
          </a:bodyPr>
          <a:lstStyle/>
          <a:p>
            <a:r>
              <a:rPr lang="en-US" sz="1800" dirty="0">
                <a:effectLst/>
              </a:rPr>
              <a:t>Contact by caller have 39% deposit rate</a:t>
            </a:r>
          </a:p>
          <a:p>
            <a:r>
              <a:rPr lang="en-US" sz="1800" dirty="0">
                <a:effectLst/>
              </a:rPr>
              <a:t>May &amp; August have higher deposit rate</a:t>
            </a:r>
          </a:p>
          <a:p>
            <a:r>
              <a:rPr lang="en-US" sz="1800" dirty="0">
                <a:effectLst/>
              </a:rPr>
              <a:t>Unknown outcome of the previous marketing campaign has higher </a:t>
            </a:r>
            <a:r>
              <a:rPr lang="en-US" sz="1800" dirty="0" err="1">
                <a:effectLst/>
              </a:rPr>
              <a:t>depost</a:t>
            </a:r>
            <a:r>
              <a:rPr lang="en-US" sz="1800" dirty="0">
                <a:effectLst/>
              </a:rPr>
              <a:t> rate</a:t>
            </a:r>
          </a:p>
        </p:txBody>
      </p:sp>
      <p:pic>
        <p:nvPicPr>
          <p:cNvPr id="11" name="Picture 10" descr="Chart, bar chart, waterfall chart&#10;&#10;Description automatically generated">
            <a:extLst>
              <a:ext uri="{FF2B5EF4-FFF2-40B4-BE49-F238E27FC236}">
                <a16:creationId xmlns:a16="http://schemas.microsoft.com/office/drawing/2014/main" id="{4C08F9DA-F67A-7765-DF78-890D00BE1AE1}"/>
              </a:ext>
            </a:extLst>
          </p:cNvPr>
          <p:cNvPicPr>
            <a:picLocks noChangeAspect="1"/>
          </p:cNvPicPr>
          <p:nvPr/>
        </p:nvPicPr>
        <p:blipFill>
          <a:blip r:embed="rId3"/>
          <a:stretch>
            <a:fillRect/>
          </a:stretch>
        </p:blipFill>
        <p:spPr>
          <a:xfrm>
            <a:off x="5777172" y="2028804"/>
            <a:ext cx="5631532" cy="3759046"/>
          </a:xfrm>
          <a:prstGeom prst="rect">
            <a:avLst/>
          </a:prstGeom>
        </p:spPr>
      </p:pic>
    </p:spTree>
    <p:extLst>
      <p:ext uri="{BB962C8B-B14F-4D97-AF65-F5344CB8AC3E}">
        <p14:creationId xmlns:p14="http://schemas.microsoft.com/office/powerpoint/2010/main" val="24242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i="0" dirty="0">
                <a:effectLst/>
                <a:latin typeface="-apple-system"/>
              </a:rPr>
              <a:t>Hypothesis Testing</a:t>
            </a:r>
          </a:p>
        </p:txBody>
      </p:sp>
    </p:spTree>
    <p:extLst>
      <p:ext uri="{BB962C8B-B14F-4D97-AF65-F5344CB8AC3E}">
        <p14:creationId xmlns:p14="http://schemas.microsoft.com/office/powerpoint/2010/main" val="363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9599964"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b="1" i="0" dirty="0">
                <a:effectLst/>
                <a:latin typeface="+mn-lt"/>
              </a:rPr>
              <a:t>Hypothesis Testing: Client Demographic VS Term Deposit </a:t>
            </a: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110154"/>
            <a:ext cx="9328658" cy="3796983"/>
          </a:xfrm>
        </p:spPr>
        <p:txBody>
          <a:bodyPr vert="horz" lIns="91440" tIns="45720" rIns="91440" bIns="45720" rtlCol="0">
            <a:noAutofit/>
          </a:bodyPr>
          <a:lstStyle/>
          <a:p>
            <a:r>
              <a:rPr lang="en-US" sz="1700" dirty="0">
                <a:effectLst/>
              </a:rPr>
              <a:t>Hypothesis 1: Age vs Term Deposit</a:t>
            </a:r>
          </a:p>
          <a:p>
            <a:pPr lvl="1"/>
            <a:r>
              <a:rPr lang="en-US" sz="1700" i="0" dirty="0">
                <a:effectLst/>
              </a:rPr>
              <a:t>Performed Independent two-sample t-test</a:t>
            </a:r>
            <a:endParaRPr lang="en-US" sz="1700" dirty="0">
              <a:effectLst/>
            </a:endParaRPr>
          </a:p>
          <a:p>
            <a:pPr lvl="1"/>
            <a:r>
              <a:rPr lang="en-US" sz="1700" i="0" dirty="0">
                <a:effectLst/>
              </a:rPr>
              <a:t>Conclusion: There is a significant difference in the mean ages between clients who have subscribed to a term deposit and those who have not.</a:t>
            </a:r>
          </a:p>
          <a:p>
            <a:r>
              <a:rPr lang="en-US" sz="1700" dirty="0">
                <a:effectLst/>
              </a:rPr>
              <a:t>Hypothesis 2: </a:t>
            </a:r>
            <a:r>
              <a:rPr lang="en-US" sz="1700" i="0" dirty="0">
                <a:effectLst/>
              </a:rPr>
              <a:t>Marital Status vs Term Deposit </a:t>
            </a:r>
          </a:p>
          <a:p>
            <a:pPr lvl="1"/>
            <a:r>
              <a:rPr lang="en-US" sz="1700" i="0" dirty="0">
                <a:effectLst/>
              </a:rPr>
              <a:t>Performed Chi-square test</a:t>
            </a:r>
          </a:p>
          <a:p>
            <a:pPr lvl="1"/>
            <a:r>
              <a:rPr lang="en-US" sz="1700" i="0" dirty="0">
                <a:effectLst/>
              </a:rPr>
              <a:t>Conclusion: There is a significant relationship between marital status and term deposit subscription.</a:t>
            </a:r>
          </a:p>
          <a:p>
            <a:r>
              <a:rPr lang="en-US" sz="1700" dirty="0">
                <a:effectLst/>
              </a:rPr>
              <a:t>Hypothesis 3: </a:t>
            </a:r>
            <a:r>
              <a:rPr lang="en-US" sz="1700" i="0" dirty="0">
                <a:effectLst/>
              </a:rPr>
              <a:t>Balance vs Term Deposit</a:t>
            </a:r>
            <a:endParaRPr lang="en-US" sz="1700" dirty="0">
              <a:effectLst/>
            </a:endParaRPr>
          </a:p>
          <a:p>
            <a:pPr lvl="1"/>
            <a:r>
              <a:rPr lang="en-US" sz="1700" i="0" dirty="0">
                <a:effectLst/>
              </a:rPr>
              <a:t>Performed Independent two-sample t-test</a:t>
            </a:r>
          </a:p>
          <a:p>
            <a:pPr lvl="1"/>
            <a:r>
              <a:rPr lang="en-US" sz="1700" i="0" dirty="0">
                <a:effectLst/>
              </a:rPr>
              <a:t>Conclusion: There is a significant difference in the balance of clients who have subscribed to a term deposit vs. those who have not.</a:t>
            </a:r>
            <a:br>
              <a:rPr lang="en-US" sz="1700" dirty="0"/>
            </a:br>
            <a:endParaRPr lang="en-US" sz="1700" dirty="0">
              <a:effectLst/>
            </a:endParaRPr>
          </a:p>
        </p:txBody>
      </p:sp>
    </p:spTree>
    <p:extLst>
      <p:ext uri="{BB962C8B-B14F-4D97-AF65-F5344CB8AC3E}">
        <p14:creationId xmlns:p14="http://schemas.microsoft.com/office/powerpoint/2010/main" val="213280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i="0" dirty="0">
                <a:effectLst/>
                <a:latin typeface="-apple-system"/>
              </a:rPr>
              <a:t>Feature Engineering &amp; Modeling</a:t>
            </a:r>
          </a:p>
        </p:txBody>
      </p:sp>
    </p:spTree>
    <p:extLst>
      <p:ext uri="{BB962C8B-B14F-4D97-AF65-F5344CB8AC3E}">
        <p14:creationId xmlns:p14="http://schemas.microsoft.com/office/powerpoint/2010/main" val="30666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8283630"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Feature Engineering</a:t>
            </a:r>
            <a:endParaRPr lang="en-US" sz="2800" b="1" i="0" dirty="0">
              <a:effectLst/>
              <a:latin typeface="+mn-lt"/>
            </a:endParaRP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110154"/>
            <a:ext cx="9328658" cy="3796983"/>
          </a:xfrm>
        </p:spPr>
        <p:txBody>
          <a:bodyPr vert="horz" lIns="91440" tIns="45720" rIns="91440" bIns="45720" rtlCol="0">
            <a:noAutofit/>
          </a:bodyPr>
          <a:lstStyle/>
          <a:p>
            <a:pPr marL="0" indent="0">
              <a:buNone/>
            </a:pPr>
            <a:r>
              <a:rPr lang="en-US" sz="1500" b="1" i="0" dirty="0">
                <a:solidFill>
                  <a:srgbClr val="1F2328"/>
                </a:solidFill>
                <a:effectLst/>
              </a:rPr>
              <a:t>Feature Engineering Major Steps:</a:t>
            </a:r>
          </a:p>
          <a:p>
            <a:r>
              <a:rPr lang="en-US" sz="1500" b="0" i="0" dirty="0">
                <a:solidFill>
                  <a:srgbClr val="1F2328"/>
                </a:solidFill>
                <a:effectLst/>
              </a:rPr>
              <a:t>Encode some categorical features as ordered numbers when there is information in the order</a:t>
            </a:r>
          </a:p>
          <a:p>
            <a:r>
              <a:rPr lang="en-US" sz="1500" b="0" i="0" dirty="0">
                <a:solidFill>
                  <a:srgbClr val="1F2328"/>
                </a:solidFill>
                <a:effectLst/>
              </a:rPr>
              <a:t>Log transform of the skewed numerical features to lessen impact of outliers</a:t>
            </a:r>
          </a:p>
          <a:p>
            <a:r>
              <a:rPr lang="en-US" sz="1500" b="0" i="0" dirty="0">
                <a:solidFill>
                  <a:srgbClr val="1F2328"/>
                </a:solidFill>
                <a:effectLst/>
              </a:rPr>
              <a:t>Transformation of categorical features vis one-hot encoding</a:t>
            </a:r>
          </a:p>
          <a:p>
            <a:r>
              <a:rPr lang="en-US" sz="1500" b="0" i="0" dirty="0">
                <a:solidFill>
                  <a:srgbClr val="1F2328"/>
                </a:solidFill>
                <a:effectLst/>
              </a:rPr>
              <a:t>Convert target variable to Boolean</a:t>
            </a:r>
          </a:p>
          <a:p>
            <a:r>
              <a:rPr lang="en-US" sz="1500" b="0" i="0" dirty="0">
                <a:solidFill>
                  <a:srgbClr val="1F2328"/>
                </a:solidFill>
                <a:effectLst/>
              </a:rPr>
              <a:t>Split into testing and training datasets</a:t>
            </a:r>
          </a:p>
          <a:p>
            <a:r>
              <a:rPr lang="en-US" sz="1500" b="0" i="0" dirty="0">
                <a:solidFill>
                  <a:srgbClr val="1F2328"/>
                </a:solidFill>
                <a:effectLst/>
              </a:rPr>
              <a:t>Standardize the magnitude of numeric features using a scaler</a:t>
            </a:r>
          </a:p>
          <a:p>
            <a:pPr algn="l">
              <a:buFont typeface="+mj-lt"/>
              <a:buAutoNum type="arabicPeriod"/>
            </a:pPr>
            <a:endParaRPr lang="en-US" sz="1500" dirty="0">
              <a:solidFill>
                <a:srgbClr val="1F2328"/>
              </a:solidFill>
            </a:endParaRPr>
          </a:p>
        </p:txBody>
      </p:sp>
    </p:spTree>
    <p:extLst>
      <p:ext uri="{BB962C8B-B14F-4D97-AF65-F5344CB8AC3E}">
        <p14:creationId xmlns:p14="http://schemas.microsoft.com/office/powerpoint/2010/main" val="283164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8283630" cy="5865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Modeling</a:t>
            </a:r>
            <a:endParaRPr lang="en-US" sz="2800" b="1" i="0" dirty="0">
              <a:effectLst/>
              <a:latin typeface="+mn-lt"/>
            </a:endParaRPr>
          </a:p>
        </p:txBody>
      </p:sp>
      <p:pic>
        <p:nvPicPr>
          <p:cNvPr id="5" name="Picture 4" descr="Chart, bar chart&#10;&#10;Description automatically generated">
            <a:extLst>
              <a:ext uri="{FF2B5EF4-FFF2-40B4-BE49-F238E27FC236}">
                <a16:creationId xmlns:a16="http://schemas.microsoft.com/office/drawing/2014/main" id="{DDBF9A33-761F-2F20-D0A5-0CE6731EF2BD}"/>
              </a:ext>
            </a:extLst>
          </p:cNvPr>
          <p:cNvPicPr>
            <a:picLocks noChangeAspect="1"/>
          </p:cNvPicPr>
          <p:nvPr/>
        </p:nvPicPr>
        <p:blipFill>
          <a:blip r:embed="rId3"/>
          <a:stretch>
            <a:fillRect/>
          </a:stretch>
        </p:blipFill>
        <p:spPr>
          <a:xfrm>
            <a:off x="5472498" y="1356527"/>
            <a:ext cx="5198402" cy="4643083"/>
          </a:xfrm>
          <a:prstGeom prst="rect">
            <a:avLst/>
          </a:prstGeom>
        </p:spPr>
      </p:pic>
      <p:sp>
        <p:nvSpPr>
          <p:cNvPr id="7" name="Content Placeholder 2">
            <a:extLst>
              <a:ext uri="{FF2B5EF4-FFF2-40B4-BE49-F238E27FC236}">
                <a16:creationId xmlns:a16="http://schemas.microsoft.com/office/drawing/2014/main" id="{B2BEA939-BD6B-EBEB-4153-438424232F2A}"/>
              </a:ext>
            </a:extLst>
          </p:cNvPr>
          <p:cNvSpPr>
            <a:spLocks noGrp="1"/>
          </p:cNvSpPr>
          <p:nvPr>
            <p:ph idx="1"/>
          </p:nvPr>
        </p:nvSpPr>
        <p:spPr>
          <a:xfrm>
            <a:off x="1191966" y="1658603"/>
            <a:ext cx="4435111" cy="3842870"/>
          </a:xfrm>
        </p:spPr>
        <p:txBody>
          <a:bodyPr vert="horz" lIns="91440" tIns="45720" rIns="91440" bIns="45720" rtlCol="0">
            <a:noAutofit/>
          </a:bodyPr>
          <a:lstStyle/>
          <a:p>
            <a:pPr marL="0" indent="0" algn="l">
              <a:spcBef>
                <a:spcPts val="0"/>
              </a:spcBef>
              <a:buNone/>
            </a:pPr>
            <a:r>
              <a:rPr lang="en-US" sz="1300" b="1" i="0" dirty="0">
                <a:solidFill>
                  <a:srgbClr val="1F2328"/>
                </a:solidFill>
                <a:effectLst/>
              </a:rPr>
              <a:t>Modeling Major Steps:</a:t>
            </a:r>
            <a:r>
              <a:rPr lang="en-US" sz="1300" b="0" i="0" dirty="0">
                <a:solidFill>
                  <a:srgbClr val="1F2328"/>
                </a:solidFill>
                <a:effectLst/>
              </a:rPr>
              <a:t> </a:t>
            </a:r>
          </a:p>
          <a:p>
            <a:pPr>
              <a:spcBef>
                <a:spcPts val="0"/>
              </a:spcBef>
            </a:pPr>
            <a:r>
              <a:rPr lang="en-US" sz="1300" b="0" i="0" dirty="0">
                <a:solidFill>
                  <a:srgbClr val="1F2328"/>
                </a:solidFill>
                <a:effectLst/>
              </a:rPr>
              <a:t>Logistic Regression</a:t>
            </a:r>
          </a:p>
          <a:p>
            <a:pPr>
              <a:spcBef>
                <a:spcPts val="0"/>
              </a:spcBef>
            </a:pPr>
            <a:r>
              <a:rPr lang="en-US" sz="1300" b="0" i="0" dirty="0">
                <a:solidFill>
                  <a:srgbClr val="1F2328"/>
                </a:solidFill>
                <a:effectLst/>
              </a:rPr>
              <a:t>Decision Tree</a:t>
            </a:r>
          </a:p>
          <a:p>
            <a:pPr>
              <a:spcBef>
                <a:spcPts val="0"/>
              </a:spcBef>
            </a:pPr>
            <a:r>
              <a:rPr lang="en-US" sz="1300" b="0" i="0" dirty="0">
                <a:solidFill>
                  <a:srgbClr val="1F2328"/>
                </a:solidFill>
                <a:effectLst/>
              </a:rPr>
              <a:t>Random Forest</a:t>
            </a:r>
          </a:p>
          <a:p>
            <a:pPr>
              <a:spcBef>
                <a:spcPts val="0"/>
              </a:spcBef>
            </a:pPr>
            <a:r>
              <a:rPr lang="en-US" sz="1300" b="0" i="0" dirty="0">
                <a:solidFill>
                  <a:srgbClr val="1F2328"/>
                </a:solidFill>
                <a:effectLst/>
              </a:rPr>
              <a:t>K-Nearest Neighbors</a:t>
            </a:r>
          </a:p>
          <a:p>
            <a:pPr>
              <a:spcBef>
                <a:spcPts val="0"/>
              </a:spcBef>
            </a:pPr>
            <a:r>
              <a:rPr lang="en-US" sz="1300" b="0" i="0" dirty="0">
                <a:solidFill>
                  <a:srgbClr val="1F2328"/>
                </a:solidFill>
                <a:effectLst/>
              </a:rPr>
              <a:t>Support Vector Machine</a:t>
            </a:r>
          </a:p>
          <a:p>
            <a:pPr>
              <a:spcBef>
                <a:spcPts val="0"/>
              </a:spcBef>
            </a:pPr>
            <a:r>
              <a:rPr lang="en-US" sz="1300" b="0" i="0" dirty="0">
                <a:solidFill>
                  <a:srgbClr val="1F2328"/>
                </a:solidFill>
                <a:effectLst/>
              </a:rPr>
              <a:t>Gradient Boosting</a:t>
            </a:r>
          </a:p>
          <a:p>
            <a:pPr marL="0" indent="0" algn="l">
              <a:spcBef>
                <a:spcPts val="0"/>
              </a:spcBef>
              <a:buNone/>
            </a:pPr>
            <a:endParaRPr lang="en-US" sz="1300" dirty="0">
              <a:solidFill>
                <a:srgbClr val="1F2328"/>
              </a:solidFill>
            </a:endParaRPr>
          </a:p>
          <a:p>
            <a:pPr marL="0" indent="0" algn="l">
              <a:spcBef>
                <a:spcPts val="0"/>
              </a:spcBef>
              <a:buNone/>
            </a:pPr>
            <a:r>
              <a:rPr lang="en-US" sz="1300" b="1" i="0" dirty="0">
                <a:solidFill>
                  <a:srgbClr val="1F2328"/>
                </a:solidFill>
                <a:effectLst/>
              </a:rPr>
              <a:t>Model Validation Metric:</a:t>
            </a:r>
          </a:p>
          <a:p>
            <a:pPr>
              <a:spcBef>
                <a:spcPts val="0"/>
              </a:spcBef>
            </a:pPr>
            <a:r>
              <a:rPr lang="en-US" sz="1300" b="0" i="0" dirty="0">
                <a:solidFill>
                  <a:srgbClr val="1F2328"/>
                </a:solidFill>
                <a:effectLst/>
              </a:rPr>
              <a:t>Accuracy</a:t>
            </a:r>
          </a:p>
          <a:p>
            <a:pPr>
              <a:spcBef>
                <a:spcPts val="0"/>
              </a:spcBef>
            </a:pPr>
            <a:r>
              <a:rPr lang="en-US" sz="1300" b="0" i="0" dirty="0">
                <a:solidFill>
                  <a:srgbClr val="1F2328"/>
                </a:solidFill>
                <a:effectLst/>
              </a:rPr>
              <a:t>Precision</a:t>
            </a:r>
          </a:p>
          <a:p>
            <a:pPr>
              <a:spcBef>
                <a:spcPts val="0"/>
              </a:spcBef>
            </a:pPr>
            <a:r>
              <a:rPr lang="en-US" sz="1300" b="0" i="0" dirty="0">
                <a:solidFill>
                  <a:srgbClr val="1F2328"/>
                </a:solidFill>
                <a:effectLst/>
              </a:rPr>
              <a:t>Recall</a:t>
            </a:r>
          </a:p>
          <a:p>
            <a:pPr>
              <a:spcBef>
                <a:spcPts val="0"/>
              </a:spcBef>
            </a:pPr>
            <a:r>
              <a:rPr lang="en-US" sz="1300" b="0" i="0" dirty="0">
                <a:solidFill>
                  <a:srgbClr val="1F2328"/>
                </a:solidFill>
                <a:effectLst/>
              </a:rPr>
              <a:t>F1-score</a:t>
            </a:r>
          </a:p>
          <a:p>
            <a:pPr>
              <a:spcBef>
                <a:spcPts val="0"/>
              </a:spcBef>
            </a:pPr>
            <a:r>
              <a:rPr lang="en-US" sz="1300" b="0" i="0" dirty="0">
                <a:solidFill>
                  <a:srgbClr val="1F2328"/>
                </a:solidFill>
                <a:effectLst/>
              </a:rPr>
              <a:t>AUC-ROC</a:t>
            </a:r>
          </a:p>
          <a:p>
            <a:pPr marL="0" indent="0">
              <a:spcBef>
                <a:spcPts val="0"/>
              </a:spcBef>
              <a:buNone/>
            </a:pPr>
            <a:endParaRPr lang="en-US" sz="1300" dirty="0">
              <a:solidFill>
                <a:srgbClr val="1F2328"/>
              </a:solidFill>
            </a:endParaRPr>
          </a:p>
          <a:p>
            <a:pPr marL="0" indent="0">
              <a:spcBef>
                <a:spcPts val="0"/>
              </a:spcBef>
              <a:buNone/>
            </a:pPr>
            <a:endParaRPr lang="en-US" sz="1300" b="0" i="0" dirty="0">
              <a:solidFill>
                <a:srgbClr val="1F2328"/>
              </a:solidFill>
              <a:effectLst/>
            </a:endParaRPr>
          </a:p>
          <a:p>
            <a:pPr marL="0" indent="0">
              <a:spcBef>
                <a:spcPts val="0"/>
              </a:spcBef>
              <a:buNone/>
            </a:pPr>
            <a:r>
              <a:rPr lang="en-US" sz="1300" b="1" dirty="0">
                <a:effectLst/>
                <a:cs typeface="Arial" panose="020B0604020202020204" pitchFamily="34" charset="0"/>
              </a:rPr>
              <a:t>Model Optimization:</a:t>
            </a:r>
            <a:endParaRPr lang="en-US" sz="1300" b="0" i="0" dirty="0">
              <a:solidFill>
                <a:srgbClr val="1F2328"/>
              </a:solidFill>
              <a:effectLst/>
            </a:endParaRPr>
          </a:p>
          <a:p>
            <a:pPr marL="0" indent="0">
              <a:spcBef>
                <a:spcPts val="0"/>
              </a:spcBef>
              <a:buNone/>
            </a:pPr>
            <a:r>
              <a:rPr lang="en-US" sz="1300" b="0" i="0" dirty="0">
                <a:solidFill>
                  <a:srgbClr val="1F2328"/>
                </a:solidFill>
                <a:effectLst/>
              </a:rPr>
              <a:t>Model Tuning on random forest using both GridSerchCV and RandomanizedCV did not improve performance, so will use RandomForestClassifier without tuning.</a:t>
            </a:r>
            <a:br>
              <a:rPr lang="en-US" sz="1300" dirty="0"/>
            </a:br>
            <a:endParaRPr lang="en-US" sz="1300" dirty="0">
              <a:effectLst/>
            </a:endParaRPr>
          </a:p>
        </p:txBody>
      </p:sp>
    </p:spTree>
    <p:extLst>
      <p:ext uri="{BB962C8B-B14F-4D97-AF65-F5344CB8AC3E}">
        <p14:creationId xmlns:p14="http://schemas.microsoft.com/office/powerpoint/2010/main" val="44280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6153379" cy="7674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Top Features by RandomForestClassifier </a:t>
            </a:r>
            <a:endParaRPr lang="en-US" sz="2800" b="1" i="0" dirty="0">
              <a:effectLst/>
              <a:latin typeface="+mn-lt"/>
            </a:endParaRPr>
          </a:p>
        </p:txBody>
      </p:sp>
      <p:pic>
        <p:nvPicPr>
          <p:cNvPr id="3" name="Content Placeholder 2" descr="Chart, bar chart&#10;&#10;Description automatically generated">
            <a:extLst>
              <a:ext uri="{FF2B5EF4-FFF2-40B4-BE49-F238E27FC236}">
                <a16:creationId xmlns:a16="http://schemas.microsoft.com/office/drawing/2014/main" id="{8E4967B1-3505-85CF-2E6E-713699D31DB2}"/>
              </a:ext>
            </a:extLst>
          </p:cNvPr>
          <p:cNvPicPr>
            <a:picLocks noGrp="1" noChangeAspect="1"/>
          </p:cNvPicPr>
          <p:nvPr>
            <p:ph idx="1"/>
          </p:nvPr>
        </p:nvPicPr>
        <p:blipFill>
          <a:blip r:embed="rId3"/>
          <a:stretch>
            <a:fillRect/>
          </a:stretch>
        </p:blipFill>
        <p:spPr>
          <a:xfrm>
            <a:off x="5887251" y="1907377"/>
            <a:ext cx="5238334" cy="3594096"/>
          </a:xfrm>
        </p:spPr>
      </p:pic>
      <p:sp>
        <p:nvSpPr>
          <p:cNvPr id="6" name="Content Placeholder 2">
            <a:extLst>
              <a:ext uri="{FF2B5EF4-FFF2-40B4-BE49-F238E27FC236}">
                <a16:creationId xmlns:a16="http://schemas.microsoft.com/office/drawing/2014/main" id="{7523C877-B006-8DC0-6C6E-C59535E0A258}"/>
              </a:ext>
            </a:extLst>
          </p:cNvPr>
          <p:cNvSpPr txBox="1">
            <a:spLocks/>
          </p:cNvSpPr>
          <p:nvPr/>
        </p:nvSpPr>
        <p:spPr>
          <a:xfrm>
            <a:off x="1191966" y="1907377"/>
            <a:ext cx="4435111" cy="37799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b="0" i="0" dirty="0">
                <a:effectLst/>
                <a:latin typeface="-apple-system"/>
              </a:rPr>
              <a:t>As noted in the beginning that duration attribute highly affects the output target. Yet, the duration is not known before a call is performed. Also, after the end of the call y is obviously known. Thus, this input should only be included for benchmark purposes and should be discarded if the intention is to have a realistic predictive model. We will not focus on duration for modeling.</a:t>
            </a:r>
          </a:p>
          <a:p>
            <a:pPr marL="0" indent="0">
              <a:spcBef>
                <a:spcPts val="0"/>
              </a:spcBef>
              <a:buFont typeface="Arial" panose="020B0604020202020204" pitchFamily="34" charset="0"/>
              <a:buNone/>
            </a:pPr>
            <a:endParaRPr lang="en-US" sz="1500" dirty="0">
              <a:latin typeface="-apple-system"/>
            </a:endParaRPr>
          </a:p>
          <a:p>
            <a:pPr marL="0" indent="0" algn="l">
              <a:buNone/>
            </a:pPr>
            <a:r>
              <a:rPr lang="en-US" sz="1500" b="0" i="0" dirty="0">
                <a:effectLst/>
                <a:latin typeface="-apple-system"/>
              </a:rPr>
              <a:t>As we can see from the diagram showing feature importance, the most important features are:</a:t>
            </a:r>
          </a:p>
          <a:p>
            <a:pPr algn="l">
              <a:buFont typeface="Arial" panose="020B0604020202020204" pitchFamily="34" charset="0"/>
              <a:buChar char="•"/>
            </a:pPr>
            <a:r>
              <a:rPr lang="en-US" sz="1500" b="0" i="0" dirty="0">
                <a:effectLst/>
                <a:latin typeface="-apple-system"/>
              </a:rPr>
              <a:t>Customer's account balance</a:t>
            </a:r>
          </a:p>
          <a:p>
            <a:pPr algn="l">
              <a:buFont typeface="Arial" panose="020B0604020202020204" pitchFamily="34" charset="0"/>
              <a:buChar char="•"/>
            </a:pPr>
            <a:r>
              <a:rPr lang="en-US" sz="1500" b="0" i="0" dirty="0">
                <a:effectLst/>
                <a:latin typeface="-apple-system"/>
              </a:rPr>
              <a:t>Customer's age</a:t>
            </a:r>
          </a:p>
          <a:p>
            <a:pPr algn="l">
              <a:buFont typeface="Arial" panose="020B0604020202020204" pitchFamily="34" charset="0"/>
              <a:buChar char="•"/>
            </a:pPr>
            <a:r>
              <a:rPr lang="en-US" sz="1500" b="0" i="0" dirty="0">
                <a:effectLst/>
                <a:latin typeface="-apple-system"/>
              </a:rPr>
              <a:t>Success outcome of the previous marketing campaign</a:t>
            </a:r>
          </a:p>
          <a:p>
            <a:pPr marL="0" indent="0">
              <a:spcBef>
                <a:spcPts val="0"/>
              </a:spcBef>
              <a:buFont typeface="Arial" panose="020B0604020202020204" pitchFamily="34" charset="0"/>
              <a:buNone/>
            </a:pPr>
            <a:endParaRPr lang="en-US" sz="1500" dirty="0"/>
          </a:p>
        </p:txBody>
      </p:sp>
    </p:spTree>
    <p:extLst>
      <p:ext uri="{BB962C8B-B14F-4D97-AF65-F5344CB8AC3E}">
        <p14:creationId xmlns:p14="http://schemas.microsoft.com/office/powerpoint/2010/main" val="296942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081434" y="1030794"/>
            <a:ext cx="8735805" cy="6331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effectLst/>
                <a:latin typeface="-apple-system"/>
              </a:rPr>
              <a:t>Account Balance For Marketing </a:t>
            </a:r>
            <a:r>
              <a:rPr lang="en-US" sz="2800" b="1" dirty="0">
                <a:latin typeface="-apple-system"/>
              </a:rPr>
              <a:t>C</a:t>
            </a:r>
            <a:r>
              <a:rPr lang="en-US" sz="2800" b="1" i="0" dirty="0">
                <a:effectLst/>
                <a:latin typeface="-apple-system"/>
              </a:rPr>
              <a:t>ampaign</a:t>
            </a:r>
          </a:p>
        </p:txBody>
      </p:sp>
      <p:sp>
        <p:nvSpPr>
          <p:cNvPr id="6" name="Content Placeholder 2">
            <a:extLst>
              <a:ext uri="{FF2B5EF4-FFF2-40B4-BE49-F238E27FC236}">
                <a16:creationId xmlns:a16="http://schemas.microsoft.com/office/drawing/2014/main" id="{7523C877-B006-8DC0-6C6E-C59535E0A258}"/>
              </a:ext>
            </a:extLst>
          </p:cNvPr>
          <p:cNvSpPr txBox="1">
            <a:spLocks/>
          </p:cNvSpPr>
          <p:nvPr/>
        </p:nvSpPr>
        <p:spPr>
          <a:xfrm>
            <a:off x="1231470" y="3877496"/>
            <a:ext cx="4435111" cy="1991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dirty="0">
                <a:latin typeface="-apple-system"/>
              </a:rPr>
              <a:t>M</a:t>
            </a:r>
            <a:r>
              <a:rPr lang="en-US" sz="1500" b="0" i="0" dirty="0">
                <a:effectLst/>
                <a:latin typeface="-apple-system"/>
              </a:rPr>
              <a:t>arketing campaigns should concentrate on customers with account balance greater than $1490.</a:t>
            </a:r>
            <a:endParaRPr lang="en-US" sz="1500" dirty="0"/>
          </a:p>
        </p:txBody>
      </p:sp>
      <p:pic>
        <p:nvPicPr>
          <p:cNvPr id="8" name="Picture 7" descr="Chart, line chart&#10;&#10;Description automatically generated">
            <a:extLst>
              <a:ext uri="{FF2B5EF4-FFF2-40B4-BE49-F238E27FC236}">
                <a16:creationId xmlns:a16="http://schemas.microsoft.com/office/drawing/2014/main" id="{4744B824-4618-DA87-1A95-CA17470F8464}"/>
              </a:ext>
            </a:extLst>
          </p:cNvPr>
          <p:cNvPicPr>
            <a:picLocks noChangeAspect="1"/>
          </p:cNvPicPr>
          <p:nvPr/>
        </p:nvPicPr>
        <p:blipFill>
          <a:blip r:embed="rId3"/>
          <a:stretch>
            <a:fillRect/>
          </a:stretch>
        </p:blipFill>
        <p:spPr>
          <a:xfrm>
            <a:off x="6096000" y="2020197"/>
            <a:ext cx="5205484" cy="3667169"/>
          </a:xfrm>
          <a:prstGeom prst="rect">
            <a:avLst/>
          </a:prstGeom>
        </p:spPr>
      </p:pic>
      <p:pic>
        <p:nvPicPr>
          <p:cNvPr id="10" name="Picture 9" descr="Graphical user interface, application, Word&#10;&#10;Description automatically generated">
            <a:extLst>
              <a:ext uri="{FF2B5EF4-FFF2-40B4-BE49-F238E27FC236}">
                <a16:creationId xmlns:a16="http://schemas.microsoft.com/office/drawing/2014/main" id="{5387E052-5291-5BAA-F51E-685650DC1FB5}"/>
              </a:ext>
            </a:extLst>
          </p:cNvPr>
          <p:cNvPicPr>
            <a:picLocks noChangeAspect="1"/>
          </p:cNvPicPr>
          <p:nvPr/>
        </p:nvPicPr>
        <p:blipFill>
          <a:blip r:embed="rId4"/>
          <a:stretch>
            <a:fillRect/>
          </a:stretch>
        </p:blipFill>
        <p:spPr>
          <a:xfrm>
            <a:off x="1231470" y="2393148"/>
            <a:ext cx="4381912" cy="901628"/>
          </a:xfrm>
          <a:prstGeom prst="rect">
            <a:avLst/>
          </a:prstGeom>
        </p:spPr>
      </p:pic>
    </p:spTree>
    <p:extLst>
      <p:ext uri="{BB962C8B-B14F-4D97-AF65-F5344CB8AC3E}">
        <p14:creationId xmlns:p14="http://schemas.microsoft.com/office/powerpoint/2010/main" val="222152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081434" y="1030794"/>
            <a:ext cx="8062565" cy="6331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effectLst/>
                <a:latin typeface="-apple-system"/>
              </a:rPr>
              <a:t>Age </a:t>
            </a:r>
            <a:r>
              <a:rPr lang="en-US" sz="2800" b="1" dirty="0">
                <a:latin typeface="-apple-system"/>
              </a:rPr>
              <a:t>B</a:t>
            </a:r>
            <a:r>
              <a:rPr lang="en-US" sz="2800" b="1" i="0" dirty="0">
                <a:effectLst/>
                <a:latin typeface="-apple-system"/>
              </a:rPr>
              <a:t>ucket </a:t>
            </a:r>
            <a:r>
              <a:rPr lang="en-US" sz="2800" b="1" dirty="0">
                <a:latin typeface="-apple-system"/>
              </a:rPr>
              <a:t>F</a:t>
            </a:r>
            <a:r>
              <a:rPr lang="en-US" sz="2800" b="1" i="0" dirty="0">
                <a:effectLst/>
                <a:latin typeface="-apple-system"/>
              </a:rPr>
              <a:t>or </a:t>
            </a:r>
            <a:r>
              <a:rPr lang="en-US" sz="2800" b="1" dirty="0">
                <a:latin typeface="-apple-system"/>
              </a:rPr>
              <a:t>M</a:t>
            </a:r>
            <a:r>
              <a:rPr lang="en-US" sz="2800" b="1" i="0" dirty="0">
                <a:effectLst/>
                <a:latin typeface="-apple-system"/>
              </a:rPr>
              <a:t>arketing </a:t>
            </a:r>
            <a:r>
              <a:rPr lang="en-US" sz="2800" b="1" dirty="0">
                <a:latin typeface="-apple-system"/>
              </a:rPr>
              <a:t>C</a:t>
            </a:r>
            <a:r>
              <a:rPr lang="en-US" sz="2800" b="1" i="0" dirty="0">
                <a:effectLst/>
                <a:latin typeface="-apple-system"/>
              </a:rPr>
              <a:t>ampaign</a:t>
            </a:r>
          </a:p>
        </p:txBody>
      </p:sp>
      <p:sp>
        <p:nvSpPr>
          <p:cNvPr id="6" name="Content Placeholder 2">
            <a:extLst>
              <a:ext uri="{FF2B5EF4-FFF2-40B4-BE49-F238E27FC236}">
                <a16:creationId xmlns:a16="http://schemas.microsoft.com/office/drawing/2014/main" id="{7523C877-B006-8DC0-6C6E-C59535E0A258}"/>
              </a:ext>
            </a:extLst>
          </p:cNvPr>
          <p:cNvSpPr txBox="1">
            <a:spLocks/>
          </p:cNvSpPr>
          <p:nvPr/>
        </p:nvSpPr>
        <p:spPr>
          <a:xfrm>
            <a:off x="1075922" y="4052635"/>
            <a:ext cx="4421433" cy="1774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dirty="0">
                <a:latin typeface="-apple-system"/>
              </a:rPr>
              <a:t>M</a:t>
            </a:r>
            <a:r>
              <a:rPr lang="en-US" sz="1500" b="0" i="0" dirty="0">
                <a:effectLst/>
                <a:latin typeface="-apple-system"/>
              </a:rPr>
              <a:t>arketing campaigns should concentrate on customers with age below 31 years old or above 56 years old.</a:t>
            </a:r>
            <a:endParaRPr lang="en-US" sz="1500" dirty="0"/>
          </a:p>
        </p:txBody>
      </p:sp>
      <p:pic>
        <p:nvPicPr>
          <p:cNvPr id="3" name="Picture 2" descr="Chart, line chart&#10;&#10;Description automatically generated">
            <a:extLst>
              <a:ext uri="{FF2B5EF4-FFF2-40B4-BE49-F238E27FC236}">
                <a16:creationId xmlns:a16="http://schemas.microsoft.com/office/drawing/2014/main" id="{42F4FC0A-BA91-96A7-6380-6F7AB68F2CBF}"/>
              </a:ext>
            </a:extLst>
          </p:cNvPr>
          <p:cNvPicPr>
            <a:picLocks noChangeAspect="1"/>
          </p:cNvPicPr>
          <p:nvPr/>
        </p:nvPicPr>
        <p:blipFill>
          <a:blip r:embed="rId3"/>
          <a:stretch>
            <a:fillRect/>
          </a:stretch>
        </p:blipFill>
        <p:spPr>
          <a:xfrm>
            <a:off x="6048413" y="1838848"/>
            <a:ext cx="5207648" cy="373882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0EA6B5D6-EB7A-0675-0FCB-A9ABDC420753}"/>
              </a:ext>
            </a:extLst>
          </p:cNvPr>
          <p:cNvPicPr>
            <a:picLocks noChangeAspect="1"/>
          </p:cNvPicPr>
          <p:nvPr/>
        </p:nvPicPr>
        <p:blipFill>
          <a:blip r:embed="rId4"/>
          <a:stretch>
            <a:fillRect/>
          </a:stretch>
        </p:blipFill>
        <p:spPr>
          <a:xfrm>
            <a:off x="1081434" y="2024372"/>
            <a:ext cx="4244192" cy="1845754"/>
          </a:xfrm>
          <a:prstGeom prst="rect">
            <a:avLst/>
          </a:prstGeom>
        </p:spPr>
      </p:pic>
    </p:spTree>
    <p:extLst>
      <p:ext uri="{BB962C8B-B14F-4D97-AF65-F5344CB8AC3E}">
        <p14:creationId xmlns:p14="http://schemas.microsoft.com/office/powerpoint/2010/main" val="15131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3A91BE-4263-488E-B846-54DC76E61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5FA67A-56F6-4164-8E1F-8D6AFD3F0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86593"/>
            <a:ext cx="12192000" cy="428092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316C0-A16B-47C2-A7B4-815983C64483}"/>
              </a:ext>
            </a:extLst>
          </p:cNvPr>
          <p:cNvSpPr>
            <a:spLocks noGrp="1"/>
          </p:cNvSpPr>
          <p:nvPr>
            <p:ph type="title"/>
          </p:nvPr>
        </p:nvSpPr>
        <p:spPr>
          <a:xfrm>
            <a:off x="1191965" y="1671570"/>
            <a:ext cx="9801854" cy="1667188"/>
          </a:xfrm>
        </p:spPr>
        <p:txBody>
          <a:bodyPr anchor="b">
            <a:normAutofit/>
          </a:bodyPr>
          <a:lstStyle/>
          <a:p>
            <a:pPr algn="ctr"/>
            <a:r>
              <a:rPr lang="en-US" sz="4800"/>
              <a:t>Problem Statement</a:t>
            </a:r>
          </a:p>
        </p:txBody>
      </p:sp>
      <p:sp>
        <p:nvSpPr>
          <p:cNvPr id="3" name="Content Placeholder 2">
            <a:extLst>
              <a:ext uri="{FF2B5EF4-FFF2-40B4-BE49-F238E27FC236}">
                <a16:creationId xmlns:a16="http://schemas.microsoft.com/office/drawing/2014/main" id="{B43950DB-6528-30A9-EBB8-69124641EF10}"/>
              </a:ext>
            </a:extLst>
          </p:cNvPr>
          <p:cNvSpPr>
            <a:spLocks noGrp="1"/>
          </p:cNvSpPr>
          <p:nvPr>
            <p:ph idx="1"/>
          </p:nvPr>
        </p:nvSpPr>
        <p:spPr>
          <a:xfrm>
            <a:off x="1191966" y="3510473"/>
            <a:ext cx="9801854" cy="1742564"/>
          </a:xfrm>
        </p:spPr>
        <p:txBody>
          <a:bodyPr anchor="t">
            <a:normAutofit/>
          </a:bodyPr>
          <a:lstStyle/>
          <a:p>
            <a:pPr marL="0" indent="0" algn="ctr">
              <a:buNone/>
            </a:pPr>
            <a:r>
              <a:rPr lang="en-US" sz="1800" b="0" i="0">
                <a:effectLst/>
                <a:latin typeface="-apple-system"/>
              </a:rPr>
              <a:t>How can the financial institution have a greater effectiveness for future marketing campaigns?</a:t>
            </a:r>
            <a:endParaRPr lang="en-US" sz="1800"/>
          </a:p>
        </p:txBody>
      </p:sp>
    </p:spTree>
    <p:extLst>
      <p:ext uri="{BB962C8B-B14F-4D97-AF65-F5344CB8AC3E}">
        <p14:creationId xmlns:p14="http://schemas.microsoft.com/office/powerpoint/2010/main" val="226593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1" name="Rectangle 4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1">
            <a:extLst>
              <a:ext uri="{FF2B5EF4-FFF2-40B4-BE49-F238E27FC236}">
                <a16:creationId xmlns:a16="http://schemas.microsoft.com/office/drawing/2014/main" id="{B933152F-209E-3E19-DBB9-EB3C01F6B4F7}"/>
              </a:ext>
            </a:extLst>
          </p:cNvPr>
          <p:cNvSpPr txBox="1">
            <a:spLocks/>
          </p:cNvSpPr>
          <p:nvPr/>
        </p:nvSpPr>
        <p:spPr>
          <a:xfrm>
            <a:off x="1191966" y="900622"/>
            <a:ext cx="9429142" cy="857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i="0" dirty="0">
                <a:solidFill>
                  <a:srgbClr val="1F2328"/>
                </a:solidFill>
                <a:effectLst/>
                <a:latin typeface="+mn-lt"/>
              </a:rPr>
              <a:t>Recommendations: </a:t>
            </a:r>
            <a:r>
              <a:rPr lang="en-US" sz="2800" b="1" i="0" dirty="0">
                <a:solidFill>
                  <a:srgbClr val="1F2328"/>
                </a:solidFill>
                <a:effectLst/>
                <a:latin typeface="-apple-system"/>
              </a:rPr>
              <a:t>What Actions should the Bank Consider? </a:t>
            </a:r>
            <a:endParaRPr lang="en-US" sz="2800" b="1" i="0" dirty="0">
              <a:effectLst/>
              <a:latin typeface="+mn-lt"/>
            </a:endParaRPr>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191966" y="2029768"/>
            <a:ext cx="9328658" cy="3877370"/>
          </a:xfrm>
        </p:spPr>
        <p:txBody>
          <a:bodyPr vert="horz" lIns="91440" tIns="45720" rIns="91440" bIns="45720" rtlCol="0">
            <a:noAutofit/>
          </a:bodyPr>
          <a:lstStyle/>
          <a:p>
            <a:pPr marL="0" indent="0" algn="l">
              <a:buNone/>
            </a:pPr>
            <a:r>
              <a:rPr lang="en-US" sz="1500" b="1" i="0" dirty="0">
                <a:solidFill>
                  <a:srgbClr val="1F2328"/>
                </a:solidFill>
                <a:effectLst/>
                <a:latin typeface="-apple-system"/>
              </a:rPr>
              <a:t>Solutions for the Next Marketing Campaign (Conclusion):</a:t>
            </a:r>
            <a:endParaRPr lang="en-US" sz="1500" dirty="0">
              <a:solidFill>
                <a:srgbClr val="1F2328"/>
              </a:solidFill>
              <a:latin typeface="-apple-system"/>
            </a:endParaRPr>
          </a:p>
          <a:p>
            <a:pPr algn="l">
              <a:buFont typeface="+mj-lt"/>
              <a:buAutoNum type="arabicPeriod"/>
            </a:pPr>
            <a:r>
              <a:rPr lang="en-US" sz="1500" b="1" i="0" dirty="0">
                <a:solidFill>
                  <a:srgbClr val="1F2328"/>
                </a:solidFill>
                <a:effectLst/>
                <a:latin typeface="-apple-system"/>
              </a:rPr>
              <a:t>Age Category:</a:t>
            </a:r>
            <a:r>
              <a:rPr lang="en-US" sz="1500" b="0" i="0" dirty="0">
                <a:solidFill>
                  <a:srgbClr val="1F2328"/>
                </a:solidFill>
                <a:effectLst/>
                <a:latin typeface="-apple-system"/>
              </a:rPr>
              <a:t> The next marketing campaign of the bank should target potential clients from age categories below 30 years old and above 50 years old.</a:t>
            </a:r>
          </a:p>
          <a:p>
            <a:pPr algn="l">
              <a:buFont typeface="+mj-lt"/>
              <a:buAutoNum type="arabicPeriod"/>
            </a:pPr>
            <a:r>
              <a:rPr lang="en-US" sz="1500" b="1" i="0" dirty="0">
                <a:solidFill>
                  <a:srgbClr val="1F2328"/>
                </a:solidFill>
                <a:effectLst/>
                <a:latin typeface="-apple-system"/>
              </a:rPr>
              <a:t>Occupation:</a:t>
            </a:r>
            <a:r>
              <a:rPr lang="en-US" sz="1500" b="0" i="0" dirty="0">
                <a:solidFill>
                  <a:srgbClr val="1F2328"/>
                </a:solidFill>
                <a:effectLst/>
                <a:latin typeface="-apple-system"/>
              </a:rPr>
              <a:t> Not surprisingly, potential clients that were students or retired were the most likely to subscribe to a term deposit. Retired individuals, tend to have more term deposits in order to gain some cash through interest payments. Remember, term deposits are short-term loans in which the individual (in this case the retired person) agrees not to withdraw the cash from the bank until a certain date agreed between the individual and the financial institution. After that time the individual gets its capital back and its interest made on the loan. Retired individuals tend to not spend bigly its cash so they are more likely to put their cash to work by lending it to the financial institution. Students were the other group that used to subscribe term deposits.</a:t>
            </a:r>
          </a:p>
          <a:p>
            <a:pPr algn="l">
              <a:buFont typeface="+mj-lt"/>
              <a:buAutoNum type="arabicPeriod"/>
            </a:pPr>
            <a:r>
              <a:rPr lang="en-US" sz="1500" b="1" i="0" dirty="0">
                <a:solidFill>
                  <a:srgbClr val="1F2328"/>
                </a:solidFill>
                <a:effectLst/>
                <a:latin typeface="-apple-system"/>
              </a:rPr>
              <a:t>Balance:</a:t>
            </a:r>
            <a:r>
              <a:rPr lang="en-US" sz="1500" b="0" i="0" dirty="0">
                <a:solidFill>
                  <a:srgbClr val="1F2328"/>
                </a:solidFill>
                <a:effectLst/>
                <a:latin typeface="-apple-system"/>
              </a:rPr>
              <a:t> The customer's account balance has a huge influence on the campaign's outcome. People with account balance above 1490$ are more likely to subscribe for term deposit, so future address those customers.</a:t>
            </a:r>
          </a:p>
          <a:p>
            <a:pPr algn="l">
              <a:buFont typeface="+mj-lt"/>
              <a:buAutoNum type="arabicPeriod"/>
            </a:pPr>
            <a:r>
              <a:rPr lang="en-US" sz="1500" b="1" i="0" dirty="0">
                <a:solidFill>
                  <a:srgbClr val="1F2328"/>
                </a:solidFill>
                <a:effectLst/>
                <a:latin typeface="-apple-system"/>
              </a:rPr>
              <a:t>Seasonality:</a:t>
            </a:r>
            <a:r>
              <a:rPr lang="en-US" sz="1500" b="0" i="0" dirty="0">
                <a:solidFill>
                  <a:srgbClr val="1F2328"/>
                </a:solidFill>
                <a:effectLst/>
                <a:latin typeface="-apple-system"/>
              </a:rPr>
              <a:t> Potential clients opted to subscribe term deposits during the seasons of fall and winter. The next marketing campaign should focus its activity throughout these seasons.</a:t>
            </a:r>
          </a:p>
          <a:p>
            <a:pPr algn="l">
              <a:buFont typeface="+mj-lt"/>
              <a:buAutoNum type="arabicPeriod"/>
            </a:pPr>
            <a:endParaRPr lang="en-US" sz="1500" dirty="0">
              <a:solidFill>
                <a:srgbClr val="1F2328"/>
              </a:solidFill>
            </a:endParaRPr>
          </a:p>
        </p:txBody>
      </p:sp>
    </p:spTree>
    <p:extLst>
      <p:ext uri="{BB962C8B-B14F-4D97-AF65-F5344CB8AC3E}">
        <p14:creationId xmlns:p14="http://schemas.microsoft.com/office/powerpoint/2010/main" val="322517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fontScale="90000"/>
          </a:bodyPr>
          <a:lstStyle/>
          <a:p>
            <a:pPr algn="l"/>
            <a:r>
              <a:rPr lang="en-US" sz="4800" b="1" i="0" dirty="0">
                <a:effectLst/>
                <a:latin typeface="-apple-system"/>
              </a:rPr>
              <a:t>THANK YOU</a:t>
            </a:r>
            <a:br>
              <a:rPr lang="en-US" sz="4800" b="1" i="0" dirty="0">
                <a:effectLst/>
                <a:latin typeface="-apple-system"/>
              </a:rPr>
            </a:br>
            <a:endParaRPr lang="en-US" sz="4800" b="1" i="0" dirty="0">
              <a:effectLst/>
              <a:latin typeface="-apple-system"/>
            </a:endParaRPr>
          </a:p>
        </p:txBody>
      </p:sp>
    </p:spTree>
    <p:extLst>
      <p:ext uri="{BB962C8B-B14F-4D97-AF65-F5344CB8AC3E}">
        <p14:creationId xmlns:p14="http://schemas.microsoft.com/office/powerpoint/2010/main" val="28637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3A91BE-4263-488E-B846-54DC76E61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75FA67A-56F6-4164-8E1F-8D6AFD3F0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86593"/>
            <a:ext cx="12192000" cy="428092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59148-E641-97E9-5AF6-273749917624}"/>
              </a:ext>
            </a:extLst>
          </p:cNvPr>
          <p:cNvSpPr>
            <a:spLocks noGrp="1"/>
          </p:cNvSpPr>
          <p:nvPr>
            <p:ph type="title"/>
          </p:nvPr>
        </p:nvSpPr>
        <p:spPr>
          <a:xfrm>
            <a:off x="1191965" y="1671570"/>
            <a:ext cx="9801854" cy="1667188"/>
          </a:xfrm>
        </p:spPr>
        <p:txBody>
          <a:bodyPr anchor="b">
            <a:normAutofit/>
          </a:bodyPr>
          <a:lstStyle/>
          <a:p>
            <a:pPr algn="ctr"/>
            <a:r>
              <a:rPr lang="en-US" sz="4800"/>
              <a:t>Goal</a:t>
            </a:r>
          </a:p>
        </p:txBody>
      </p:sp>
      <p:sp>
        <p:nvSpPr>
          <p:cNvPr id="3" name="Content Placeholder 2">
            <a:extLst>
              <a:ext uri="{FF2B5EF4-FFF2-40B4-BE49-F238E27FC236}">
                <a16:creationId xmlns:a16="http://schemas.microsoft.com/office/drawing/2014/main" id="{4F1D9B3F-37C0-1C07-8E8F-3F76824DFDBC}"/>
              </a:ext>
            </a:extLst>
          </p:cNvPr>
          <p:cNvSpPr>
            <a:spLocks noGrp="1"/>
          </p:cNvSpPr>
          <p:nvPr>
            <p:ph idx="1"/>
          </p:nvPr>
        </p:nvSpPr>
        <p:spPr>
          <a:xfrm>
            <a:off x="1191966" y="3510473"/>
            <a:ext cx="9801854" cy="1742564"/>
          </a:xfrm>
        </p:spPr>
        <p:txBody>
          <a:bodyPr anchor="t">
            <a:normAutofit/>
          </a:bodyPr>
          <a:lstStyle/>
          <a:p>
            <a:pPr algn="ctr">
              <a:buFont typeface="+mj-lt"/>
              <a:buAutoNum type="arabicPeriod"/>
            </a:pPr>
            <a:r>
              <a:rPr lang="en-US" sz="1800" b="0" i="0" dirty="0">
                <a:effectLst/>
                <a:latin typeface="-apple-system"/>
              </a:rPr>
              <a:t>Prediction of the results of the marketing campaign for each customer and clarification of factors which affect the campaign results. This helps to find out the ways how to make marketing campaigns more efficient.</a:t>
            </a:r>
          </a:p>
          <a:p>
            <a:pPr algn="ctr">
              <a:buFont typeface="+mj-lt"/>
              <a:buAutoNum type="arabicPeriod"/>
            </a:pPr>
            <a:r>
              <a:rPr lang="en-US" sz="1800" b="0" i="0" dirty="0">
                <a:effectLst/>
                <a:latin typeface="-apple-system"/>
              </a:rPr>
              <a:t>Finding out customer segments, using data for customers, who subscribed to term deposit. This helps to identify the profile of a customer, who is more likely to acquire the product and develop more targeted marketing campaigns.</a:t>
            </a:r>
          </a:p>
        </p:txBody>
      </p:sp>
    </p:spTree>
    <p:extLst>
      <p:ext uri="{BB962C8B-B14F-4D97-AF65-F5344CB8AC3E}">
        <p14:creationId xmlns:p14="http://schemas.microsoft.com/office/powerpoint/2010/main" val="186647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7" name="Rectangle 26">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575C0753-9E6B-0BE7-9482-8475B8D0D49E}"/>
              </a:ext>
            </a:extLst>
          </p:cNvPr>
          <p:cNvSpPr>
            <a:spLocks noGrp="1"/>
          </p:cNvSpPr>
          <p:nvPr>
            <p:ph type="title"/>
          </p:nvPr>
        </p:nvSpPr>
        <p:spPr>
          <a:xfrm>
            <a:off x="1998875" y="1302871"/>
            <a:ext cx="8188026" cy="2044650"/>
          </a:xfrm>
        </p:spPr>
        <p:txBody>
          <a:bodyPr anchor="b">
            <a:normAutofit/>
          </a:bodyPr>
          <a:lstStyle/>
          <a:p>
            <a:pPr algn="ctr"/>
            <a:r>
              <a:rPr lang="en-US" sz="4800"/>
              <a:t>Dataset</a:t>
            </a:r>
          </a:p>
        </p:txBody>
      </p:sp>
      <p:sp>
        <p:nvSpPr>
          <p:cNvPr id="3" name="Content Placeholder 2">
            <a:extLst>
              <a:ext uri="{FF2B5EF4-FFF2-40B4-BE49-F238E27FC236}">
                <a16:creationId xmlns:a16="http://schemas.microsoft.com/office/drawing/2014/main" id="{B775E492-4B5D-E221-FB4A-8B8A743CD026}"/>
              </a:ext>
            </a:extLst>
          </p:cNvPr>
          <p:cNvSpPr>
            <a:spLocks noGrp="1"/>
          </p:cNvSpPr>
          <p:nvPr>
            <p:ph idx="1"/>
          </p:nvPr>
        </p:nvSpPr>
        <p:spPr>
          <a:xfrm>
            <a:off x="1993641" y="3519236"/>
            <a:ext cx="8192843" cy="2057046"/>
          </a:xfrm>
        </p:spPr>
        <p:txBody>
          <a:bodyPr anchor="t">
            <a:normAutofit/>
          </a:bodyPr>
          <a:lstStyle/>
          <a:p>
            <a:pPr marL="0" indent="0" algn="ctr">
              <a:buNone/>
            </a:pPr>
            <a:r>
              <a:rPr lang="en-US" sz="900" b="0" i="0">
                <a:effectLst/>
                <a:latin typeface="-apple-system"/>
              </a:rPr>
              <a:t>Marketing bank dataset uploaded originally in the UCI Machine Learning Repository </a:t>
            </a:r>
          </a:p>
          <a:p>
            <a:pPr marL="0" indent="0" algn="ctr">
              <a:buNone/>
            </a:pPr>
            <a:endParaRPr lang="en-US" sz="900" b="0" i="0">
              <a:effectLst/>
              <a:latin typeface="-apple-system"/>
            </a:endParaRPr>
          </a:p>
          <a:p>
            <a:pPr marL="0" indent="0" algn="ctr">
              <a:buNone/>
            </a:pPr>
            <a:r>
              <a:rPr lang="en-US" sz="900">
                <a:latin typeface="-apple-system"/>
              </a:rPr>
              <a:t>Input variables: </a:t>
            </a:r>
          </a:p>
          <a:p>
            <a:pPr marL="457200" lvl="1" indent="0" algn="ctr">
              <a:buNone/>
            </a:pPr>
            <a:r>
              <a:rPr lang="en-US" sz="900">
                <a:latin typeface="-apple-system"/>
              </a:rPr>
              <a:t>Bank client data:</a:t>
            </a:r>
          </a:p>
          <a:p>
            <a:pPr lvl="1" algn="ctr">
              <a:buFontTx/>
              <a:buChar char="-"/>
            </a:pPr>
            <a:r>
              <a:rPr lang="en-US" sz="900">
                <a:latin typeface="-apple-system"/>
              </a:rPr>
              <a:t>age, job, marital, education, default, housing, loan, balance</a:t>
            </a:r>
          </a:p>
          <a:p>
            <a:pPr marL="457200" lvl="1" indent="0" algn="ctr">
              <a:buNone/>
            </a:pPr>
            <a:r>
              <a:rPr lang="en-US" sz="900">
                <a:latin typeface="-apple-system"/>
              </a:rPr>
              <a:t>Campaign data:</a:t>
            </a:r>
          </a:p>
          <a:p>
            <a:pPr lvl="1" algn="ctr">
              <a:buFontTx/>
              <a:buChar char="-"/>
            </a:pPr>
            <a:r>
              <a:rPr lang="en-US" sz="900">
                <a:latin typeface="-apple-system"/>
              </a:rPr>
              <a:t>contact, month, day, duration, campaign, pdays, previous, poutcome</a:t>
            </a:r>
          </a:p>
          <a:p>
            <a:pPr marL="0" indent="0" algn="ctr">
              <a:buNone/>
            </a:pPr>
            <a:endParaRPr lang="en-US" sz="900">
              <a:latin typeface="-apple-system"/>
            </a:endParaRPr>
          </a:p>
          <a:p>
            <a:pPr marL="0" indent="0" algn="ctr">
              <a:buNone/>
            </a:pPr>
            <a:r>
              <a:rPr lang="en-US" sz="900">
                <a:latin typeface="-apple-system"/>
              </a:rPr>
              <a:t>Output variable: H</a:t>
            </a:r>
            <a:r>
              <a:rPr lang="en-US" sz="900" b="0" i="0">
                <a:effectLst/>
                <a:latin typeface="-apple-system"/>
              </a:rPr>
              <a:t>as the client subscribed a term deposit?</a:t>
            </a:r>
            <a:endParaRPr lang="en-US" sz="900">
              <a:latin typeface="-apple-system"/>
            </a:endParaRPr>
          </a:p>
        </p:txBody>
      </p:sp>
    </p:spTree>
    <p:extLst>
      <p:ext uri="{BB962C8B-B14F-4D97-AF65-F5344CB8AC3E}">
        <p14:creationId xmlns:p14="http://schemas.microsoft.com/office/powerpoint/2010/main" val="418925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79BAC741-07BE-1D95-91C3-ED5543FD9273}"/>
              </a:ext>
            </a:extLst>
          </p:cNvPr>
          <p:cNvSpPr>
            <a:spLocks noGrp="1"/>
          </p:cNvSpPr>
          <p:nvPr>
            <p:ph type="title"/>
          </p:nvPr>
        </p:nvSpPr>
        <p:spPr>
          <a:xfrm>
            <a:off x="1998875" y="1302871"/>
            <a:ext cx="8188026" cy="2044650"/>
          </a:xfrm>
        </p:spPr>
        <p:txBody>
          <a:bodyPr anchor="b">
            <a:normAutofit/>
          </a:bodyPr>
          <a:lstStyle/>
          <a:p>
            <a:pPr algn="ctr"/>
            <a:r>
              <a:rPr lang="en-US" sz="4800"/>
              <a:t>Data Wrangling</a:t>
            </a:r>
          </a:p>
        </p:txBody>
      </p:sp>
      <p:sp>
        <p:nvSpPr>
          <p:cNvPr id="3" name="Content Placeholder 2">
            <a:extLst>
              <a:ext uri="{FF2B5EF4-FFF2-40B4-BE49-F238E27FC236}">
                <a16:creationId xmlns:a16="http://schemas.microsoft.com/office/drawing/2014/main" id="{EFD08E25-2D71-E65D-39D1-B0833ED6CE6E}"/>
              </a:ext>
            </a:extLst>
          </p:cNvPr>
          <p:cNvSpPr>
            <a:spLocks noGrp="1"/>
          </p:cNvSpPr>
          <p:nvPr>
            <p:ph idx="1"/>
          </p:nvPr>
        </p:nvSpPr>
        <p:spPr>
          <a:xfrm>
            <a:off x="1993641" y="3519236"/>
            <a:ext cx="8192843" cy="2057046"/>
          </a:xfrm>
        </p:spPr>
        <p:txBody>
          <a:bodyPr anchor="t">
            <a:normAutofit/>
          </a:bodyPr>
          <a:lstStyle/>
          <a:p>
            <a:pPr marL="0" indent="0" algn="ctr">
              <a:buNone/>
            </a:pPr>
            <a:r>
              <a:rPr lang="en-US" sz="1700" b="1" i="0" dirty="0">
                <a:effectLst/>
                <a:latin typeface="-apple-system"/>
              </a:rPr>
              <a:t>Major steps:</a:t>
            </a:r>
          </a:p>
          <a:p>
            <a:pPr algn="ctr">
              <a:buFont typeface="+mj-lt"/>
              <a:buAutoNum type="arabicPeriod"/>
            </a:pPr>
            <a:r>
              <a:rPr lang="en-US" sz="1700" b="0" i="0" dirty="0">
                <a:effectLst/>
                <a:latin typeface="-apple-system"/>
              </a:rPr>
              <a:t>The dataset has a shape of (11162, 17)</a:t>
            </a:r>
          </a:p>
          <a:p>
            <a:pPr algn="ctr">
              <a:buFont typeface="+mj-lt"/>
              <a:buAutoNum type="arabicPeriod"/>
            </a:pPr>
            <a:r>
              <a:rPr lang="en-US" sz="1700" b="0" i="0" dirty="0">
                <a:effectLst/>
                <a:latin typeface="-apple-system"/>
              </a:rPr>
              <a:t>Check for duplicates: There are 0 duplicates for this dataset</a:t>
            </a:r>
          </a:p>
          <a:p>
            <a:pPr algn="ctr">
              <a:buFont typeface="+mj-lt"/>
              <a:buAutoNum type="arabicPeriod"/>
            </a:pPr>
            <a:r>
              <a:rPr lang="en-US" sz="1700" b="0" i="0" dirty="0">
                <a:effectLst/>
                <a:latin typeface="-apple-system"/>
              </a:rPr>
              <a:t>Check for missing values: There are 0 missing values</a:t>
            </a:r>
          </a:p>
          <a:p>
            <a:pPr algn="ctr">
              <a:buFont typeface="+mj-lt"/>
              <a:buAutoNum type="arabicPeriod"/>
            </a:pPr>
            <a:r>
              <a:rPr lang="en-US" sz="1700" b="0" i="0" dirty="0">
                <a:effectLst/>
                <a:latin typeface="-apple-system"/>
              </a:rPr>
              <a:t>Will perform EDA and see if we need to drop any fields for pre processing</a:t>
            </a:r>
            <a:br>
              <a:rPr lang="en-US" sz="1700" dirty="0"/>
            </a:br>
            <a:endParaRPr lang="en-US" sz="1700" dirty="0"/>
          </a:p>
        </p:txBody>
      </p:sp>
    </p:spTree>
    <p:extLst>
      <p:ext uri="{BB962C8B-B14F-4D97-AF65-F5344CB8AC3E}">
        <p14:creationId xmlns:p14="http://schemas.microsoft.com/office/powerpoint/2010/main" val="213217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FE95C5-7FE0-4E61-B523-02DC0EEC5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05141E7-413E-4CCF-A2B7-1EA12C6759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4795D444-B8F7-4967-8F84-1DDC2A1F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197B95C-A16A-4E80-BFE9-EFCCA337A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EA96B9-F614-2121-B67D-852000F147F7}"/>
              </a:ext>
            </a:extLst>
          </p:cNvPr>
          <p:cNvSpPr>
            <a:spLocks noGrp="1"/>
          </p:cNvSpPr>
          <p:nvPr>
            <p:ph type="ctrTitle"/>
          </p:nvPr>
        </p:nvSpPr>
        <p:spPr>
          <a:xfrm>
            <a:off x="1198181" y="3506086"/>
            <a:ext cx="8809674" cy="1118768"/>
          </a:xfrm>
        </p:spPr>
        <p:txBody>
          <a:bodyPr anchor="t">
            <a:normAutofit/>
          </a:bodyPr>
          <a:lstStyle/>
          <a:p>
            <a:pPr algn="l"/>
            <a:r>
              <a:rPr lang="en-US" sz="4800" b="1" dirty="0"/>
              <a:t>Exploratory Data Analysis</a:t>
            </a:r>
          </a:p>
        </p:txBody>
      </p:sp>
    </p:spTree>
    <p:extLst>
      <p:ext uri="{BB962C8B-B14F-4D97-AF65-F5344CB8AC3E}">
        <p14:creationId xmlns:p14="http://schemas.microsoft.com/office/powerpoint/2010/main" val="332976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6E6466D-A3B9-6CF9-7D40-E5D143BC43DE}"/>
              </a:ext>
            </a:extLst>
          </p:cNvPr>
          <p:cNvSpPr>
            <a:spLocks noGrp="1"/>
          </p:cNvSpPr>
          <p:nvPr>
            <p:ph type="title"/>
          </p:nvPr>
        </p:nvSpPr>
        <p:spPr>
          <a:xfrm>
            <a:off x="1191966" y="905011"/>
            <a:ext cx="3629555" cy="1889135"/>
          </a:xfrm>
        </p:spPr>
        <p:txBody>
          <a:bodyPr vert="horz" lIns="91440" tIns="45720" rIns="91440" bIns="45720" rtlCol="0" anchor="b">
            <a:normAutofit/>
          </a:bodyPr>
          <a:lstStyle/>
          <a:p>
            <a:r>
              <a:rPr lang="en-US" sz="4800" b="1" i="0" kern="1200" dirty="0">
                <a:solidFill>
                  <a:schemeClr val="tx1"/>
                </a:solidFill>
                <a:effectLst/>
                <a:latin typeface="+mj-lt"/>
                <a:ea typeface="+mj-ea"/>
                <a:cs typeface="+mj-cs"/>
              </a:rPr>
              <a:t>Term Deposit</a:t>
            </a:r>
            <a:endParaRPr lang="en-US" sz="48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90EFB5B9-67D2-0738-32A9-8D76F2A0A995}"/>
              </a:ext>
            </a:extLst>
          </p:cNvPr>
          <p:cNvSpPr txBox="1"/>
          <p:nvPr/>
        </p:nvSpPr>
        <p:spPr>
          <a:xfrm>
            <a:off x="1191966" y="2965592"/>
            <a:ext cx="3629555"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effectLst/>
              </a:rPr>
              <a:t>Target variable 'deposit' is balanced, we can use accuracy as a metric for a model, which predicts the campaign outcome.</a:t>
            </a:r>
          </a:p>
        </p:txBody>
      </p:sp>
      <p:pic>
        <p:nvPicPr>
          <p:cNvPr id="4" name="Content Placeholder 4" descr="Chart, bar chart&#10;&#10;Description automatically generated">
            <a:extLst>
              <a:ext uri="{FF2B5EF4-FFF2-40B4-BE49-F238E27FC236}">
                <a16:creationId xmlns:a16="http://schemas.microsoft.com/office/drawing/2014/main" id="{010E7179-C5E0-98F1-DFCA-9FA37A727910}"/>
              </a:ext>
            </a:extLst>
          </p:cNvPr>
          <p:cNvPicPr>
            <a:picLocks noGrp="1" noChangeAspect="1"/>
          </p:cNvPicPr>
          <p:nvPr>
            <p:ph idx="1"/>
          </p:nvPr>
        </p:nvPicPr>
        <p:blipFill>
          <a:blip r:embed="rId3"/>
          <a:stretch>
            <a:fillRect/>
          </a:stretch>
        </p:blipFill>
        <p:spPr>
          <a:xfrm>
            <a:off x="5359151" y="1180237"/>
            <a:ext cx="6107166" cy="4488766"/>
          </a:xfrm>
          <a:prstGeom prst="rect">
            <a:avLst/>
          </a:prstGeom>
        </p:spPr>
      </p:pic>
    </p:spTree>
    <p:extLst>
      <p:ext uri="{BB962C8B-B14F-4D97-AF65-F5344CB8AC3E}">
        <p14:creationId xmlns:p14="http://schemas.microsoft.com/office/powerpoint/2010/main" val="59496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5011"/>
            <a:ext cx="6635700" cy="933837"/>
          </a:xfrm>
        </p:spPr>
        <p:txBody>
          <a:bodyPr anchor="b">
            <a:normAutofit/>
          </a:bodyPr>
          <a:lstStyle/>
          <a:p>
            <a:r>
              <a:rPr lang="en-US" sz="4100" b="1" i="0" dirty="0">
                <a:effectLst/>
                <a:latin typeface="-apple-system"/>
              </a:rPr>
              <a:t>Client Demographic Analysis</a:t>
            </a:r>
            <a:endParaRPr lang="en-US" sz="41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312546" y="2012318"/>
            <a:ext cx="2425441" cy="2609924"/>
          </a:xfrm>
        </p:spPr>
        <p:txBody>
          <a:bodyPr>
            <a:normAutofit/>
          </a:bodyPr>
          <a:lstStyle/>
          <a:p>
            <a:pPr>
              <a:buFont typeface="+mj-lt"/>
              <a:buAutoNum type="arabicPeriod"/>
            </a:pPr>
            <a:r>
              <a:rPr lang="en-US" sz="1400" b="0" i="0" dirty="0">
                <a:effectLst/>
                <a:latin typeface="-apple-system"/>
              </a:rPr>
              <a:t>36% of clients are in the age 30's-40's</a:t>
            </a:r>
          </a:p>
          <a:p>
            <a:pPr>
              <a:buFont typeface="+mj-lt"/>
              <a:buAutoNum type="arabicPeriod"/>
            </a:pPr>
            <a:r>
              <a:rPr lang="en-US" sz="1400" b="0" i="0" dirty="0">
                <a:effectLst/>
                <a:latin typeface="-apple-system"/>
              </a:rPr>
              <a:t>Top 3 job: 20% of clients work in management, followed by 16% in blue-collar, and 15% technician</a:t>
            </a:r>
          </a:p>
          <a:p>
            <a:pPr>
              <a:buFont typeface="+mj-lt"/>
              <a:buAutoNum type="arabicPeriod"/>
            </a:pPr>
            <a:r>
              <a:rPr lang="en-US" sz="1400" b="0" i="0" dirty="0">
                <a:effectLst/>
                <a:latin typeface="-apple-system"/>
              </a:rPr>
              <a:t>More than half with 52% are married</a:t>
            </a:r>
          </a:p>
          <a:p>
            <a:pPr>
              <a:buFont typeface="+mj-lt"/>
              <a:buAutoNum type="arabicPeriod"/>
            </a:pPr>
            <a:r>
              <a:rPr lang="en-US" sz="1400" b="0" i="0" dirty="0">
                <a:effectLst/>
                <a:latin typeface="-apple-system"/>
              </a:rPr>
              <a:t>45% have a secondary education</a:t>
            </a:r>
          </a:p>
          <a:p>
            <a:pPr>
              <a:buFont typeface="+mj-lt"/>
              <a:buAutoNum type="arabicPeriod"/>
            </a:pPr>
            <a:endParaRPr lang="en-US" sz="1400" b="0" i="0" dirty="0">
              <a:effectLst/>
              <a:latin typeface="-apple-system"/>
            </a:endParaRPr>
          </a:p>
        </p:txBody>
      </p:sp>
      <p:pic>
        <p:nvPicPr>
          <p:cNvPr id="8" name="Picture 7" descr="Chart, bar chart, histogram&#10;&#10;Description automatically generated">
            <a:extLst>
              <a:ext uri="{FF2B5EF4-FFF2-40B4-BE49-F238E27FC236}">
                <a16:creationId xmlns:a16="http://schemas.microsoft.com/office/drawing/2014/main" id="{2E3819B0-6515-72DC-6C13-C095259E57D8}"/>
              </a:ext>
            </a:extLst>
          </p:cNvPr>
          <p:cNvPicPr>
            <a:picLocks noChangeAspect="1"/>
          </p:cNvPicPr>
          <p:nvPr/>
        </p:nvPicPr>
        <p:blipFill>
          <a:blip r:embed="rId3"/>
          <a:stretch>
            <a:fillRect/>
          </a:stretch>
        </p:blipFill>
        <p:spPr>
          <a:xfrm>
            <a:off x="3737987" y="1927798"/>
            <a:ext cx="7772400" cy="3861401"/>
          </a:xfrm>
          <a:prstGeom prst="rect">
            <a:avLst/>
          </a:prstGeom>
        </p:spPr>
      </p:pic>
    </p:spTree>
    <p:extLst>
      <p:ext uri="{BB962C8B-B14F-4D97-AF65-F5344CB8AC3E}">
        <p14:creationId xmlns:p14="http://schemas.microsoft.com/office/powerpoint/2010/main" val="201418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F672FFD-F28D-6A41-4278-080F4E938B80}"/>
              </a:ext>
            </a:extLst>
          </p:cNvPr>
          <p:cNvSpPr>
            <a:spLocks noGrp="1"/>
          </p:cNvSpPr>
          <p:nvPr>
            <p:ph type="title"/>
          </p:nvPr>
        </p:nvSpPr>
        <p:spPr>
          <a:xfrm>
            <a:off x="1191966" y="905012"/>
            <a:ext cx="6394539" cy="732870"/>
          </a:xfrm>
        </p:spPr>
        <p:txBody>
          <a:bodyPr anchor="b">
            <a:normAutofit/>
          </a:bodyPr>
          <a:lstStyle/>
          <a:p>
            <a:r>
              <a:rPr lang="en-US" sz="4100" b="1" i="0" dirty="0">
                <a:effectLst/>
                <a:latin typeface="-apple-system"/>
              </a:rPr>
              <a:t>Client Demographic Analysis</a:t>
            </a:r>
            <a:endParaRPr lang="en-US" sz="4100" dirty="0"/>
          </a:p>
        </p:txBody>
      </p:sp>
      <p:sp>
        <p:nvSpPr>
          <p:cNvPr id="3" name="Content Placeholder 2">
            <a:extLst>
              <a:ext uri="{FF2B5EF4-FFF2-40B4-BE49-F238E27FC236}">
                <a16:creationId xmlns:a16="http://schemas.microsoft.com/office/drawing/2014/main" id="{7B8F423F-870B-E576-FF3E-DD2BC827E59E}"/>
              </a:ext>
            </a:extLst>
          </p:cNvPr>
          <p:cNvSpPr>
            <a:spLocks noGrp="1"/>
          </p:cNvSpPr>
          <p:nvPr>
            <p:ph idx="1"/>
          </p:nvPr>
        </p:nvSpPr>
        <p:spPr>
          <a:xfrm>
            <a:off x="1312546" y="2012317"/>
            <a:ext cx="2154135" cy="3494179"/>
          </a:xfrm>
        </p:spPr>
        <p:txBody>
          <a:bodyPr>
            <a:normAutofit/>
          </a:bodyPr>
          <a:lstStyle/>
          <a:p>
            <a:pPr>
              <a:buFont typeface="+mj-lt"/>
              <a:buAutoNum type="arabicPeriod"/>
            </a:pPr>
            <a:r>
              <a:rPr lang="en-US" sz="1400" b="0" i="0" dirty="0">
                <a:effectLst/>
                <a:latin typeface="-apple-system"/>
              </a:rPr>
              <a:t>Mostly have no loan and no default credit card.</a:t>
            </a:r>
          </a:p>
          <a:p>
            <a:pPr>
              <a:buFont typeface="+mj-lt"/>
              <a:buAutoNum type="arabicPeriod"/>
            </a:pPr>
            <a:r>
              <a:rPr lang="en-US" sz="1400" b="0" i="0" dirty="0">
                <a:effectLst/>
                <a:latin typeface="-apple-system"/>
              </a:rPr>
              <a:t>It's 50-50 in terms of having housing</a:t>
            </a:r>
          </a:p>
          <a:p>
            <a:pPr>
              <a:buFont typeface="+mj-lt"/>
              <a:buAutoNum type="arabicPeriod"/>
            </a:pPr>
            <a:r>
              <a:rPr lang="en-US" sz="1400" b="0" i="0" dirty="0">
                <a:effectLst/>
                <a:latin typeface="-apple-system"/>
              </a:rPr>
              <a:t>90% of clients have balance below $20,000</a:t>
            </a:r>
            <a:endParaRPr lang="en-US" sz="1400" dirty="0"/>
          </a:p>
        </p:txBody>
      </p:sp>
      <p:pic>
        <p:nvPicPr>
          <p:cNvPr id="6" name="Picture 5" descr="Graphical user interface, application&#10;&#10;Description automatically generated">
            <a:extLst>
              <a:ext uri="{FF2B5EF4-FFF2-40B4-BE49-F238E27FC236}">
                <a16:creationId xmlns:a16="http://schemas.microsoft.com/office/drawing/2014/main" id="{2DA33ABE-7B8A-7B46-11E7-9794E332AE5C}"/>
              </a:ext>
            </a:extLst>
          </p:cNvPr>
          <p:cNvPicPr>
            <a:picLocks noChangeAspect="1"/>
          </p:cNvPicPr>
          <p:nvPr/>
        </p:nvPicPr>
        <p:blipFill>
          <a:blip r:embed="rId3"/>
          <a:stretch>
            <a:fillRect/>
          </a:stretch>
        </p:blipFill>
        <p:spPr>
          <a:xfrm>
            <a:off x="3666087" y="1856971"/>
            <a:ext cx="7772400" cy="3804869"/>
          </a:xfrm>
          <a:prstGeom prst="rect">
            <a:avLst/>
          </a:prstGeom>
        </p:spPr>
      </p:pic>
    </p:spTree>
    <p:extLst>
      <p:ext uri="{BB962C8B-B14F-4D97-AF65-F5344CB8AC3E}">
        <p14:creationId xmlns:p14="http://schemas.microsoft.com/office/powerpoint/2010/main" val="292661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31298</TotalTime>
  <Words>1038</Words>
  <Application>Microsoft Macintosh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Bank Marketing Campaign</vt:lpstr>
      <vt:lpstr>Problem Statement</vt:lpstr>
      <vt:lpstr>Goal</vt:lpstr>
      <vt:lpstr>Dataset</vt:lpstr>
      <vt:lpstr>Data Wrangling</vt:lpstr>
      <vt:lpstr>Exploratory Data Analysis</vt:lpstr>
      <vt:lpstr>Term Deposit</vt:lpstr>
      <vt:lpstr>Client Demographic Analysis</vt:lpstr>
      <vt:lpstr>Client Demographic Analysis</vt:lpstr>
      <vt:lpstr>Demographic Distribution vs  Target variable with Percentage Labels</vt:lpstr>
      <vt:lpstr>PowerPoint Presentation</vt:lpstr>
      <vt:lpstr>Hypothesis Testing</vt:lpstr>
      <vt:lpstr>PowerPoint Presentation</vt:lpstr>
      <vt:lpstr>Feature Engineering &amp; Modeling</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Alice Wang</dc:creator>
  <cp:lastModifiedBy>Alice Wang</cp:lastModifiedBy>
  <cp:revision>38</cp:revision>
  <dcterms:created xsi:type="dcterms:W3CDTF">2023-03-20T00:40:13Z</dcterms:created>
  <dcterms:modified xsi:type="dcterms:W3CDTF">2023-04-10T18:19:19Z</dcterms:modified>
</cp:coreProperties>
</file>