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90"/>
    <p:restoredTop sz="94659"/>
  </p:normalViewPr>
  <p:slideViewPr>
    <p:cSldViewPr snapToGrid="0">
      <p:cViewPr>
        <p:scale>
          <a:sx n="111" d="100"/>
          <a:sy n="111" d="100"/>
        </p:scale>
        <p:origin x="1288"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2534821"/>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5</a:t>
            </a:r>
            <a:endParaRPr sz="1400" b="0" i="0" u="none" strike="noStrike" cap="none" dirty="0">
              <a:solidFill>
                <a:srgbClr val="000000"/>
              </a:solidFill>
              <a:latin typeface="Arial"/>
              <a:ea typeface="Arial"/>
              <a:cs typeface="Arial"/>
              <a:sym typeface="Arial"/>
            </a:endParaRPr>
          </a:p>
        </p:txBody>
      </p:sp>
      <p:sp>
        <p:nvSpPr>
          <p:cNvPr id="27" name="Google Shape;27;p1"/>
          <p:cNvSpPr/>
          <p:nvPr/>
        </p:nvSpPr>
        <p:spPr>
          <a:xfrm>
            <a:off x="218936" y="3774381"/>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806437"/>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2566877"/>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88472" y="4133780"/>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6</a:t>
            </a:r>
            <a:endParaRPr sz="1400" b="0" i="0" u="none" strike="noStrike" cap="none" dirty="0">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70731" y="4165836"/>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74265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dirty="0" err="1"/>
              <a:t>Monalco</a:t>
            </a:r>
            <a:r>
              <a:rPr lang="en-US" sz="1200" dirty="0"/>
              <a:t> Mining, one of the world’s largest iron ore mining companies, has invested heavily in operating technologies and maintenance to maximize production of iron ore. However, with the increased market supply, which is rapidly overtaking demand, prices have now shifted downwards, averaging $55/ton. </a:t>
            </a:r>
            <a:r>
              <a:rPr lang="en-US" sz="1200" dirty="0" err="1"/>
              <a:t>Monalco</a:t>
            </a:r>
            <a:r>
              <a:rPr lang="en-US" sz="1200" dirty="0"/>
              <a:t> has decided to focus on streamlining costs until the price of iron bounces back to profitable levels. </a:t>
            </a:r>
            <a:endParaRPr sz="1200" dirty="0"/>
          </a:p>
        </p:txBody>
      </p:sp>
      <p:sp>
        <p:nvSpPr>
          <p:cNvPr id="35" name="Google Shape;35;p1"/>
          <p:cNvSpPr txBox="1"/>
          <p:nvPr/>
        </p:nvSpPr>
        <p:spPr>
          <a:xfrm>
            <a:off x="143108" y="4106159"/>
            <a:ext cx="4324418" cy="1410643"/>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AU" sz="1071" i="0" u="none" strike="noStrike" cap="none" dirty="0">
                <a:solidFill>
                  <a:srgbClr val="000000"/>
                </a:solidFill>
                <a:latin typeface="Arial"/>
                <a:ea typeface="Arial"/>
                <a:cs typeface="Arial"/>
                <a:sym typeface="Arial"/>
              </a:rPr>
              <a:t>To shave off ~ 20% worth of costs over the year on ore crushers maintenance without violating the recommended OEM limit of one maintenance event at every 50k tons of iron ore processed.</a:t>
            </a:r>
            <a:endParaRPr sz="107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AU" sz="1071" b="0" i="0" u="none" strike="noStrike" cap="none" dirty="0">
                <a:solidFill>
                  <a:srgbClr val="000000"/>
                </a:solidFill>
                <a:latin typeface="Arial"/>
                <a:ea typeface="Arial"/>
                <a:cs typeface="Arial"/>
                <a:sym typeface="Arial"/>
              </a:rPr>
              <a:t>The solution should focus on reducing excess wear of ore crushers and cutting down the volume of maintenance events.</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43654" y="1882850"/>
            <a:ext cx="4324418" cy="643507"/>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AU" sz="1070" dirty="0"/>
              <a:t>Potential resistance from the reliability engineering team</a:t>
            </a:r>
          </a:p>
          <a:p>
            <a:pPr marL="171450" marR="0" lvl="0" indent="-171450" algn="l" rtl="0">
              <a:lnSpc>
                <a:spcPct val="100000"/>
              </a:lnSpc>
              <a:spcBef>
                <a:spcPts val="0"/>
              </a:spcBef>
              <a:spcAft>
                <a:spcPts val="0"/>
              </a:spcAft>
              <a:buFont typeface="Arial" panose="020B0604020202020204" pitchFamily="34" charset="0"/>
              <a:buChar char="•"/>
            </a:pPr>
            <a:r>
              <a:rPr lang="en-AU" sz="1070" i="0" u="none" strike="noStrike" cap="none" dirty="0">
                <a:solidFill>
                  <a:srgbClr val="000000"/>
                </a:solidFill>
                <a:latin typeface="Arial"/>
                <a:ea typeface="Arial"/>
                <a:cs typeface="Arial"/>
                <a:sym typeface="Arial"/>
              </a:rPr>
              <a:t>Can’t </a:t>
            </a:r>
            <a:r>
              <a:rPr lang="en-AU" sz="1070" dirty="0"/>
              <a:t>cut more than the recommended OEM limit of one maintenance event at every 50k tons of iron ore processed</a:t>
            </a:r>
            <a:endParaRPr sz="1070" i="0" u="none" strike="noStrike" cap="none" dirty="0">
              <a:solidFill>
                <a:srgbClr val="000000"/>
              </a:solidFill>
              <a:latin typeface="Arial"/>
              <a:ea typeface="Arial"/>
              <a:cs typeface="Arial"/>
              <a:sym typeface="Arial"/>
            </a:endParaRPr>
          </a:p>
        </p:txBody>
      </p:sp>
      <p:sp>
        <p:nvSpPr>
          <p:cNvPr id="38" name="Google Shape;38;p1"/>
          <p:cNvSpPr txBox="1"/>
          <p:nvPr/>
        </p:nvSpPr>
        <p:spPr>
          <a:xfrm>
            <a:off x="4611025" y="4421269"/>
            <a:ext cx="4324418" cy="1081065"/>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AutoNum type="arabicPeriod"/>
            </a:pPr>
            <a:r>
              <a:rPr lang="en-US" sz="1000" i="0" u="none" strike="noStrike" cap="none" dirty="0">
                <a:solidFill>
                  <a:srgbClr val="000000"/>
                </a:solidFill>
                <a:latin typeface="Arial"/>
                <a:ea typeface="Arial"/>
                <a:cs typeface="Arial"/>
                <a:sym typeface="Arial"/>
              </a:rPr>
              <a:t>Data historian - info on how many tonners of Iron Ore we’ve processed with the ore crushers</a:t>
            </a:r>
          </a:p>
          <a:p>
            <a:pPr marL="228600" marR="0" lvl="0" indent="-228600" algn="l" rtl="0">
              <a:lnSpc>
                <a:spcPct val="100000"/>
              </a:lnSpc>
              <a:spcBef>
                <a:spcPts val="0"/>
              </a:spcBef>
              <a:spcAft>
                <a:spcPts val="0"/>
              </a:spcAft>
              <a:buAutoNum type="arabicPeriod"/>
            </a:pPr>
            <a:r>
              <a:rPr lang="en-US" sz="1000" dirty="0"/>
              <a:t>Ellipse – info on the old work orders that used to be raised for our equipment, before our upgrade to SAP</a:t>
            </a:r>
          </a:p>
          <a:p>
            <a:pPr marL="228600" marR="0" lvl="0" indent="-228600" algn="l" rtl="0">
              <a:lnSpc>
                <a:spcPct val="100000"/>
              </a:lnSpc>
              <a:spcBef>
                <a:spcPts val="0"/>
              </a:spcBef>
              <a:spcAft>
                <a:spcPts val="0"/>
              </a:spcAft>
              <a:buAutoNum type="arabicPeriod"/>
            </a:pPr>
            <a:r>
              <a:rPr lang="en-US" sz="1000" i="0" u="none" strike="noStrike" cap="none" dirty="0">
                <a:solidFill>
                  <a:srgbClr val="000000"/>
                </a:solidFill>
                <a:latin typeface="Arial"/>
                <a:ea typeface="Arial"/>
                <a:cs typeface="Arial"/>
                <a:sym typeface="Arial"/>
              </a:rPr>
              <a:t>SAP - </a:t>
            </a:r>
            <a:r>
              <a:rPr lang="en-US" sz="1000" dirty="0"/>
              <a:t>the most up-to-date information source on our equipment logs and work order requests that have been raised for maintenance work for our ore crushers and other pieces of equipment</a:t>
            </a:r>
            <a:endParaRPr lang="en-US" sz="1000" i="0" u="none" strike="noStrike" cap="none" dirty="0">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AutoNum type="arabicPeriod"/>
            </a:pPr>
            <a:r>
              <a:rPr lang="en-US" sz="1000" dirty="0"/>
              <a:t>T3000 DCS - – Sends raw streaming data on vibrations, temperature, and the humidity of the ore crushed to Data Historian</a:t>
            </a:r>
          </a:p>
          <a:p>
            <a:pPr marL="228600" marR="0" lvl="0" indent="-228600" algn="l" rtl="0">
              <a:lnSpc>
                <a:spcPct val="100000"/>
              </a:lnSpc>
              <a:spcBef>
                <a:spcPts val="0"/>
              </a:spcBef>
              <a:spcAft>
                <a:spcPts val="0"/>
              </a:spcAft>
              <a:buAutoNum type="arabicPeriod"/>
            </a:pPr>
            <a:r>
              <a:rPr lang="en-US" sz="1000" i="0" u="none" strike="noStrike" cap="none" dirty="0">
                <a:solidFill>
                  <a:srgbClr val="000000"/>
                </a:solidFill>
                <a:latin typeface="Arial"/>
                <a:ea typeface="Arial"/>
                <a:cs typeface="Arial"/>
                <a:sym typeface="Arial"/>
              </a:rPr>
              <a:t>Ore Crusher System - </a:t>
            </a:r>
            <a:r>
              <a:rPr lang="en-US" sz="1000" dirty="0"/>
              <a:t>high-level process map outlining how the Ore Crusher System works for individual ore crusher models.</a:t>
            </a:r>
            <a:endParaRPr sz="100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597257" y="2783632"/>
            <a:ext cx="4324418" cy="1159248"/>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US" sz="1200" dirty="0"/>
              <a:t>Chanel Adams – Reliability Engineer </a:t>
            </a:r>
          </a:p>
          <a:p>
            <a:pPr marL="171450" marR="0" lvl="0" indent="-171450" algn="l" rtl="0">
              <a:lnSpc>
                <a:spcPct val="100000"/>
              </a:lnSpc>
              <a:spcBef>
                <a:spcPts val="0"/>
              </a:spcBef>
              <a:spcAft>
                <a:spcPts val="0"/>
              </a:spcAft>
              <a:buFont typeface="Arial" panose="020B0604020202020204" pitchFamily="34" charset="0"/>
              <a:buChar char="•"/>
            </a:pPr>
            <a:r>
              <a:rPr lang="en-US" sz="1200" dirty="0"/>
              <a:t>Jonas Richards – Asset Integrity Manager </a:t>
            </a:r>
          </a:p>
          <a:p>
            <a:pPr marL="171450" marR="0" lvl="0" indent="-171450" algn="l" rtl="0">
              <a:lnSpc>
                <a:spcPct val="100000"/>
              </a:lnSpc>
              <a:spcBef>
                <a:spcPts val="0"/>
              </a:spcBef>
              <a:spcAft>
                <a:spcPts val="0"/>
              </a:spcAft>
              <a:buFont typeface="Arial" panose="020B0604020202020204" pitchFamily="34" charset="0"/>
              <a:buChar char="•"/>
            </a:pPr>
            <a:r>
              <a:rPr lang="en-US" sz="1200" dirty="0"/>
              <a:t>Bruce Banner – Maintenance SME</a:t>
            </a:r>
          </a:p>
          <a:p>
            <a:pPr marL="171450" marR="0" lvl="0" indent="-171450" algn="l" rtl="0">
              <a:lnSpc>
                <a:spcPct val="100000"/>
              </a:lnSpc>
              <a:spcBef>
                <a:spcPts val="0"/>
              </a:spcBef>
              <a:spcAft>
                <a:spcPts val="0"/>
              </a:spcAft>
              <a:buFont typeface="Arial" panose="020B0604020202020204" pitchFamily="34" charset="0"/>
              <a:buChar char="•"/>
            </a:pPr>
            <a:r>
              <a:rPr lang="en-US" sz="1200" dirty="0"/>
              <a:t>Jane </a:t>
            </a:r>
            <a:r>
              <a:rPr lang="en-US" sz="1200" dirty="0" err="1"/>
              <a:t>Steere</a:t>
            </a:r>
            <a:r>
              <a:rPr lang="en-US" sz="1200" dirty="0"/>
              <a:t> - Principal Maintenance </a:t>
            </a:r>
          </a:p>
          <a:p>
            <a:pPr marL="171450" marR="0" lvl="0" indent="-171450" algn="l" rtl="0">
              <a:lnSpc>
                <a:spcPct val="100000"/>
              </a:lnSpc>
              <a:spcBef>
                <a:spcPts val="0"/>
              </a:spcBef>
              <a:spcAft>
                <a:spcPts val="0"/>
              </a:spcAft>
              <a:buFont typeface="Arial" panose="020B0604020202020204" pitchFamily="34" charset="0"/>
              <a:buChar char="•"/>
            </a:pPr>
            <a:r>
              <a:rPr lang="en-US" sz="1200" dirty="0"/>
              <a:t>Fargo Williams – Change Manager</a:t>
            </a:r>
          </a:p>
          <a:p>
            <a:pPr marL="171450" marR="0" lvl="0" indent="-171450" algn="l" rtl="0">
              <a:lnSpc>
                <a:spcPct val="100000"/>
              </a:lnSpc>
              <a:spcBef>
                <a:spcPts val="0"/>
              </a:spcBef>
              <a:spcAft>
                <a:spcPts val="0"/>
              </a:spcAft>
              <a:buFont typeface="Arial" panose="020B0604020202020204" pitchFamily="34" charset="0"/>
              <a:buChar char="•"/>
            </a:pPr>
            <a:r>
              <a:rPr lang="en-US" sz="1200" dirty="0"/>
              <a:t>Tara Starr - Maintenance SME</a:t>
            </a:r>
            <a:endParaRPr sz="12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a:solidFill>
                  <a:srgbClr val="000000"/>
                </a:solidFill>
                <a:latin typeface="Arial"/>
                <a:ea typeface="Arial"/>
                <a:cs typeface="Arial"/>
                <a:sym typeface="Arial"/>
              </a:rPr>
              <a:t>&lt;What is the business problem </a:t>
            </a:r>
            <a:r>
              <a:rPr lang="en-AU" b="1"/>
              <a:t>you</a:t>
            </a:r>
            <a:r>
              <a:rPr lang="en-AU" sz="1400" b="1" i="0" u="none" strike="noStrike" cap="none">
                <a:solidFill>
                  <a:srgbClr val="000000"/>
                </a:solidFill>
                <a:latin typeface="Arial"/>
                <a:ea typeface="Arial"/>
                <a:cs typeface="Arial"/>
                <a:sym typeface="Arial"/>
              </a:rPr>
              <a:t> are investigating? (Use SMART principles)&gt;</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648</Words>
  <Application>Microsoft Macintosh PowerPoint</Application>
  <PresentationFormat>On-screen Show (4:3)</PresentationFormat>
  <Paragraphs>51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Alice Wang</cp:lastModifiedBy>
  <cp:revision>4</cp:revision>
  <dcterms:modified xsi:type="dcterms:W3CDTF">2022-11-11T20:09:56Z</dcterms:modified>
</cp:coreProperties>
</file>