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</p:sldIdLst>
  <p:sldSz cx="9144000" cy="5143500" type="screen16x9"/>
  <p:notesSz cx="9144000" cy="5143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9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07711" y="317689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5031" y="315824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4142" y="10220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4142" y="11744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148" y="41214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148" y="39690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5817" y="1829151"/>
            <a:ext cx="307236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124336"/>
            <a:ext cx="11195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736" y="1330208"/>
            <a:ext cx="8302527" cy="2499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9409" y="2910869"/>
            <a:ext cx="196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695D46"/>
                </a:solidFill>
                <a:latin typeface="Noto Sans"/>
                <a:cs typeface="Noto Sans"/>
              </a:rPr>
              <a:t>Quick </a:t>
            </a:r>
            <a:r>
              <a:rPr sz="2400" spc="-5" dirty="0">
                <a:solidFill>
                  <a:srgbClr val="695D46"/>
                </a:solidFill>
                <a:latin typeface="Noto Sans"/>
                <a:cs typeface="Noto Sans"/>
              </a:rPr>
              <a:t>&amp;</a:t>
            </a:r>
            <a:r>
              <a:rPr sz="2400" spc="-6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695D46"/>
                </a:solidFill>
                <a:latin typeface="Noto Sans"/>
                <a:cs typeface="Noto Sans"/>
              </a:rPr>
              <a:t>Draw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09800" y="1809750"/>
            <a:ext cx="5867400" cy="2492990"/>
          </a:xfrm>
        </p:spPr>
        <p:txBody>
          <a:bodyPr/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397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Quick, Draw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831330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95D46"/>
              </a:buClr>
              <a:buChar char="●"/>
              <a:tabLst>
                <a:tab pos="379095" algn="l"/>
                <a:tab pos="379730" algn="l"/>
              </a:tabLst>
            </a:pPr>
            <a:r>
              <a:rPr sz="1800" u="heavy" spc="-10" dirty="0">
                <a:solidFill>
                  <a:srgbClr val="CD93D8"/>
                </a:solidFill>
                <a:uFill>
                  <a:solidFill>
                    <a:srgbClr val="CD93D8"/>
                  </a:solidFill>
                </a:uFill>
                <a:latin typeface="Arial"/>
                <a:cs typeface="Arial"/>
                <a:hlinkClick r:id="rId2"/>
              </a:rPr>
              <a:t>https://quickdraw.withgoogle.com/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●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AI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draw</a:t>
            </a:r>
            <a:r>
              <a:rPr sz="1800" spc="-2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doodle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Classification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Generation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695D46"/>
              </a:buClr>
              <a:buFont typeface="Arial"/>
              <a:buChar char="○"/>
            </a:pPr>
            <a:endParaRPr sz="24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Dataset</a:t>
            </a:r>
            <a:endParaRPr sz="1800" dirty="0">
              <a:latin typeface="Arial"/>
              <a:cs typeface="Arial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contains </a:t>
            </a:r>
            <a:r>
              <a:rPr sz="1800" spc="-5" dirty="0">
                <a:solidFill>
                  <a:srgbClr val="695D46"/>
                </a:solidFill>
                <a:latin typeface="Arial"/>
                <a:cs typeface="Arial"/>
              </a:rPr>
              <a:t>50M drawings encompassing 340 label</a:t>
            </a:r>
            <a:r>
              <a:rPr sz="1800" spc="-8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95D46"/>
                </a:solidFill>
                <a:latin typeface="Arial"/>
                <a:cs typeface="Arial"/>
              </a:rPr>
              <a:t>categories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111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You need to 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229350" cy="1518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Train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</a:t>
            </a:r>
            <a:r>
              <a:rPr sz="1800" spc="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65" dirty="0">
                <a:solidFill>
                  <a:srgbClr val="695D46"/>
                </a:solidFill>
                <a:latin typeface="Noto Sans"/>
                <a:cs typeface="Noto Sans"/>
              </a:rPr>
              <a:t>AI</a:t>
            </a:r>
            <a:endParaRPr sz="1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Basic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(Guess)</a:t>
            </a:r>
            <a:endParaRPr sz="1800" dirty="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Given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a doodle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draw,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classify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what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image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it</a:t>
            </a:r>
            <a:r>
              <a:rPr sz="1800" spc="9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is</a:t>
            </a:r>
            <a:endParaRPr sz="1800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8111" y="2522269"/>
            <a:ext cx="2385870" cy="246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Database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0736" y="1330208"/>
            <a:ext cx="8302527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15" dirty="0">
                <a:solidFill>
                  <a:srgbClr val="695D46"/>
                </a:solidFill>
                <a:latin typeface="Noto Sans"/>
                <a:cs typeface="Noto Sans"/>
              </a:rPr>
              <a:t>TAs provide </a:t>
            </a:r>
            <a:r>
              <a:rPr spc="-5" dirty="0"/>
              <a:t>simpliﬁed</a:t>
            </a:r>
            <a:r>
              <a:rPr spc="35" dirty="0"/>
              <a:t> </a:t>
            </a:r>
            <a:r>
              <a:rPr spc="-5" dirty="0"/>
              <a:t>dataset</a:t>
            </a:r>
          </a:p>
          <a:p>
            <a:pPr marL="53975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/>
          </a:p>
          <a:p>
            <a:pPr marL="890269" lvl="1" indent="-367665">
              <a:lnSpc>
                <a:spcPct val="100000"/>
              </a:lnSpc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30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label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categories</a:t>
            </a:r>
            <a:endParaRPr sz="1800" dirty="0">
              <a:latin typeface="Noto Sans"/>
              <a:cs typeface="Noto Sans"/>
            </a:endParaRPr>
          </a:p>
          <a:p>
            <a:pPr marL="890269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90905" algn="l"/>
                <a:tab pos="89154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Avoid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some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problems </a:t>
            </a:r>
            <a:r>
              <a:rPr sz="1800" spc="-35" dirty="0">
                <a:solidFill>
                  <a:srgbClr val="695D46"/>
                </a:solidFill>
                <a:latin typeface="Noto Sans"/>
                <a:cs typeface="Noto Sans"/>
              </a:rPr>
              <a:t>during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training</a:t>
            </a:r>
            <a:r>
              <a:rPr sz="1800" spc="5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models</a:t>
            </a:r>
            <a:endParaRPr sz="1800" dirty="0">
              <a:latin typeface="Noto Sans"/>
              <a:cs typeface="Noto Sans"/>
            </a:endParaRPr>
          </a:p>
          <a:p>
            <a:pPr marL="53975" lvl="1"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○"/>
            </a:pPr>
            <a:endParaRPr sz="2000" dirty="0">
              <a:latin typeface="Noto Sans"/>
              <a:cs typeface="Noto Sans"/>
            </a:endParaRPr>
          </a:p>
          <a:p>
            <a:pPr marL="433070" indent="-367030">
              <a:lnSpc>
                <a:spcPct val="100000"/>
              </a:lnSpc>
              <a:buFont typeface="Arial"/>
              <a:buChar char="●"/>
              <a:tabLst>
                <a:tab pos="433705" algn="l"/>
                <a:tab pos="434340" algn="l"/>
              </a:tabLst>
            </a:pPr>
            <a:r>
              <a:rPr b="0" spc="-20" dirty="0" smtClean="0">
                <a:solidFill>
                  <a:srgbClr val="695D46"/>
                </a:solidFill>
                <a:latin typeface="Noto Sans"/>
                <a:cs typeface="Noto Sans"/>
              </a:rPr>
              <a:t>Link</a:t>
            </a:r>
            <a:endParaRPr lang="en-US" b="0" spc="-20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66040">
              <a:lnSpc>
                <a:spcPct val="100000"/>
              </a:lnSpc>
              <a:tabLst>
                <a:tab pos="433705" algn="l"/>
                <a:tab pos="434340" algn="l"/>
              </a:tabLst>
            </a:pPr>
            <a:r>
              <a:rPr lang="en-US" b="0" spc="-20" dirty="0">
                <a:solidFill>
                  <a:srgbClr val="695D46"/>
                </a:solidFill>
              </a:rPr>
              <a:t>https://github.com/tw40210/AI_course</a:t>
            </a:r>
            <a:endParaRPr b="0" spc="-20" dirty="0">
              <a:solidFill>
                <a:srgbClr val="695D46"/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11811"/>
            <a:ext cx="29680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788348"/>
            <a:ext cx="6010275" cy="204607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>
                <a:solidFill>
                  <a:srgbClr val="695D46"/>
                </a:solidFill>
                <a:latin typeface="Noto Sans"/>
                <a:cs typeface="Noto Sans"/>
              </a:rPr>
              <a:t>4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%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altLang="zh-TW" spc="-5" dirty="0" smtClean="0">
                <a:solidFill>
                  <a:srgbClr val="695D46"/>
                </a:solidFill>
                <a:latin typeface="Noto Sans"/>
                <a:cs typeface="Noto Sans"/>
              </a:rPr>
              <a:t>50</a:t>
            </a:r>
            <a:r>
              <a:rPr sz="1800" spc="-5" dirty="0" smtClean="0">
                <a:solidFill>
                  <a:srgbClr val="695D46"/>
                </a:solidFill>
                <a:latin typeface="Noto Sans"/>
                <a:cs typeface="Noto Sans"/>
              </a:rPr>
              <a:t>0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Questions</a:t>
            </a:r>
            <a:endParaRPr lang="en-US" sz="1800" spc="-1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endParaRPr sz="18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altLang="zh-TW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30</a:t>
            </a: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%</a:t>
            </a:r>
            <a:r>
              <a:rPr lang="en-US" altLang="zh-TW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lang="en-US" altLang="zh-TW" b="1" spc="-5" dirty="0">
                <a:solidFill>
                  <a:srgbClr val="695D46"/>
                </a:solidFill>
                <a:latin typeface="Noto Sans"/>
                <a:cs typeface="Noto Sans"/>
              </a:rPr>
              <a:t>Presentation</a:t>
            </a:r>
            <a:endParaRPr lang="en-US" altLang="zh-TW" dirty="0">
              <a:latin typeface="Noto Sans"/>
              <a:cs typeface="Noto Sans"/>
            </a:endParaRPr>
          </a:p>
          <a:p>
            <a:pPr marL="836294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altLang="zh-TW" b="1" spc="-5" dirty="0">
                <a:solidFill>
                  <a:srgbClr val="FF0000"/>
                </a:solidFill>
                <a:latin typeface="Noto Sans"/>
                <a:cs typeface="Noto Sans"/>
              </a:rPr>
              <a:t>Presentation</a:t>
            </a:r>
            <a:r>
              <a:rPr lang="en-US" altLang="zh-TW" b="1" spc="-1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lang="en-US" altLang="zh-TW" sz="3200" b="1" spc="5" dirty="0" smtClean="0">
                <a:solidFill>
                  <a:srgbClr val="FF0000"/>
                </a:solidFill>
                <a:latin typeface="Noto Sans"/>
                <a:cs typeface="Noto Sans"/>
              </a:rPr>
              <a:t>1/16</a:t>
            </a: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b="1" spc="-5" dirty="0">
                <a:solidFill>
                  <a:srgbClr val="695D46"/>
                </a:solidFill>
                <a:latin typeface="Noto Sans"/>
                <a:cs typeface="Noto Sans"/>
              </a:rPr>
              <a:t>3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0%</a:t>
            </a:r>
            <a:r>
              <a:rPr sz="1800" b="1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Report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5108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Classiﬁer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76161"/>
            <a:ext cx="8079740" cy="262802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Input</a:t>
            </a:r>
            <a:endParaRPr sz="1800"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Another </a:t>
            </a:r>
            <a:r>
              <a:rPr lang="en-US" altLang="zh-TW" sz="1400" b="1" spc="-5" dirty="0">
                <a:solidFill>
                  <a:srgbClr val="695D46"/>
                </a:solidFill>
                <a:latin typeface="Noto Sans"/>
                <a:cs typeface="Noto Sans"/>
              </a:rPr>
              <a:t>5</a:t>
            </a:r>
            <a:r>
              <a:rPr lang="en-US" altLang="zh-TW"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00</a:t>
            </a:r>
            <a:r>
              <a:rPr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unlabeled test data </a:t>
            </a:r>
            <a:r>
              <a:rPr lang="en-US" altLang="zh-TW" sz="14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“exam.csv” to test accuracy</a:t>
            </a:r>
            <a:endParaRPr lang="en-US" sz="1400" b="1" spc="-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Output</a:t>
            </a:r>
            <a:endParaRPr sz="1800" dirty="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csv</a:t>
            </a:r>
            <a:endParaRPr sz="1400" dirty="0">
              <a:latin typeface="Noto Sans"/>
              <a:cs typeface="Noto Sans"/>
            </a:endParaRPr>
          </a:p>
          <a:p>
            <a:pPr marL="1293495" lvl="2" indent="-3365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1293495" algn="l"/>
                <a:tab pos="1294130" algn="l"/>
              </a:tabLst>
            </a:pPr>
            <a:r>
              <a:rPr sz="1400" b="1" spc="-5" dirty="0">
                <a:solidFill>
                  <a:srgbClr val="695D46"/>
                </a:solidFill>
                <a:latin typeface="Noto Sans"/>
                <a:cs typeface="Noto Sans"/>
              </a:rPr>
              <a:t>An output data with one predict label in the same order of the</a:t>
            </a:r>
            <a:r>
              <a:rPr sz="1400" b="1" spc="-15" dirty="0">
                <a:solidFill>
                  <a:srgbClr val="695D46"/>
                </a:solidFill>
                <a:latin typeface="Noto Sans"/>
                <a:cs typeface="Noto Sans"/>
              </a:rPr>
              <a:t> testing.csv.</a:t>
            </a:r>
            <a:endParaRPr sz="14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Report.</a:t>
            </a:r>
            <a:endParaRPr sz="1800" dirty="0">
              <a:latin typeface="Noto Sans"/>
              <a:cs typeface="Noto Sans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You </a:t>
            </a:r>
            <a:r>
              <a:rPr sz="1800" b="1" dirty="0">
                <a:solidFill>
                  <a:srgbClr val="695D46"/>
                </a:solidFill>
                <a:latin typeface="Noto Sans"/>
                <a:cs typeface="Noto Sans"/>
              </a:rPr>
              <a:t>are also </a:t>
            </a:r>
            <a:r>
              <a:rPr sz="1800" b="1" spc="-20" dirty="0">
                <a:solidFill>
                  <a:srgbClr val="695D46"/>
                </a:solidFill>
                <a:latin typeface="Noto Sans"/>
                <a:cs typeface="Noto Sans"/>
              </a:rPr>
              <a:t>encouraged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to implement data 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argumentation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by your  </a:t>
            </a:r>
            <a:r>
              <a:rPr sz="1800" b="1" spc="-30" dirty="0">
                <a:solidFill>
                  <a:srgbClr val="695D46"/>
                </a:solidFill>
                <a:latin typeface="Noto Sans"/>
                <a:cs typeface="Noto Sans"/>
              </a:rPr>
              <a:t>generating</a:t>
            </a:r>
            <a:r>
              <a:rPr sz="1800" b="1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695D46"/>
                </a:solidFill>
                <a:latin typeface="Noto Sans"/>
                <a:cs typeface="Noto Sans"/>
              </a:rPr>
              <a:t>data.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24336"/>
            <a:ext cx="2053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687624"/>
            <a:ext cx="5102225" cy="369011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66395" marR="3218180" indent="-366395" algn="r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66395" algn="l"/>
                <a:tab pos="3670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Methodology</a:t>
            </a:r>
            <a:endParaRPr sz="1800" dirty="0">
              <a:latin typeface="Noto Sans"/>
              <a:cs typeface="Noto Sans"/>
            </a:endParaRPr>
          </a:p>
          <a:p>
            <a:pPr marL="366395" marR="3206750" lvl="1" indent="-366395" algn="r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366395" algn="l"/>
                <a:tab pos="3670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Classiﬁer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 smtClean="0">
                <a:solidFill>
                  <a:srgbClr val="695D46"/>
                </a:solidFill>
                <a:latin typeface="Noto Sans"/>
                <a:cs typeface="Noto Sans"/>
              </a:rPr>
              <a:t>How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to train your</a:t>
            </a:r>
            <a:r>
              <a:rPr sz="1800" spc="2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model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Parameter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30" dirty="0">
                <a:solidFill>
                  <a:srgbClr val="695D46"/>
                </a:solidFill>
                <a:latin typeface="Noto Sans"/>
                <a:cs typeface="Noto Sans"/>
              </a:rPr>
              <a:t>Setting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Optimizer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Evaluation</a:t>
            </a:r>
            <a:endParaRPr sz="1800" dirty="0">
              <a:latin typeface="Noto Sans"/>
              <a:cs typeface="Noto Sans"/>
            </a:endParaRPr>
          </a:p>
          <a:p>
            <a:pPr marL="927100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etc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5" dirty="0" smtClean="0">
                <a:solidFill>
                  <a:srgbClr val="695D46"/>
                </a:solidFill>
                <a:latin typeface="Noto Sans"/>
                <a:cs typeface="Noto Sans"/>
              </a:rPr>
              <a:t>Demo</a:t>
            </a: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Result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Discussion</a:t>
            </a:r>
            <a:endParaRPr sz="1800" dirty="0">
              <a:latin typeface="Noto Sans"/>
              <a:cs typeface="Noto San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</a:t>
            </a:r>
            <a:endParaRPr sz="18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Less than </a:t>
            </a:r>
            <a:r>
              <a:rPr lang="en-US"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2</a:t>
            </a:r>
            <a:r>
              <a:rPr sz="1800" b="1" spc="-5" dirty="0" smtClean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Noto Sans"/>
                <a:cs typeface="Noto Sans"/>
              </a:rPr>
              <a:t>pages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to summarize your</a:t>
            </a:r>
            <a:r>
              <a:rPr sz="1800" b="1" spc="-40" dirty="0">
                <a:solidFill>
                  <a:srgbClr val="FF0000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Noto Sans"/>
                <a:cs typeface="Noto Sans"/>
              </a:rPr>
              <a:t>project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330208"/>
            <a:ext cx="6382752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1/</a:t>
            </a:r>
            <a:r>
              <a:rPr lang="en-US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1</a:t>
            </a:r>
            <a:r>
              <a:rPr lang="en-US" altLang="zh-TW" sz="1800" b="1" spc="-5" dirty="0" smtClean="0">
                <a:solidFill>
                  <a:srgbClr val="695D46"/>
                </a:solidFill>
                <a:latin typeface="Noto Sans"/>
                <a:cs typeface="Noto Sans"/>
              </a:rPr>
              <a:t>6</a:t>
            </a:r>
            <a:endParaRPr lang="en-US" sz="1800" b="1" spc="-5" dirty="0" smtClean="0">
              <a:solidFill>
                <a:srgbClr val="695D46"/>
              </a:solidFill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Each team should make a presentation less than </a:t>
            </a:r>
            <a:r>
              <a:rPr lang="en-US" altLang="zh-TW" spc="-15" dirty="0" smtClean="0">
                <a:solidFill>
                  <a:srgbClr val="FF0000"/>
                </a:solidFill>
                <a:latin typeface="Noto Sans"/>
                <a:cs typeface="Noto Sans"/>
              </a:rPr>
              <a:t>5</a:t>
            </a:r>
            <a:r>
              <a:rPr lang="en-US" spc="-15" dirty="0" smtClean="0">
                <a:solidFill>
                  <a:srgbClr val="FF0000"/>
                </a:solidFill>
                <a:latin typeface="Noto Sans"/>
                <a:cs typeface="Noto Sans"/>
              </a:rPr>
              <a:t> minutes</a:t>
            </a:r>
            <a:r>
              <a:rPr lang="en-US" spc="-15" dirty="0" smtClean="0">
                <a:solidFill>
                  <a:srgbClr val="695D46"/>
                </a:solidFill>
                <a:latin typeface="Noto Sans"/>
                <a:cs typeface="Noto Sans"/>
              </a:rPr>
              <a:t> to present your work and there will be a brief QA after it.</a:t>
            </a:r>
            <a:endParaRPr sz="1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695D46"/>
              </a:buClr>
              <a:buFont typeface="Arial"/>
              <a:buChar char="●"/>
            </a:pPr>
            <a:endParaRPr sz="2000" dirty="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Make sure your content</a:t>
            </a:r>
            <a:r>
              <a:rPr sz="1800" spc="1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include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Methodology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Evaluation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0" dirty="0" smtClean="0">
                <a:solidFill>
                  <a:srgbClr val="695D46"/>
                </a:solidFill>
                <a:latin typeface="Noto Sans"/>
                <a:cs typeface="Noto Sans"/>
              </a:rPr>
              <a:t>Discussion</a:t>
            </a:r>
            <a:endParaRPr sz="1800" dirty="0">
              <a:latin typeface="Noto Sans"/>
              <a:cs typeface="Noto Sans"/>
            </a:endParaRPr>
          </a:p>
          <a:p>
            <a:pPr marL="836294" lvl="1" indent="-367665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</a:t>
            </a:r>
            <a:endParaRPr sz="18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382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4" y="1016923"/>
            <a:ext cx="1961937" cy="308157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dirty="0" smtClean="0"/>
              <a:t>Data Path</a:t>
            </a:r>
            <a:endParaRPr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4" y="4171950"/>
            <a:ext cx="7086600" cy="5782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295400" y="1220819"/>
            <a:ext cx="2057400" cy="12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11678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GoogleDrive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根目錄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828800" y="1585734"/>
            <a:ext cx="1524000" cy="13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1400" y="158573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放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的資料夾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676402" y="1784927"/>
            <a:ext cx="1676397" cy="26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1400" y="194884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訓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集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夾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86001" y="3596397"/>
            <a:ext cx="1219199" cy="24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1400" y="334731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00600" y="264795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訓練集資料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夾 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&amp; Code 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務必放在同一的資料夾內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15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D93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230</Words>
  <Application>Microsoft Office PowerPoint</Application>
  <PresentationFormat>On-screen Show (16:9)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繁黑體 Std B</vt:lpstr>
      <vt:lpstr>新細明體</vt:lpstr>
      <vt:lpstr>Arial</vt:lpstr>
      <vt:lpstr>Calibri</vt:lpstr>
      <vt:lpstr>Noto Sans</vt:lpstr>
      <vt:lpstr>Verdana</vt:lpstr>
      <vt:lpstr>Office Theme</vt:lpstr>
      <vt:lpstr>Final Project </vt:lpstr>
      <vt:lpstr>Quick, Draw</vt:lpstr>
      <vt:lpstr>You need to do</vt:lpstr>
      <vt:lpstr>Database</vt:lpstr>
      <vt:lpstr>Evaluation</vt:lpstr>
      <vt:lpstr>Classiﬁer</vt:lpstr>
      <vt:lpstr>Report</vt:lpstr>
      <vt:lpstr>Presentation</vt:lpstr>
      <vt:lpstr>Data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cp:lastModifiedBy>user</cp:lastModifiedBy>
  <cp:revision>24</cp:revision>
  <dcterms:created xsi:type="dcterms:W3CDTF">2020-11-14T06:20:19Z</dcterms:created>
  <dcterms:modified xsi:type="dcterms:W3CDTF">2020-12-25T09:53:10Z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2020-11-14T00:00:00Z</vt:filetime>
  </property>
</Properties>
</file>