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175163"/>
          </a:xfrm>
        </p:spPr>
        <p:txBody>
          <a:bodyPr anchor="b">
            <a:noAutofit/>
          </a:bodyPr>
          <a:lstStyle>
            <a:lvl1pPr algn="ctr">
              <a:defRPr sz="6000" b="1" baseline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930236"/>
            <a:ext cx="8676222" cy="2860964"/>
          </a:xfrm>
        </p:spPr>
        <p:txBody>
          <a:bodyPr anchor="t">
            <a:normAutofit/>
          </a:bodyPr>
          <a:lstStyle>
            <a:lvl1pPr marL="0" indent="0" algn="ctr">
              <a:buNone/>
              <a:defRPr sz="4400" cap="none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93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28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1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4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2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38645"/>
          </a:xfrm>
        </p:spPr>
        <p:txBody>
          <a:bodyPr>
            <a:normAutofit/>
          </a:bodyPr>
          <a:lstStyle>
            <a:lvl1pPr>
              <a:defRPr sz="4800" cap="none" baseline="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5283"/>
            <a:ext cx="9905998" cy="4055918"/>
          </a:xfrm>
        </p:spPr>
        <p:txBody>
          <a:bodyPr anchor="t">
            <a:normAutofit/>
          </a:bodyPr>
          <a:lstStyle>
            <a:lvl1pPr>
              <a:defRPr sz="4000" cap="none" baseline="0"/>
            </a:lvl1pPr>
            <a:lvl2pPr>
              <a:defRPr sz="3600" cap="none" baseline="0"/>
            </a:lvl2pPr>
            <a:lvl3pPr>
              <a:defRPr sz="3200" cap="none" baseline="0"/>
            </a:lvl3pPr>
            <a:lvl4pPr>
              <a:defRPr sz="2800" cap="none" baseline="0"/>
            </a:lvl4pPr>
            <a:lvl5pPr>
              <a:defRPr sz="2800" cap="none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3DE9-F635-457D-9AC0-9D948412FC7A}"/>
              </a:ext>
            </a:extLst>
          </p:cNvPr>
          <p:cNvCxnSpPr/>
          <p:nvPr userDrawn="1"/>
        </p:nvCxnSpPr>
        <p:spPr>
          <a:xfrm>
            <a:off x="1141412" y="1548245"/>
            <a:ext cx="9905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81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2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4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4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9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1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13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D5AF-B674-42B6-A18C-A6D83EECB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Chapter 1</a:t>
            </a:r>
            <a:br>
              <a:rPr lang="en-US" sz="6600" dirty="0"/>
            </a:br>
            <a:r>
              <a:rPr lang="en-US" sz="6600" dirty="0"/>
              <a:t>JavaScript (JS)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85215-39B8-417A-BCB9-835B4B860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645" y="2930236"/>
            <a:ext cx="9601199" cy="28609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342-266  Mobile Web Application Development</a:t>
            </a:r>
          </a:p>
          <a:p>
            <a:endParaRPr lang="en-US" dirty="0"/>
          </a:p>
          <a:p>
            <a:r>
              <a:rPr lang="en-US" dirty="0" err="1"/>
              <a:t>Dr.Wachirawut</a:t>
            </a:r>
            <a:r>
              <a:rPr lang="en-US" dirty="0"/>
              <a:t> Thamviset</a:t>
            </a:r>
          </a:p>
          <a:p>
            <a:r>
              <a:rPr lang="en-US" dirty="0"/>
              <a:t>Department of Computer Science, </a:t>
            </a:r>
            <a:r>
              <a:rPr lang="en-US" dirty="0" err="1"/>
              <a:t>Khon</a:t>
            </a:r>
            <a:r>
              <a:rPr lang="en-US" dirty="0"/>
              <a:t> </a:t>
            </a:r>
            <a:r>
              <a:rPr lang="en-US" dirty="0" err="1"/>
              <a:t>Kaen</a:t>
            </a:r>
            <a:r>
              <a:rPr lang="en-US" dirty="0"/>
              <a:t> University</a:t>
            </a:r>
          </a:p>
        </p:txBody>
      </p:sp>
      <p:pic>
        <p:nvPicPr>
          <p:cNvPr id="1026" name="Picture 2" descr="java script js Logo Vector">
            <a:extLst>
              <a:ext uri="{FF2B5EF4-FFF2-40B4-BE49-F238E27FC236}">
                <a16:creationId xmlns:a16="http://schemas.microsoft.com/office/drawing/2014/main" id="{8452C56D-4C72-4401-B9E2-3150C855E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723" y="415636"/>
            <a:ext cx="1630438" cy="229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428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B8E2-13D3-47E2-84D6-1B83469D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8C289-3F60-4DDA-9973-E009F53C6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if( condition ) {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if( condition ) {   } else {  }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while (condition) {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do {  } while (condition);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for(var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=0;i&lt;10;i++) {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for(var x in cities) {  }        x </a:t>
            </a:r>
            <a:r>
              <a:rPr lang="th-TH" sz="2000" dirty="0">
                <a:latin typeface="Consolas" panose="020B0609020204030204" pitchFamily="49" charset="0"/>
              </a:rPr>
              <a:t>จะเป็น  </a:t>
            </a:r>
            <a:r>
              <a:rPr lang="en-US" sz="2000" dirty="0">
                <a:latin typeface="Consolas" panose="020B0609020204030204" pitchFamily="49" charset="0"/>
              </a:rPr>
              <a:t>0,1,2,3,4 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for(var x of cities) {  }        x </a:t>
            </a:r>
            <a:r>
              <a:rPr lang="th-TH" sz="2000" dirty="0">
                <a:latin typeface="Consolas" panose="020B0609020204030204" pitchFamily="49" charset="0"/>
              </a:rPr>
              <a:t>จะเป็น  ชื่อเมือง</a:t>
            </a:r>
            <a:r>
              <a:rPr lang="en-US" sz="200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var a = (condition) ? 'yes' : 'no';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5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49F2-4DBF-4824-996D-79F27191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3672-2D8B-4296-931E-E76F4E03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5283"/>
            <a:ext cx="9905998" cy="4752144"/>
          </a:xfrm>
        </p:spPr>
        <p:txBody>
          <a:bodyPr>
            <a:normAutofit lnSpcReduction="10000"/>
          </a:bodyPr>
          <a:lstStyle/>
          <a:p>
            <a:r>
              <a:rPr lang="th-TH" dirty="0"/>
              <a:t>ทุกอย่างของ </a:t>
            </a:r>
            <a:r>
              <a:rPr lang="en-US" dirty="0"/>
              <a:t>JS  </a:t>
            </a:r>
            <a:r>
              <a:rPr lang="th-TH" dirty="0"/>
              <a:t>เป็น </a:t>
            </a:r>
            <a:r>
              <a:rPr lang="en-US" dirty="0"/>
              <a:t>Object</a:t>
            </a:r>
          </a:p>
          <a:p>
            <a:r>
              <a:rPr lang="th-TH" dirty="0"/>
              <a:t>สร้าง </a:t>
            </a:r>
            <a:r>
              <a:rPr lang="en-US" dirty="0"/>
              <a:t>Standard Object 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var  a = new Object( );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var  b = {  };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var  c = {  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name  : "Carrot",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       color : "#FFAA00",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       price : 10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    };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c['name']  </a:t>
            </a:r>
            <a:r>
              <a:rPr lang="th-TH" sz="1800" dirty="0">
                <a:latin typeface="Consolas" panose="020B0609020204030204" pitchFamily="49" charset="0"/>
              </a:rPr>
              <a:t>จะได้  </a:t>
            </a:r>
            <a:r>
              <a:rPr lang="en-US" sz="1800" dirty="0">
                <a:latin typeface="Consolas" panose="020B0609020204030204" pitchFamily="49" charset="0"/>
              </a:rPr>
              <a:t>"Carrot"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c.name     </a:t>
            </a:r>
            <a:r>
              <a:rPr lang="th-TH" sz="1800" dirty="0">
                <a:latin typeface="Consolas" panose="020B0609020204030204" pitchFamily="49" charset="0"/>
              </a:rPr>
              <a:t>จะได้  </a:t>
            </a:r>
            <a:r>
              <a:rPr lang="en-US" sz="1800" dirty="0">
                <a:latin typeface="Consolas" panose="020B0609020204030204" pitchFamily="49" charset="0"/>
              </a:rPr>
              <a:t>"Carrot"</a:t>
            </a: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0B73F4-1257-49C9-AAF4-95914C78FFF7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4412" y="1735283"/>
            <a:ext cx="0" cy="475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F3CBAC-8B95-4911-80F3-777F01D7100B}"/>
              </a:ext>
            </a:extLst>
          </p:cNvPr>
          <p:cNvSpPr txBox="1"/>
          <p:nvPr/>
        </p:nvSpPr>
        <p:spPr>
          <a:xfrm>
            <a:off x="6458550" y="2117558"/>
            <a:ext cx="24416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Consolas" panose="020B0609020204030204" pitchFamily="49" charset="0"/>
              </a:rPr>
              <a:t>for(var x in c){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console.log(x)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09D33-BB84-47D4-84E1-BF84F798F89D}"/>
              </a:ext>
            </a:extLst>
          </p:cNvPr>
          <p:cNvSpPr txBox="1"/>
          <p:nvPr/>
        </p:nvSpPr>
        <p:spPr>
          <a:xfrm>
            <a:off x="9264381" y="2471500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onsolas" panose="020B0609020204030204" pitchFamily="49" charset="0"/>
              </a:rPr>
              <a:t>x </a:t>
            </a:r>
            <a:r>
              <a:rPr lang="th-TH" sz="1400" dirty="0">
                <a:latin typeface="Consolas" panose="020B0609020204030204" pitchFamily="49" charset="0"/>
              </a:rPr>
              <a:t>จะเป็น </a:t>
            </a:r>
            <a:r>
              <a:rPr lang="en-US" sz="1400" dirty="0" err="1">
                <a:latin typeface="Consolas" panose="020B0609020204030204" pitchFamily="49" charset="0"/>
              </a:rPr>
              <a:t>name,color,price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95CAA-D179-4669-9ADB-5362B9FCC119}"/>
              </a:ext>
            </a:extLst>
          </p:cNvPr>
          <p:cNvSpPr txBox="1"/>
          <p:nvPr/>
        </p:nvSpPr>
        <p:spPr>
          <a:xfrm>
            <a:off x="6458550" y="3724780"/>
            <a:ext cx="3288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Consolas" panose="020B0609020204030204" pitchFamily="49" charset="0"/>
              </a:rPr>
              <a:t>for(var x of c){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console.log(x)    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E3981-A5F8-432F-B9FA-450410C982DA}"/>
              </a:ext>
            </a:extLst>
          </p:cNvPr>
          <p:cNvSpPr txBox="1"/>
          <p:nvPr/>
        </p:nvSpPr>
        <p:spPr>
          <a:xfrm>
            <a:off x="9416162" y="3893454"/>
            <a:ext cx="1813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error</a:t>
            </a:r>
          </a:p>
          <a:p>
            <a:pPr algn="l"/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for of </a:t>
            </a:r>
            <a:r>
              <a:rPr lang="th-TH" sz="1400" dirty="0">
                <a:solidFill>
                  <a:srgbClr val="FFC000"/>
                </a:solidFill>
                <a:latin typeface="Consolas" panose="020B0609020204030204" pitchFamily="49" charset="0"/>
              </a:rPr>
              <a:t>ใช้ได้กับ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F0946-C4CE-44FD-80D5-796E21A59729}"/>
              </a:ext>
            </a:extLst>
          </p:cNvPr>
          <p:cNvSpPr txBox="1"/>
          <p:nvPr/>
        </p:nvSpPr>
        <p:spPr>
          <a:xfrm>
            <a:off x="6262540" y="5393558"/>
            <a:ext cx="4628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</a:rPr>
              <a:t>c.toString</a:t>
            </a:r>
            <a:r>
              <a:rPr lang="en-US" dirty="0">
                <a:latin typeface="Consolas" panose="020B0609020204030204" pitchFamily="49" charset="0"/>
              </a:rPr>
              <a:t>()  </a:t>
            </a:r>
            <a:r>
              <a:rPr lang="th-TH" dirty="0">
                <a:latin typeface="Consolas" panose="020B0609020204030204" pitchFamily="49" charset="0"/>
              </a:rPr>
              <a:t>แปลงเป็น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JSON.stringify</a:t>
            </a:r>
            <a:r>
              <a:rPr lang="en-US" dirty="0">
                <a:latin typeface="Consolas" panose="020B0609020204030204" pitchFamily="49" charset="0"/>
              </a:rPr>
              <a:t>(c)  </a:t>
            </a:r>
            <a:r>
              <a:rPr lang="th-TH" dirty="0">
                <a:latin typeface="Consolas" panose="020B0609020204030204" pitchFamily="49" charset="0"/>
              </a:rPr>
              <a:t>แปลงเป็น </a:t>
            </a:r>
            <a:r>
              <a:rPr lang="en-US" dirty="0">
                <a:latin typeface="Consolas" panose="020B0609020204030204" pitchFamily="49" charset="0"/>
              </a:rPr>
              <a:t>JSON string</a:t>
            </a:r>
          </a:p>
        </p:txBody>
      </p:sp>
    </p:spTree>
    <p:extLst>
      <p:ext uri="{BB962C8B-B14F-4D97-AF65-F5344CB8AC3E}">
        <p14:creationId xmlns:p14="http://schemas.microsoft.com/office/powerpoint/2010/main" val="281911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2116-2BBD-41D2-8C08-219D5A07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A253-F480-41A5-B62E-50E039166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5282"/>
            <a:ext cx="9905998" cy="4513117"/>
          </a:xfrm>
        </p:spPr>
        <p:txBody>
          <a:bodyPr/>
          <a:lstStyle/>
          <a:p>
            <a:r>
              <a:rPr lang="en-US" dirty="0"/>
              <a:t>Basic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C1248-B1B8-4BD5-A6A9-F9E0C12C52C3}"/>
              </a:ext>
            </a:extLst>
          </p:cNvPr>
          <p:cNvSpPr/>
          <p:nvPr/>
        </p:nvSpPr>
        <p:spPr>
          <a:xfrm>
            <a:off x="1440581" y="2357198"/>
            <a:ext cx="4344202" cy="120032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add(x, y) {</a:t>
            </a:r>
          </a:p>
          <a:p>
            <a:r>
              <a:rPr lang="en-US" dirty="0">
                <a:latin typeface="Consolas" panose="020B0609020204030204" pitchFamily="49" charset="0"/>
              </a:rPr>
              <a:t>  var total = x + y;</a:t>
            </a:r>
          </a:p>
          <a:p>
            <a:r>
              <a:rPr lang="en-US" dirty="0">
                <a:latin typeface="Consolas" panose="020B0609020204030204" pitchFamily="49" charset="0"/>
              </a:rPr>
              <a:t>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55CE04-0CF8-4668-B6D0-CC6A29DFDFD5}"/>
              </a:ext>
            </a:extLst>
          </p:cNvPr>
          <p:cNvSpPr/>
          <p:nvPr/>
        </p:nvSpPr>
        <p:spPr>
          <a:xfrm>
            <a:off x="6074326" y="2357198"/>
            <a:ext cx="4344202" cy="230832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add() {</a:t>
            </a:r>
          </a:p>
          <a:p>
            <a:r>
              <a:rPr lang="en-US" dirty="0">
                <a:latin typeface="Consolas" panose="020B0609020204030204" pitchFamily="49" charset="0"/>
              </a:rPr>
              <a:t>  var sum = 0;</a:t>
            </a:r>
          </a:p>
          <a:p>
            <a:r>
              <a:rPr lang="en-US" dirty="0">
                <a:latin typeface="Consolas" panose="020B0609020204030204" pitchFamily="49" charset="0"/>
              </a:rPr>
              <a:t>  var j = </a:t>
            </a:r>
            <a:r>
              <a:rPr lang="en-US" dirty="0" err="1">
                <a:latin typeface="Consolas" panose="020B0609020204030204" pitchFamily="49" charset="0"/>
              </a:rPr>
              <a:t>arguments.length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for (var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j;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latin typeface="Consolas" panose="020B0609020204030204" pitchFamily="49" charset="0"/>
              </a:rPr>
              <a:t>    sum += arguments[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 return sum;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182E3-F1DF-47EC-A387-0C1E35102C9F}"/>
              </a:ext>
            </a:extLst>
          </p:cNvPr>
          <p:cNvSpPr/>
          <p:nvPr/>
        </p:nvSpPr>
        <p:spPr>
          <a:xfrm>
            <a:off x="1440580" y="4229434"/>
            <a:ext cx="4344201" cy="203132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add(...a) {</a:t>
            </a:r>
          </a:p>
          <a:p>
            <a:r>
              <a:rPr lang="en-US" dirty="0">
                <a:latin typeface="Consolas" panose="020B0609020204030204" pitchFamily="49" charset="0"/>
              </a:rPr>
              <a:t>  var total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for(x of a){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total += x;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57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CD0839-345C-44AC-8939-576B393C2A03}"/>
              </a:ext>
            </a:extLst>
          </p:cNvPr>
          <p:cNvSpPr txBox="1">
            <a:spLocks/>
          </p:cNvSpPr>
          <p:nvPr/>
        </p:nvSpPr>
        <p:spPr>
          <a:xfrm>
            <a:off x="6642216" y="1757974"/>
            <a:ext cx="5153509" cy="11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4000" kern="1200" cap="none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3600" kern="1200" cap="none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3200" kern="1200" cap="none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800" kern="1200" cap="none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800" kern="1200" cap="none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Arrow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A253-F480-41A5-B62E-50E039166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5283"/>
            <a:ext cx="5153509" cy="6710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Anonymous Function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A2116-2BBD-41D2-8C08-219D5A07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C1248-B1B8-4BD5-A6A9-F9E0C12C52C3}"/>
              </a:ext>
            </a:extLst>
          </p:cNvPr>
          <p:cNvSpPr/>
          <p:nvPr/>
        </p:nvSpPr>
        <p:spPr>
          <a:xfrm>
            <a:off x="1488707" y="2501577"/>
            <a:ext cx="4344202" cy="120032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var add = function (x, y) {</a:t>
            </a:r>
          </a:p>
          <a:p>
            <a:r>
              <a:rPr lang="en-US" dirty="0">
                <a:latin typeface="Consolas" panose="020B0609020204030204" pitchFamily="49" charset="0"/>
              </a:rPr>
              <a:t>  var total = x + y;</a:t>
            </a:r>
          </a:p>
          <a:p>
            <a:r>
              <a:rPr lang="en-US" dirty="0">
                <a:latin typeface="Consolas" panose="020B0609020204030204" pitchFamily="49" charset="0"/>
              </a:rPr>
              <a:t>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6852CC-5F80-49D6-8E15-78BE0F5AA8CE}"/>
              </a:ext>
            </a:extLst>
          </p:cNvPr>
          <p:cNvSpPr/>
          <p:nvPr/>
        </p:nvSpPr>
        <p:spPr>
          <a:xfrm>
            <a:off x="1488707" y="4363685"/>
            <a:ext cx="4344202" cy="203132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var add = function (x, y) {</a:t>
            </a:r>
          </a:p>
          <a:p>
            <a:r>
              <a:rPr lang="en-US" dirty="0">
                <a:latin typeface="Consolas" panose="020B0609020204030204" pitchFamily="49" charset="0"/>
              </a:rPr>
              <a:t>  function abs(a){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(a&gt;0)? a: -a;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 </a:t>
            </a:r>
          </a:p>
          <a:p>
            <a:r>
              <a:rPr lang="en-US" dirty="0">
                <a:latin typeface="Consolas" panose="020B0609020204030204" pitchFamily="49" charset="0"/>
              </a:rPr>
              <a:t>  var total = abs(x + y);</a:t>
            </a:r>
          </a:p>
          <a:p>
            <a:r>
              <a:rPr lang="en-US" dirty="0">
                <a:latin typeface="Consolas" panose="020B0609020204030204" pitchFamily="49" charset="0"/>
              </a:rPr>
              <a:t>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673E76-378B-4702-BB23-A0FBC631A147}"/>
              </a:ext>
            </a:extLst>
          </p:cNvPr>
          <p:cNvSpPr/>
          <p:nvPr/>
        </p:nvSpPr>
        <p:spPr>
          <a:xfrm>
            <a:off x="6955856" y="2316911"/>
            <a:ext cx="4344202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var add = (x, y)=&gt; x + y;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C9A263-4BAF-4F92-BE96-92DD5D860E75}"/>
              </a:ext>
            </a:extLst>
          </p:cNvPr>
          <p:cNvSpPr txBox="1">
            <a:spLocks/>
          </p:cNvSpPr>
          <p:nvPr/>
        </p:nvSpPr>
        <p:spPr>
          <a:xfrm>
            <a:off x="1141413" y="3797166"/>
            <a:ext cx="5153509" cy="67103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4000" kern="1200" cap="none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3600" kern="1200" cap="none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3200" kern="1200" cap="none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800" kern="1200" cap="none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800" kern="1200" cap="none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Inner Function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833841-7682-4BF9-94E9-9873A31F4E8F}"/>
              </a:ext>
            </a:extLst>
          </p:cNvPr>
          <p:cNvSpPr txBox="1">
            <a:spLocks/>
          </p:cNvSpPr>
          <p:nvPr/>
        </p:nvSpPr>
        <p:spPr>
          <a:xfrm>
            <a:off x="6642216" y="3126132"/>
            <a:ext cx="5153509" cy="67103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4000" kern="1200" cap="none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3600" kern="1200" cap="none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3200" kern="1200" cap="none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800" kern="1200" cap="none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800" kern="1200" cap="none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Closures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8D0E1F-7340-4290-9417-9121F0B9C31C}"/>
              </a:ext>
            </a:extLst>
          </p:cNvPr>
          <p:cNvSpPr/>
          <p:nvPr/>
        </p:nvSpPr>
        <p:spPr>
          <a:xfrm>
            <a:off x="6955856" y="3797166"/>
            <a:ext cx="4344202" cy="286232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makeAdd</a:t>
            </a:r>
            <a:r>
              <a:rPr lang="en-US" dirty="0">
                <a:latin typeface="Consolas" panose="020B0609020204030204" pitchFamily="49" charset="0"/>
              </a:rPr>
              <a:t>(x) {</a:t>
            </a:r>
          </a:p>
          <a:p>
            <a:r>
              <a:rPr lang="en-US" dirty="0">
                <a:latin typeface="Consolas" panose="020B0609020204030204" pitchFamily="49" charset="0"/>
              </a:rPr>
              <a:t>  return function(a){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x + a;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var add10 = </a:t>
            </a:r>
            <a:r>
              <a:rPr lang="en-US" dirty="0" err="1">
                <a:latin typeface="Consolas" panose="020B0609020204030204" pitchFamily="49" charset="0"/>
              </a:rPr>
              <a:t>makeAdd</a:t>
            </a:r>
            <a:r>
              <a:rPr lang="en-US" dirty="0">
                <a:latin typeface="Consolas" panose="020B0609020204030204" pitchFamily="49" charset="0"/>
              </a:rPr>
              <a:t>(10);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var add50 = </a:t>
            </a:r>
            <a:r>
              <a:rPr lang="en-US" dirty="0" err="1">
                <a:latin typeface="Consolas" panose="020B0609020204030204" pitchFamily="49" charset="0"/>
              </a:rPr>
              <a:t>makeAdd</a:t>
            </a:r>
            <a:r>
              <a:rPr lang="en-US" dirty="0">
                <a:latin typeface="Consolas" panose="020B0609020204030204" pitchFamily="49" charset="0"/>
              </a:rPr>
              <a:t>(50);</a:t>
            </a:r>
          </a:p>
          <a:p>
            <a:r>
              <a:rPr lang="en-US" dirty="0">
                <a:latin typeface="Consolas" panose="020B0609020204030204" pitchFamily="49" charset="0"/>
              </a:rPr>
              <a:t>add10(5);</a:t>
            </a:r>
          </a:p>
          <a:p>
            <a:r>
              <a:rPr lang="en-US" dirty="0">
                <a:latin typeface="Consolas" panose="020B0609020204030204" pitchFamily="49" charset="0"/>
              </a:rPr>
              <a:t>add50(5);</a:t>
            </a:r>
          </a:p>
        </p:txBody>
      </p:sp>
    </p:spTree>
    <p:extLst>
      <p:ext uri="{BB962C8B-B14F-4D97-AF65-F5344CB8AC3E}">
        <p14:creationId xmlns:p14="http://schemas.microsoft.com/office/powerpoint/2010/main" val="53330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3752-8C65-4E91-800D-3182708A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Script :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9128-4705-48A0-9C45-B9644E97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5283"/>
            <a:ext cx="9905998" cy="642157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นิยาม </a:t>
            </a:r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D9EFA-AC9F-4A55-8EB0-C088ADAD2143}"/>
              </a:ext>
            </a:extLst>
          </p:cNvPr>
          <p:cNvSpPr/>
          <p:nvPr/>
        </p:nvSpPr>
        <p:spPr>
          <a:xfrm>
            <a:off x="1469457" y="251088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Person {</a:t>
            </a:r>
          </a:p>
          <a:p>
            <a:r>
              <a:rPr lang="en-US" dirty="0">
                <a:latin typeface="Consolas" panose="020B0609020204030204" pitchFamily="49" charset="0"/>
              </a:rPr>
              <a:t>    constructor(name)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name;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describe()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'Person called '+this.name;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0216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3752-8C65-4E91-800D-3182708A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Script :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9128-4705-48A0-9C45-B9644E97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5283"/>
            <a:ext cx="9905998" cy="642157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นิยาม </a:t>
            </a:r>
            <a:r>
              <a:rPr lang="en-US" dirty="0"/>
              <a:t>Class  </a:t>
            </a:r>
            <a:r>
              <a:rPr lang="th-TH" dirty="0"/>
              <a:t>สืบทอดจาก </a:t>
            </a:r>
            <a:r>
              <a:rPr lang="en-US" dirty="0"/>
              <a:t>Class </a:t>
            </a:r>
            <a:r>
              <a:rPr lang="th-TH" dirty="0"/>
              <a:t>ที่มีอยู่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6A6109-4E70-4DF9-B223-015D182861D8}"/>
              </a:ext>
            </a:extLst>
          </p:cNvPr>
          <p:cNvSpPr/>
          <p:nvPr/>
        </p:nvSpPr>
        <p:spPr>
          <a:xfrm>
            <a:off x="1546475" y="2482008"/>
            <a:ext cx="93493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Employee extends Person {</a:t>
            </a:r>
          </a:p>
          <a:p>
            <a:r>
              <a:rPr lang="en-US" dirty="0">
                <a:latin typeface="Consolas" panose="020B0609020204030204" pitchFamily="49" charset="0"/>
              </a:rPr>
              <a:t>    constructor(name, title)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super(name);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this.title</a:t>
            </a:r>
            <a:r>
              <a:rPr lang="en-US" dirty="0">
                <a:latin typeface="Consolas" panose="020B0609020204030204" pitchFamily="49" charset="0"/>
              </a:rPr>
              <a:t> = title;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describe()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super.describe</a:t>
            </a:r>
            <a:r>
              <a:rPr lang="en-US" dirty="0">
                <a:latin typeface="Consolas" panose="020B0609020204030204" pitchFamily="49" charset="0"/>
              </a:rPr>
              <a:t>() + ' (' + </a:t>
            </a:r>
            <a:r>
              <a:rPr lang="en-US" dirty="0" err="1">
                <a:latin typeface="Consolas" panose="020B0609020204030204" pitchFamily="49" charset="0"/>
              </a:rPr>
              <a:t>this.title</a:t>
            </a:r>
            <a:r>
              <a:rPr lang="en-US" dirty="0">
                <a:latin typeface="Consolas" panose="020B0609020204030204" pitchFamily="49" charset="0"/>
              </a:rPr>
              <a:t> + ')';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61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DBBA-5AFB-4B73-A05E-E48DAAF7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8519-E02E-42F0-9808-8A9EA0CE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functions</a:t>
            </a:r>
            <a:br>
              <a:rPr lang="th-TH" dirty="0"/>
            </a:br>
            <a:r>
              <a:rPr lang="th-TH" sz="2800" dirty="0"/>
              <a:t>เป็นฟังก์ชันที่สามารถทำงานไปพร้อมกัน</a:t>
            </a:r>
            <a:r>
              <a:rPr lang="en-US" sz="2800" dirty="0"/>
              <a:t> </a:t>
            </a:r>
            <a:br>
              <a:rPr lang="th-TH" sz="2800" dirty="0"/>
            </a:br>
            <a:r>
              <a:rPr lang="th-TH" sz="2800" dirty="0"/>
              <a:t>สามารถไปเรียกคำสั่งอื่นต่อได้ โดยไม่จำเป็นต้องรอให้เสร็จ</a:t>
            </a:r>
          </a:p>
          <a:p>
            <a:r>
              <a:rPr lang="th-TH" dirty="0"/>
              <a:t>ตัวอย่าง</a:t>
            </a:r>
          </a:p>
          <a:p>
            <a:pPr lvl="1"/>
            <a:r>
              <a:rPr lang="en-US" dirty="0" err="1"/>
              <a:t>setTimeout</a:t>
            </a:r>
            <a:r>
              <a:rPr lang="en-US" dirty="0"/>
              <a:t>( )  </a:t>
            </a:r>
            <a:r>
              <a:rPr lang="th-TH" dirty="0"/>
              <a:t>ใช้ตั้งเวลาเรียก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fetch( ) </a:t>
            </a:r>
            <a:r>
              <a:rPr lang="th-TH" dirty="0"/>
              <a:t> การรับส่งข้อมูล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0DB3DC-7B42-439B-9AEE-A9E5361F50CF}"/>
              </a:ext>
            </a:extLst>
          </p:cNvPr>
          <p:cNvSpPr/>
          <p:nvPr/>
        </p:nvSpPr>
        <p:spPr>
          <a:xfrm>
            <a:off x="7392201" y="3910263"/>
            <a:ext cx="4514249" cy="147732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setTimeout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</a:rPr>
              <a:t>, 5000);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console.log("I LOVE YOU");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815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DBBA-5AFB-4B73-A05E-E48DAAF7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8519-E02E-42F0-9808-8A9EA0C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281"/>
            <a:ext cx="9905998" cy="1315925"/>
          </a:xfrm>
        </p:spPr>
        <p:txBody>
          <a:bodyPr>
            <a:normAutofit/>
          </a:bodyPr>
          <a:lstStyle/>
          <a:p>
            <a:r>
              <a:rPr lang="en-US" sz="3600" dirty="0"/>
              <a:t>Promise: </a:t>
            </a:r>
            <a:r>
              <a:rPr lang="th-TH" sz="3600" dirty="0"/>
              <a:t>เป็น </a:t>
            </a:r>
            <a:r>
              <a:rPr lang="en-US" sz="3600" dirty="0"/>
              <a:t>Object </a:t>
            </a:r>
            <a:r>
              <a:rPr lang="th-TH" sz="3600" dirty="0"/>
              <a:t>ที่จะใช้เข้าถึง </a:t>
            </a:r>
            <a:r>
              <a:rPr lang="en-US" sz="3600" dirty="0"/>
              <a:t>function </a:t>
            </a:r>
            <a:r>
              <a:rPr lang="th-TH" sz="3600" dirty="0"/>
              <a:t>ที่กำลังรันแบบ </a:t>
            </a:r>
            <a:r>
              <a:rPr lang="en-US" sz="3600" dirty="0"/>
              <a:t>Asynchronous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CAEC1-7323-4EDB-AE86-21D37445A0AF}"/>
              </a:ext>
            </a:extLst>
          </p:cNvPr>
          <p:cNvSpPr/>
          <p:nvPr/>
        </p:nvSpPr>
        <p:spPr>
          <a:xfrm>
            <a:off x="2080677" y="2974206"/>
            <a:ext cx="8027469" cy="3570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onDone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</a:rPr>
              <a:t>// </a:t>
            </a:r>
            <a:r>
              <a:rPr lang="th-TH" sz="2400" dirty="0">
                <a:solidFill>
                  <a:srgbClr val="008000"/>
                </a:solidFill>
              </a:rPr>
              <a:t>ส่วนของ </a:t>
            </a:r>
            <a:r>
              <a:rPr lang="en-US" sz="2400" dirty="0">
                <a:solidFill>
                  <a:srgbClr val="008000"/>
                </a:solidFill>
              </a:rPr>
              <a:t>code</a:t>
            </a:r>
            <a:r>
              <a:rPr lang="th-TH" sz="2400" dirty="0">
                <a:solidFill>
                  <a:srgbClr val="008000"/>
                </a:solidFill>
              </a:rPr>
              <a:t> ที่จะประมวลผลอะไรบางอย่างที่ใช้เวลานาน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onDone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(data); 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h-TH" dirty="0">
                <a:solidFill>
                  <a:srgbClr val="008000"/>
                </a:solidFill>
                <a:latin typeface="Consolas" panose="020B0609020204030204" pitchFamily="49" charset="0"/>
              </a:rPr>
              <a:t>  เรียกเมื่อทำงานสำเร็จ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(data); 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h-TH" dirty="0">
                <a:solidFill>
                  <a:srgbClr val="008000"/>
                </a:solidFill>
                <a:latin typeface="Consolas" panose="020B0609020204030204" pitchFamily="49" charset="0"/>
              </a:rPr>
              <a:t>เรียกเมื่อเกิด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error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Promise(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myFunc</a:t>
            </a:r>
            <a:r>
              <a:rPr lang="th-TH" dirty="0">
                <a:solidFill>
                  <a:srgbClr val="008000"/>
                </a:solidFill>
                <a:latin typeface="Consolas" panose="020B0609020204030204" pitchFamily="49" charset="0"/>
              </a:rPr>
              <a:t> จะทำงานและเมื่อเสร็จ คำสั่งใน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function then </a:t>
            </a:r>
            <a:r>
              <a:rPr lang="th-TH" dirty="0">
                <a:solidFill>
                  <a:srgbClr val="008000"/>
                </a:solidFill>
                <a:latin typeface="Consolas" panose="020B0609020204030204" pitchFamily="49" charset="0"/>
              </a:rPr>
              <a:t>จะถูกเรียก 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myPromise.then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(value) {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code if successful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(error) {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code if some error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4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DBBA-5AFB-4B73-A05E-E48DAAF7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8519-E02E-42F0-9808-8A9EA0C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281"/>
            <a:ext cx="9905998" cy="131592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async </a:t>
            </a:r>
            <a:r>
              <a:rPr lang="th-TH" sz="3600" dirty="0"/>
              <a:t>สร้างฟังก์ชันที่จะทำงานแบบ </a:t>
            </a:r>
            <a:r>
              <a:rPr lang="en-US" sz="3600" dirty="0"/>
              <a:t>Asynchronous</a:t>
            </a:r>
          </a:p>
          <a:p>
            <a:r>
              <a:rPr lang="en-US" sz="3600" dirty="0"/>
              <a:t>await  </a:t>
            </a:r>
            <a:r>
              <a:rPr lang="th-TH" sz="3600" dirty="0"/>
              <a:t>เรียกฟังก์ชันแบบ </a:t>
            </a:r>
            <a:r>
              <a:rPr lang="en-US" sz="3600" dirty="0"/>
              <a:t>Asynchronous</a:t>
            </a:r>
            <a:r>
              <a:rPr lang="th-TH" sz="3600" dirty="0"/>
              <a:t> แบบหยุดรอ</a:t>
            </a:r>
            <a:r>
              <a:rPr lang="en-US" sz="36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CAEC1-7323-4EDB-AE86-21D37445A0AF}"/>
              </a:ext>
            </a:extLst>
          </p:cNvPr>
          <p:cNvSpPr/>
          <p:nvPr/>
        </p:nvSpPr>
        <p:spPr>
          <a:xfrm>
            <a:off x="2080677" y="2974206"/>
            <a:ext cx="8027469" cy="3508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async function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</a:rPr>
              <a:t>// </a:t>
            </a:r>
            <a:r>
              <a:rPr lang="th-TH" sz="2400" dirty="0">
                <a:solidFill>
                  <a:srgbClr val="008000"/>
                </a:solidFill>
              </a:rPr>
              <a:t>ส่วนของ </a:t>
            </a:r>
            <a:r>
              <a:rPr lang="en-US" sz="2400" dirty="0">
                <a:solidFill>
                  <a:srgbClr val="008000"/>
                </a:solidFill>
              </a:rPr>
              <a:t>code</a:t>
            </a:r>
            <a:r>
              <a:rPr lang="th-TH" sz="2400" dirty="0">
                <a:solidFill>
                  <a:srgbClr val="008000"/>
                </a:solidFill>
              </a:rPr>
              <a:t> ที่จะประมวลผลอะไรบางอย่างที่ใช้เวลานาน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return data;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h-TH" dirty="0">
                <a:solidFill>
                  <a:srgbClr val="008000"/>
                </a:solidFill>
                <a:latin typeface="Consolas" panose="020B0609020204030204" pitchFamily="49" charset="0"/>
              </a:rPr>
              <a:t>  คืนค่าเมื่อทำงานสำเร็จ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 function </a:t>
            </a:r>
            <a:r>
              <a:rPr lang="en-US" dirty="0">
                <a:latin typeface="Consolas" panose="020B0609020204030204" pitchFamily="49" charset="0"/>
              </a:rPr>
              <a:t>waiting(){</a:t>
            </a:r>
          </a:p>
          <a:p>
            <a:r>
              <a:rPr lang="th-TH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 console.log("</a:t>
            </a:r>
            <a:r>
              <a:rPr lang="th-TH" dirty="0">
                <a:latin typeface="Consolas" panose="020B0609020204030204" pitchFamily="49" charset="0"/>
              </a:rPr>
              <a:t>เริ่มทำงาน</a:t>
            </a:r>
            <a:r>
              <a:rPr lang="en-US" dirty="0">
                <a:latin typeface="Consolas" panose="020B0609020204030204" pitchFamily="49" charset="0"/>
              </a:rPr>
              <a:t>");   </a:t>
            </a:r>
            <a:endParaRPr lang="th-TH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var res = await </a:t>
            </a:r>
            <a:r>
              <a:rPr lang="en-US" dirty="0" err="1">
                <a:latin typeface="Consolas" panose="020B0609020204030204" pitchFamily="49" charset="0"/>
              </a:rPr>
              <a:t>myFunc</a:t>
            </a:r>
            <a:r>
              <a:rPr lang="en-US" dirty="0">
                <a:latin typeface="Consolas" panose="020B0609020204030204" pitchFamily="49" charset="0"/>
              </a:rPr>
              <a:t>();  // </a:t>
            </a:r>
            <a:r>
              <a:rPr lang="th-TH" dirty="0">
                <a:latin typeface="Consolas" panose="020B0609020204030204" pitchFamily="49" charset="0"/>
              </a:rPr>
              <a:t>จะหยุดรอให้ </a:t>
            </a:r>
            <a:r>
              <a:rPr lang="en-US" dirty="0" err="1">
                <a:latin typeface="Consolas" panose="020B0609020204030204" pitchFamily="49" charset="0"/>
              </a:rPr>
              <a:t>myFunc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h-TH" dirty="0">
                <a:latin typeface="Consolas" panose="020B0609020204030204" pitchFamily="49" charset="0"/>
              </a:rPr>
              <a:t>ทำงานให้เสร็จก่อน</a:t>
            </a:r>
            <a:r>
              <a:rPr lang="en-US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latin typeface="Consolas" panose="020B0609020204030204" pitchFamily="49" charset="0"/>
              </a:rPr>
              <a:t>  console.log("</a:t>
            </a:r>
            <a:r>
              <a:rPr lang="th-TH" dirty="0">
                <a:latin typeface="Consolas" panose="020B0609020204030204" pitchFamily="49" charset="0"/>
              </a:rPr>
              <a:t>ทำงานเสร็จแล้ว</a:t>
            </a:r>
            <a:r>
              <a:rPr lang="en-US" dirty="0">
                <a:latin typeface="Consolas" panose="020B0609020204030204" pitchFamily="49" charset="0"/>
              </a:rPr>
              <a:t>");  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th-TH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waiting(); // </a:t>
            </a:r>
            <a:r>
              <a:rPr lang="th-TH" dirty="0">
                <a:latin typeface="Consolas" panose="020B0609020204030204" pitchFamily="49" charset="0"/>
              </a:rPr>
              <a:t>จะไปทำคำสั่งต่อไป โดยไม่หยุดรอให้ทำงานเสร็จ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console.log("Not wait");   </a:t>
            </a:r>
            <a:endParaRPr lang="th-TH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29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0D2E-D811-40DB-BD20-3BEE2366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1CBD1-2B77-4805-8940-0E7AA91CE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5282"/>
            <a:ext cx="9905998" cy="4513117"/>
          </a:xfrm>
        </p:spPr>
        <p:txBody>
          <a:bodyPr anchor="t"/>
          <a:lstStyle/>
          <a:p>
            <a:r>
              <a:rPr lang="th-TH" dirty="0"/>
              <a:t>ชื่อเป็นทางการคือ </a:t>
            </a:r>
            <a:r>
              <a:rPr lang="en-US" dirty="0"/>
              <a:t>ECMAScript</a:t>
            </a:r>
            <a:r>
              <a:rPr lang="th-TH" dirty="0"/>
              <a:t> </a:t>
            </a:r>
            <a:endParaRPr lang="en-US" dirty="0"/>
          </a:p>
          <a:p>
            <a:r>
              <a:rPr lang="en-US" dirty="0"/>
              <a:t>JavaScript </a:t>
            </a:r>
            <a:r>
              <a:rPr lang="th-TH" dirty="0"/>
              <a:t>ออกแบบเพื่อเป็น ภาษา </a:t>
            </a:r>
            <a:r>
              <a:rPr lang="en-US" dirty="0"/>
              <a:t>Script </a:t>
            </a:r>
            <a:r>
              <a:rPr lang="th-TH" dirty="0"/>
              <a:t>สำหรับรันภายใต้ </a:t>
            </a:r>
            <a:r>
              <a:rPr lang="en-US" dirty="0"/>
              <a:t>Host Environment (</a:t>
            </a:r>
            <a:r>
              <a:rPr lang="th-TH" dirty="0"/>
              <a:t>เช่น </a:t>
            </a:r>
            <a:r>
              <a:rPr lang="en-US" dirty="0"/>
              <a:t>Web Browser) </a:t>
            </a:r>
          </a:p>
          <a:p>
            <a:pPr lvl="1"/>
            <a:r>
              <a:rPr lang="en-US" dirty="0"/>
              <a:t>Lightweight, Interpreted, Dynamic, Object-Oriented, Functional …</a:t>
            </a:r>
          </a:p>
          <a:p>
            <a:pPr lvl="1"/>
            <a:r>
              <a:rPr lang="en-US" dirty="0"/>
              <a:t>Script Language for Web </a:t>
            </a:r>
          </a:p>
          <a:p>
            <a:pPr lvl="1"/>
            <a:r>
              <a:rPr lang="en-US" dirty="0"/>
              <a:t>Standard : ES6(2015),  ES2020 (</a:t>
            </a:r>
            <a:r>
              <a:rPr lang="th-TH" dirty="0"/>
              <a:t>ปัจจุบัน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416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3689-313A-4CDF-9E32-471B71A3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609F-9266-4CAE-A00F-C3ABD2546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5282"/>
            <a:ext cx="9905998" cy="4395353"/>
          </a:xfrm>
        </p:spPr>
        <p:txBody>
          <a:bodyPr>
            <a:normAutofit fontScale="85000" lnSpcReduction="20000"/>
          </a:bodyPr>
          <a:lstStyle/>
          <a:p>
            <a:r>
              <a:rPr lang="th-TH" dirty="0"/>
              <a:t>แต่ละ </a:t>
            </a:r>
            <a:r>
              <a:rPr lang="en-US" dirty="0"/>
              <a:t>Web Browser </a:t>
            </a:r>
            <a:r>
              <a:rPr lang="th-TH" dirty="0"/>
              <a:t>พัฒนา </a:t>
            </a:r>
            <a:r>
              <a:rPr lang="en-US" dirty="0"/>
              <a:t>JavaScript Engine</a:t>
            </a:r>
            <a:r>
              <a:rPr lang="th-TH" dirty="0"/>
              <a:t> ของตนเอง</a:t>
            </a:r>
          </a:p>
          <a:p>
            <a:pPr lvl="1"/>
            <a:r>
              <a:rPr lang="en-US" dirty="0"/>
              <a:t>V8  :  Google Chrome,  NodeJS</a:t>
            </a:r>
          </a:p>
          <a:p>
            <a:pPr lvl="1"/>
            <a:r>
              <a:rPr lang="en-US" dirty="0" err="1"/>
              <a:t>SpiderMonkey</a:t>
            </a:r>
            <a:r>
              <a:rPr lang="en-US" dirty="0"/>
              <a:t> : Firefox</a:t>
            </a:r>
          </a:p>
          <a:p>
            <a:pPr lvl="1"/>
            <a:r>
              <a:rPr lang="en-US" dirty="0" err="1"/>
              <a:t>JavaScriptCore</a:t>
            </a:r>
            <a:r>
              <a:rPr lang="en-US" dirty="0"/>
              <a:t> :  Safari, </a:t>
            </a:r>
            <a:r>
              <a:rPr lang="en-US" dirty="0" err="1"/>
              <a:t>WebKit</a:t>
            </a:r>
            <a:r>
              <a:rPr lang="en-US" dirty="0"/>
              <a:t>, Apple</a:t>
            </a:r>
          </a:p>
          <a:p>
            <a:pPr lvl="1"/>
            <a:r>
              <a:rPr lang="en-US" dirty="0"/>
              <a:t>Chakra : Microsoft </a:t>
            </a:r>
          </a:p>
          <a:p>
            <a:r>
              <a:rPr lang="th-TH" dirty="0"/>
              <a:t>ทั้งหมดพัฒนาตามมาตรฐาน </a:t>
            </a:r>
            <a:r>
              <a:rPr lang="en-US" dirty="0"/>
              <a:t>ECMAScript  </a:t>
            </a:r>
            <a:r>
              <a:rPr lang="th-TH" dirty="0"/>
              <a:t>แต่ว่า แต่ละค่ายจะมีการเพิ่มความสามารถบางอย่างที่ไม่มีในมาตรฐาน ทำให้ </a:t>
            </a:r>
            <a:r>
              <a:rPr lang="en-US" dirty="0"/>
              <a:t>JavaScript Engine </a:t>
            </a:r>
            <a:r>
              <a:rPr lang="th-TH" dirty="0"/>
              <a:t>แต่ละตัวมีคำสั่งบางอย่างที่ต่างกัน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7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0792-15FB-462C-B0E8-C218CAEE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: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31D6B-60B6-4EC2-B330-88EB2303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สร้างตัวแปร</a:t>
            </a:r>
            <a:r>
              <a:rPr lang="en-US" dirty="0"/>
              <a:t>  const, var, let</a:t>
            </a:r>
          </a:p>
          <a:p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50B1E-5F2E-46DF-8582-98B2C8F21CCC}"/>
              </a:ext>
            </a:extLst>
          </p:cNvPr>
          <p:cNvSpPr txBox="1"/>
          <p:nvPr/>
        </p:nvSpPr>
        <p:spPr>
          <a:xfrm>
            <a:off x="1517071" y="2473035"/>
            <a:ext cx="10051473" cy="3539430"/>
          </a:xfrm>
          <a:prstGeom prst="rect">
            <a:avLst/>
          </a:prstGeom>
          <a:solidFill>
            <a:srgbClr val="404040">
              <a:alpha val="5098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 </a:t>
            </a:r>
            <a:r>
              <a:rPr lang="en-US" sz="3200" dirty="0" err="1">
                <a:latin typeface="Consolas" panose="020B0609020204030204" pitchFamily="49" charset="0"/>
              </a:rPr>
              <a:t>fname</a:t>
            </a:r>
            <a:r>
              <a:rPr lang="en-US" sz="3200" dirty="0">
                <a:latin typeface="Consolas" panose="020B0609020204030204" pitchFamily="49" charset="0"/>
              </a:rPr>
              <a:t>="Wachirawut";</a:t>
            </a:r>
          </a:p>
          <a:p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 </a:t>
            </a:r>
            <a:r>
              <a:rPr lang="en-US" sz="3200" dirty="0" err="1">
                <a:latin typeface="Consolas" panose="020B0609020204030204" pitchFamily="49" charset="0"/>
              </a:rPr>
              <a:t>lname</a:t>
            </a:r>
            <a:r>
              <a:rPr lang="en-US" sz="3200" dirty="0">
                <a:latin typeface="Consolas" panose="020B0609020204030204" pitchFamily="49" charset="0"/>
              </a:rPr>
              <a:t>="Thamviset"  </a:t>
            </a:r>
          </a:p>
          <a:p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latin typeface="Consolas" panose="020B0609020204030204" pitchFamily="49" charset="0"/>
              </a:rPr>
              <a:t> age = 40</a:t>
            </a:r>
          </a:p>
          <a:p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latin typeface="Consolas" panose="020B0609020204030204" pitchFamily="49" charset="0"/>
              </a:rPr>
              <a:t> nick = "W"</a:t>
            </a:r>
          </a:p>
          <a:p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latin typeface="Consolas" panose="020B0609020204030204" pitchFamily="49" charset="0"/>
              </a:rPr>
              <a:t> age = 41</a:t>
            </a:r>
          </a:p>
          <a:p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latin typeface="Consolas" panose="020B0609020204030204" pitchFamily="49" charset="0"/>
              </a:rPr>
              <a:t> nick = "Wachi"  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fname</a:t>
            </a:r>
            <a:r>
              <a:rPr lang="en-US" sz="3200" dirty="0">
                <a:latin typeface="Consolas" panose="020B0609020204030204" pitchFamily="49" charset="0"/>
              </a:rPr>
              <a:t>="Wachi"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2249D6-21E9-42E4-BCDE-6FC8CFCC4F63}"/>
              </a:ext>
            </a:extLst>
          </p:cNvPr>
          <p:cNvCxnSpPr>
            <a:cxnSpLocks/>
          </p:cNvCxnSpPr>
          <p:nvPr/>
        </p:nvCxnSpPr>
        <p:spPr>
          <a:xfrm flipH="1" flipV="1">
            <a:off x="7647709" y="2840182"/>
            <a:ext cx="1927368" cy="5772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13C3D7-EF32-4EF5-9BAC-B2B91710F4BE}"/>
              </a:ext>
            </a:extLst>
          </p:cNvPr>
          <p:cNvSpPr txBox="1"/>
          <p:nvPr/>
        </p:nvSpPr>
        <p:spPr>
          <a:xfrm>
            <a:off x="9575077" y="2530343"/>
            <a:ext cx="1268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h-TH" sz="4400" dirty="0">
                <a:latin typeface="Consolas" panose="020B0609020204030204" pitchFamily="49" charset="0"/>
              </a:rPr>
              <a:t>ค่าคงที่</a:t>
            </a:r>
            <a:endParaRPr lang="en-US" sz="44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997459-4E59-456E-BF3C-0DF3BD18596E}"/>
              </a:ext>
            </a:extLst>
          </p:cNvPr>
          <p:cNvCxnSpPr>
            <a:cxnSpLocks/>
          </p:cNvCxnSpPr>
          <p:nvPr/>
        </p:nvCxnSpPr>
        <p:spPr>
          <a:xfrm flipH="1">
            <a:off x="5144591" y="3577933"/>
            <a:ext cx="3033048" cy="43988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ACE26F-693A-49A0-B0A6-F6892F2C87B5}"/>
              </a:ext>
            </a:extLst>
          </p:cNvPr>
          <p:cNvSpPr txBox="1"/>
          <p:nvPr/>
        </p:nvSpPr>
        <p:spPr>
          <a:xfrm>
            <a:off x="8215746" y="3193213"/>
            <a:ext cx="1225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h-TH" sz="4400" dirty="0">
                <a:latin typeface="Consolas" panose="020B0609020204030204" pitchFamily="49" charset="0"/>
              </a:rPr>
              <a:t>ตัวแปร</a:t>
            </a:r>
            <a:endParaRPr lang="en-US" sz="4400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4A4ED8-330E-43C6-AB1C-9F083CF4E4AE}"/>
              </a:ext>
            </a:extLst>
          </p:cNvPr>
          <p:cNvCxnSpPr>
            <a:cxnSpLocks/>
          </p:cNvCxnSpPr>
          <p:nvPr/>
        </p:nvCxnSpPr>
        <p:spPr>
          <a:xfrm flipH="1">
            <a:off x="5888183" y="5067552"/>
            <a:ext cx="2189017" cy="5516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4CDD44-C28B-4469-8462-B924728811D5}"/>
              </a:ext>
            </a:extLst>
          </p:cNvPr>
          <p:cNvCxnSpPr>
            <a:cxnSpLocks/>
          </p:cNvCxnSpPr>
          <p:nvPr/>
        </p:nvCxnSpPr>
        <p:spPr>
          <a:xfrm flipH="1">
            <a:off x="5144591" y="5190830"/>
            <a:ext cx="2932609" cy="56137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69FD01-93CD-4A05-8656-03103D72CBA2}"/>
              </a:ext>
            </a:extLst>
          </p:cNvPr>
          <p:cNvSpPr txBox="1"/>
          <p:nvPr/>
        </p:nvSpPr>
        <p:spPr>
          <a:xfrm>
            <a:off x="8423564" y="4868265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Consolas" panose="020B0609020204030204" pitchFamily="49" charset="0"/>
              </a:rPr>
              <a:t>Syntax Error</a:t>
            </a:r>
          </a:p>
        </p:txBody>
      </p:sp>
    </p:spTree>
    <p:extLst>
      <p:ext uri="{BB962C8B-B14F-4D97-AF65-F5344CB8AC3E}">
        <p14:creationId xmlns:p14="http://schemas.microsoft.com/office/powerpoint/2010/main" val="314038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B36D-1460-421E-B9D1-AC4ED2DC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4274-4684-4931-BB33-21E0FFD71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5283"/>
            <a:ext cx="3458296" cy="4055918"/>
          </a:xfrm>
        </p:spPr>
        <p:txBody>
          <a:bodyPr/>
          <a:lstStyle/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EF28C5E-E2CA-4CD8-9DC1-D501623D2FD5}"/>
              </a:ext>
            </a:extLst>
          </p:cNvPr>
          <p:cNvSpPr/>
          <p:nvPr/>
        </p:nvSpPr>
        <p:spPr>
          <a:xfrm>
            <a:off x="4599709" y="1911927"/>
            <a:ext cx="1260764" cy="34220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96A0D-18AF-4C5D-BDA5-C5B944E3DBF5}"/>
              </a:ext>
            </a:extLst>
          </p:cNvPr>
          <p:cNvSpPr txBox="1"/>
          <p:nvPr/>
        </p:nvSpPr>
        <p:spPr>
          <a:xfrm>
            <a:off x="6691745" y="1950317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Consolas" panose="020B0609020204030204" pitchFamily="49" charset="0"/>
              </a:rPr>
              <a:t>Dynamic Typing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DF183-32E4-4EB3-A359-CA40345A5C48}"/>
              </a:ext>
            </a:extLst>
          </p:cNvPr>
          <p:cNvSpPr txBox="1"/>
          <p:nvPr/>
        </p:nvSpPr>
        <p:spPr>
          <a:xfrm>
            <a:off x="6620411" y="2937164"/>
            <a:ext cx="34916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h-TH" sz="3200" dirty="0">
                <a:latin typeface="Consolas" panose="020B0609020204030204" pitchFamily="49" charset="0"/>
              </a:rPr>
              <a:t>ตัวแปรไม่ต้องระบุชนิดข้อมูล</a:t>
            </a:r>
          </a:p>
          <a:p>
            <a:pPr algn="l"/>
            <a:r>
              <a:rPr lang="th-TH" sz="3200" dirty="0">
                <a:latin typeface="Consolas" panose="020B0609020204030204" pitchFamily="49" charset="0"/>
              </a:rPr>
              <a:t>ชนิดข้อมูล เป็นไปตาม ข้อมูล</a:t>
            </a:r>
          </a:p>
          <a:p>
            <a:pPr algn="l"/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</a:rPr>
              <a:t>var x = 100;</a:t>
            </a:r>
          </a:p>
          <a:p>
            <a:pPr algn="l"/>
            <a:r>
              <a:rPr lang="en-US" sz="3200" dirty="0">
                <a:latin typeface="Consolas" panose="020B0609020204030204" pitchFamily="49" charset="0"/>
              </a:rPr>
              <a:t>x </a:t>
            </a:r>
            <a:r>
              <a:rPr lang="th-TH" sz="3200" dirty="0">
                <a:latin typeface="Consolas" panose="020B0609020204030204" pitchFamily="49" charset="0"/>
              </a:rPr>
              <a:t>จะมีชนิดเป็นตัวเลข</a:t>
            </a:r>
          </a:p>
          <a:p>
            <a:pPr algn="l"/>
            <a:r>
              <a:rPr lang="en-US" sz="3200" dirty="0">
                <a:latin typeface="Consolas" panose="020B0609020204030204" pitchFamily="49" charset="0"/>
              </a:rPr>
              <a:t>x = "100";</a:t>
            </a:r>
          </a:p>
          <a:p>
            <a:pPr algn="l"/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th-TH" sz="3200" dirty="0">
                <a:solidFill>
                  <a:srgbClr val="FFFF00"/>
                </a:solidFill>
                <a:latin typeface="Consolas" panose="020B0609020204030204" pitchFamily="49" charset="0"/>
              </a:rPr>
              <a:t>จะมีชนิดเป็น 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02363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0D3E-68CC-48F6-8B68-9E58D20E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A9D58-4566-4C45-A0FF-882F4217F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48244"/>
            <a:ext cx="9905998" cy="4700155"/>
          </a:xfrm>
        </p:spPr>
        <p:txBody>
          <a:bodyPr/>
          <a:lstStyle/>
          <a:p>
            <a:r>
              <a:rPr lang="en-US" dirty="0"/>
              <a:t>Numbers :  Integer, Floating Point, Double</a:t>
            </a:r>
            <a:br>
              <a:rPr lang="en-US" dirty="0"/>
            </a:br>
            <a:r>
              <a:rPr lang="en-US" dirty="0"/>
              <a:t>				  Binary </a:t>
            </a:r>
            <a:r>
              <a:rPr lang="th-TH" dirty="0"/>
              <a:t>ฐาน 2</a:t>
            </a:r>
            <a:r>
              <a:rPr lang="en-US" dirty="0"/>
              <a:t>, Octal</a:t>
            </a:r>
            <a:r>
              <a:rPr lang="th-TH" dirty="0"/>
              <a:t> ฐาน 8</a:t>
            </a:r>
            <a:r>
              <a:rPr lang="en-US" dirty="0"/>
              <a:t>,</a:t>
            </a:r>
            <a:r>
              <a:rPr lang="th-TH" dirty="0"/>
              <a:t> </a:t>
            </a:r>
            <a:r>
              <a:rPr lang="en-US" dirty="0"/>
              <a:t>Hex  </a:t>
            </a:r>
            <a:r>
              <a:rPr lang="th-TH" dirty="0"/>
              <a:t>ฐาน 16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D8C1B-5952-4021-B6E9-811E2A9FC137}"/>
              </a:ext>
            </a:extLst>
          </p:cNvPr>
          <p:cNvSpPr txBox="1"/>
          <p:nvPr/>
        </p:nvSpPr>
        <p:spPr>
          <a:xfrm>
            <a:off x="1379601" y="3292187"/>
            <a:ext cx="61302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let a = 5;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let b = 5.521;</a:t>
            </a:r>
            <a:r>
              <a:rPr lang="th-TH" sz="2400" dirty="0">
                <a:solidFill>
                  <a:srgbClr val="FFFF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b.toFixed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(2)</a:t>
            </a:r>
          </a:p>
          <a:p>
            <a:pPr algn="l"/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  a;</a:t>
            </a:r>
          </a:p>
          <a:p>
            <a:pPr algn="l"/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  b;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let c = "56";     c=c+3;   </a:t>
            </a:r>
            <a:r>
              <a:rPr lang="th-TH" sz="2400" dirty="0">
                <a:solidFill>
                  <a:srgbClr val="FFFF00"/>
                </a:solidFill>
                <a:latin typeface="Consolas" panose="020B0609020204030204" pitchFamily="49" charset="0"/>
              </a:rPr>
              <a:t>จะได้ 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'563'</a:t>
            </a:r>
            <a:endParaRPr lang="th-TH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c = Number(c) + 3;         </a:t>
            </a:r>
            <a:r>
              <a:rPr lang="th-TH" sz="2400" dirty="0">
                <a:solidFill>
                  <a:srgbClr val="FFFF00"/>
                </a:solidFill>
                <a:latin typeface="Consolas" panose="020B0609020204030204" pitchFamily="49" charset="0"/>
              </a:rPr>
              <a:t>จะได้ 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4C52A-2708-4496-9641-197E6D425BB4}"/>
              </a:ext>
            </a:extLst>
          </p:cNvPr>
          <p:cNvSpPr txBox="1"/>
          <p:nvPr/>
        </p:nvSpPr>
        <p:spPr>
          <a:xfrm>
            <a:off x="4788762" y="3205824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h-TH" sz="2400" dirty="0">
                <a:solidFill>
                  <a:srgbClr val="FFFF00"/>
                </a:solidFill>
                <a:latin typeface="Consolas" panose="020B0609020204030204" pitchFamily="49" charset="0"/>
              </a:rPr>
              <a:t>การปัดจุดทศนิยม</a:t>
            </a:r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E82DC-6623-42C4-8E2A-4B964B79AF39}"/>
              </a:ext>
            </a:extLst>
          </p:cNvPr>
          <p:cNvSpPr txBox="1"/>
          <p:nvPr/>
        </p:nvSpPr>
        <p:spPr>
          <a:xfrm>
            <a:off x="8395855" y="3429000"/>
            <a:ext cx="3537606" cy="156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Consolas" panose="020B0609020204030204" pitchFamily="49" charset="0"/>
              </a:rPr>
              <a:t>operators</a:t>
            </a:r>
          </a:p>
          <a:p>
            <a:pPr algn="l"/>
            <a:r>
              <a:rPr lang="en-US" sz="3200" dirty="0">
                <a:latin typeface="Consolas" panose="020B0609020204030204" pitchFamily="49" charset="0"/>
              </a:rPr>
              <a:t>+  -  *  /  %  **  </a:t>
            </a:r>
            <a:r>
              <a:rPr lang="th-TH" sz="3200" dirty="0">
                <a:latin typeface="Consolas" panose="020B0609020204030204" pitchFamily="49" charset="0"/>
              </a:rPr>
              <a:t>ยกกำลัง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05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1D67-866C-462A-9F80-129C8CEF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A95F-96DC-4B97-9879-F9A491A1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ข้อความต้องอยู่ในเครื่องหมาย   </a:t>
            </a:r>
            <a:r>
              <a:rPr lang="en-US" dirty="0">
                <a:latin typeface="Consolas" panose="020B0609020204030204" pitchFamily="49" charset="0"/>
              </a:rPr>
              <a:t>"  '</a:t>
            </a:r>
            <a:r>
              <a:rPr lang="en-US" dirty="0"/>
              <a:t>  </a:t>
            </a:r>
            <a:r>
              <a:rPr lang="th-TH" dirty="0"/>
              <a:t>หรือ  </a:t>
            </a:r>
            <a:r>
              <a:rPr lang="en-US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fr-FR" dirty="0"/>
              <a:t>                               double quote, single quote, grave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2BE8E-C7A4-4432-9EE8-A0539254BA83}"/>
              </a:ext>
            </a:extLst>
          </p:cNvPr>
          <p:cNvSpPr txBox="1"/>
          <p:nvPr/>
        </p:nvSpPr>
        <p:spPr>
          <a:xfrm>
            <a:off x="1141413" y="3482877"/>
            <a:ext cx="69813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let 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"Wachirawut"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let 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'Thamviset'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let 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 +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' '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let welcome =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`Welcome, 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}`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let out =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`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5+10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}`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4C91E0-CB83-49EF-923C-56533F001935}"/>
              </a:ext>
            </a:extLst>
          </p:cNvPr>
          <p:cNvCxnSpPr/>
          <p:nvPr/>
        </p:nvCxnSpPr>
        <p:spPr>
          <a:xfrm flipH="1">
            <a:off x="5430982" y="3061855"/>
            <a:ext cx="332509" cy="36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F4385C-B1F6-4939-B65B-B37A18EEF467}"/>
              </a:ext>
            </a:extLst>
          </p:cNvPr>
          <p:cNvCxnSpPr>
            <a:cxnSpLocks/>
          </p:cNvCxnSpPr>
          <p:nvPr/>
        </p:nvCxnSpPr>
        <p:spPr>
          <a:xfrm flipH="1">
            <a:off x="6096000" y="3061855"/>
            <a:ext cx="2026811" cy="102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FC0DD6-C8D0-4172-A687-0A76E991E679}"/>
              </a:ext>
            </a:extLst>
          </p:cNvPr>
          <p:cNvCxnSpPr>
            <a:cxnSpLocks/>
          </p:cNvCxnSpPr>
          <p:nvPr/>
        </p:nvCxnSpPr>
        <p:spPr>
          <a:xfrm flipH="1">
            <a:off x="8007927" y="3186545"/>
            <a:ext cx="1745674" cy="163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1FD616-BB2D-4BE4-984B-F4AF6845BEAC}"/>
              </a:ext>
            </a:extLst>
          </p:cNvPr>
          <p:cNvSpPr txBox="1"/>
          <p:nvPr/>
        </p:nvSpPr>
        <p:spPr>
          <a:xfrm>
            <a:off x="1663764" y="6212223"/>
            <a:ext cx="753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Template String  </a:t>
            </a:r>
            <a:r>
              <a:rPr lang="th-TH" sz="2400" dirty="0">
                <a:latin typeface="Consolas" panose="020B0609020204030204" pitchFamily="49" charset="0"/>
              </a:rPr>
              <a:t>สามารถแทรกตัวแปร หรือ นิพจน์ใน </a:t>
            </a:r>
            <a:r>
              <a:rPr lang="en-US" sz="2400" dirty="0">
                <a:latin typeface="Consolas" panose="020B0609020204030204" pitchFamily="49" charset="0"/>
              </a:rPr>
              <a:t>string </a:t>
            </a:r>
            <a:r>
              <a:rPr lang="th-TH" sz="2400" dirty="0">
                <a:latin typeface="Consolas" panose="020B0609020204030204" pitchFamily="49" charset="0"/>
              </a:rPr>
              <a:t>ได้</a:t>
            </a:r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1BA799-FC75-4ED6-A8FA-28C7BF9F1957}"/>
              </a:ext>
            </a:extLst>
          </p:cNvPr>
          <p:cNvCxnSpPr>
            <a:cxnSpLocks/>
          </p:cNvCxnSpPr>
          <p:nvPr/>
        </p:nvCxnSpPr>
        <p:spPr>
          <a:xfrm flipH="1" flipV="1">
            <a:off x="5430981" y="5176594"/>
            <a:ext cx="1" cy="96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3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3A57-125D-4E0B-AD06-722CB339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C5EE-5093-4E89-A48C-DCBDAC0A8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ความยาว </a:t>
            </a:r>
            <a:r>
              <a:rPr lang="en-US" dirty="0"/>
              <a:t>string		 let name = "Computer";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dirty="0" err="1"/>
              <a:t>name.length</a:t>
            </a:r>
            <a:r>
              <a:rPr lang="en-US" dirty="0"/>
              <a:t>;</a:t>
            </a:r>
            <a:r>
              <a:rPr lang="th-TH" dirty="0"/>
              <a:t>      ได้ 8</a:t>
            </a:r>
            <a:endParaRPr lang="en-US" dirty="0"/>
          </a:p>
          <a:p>
            <a:r>
              <a:rPr lang="th-TH" dirty="0"/>
              <a:t>ตัวอักษรใน </a:t>
            </a:r>
            <a:r>
              <a:rPr lang="en-US" dirty="0"/>
              <a:t>string       name[2]    </a:t>
            </a:r>
            <a:r>
              <a:rPr lang="th-TH" dirty="0"/>
              <a:t>ตัวอักษรตัวที่ 3</a:t>
            </a:r>
          </a:p>
          <a:p>
            <a:r>
              <a:rPr lang="th-TH" dirty="0"/>
              <a:t>ค้นหาคำใน </a:t>
            </a:r>
            <a:r>
              <a:rPr lang="en-US" dirty="0"/>
              <a:t>string       </a:t>
            </a:r>
            <a:r>
              <a:rPr lang="en-US" dirty="0" err="1"/>
              <a:t>name.indexOf</a:t>
            </a:r>
            <a:r>
              <a:rPr lang="en-US" dirty="0"/>
              <a:t>("TER")  </a:t>
            </a:r>
            <a:r>
              <a:rPr lang="th-TH" dirty="0"/>
              <a:t>ได้ -1</a:t>
            </a:r>
            <a:br>
              <a:rPr lang="th-TH" dirty="0"/>
            </a:br>
            <a:r>
              <a:rPr lang="th-TH" dirty="0"/>
              <a:t>                            </a:t>
            </a:r>
            <a:r>
              <a:rPr lang="en-US" dirty="0" err="1"/>
              <a:t>name.indexOf</a:t>
            </a:r>
            <a:r>
              <a:rPr lang="en-US" dirty="0"/>
              <a:t>("Ter")  </a:t>
            </a:r>
            <a:r>
              <a:rPr lang="th-TH" dirty="0"/>
              <a:t>ได้ 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9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4CC4-10D4-40D8-86CC-0417D92F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7D85-6B38-4074-8B07-FB33C567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6" y="1735283"/>
            <a:ext cx="10174575" cy="4055918"/>
          </a:xfrm>
        </p:spPr>
        <p:txBody>
          <a:bodyPr>
            <a:normAutofit lnSpcReduction="10000"/>
          </a:bodyPr>
          <a:lstStyle/>
          <a:p>
            <a:r>
              <a:rPr lang="th-TH" dirty="0"/>
              <a:t>สร้าง </a:t>
            </a:r>
            <a:r>
              <a:rPr lang="en-US" dirty="0"/>
              <a:t>Array  </a:t>
            </a:r>
            <a:r>
              <a:rPr lang="th-TH" dirty="0"/>
              <a:t>ใช้เครื่องหมาย </a:t>
            </a:r>
            <a:r>
              <a:rPr lang="en-US" dirty="0"/>
              <a:t>[  ]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let  cities   =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["</a:t>
            </a:r>
            <a:r>
              <a:rPr lang="th-TH" sz="2400" dirty="0">
                <a:solidFill>
                  <a:srgbClr val="00B0F0"/>
                </a:solidFill>
                <a:latin typeface="Consolas" panose="020B0609020204030204" pitchFamily="49" charset="0"/>
              </a:rPr>
              <a:t>เมืองขอนแก่น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","</a:t>
            </a:r>
            <a:r>
              <a:rPr lang="th-TH" sz="2400" dirty="0">
                <a:solidFill>
                  <a:srgbClr val="00B0F0"/>
                </a:solidFill>
                <a:latin typeface="Consolas" panose="020B0609020204030204" pitchFamily="49" charset="0"/>
              </a:rPr>
              <a:t>ศิลา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","</a:t>
            </a:r>
            <a:r>
              <a:rPr lang="th-TH" sz="2400" dirty="0">
                <a:solidFill>
                  <a:srgbClr val="00B0F0"/>
                </a:solidFill>
                <a:latin typeface="Consolas" panose="020B0609020204030204" pitchFamily="49" charset="0"/>
              </a:rPr>
              <a:t>บ้านเป็ด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","</a:t>
            </a:r>
            <a:r>
              <a:rPr lang="th-TH" sz="2400" dirty="0">
                <a:solidFill>
                  <a:srgbClr val="00B0F0"/>
                </a:solidFill>
                <a:latin typeface="Consolas" panose="020B0609020204030204" pitchFamily="49" charset="0"/>
              </a:rPr>
              <a:t>สำราญ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","</a:t>
            </a:r>
            <a:r>
              <a:rPr lang="th-TH" sz="2400" dirty="0">
                <a:solidFill>
                  <a:srgbClr val="00B0F0"/>
                </a:solidFill>
                <a:latin typeface="Consolas" panose="020B0609020204030204" pitchFamily="49" charset="0"/>
              </a:rPr>
              <a:t>ท่าพระ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"];</a:t>
            </a:r>
            <a:endParaRPr lang="th-TH" sz="24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let  </a:t>
            </a:r>
            <a:r>
              <a:rPr lang="en-US" sz="2400" dirty="0" err="1">
                <a:latin typeface="Consolas" panose="020B0609020204030204" pitchFamily="49" charset="0"/>
              </a:rPr>
              <a:t>khonkaen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["</a:t>
            </a:r>
            <a:r>
              <a:rPr lang="th-TH" sz="2400" dirty="0">
                <a:solidFill>
                  <a:srgbClr val="00B0F0"/>
                </a:solidFill>
                <a:latin typeface="Consolas" panose="020B0609020204030204" pitchFamily="49" charset="0"/>
              </a:rPr>
              <a:t>เมืองขอนแก่น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", 40000, [16.425,102.821] ];</a:t>
            </a:r>
          </a:p>
          <a:p>
            <a:r>
              <a:rPr lang="th-TH" dirty="0"/>
              <a:t>เข้าถึงข้อมูล</a:t>
            </a:r>
          </a:p>
          <a:p>
            <a:pPr marL="0" indent="0">
              <a:buNone/>
            </a:pPr>
            <a:r>
              <a:rPr lang="en-US" dirty="0"/>
              <a:t>  cities[1]</a:t>
            </a:r>
            <a:r>
              <a:rPr lang="th-TH" dirty="0"/>
              <a:t>  ได้  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th-TH" sz="3200" dirty="0">
                <a:solidFill>
                  <a:srgbClr val="00B0F0"/>
                </a:solidFill>
                <a:latin typeface="Consolas" panose="020B0609020204030204" pitchFamily="49" charset="0"/>
              </a:rPr>
              <a:t>เมืองขอนแก่น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khonkaen</a:t>
            </a:r>
            <a:r>
              <a:rPr lang="en-US" dirty="0"/>
              <a:t>[2][0]    </a:t>
            </a:r>
            <a:r>
              <a:rPr lang="th-TH" dirty="0"/>
              <a:t>ได้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16.425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1F8DE-EEFA-4DD9-AA36-6C782FEA268A}"/>
              </a:ext>
            </a:extLst>
          </p:cNvPr>
          <p:cNvSpPr txBox="1"/>
          <p:nvPr/>
        </p:nvSpPr>
        <p:spPr>
          <a:xfrm>
            <a:off x="6666311" y="3763242"/>
            <a:ext cx="3865160" cy="8309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th-TH" sz="2400" dirty="0">
                <a:latin typeface="Consolas" panose="020B0609020204030204" pitchFamily="49" charset="0"/>
              </a:rPr>
              <a:t>จำนวนข้อมูล  </a:t>
            </a:r>
          </a:p>
          <a:p>
            <a:pPr algn="l"/>
            <a:r>
              <a:rPr lang="en-US" sz="2400" dirty="0" err="1">
                <a:latin typeface="Consolas" panose="020B0609020204030204" pitchFamily="49" charset="0"/>
              </a:rPr>
              <a:t>cities.length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897F-B73E-47C6-A0AB-53BA6E246559}"/>
              </a:ext>
            </a:extLst>
          </p:cNvPr>
          <p:cNvSpPr txBox="1"/>
          <p:nvPr/>
        </p:nvSpPr>
        <p:spPr>
          <a:xfrm>
            <a:off x="6666311" y="4802333"/>
            <a:ext cx="3865160" cy="8309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th-TH" sz="2400" dirty="0">
                <a:latin typeface="Consolas" panose="020B0609020204030204" pitchFamily="49" charset="0"/>
              </a:rPr>
              <a:t>เพิ่มข้อมูลต่อท้าย</a:t>
            </a:r>
          </a:p>
          <a:p>
            <a:pPr algn="l"/>
            <a:r>
              <a:rPr lang="en-US" sz="2400" dirty="0" err="1">
                <a:latin typeface="Consolas" panose="020B0609020204030204" pitchFamily="49" charset="0"/>
              </a:rPr>
              <a:t>cities.push</a:t>
            </a:r>
            <a:r>
              <a:rPr lang="en-US" sz="2400" dirty="0">
                <a:latin typeface="Consolas" panose="020B0609020204030204" pitchFamily="49" charset="0"/>
              </a:rPr>
              <a:t>("</a:t>
            </a:r>
            <a:r>
              <a:rPr lang="th-TH" sz="2400" dirty="0">
                <a:latin typeface="Consolas" panose="020B0609020204030204" pitchFamily="49" charset="0"/>
              </a:rPr>
              <a:t>บ้านฝาง</a:t>
            </a:r>
            <a:r>
              <a:rPr lang="en-US" sz="2400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97AFE-E968-4A78-8D2A-01BC1732BDFB}"/>
              </a:ext>
            </a:extLst>
          </p:cNvPr>
          <p:cNvSpPr txBox="1"/>
          <p:nvPr/>
        </p:nvSpPr>
        <p:spPr>
          <a:xfrm>
            <a:off x="6666310" y="5791202"/>
            <a:ext cx="3865161" cy="8309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th-TH" sz="2400" dirty="0">
                <a:latin typeface="Consolas" panose="020B0609020204030204" pitchFamily="49" charset="0"/>
              </a:rPr>
              <a:t>เพิ่มด้านหน้า</a:t>
            </a:r>
          </a:p>
          <a:p>
            <a:pPr algn="l"/>
            <a:r>
              <a:rPr lang="en-US" sz="2400" dirty="0" err="1">
                <a:latin typeface="Consolas" panose="020B0609020204030204" pitchFamily="49" charset="0"/>
              </a:rPr>
              <a:t>cities.unshift</a:t>
            </a:r>
            <a:r>
              <a:rPr lang="en-US" sz="2400" dirty="0">
                <a:latin typeface="Consolas" panose="020B0609020204030204" pitchFamily="49" charset="0"/>
              </a:rPr>
              <a:t>("</a:t>
            </a:r>
            <a:r>
              <a:rPr lang="th-TH" sz="2400" dirty="0">
                <a:latin typeface="Consolas" panose="020B0609020204030204" pitchFamily="49" charset="0"/>
              </a:rPr>
              <a:t>บ้านค้อ</a:t>
            </a:r>
            <a:r>
              <a:rPr lang="en-US" sz="2400" dirty="0"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138934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Thai">
      <a:majorFont>
        <a:latin typeface="TH Chakra Petch"/>
        <a:ea typeface=""/>
        <a:cs typeface="TH Chakra Petch"/>
      </a:majorFont>
      <a:minorFont>
        <a:latin typeface="TH Chakra Petch"/>
        <a:ea typeface=""/>
        <a:cs typeface="TH Chakra Petch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3200" dirty="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295</TotalTime>
  <Words>1379</Words>
  <Application>Microsoft Office PowerPoint</Application>
  <PresentationFormat>Widescreen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Consolas</vt:lpstr>
      <vt:lpstr>TH Chakra Petch</vt:lpstr>
      <vt:lpstr>Mesh</vt:lpstr>
      <vt:lpstr>Chapter 1 JavaScript (JS)</vt:lpstr>
      <vt:lpstr>JavaScript : Overview</vt:lpstr>
      <vt:lpstr>JavaScript Engine</vt:lpstr>
      <vt:lpstr>Syntax : Variables</vt:lpstr>
      <vt:lpstr>Variable types</vt:lpstr>
      <vt:lpstr>Numbers and Operators</vt:lpstr>
      <vt:lpstr>Strings</vt:lpstr>
      <vt:lpstr>String methods</vt:lpstr>
      <vt:lpstr>Arrays</vt:lpstr>
      <vt:lpstr>Control </vt:lpstr>
      <vt:lpstr>Objects</vt:lpstr>
      <vt:lpstr>Functions and Methods</vt:lpstr>
      <vt:lpstr>Functions and Methods</vt:lpstr>
      <vt:lpstr>Java Script : Class</vt:lpstr>
      <vt:lpstr>Java Script : Class</vt:lpstr>
      <vt:lpstr>Asynchronous JavaScript</vt:lpstr>
      <vt:lpstr>Asynchronous JavaScript</vt:lpstr>
      <vt:lpstr>Asynchronous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JavaScript (JS)</dc:title>
  <dc:creator>Wachirawut Thamviset</dc:creator>
  <cp:lastModifiedBy>Wachirawut Thamviset</cp:lastModifiedBy>
  <cp:revision>25</cp:revision>
  <dcterms:created xsi:type="dcterms:W3CDTF">2021-01-04T10:26:13Z</dcterms:created>
  <dcterms:modified xsi:type="dcterms:W3CDTF">2021-01-04T15:21:19Z</dcterms:modified>
</cp:coreProperties>
</file>