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6" r:id="rId5"/>
    <p:sldId id="259" r:id="rId6"/>
    <p:sldId id="262" r:id="rId7"/>
    <p:sldId id="263" r:id="rId8"/>
    <p:sldId id="261" r:id="rId9"/>
    <p:sldId id="264" r:id="rId10"/>
    <p:sldId id="267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js Willy Alleman" initials="TWA" lastIdx="1" clrIdx="0">
    <p:extLst>
      <p:ext uri="{19B8F6BF-5375-455C-9EA6-DF929625EA0E}">
        <p15:presenceInfo xmlns:p15="http://schemas.microsoft.com/office/powerpoint/2012/main" userId="S::twa27@cornell.edu::c3bda4cb-7c4e-4ebd-94b8-24a2623bdf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44"/>
    <p:restoredTop sz="94718"/>
  </p:normalViewPr>
  <p:slideViewPr>
    <p:cSldViewPr snapToGrid="0">
      <p:cViewPr varScale="1">
        <p:scale>
          <a:sx n="109" d="100"/>
          <a:sy n="109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0A3329-A5D8-5A45-82D1-AA63529B0F9F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C4195E-F75D-114D-8836-CA4A7CD081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292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51F8B-79EB-3B5B-8513-1065AC808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0DF4A3-9B7F-4E64-E9B5-E7CCECC3B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C4C5-94BE-4CC3-8806-D01D380DB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D83C1-49F5-CCFD-A61E-DD5E0924C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E92B7-997F-4C2D-C638-863123E88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130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77FD-8DA7-9F00-4C06-41D41428C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E1461-AD7A-CB83-1242-3C6D185C1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9FD1-3B68-7F26-3605-200D549CC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9994B-3C50-1266-117C-74AE93567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32288E-0809-AC94-71E0-4ADBA95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08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305174-BDDA-56C7-8D7A-99F9819F68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17368-655F-B9A0-3875-D2EA565C30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3FFEF-6B7A-6220-2CA7-0E121740A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BE71E9-BD1A-38D0-4ACC-5EDE764B0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70DAB-7866-A2D4-6392-801D73C7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86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7F2A4-E465-BBBF-83E0-05A0FDE7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840AB-3F2C-4732-565C-C43110DFB7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4368B-4CD9-F6A1-DD10-0AAE80216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F9B96A-557A-256B-0DEC-B81F6591C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42815-F4B1-E8F3-5F4C-9AE74C4562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54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EA91C-D266-5E2B-E0E8-60489A4AC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C7D650-FBAE-F35E-3416-1DAFA7898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08B4CE-615B-9B55-3163-0208EE435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6034AB-04E8-2555-1DF6-77A931065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521DB-2C38-6CE8-2D4A-7A57C0BF8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982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DB66F-3836-76BD-9450-F7273091B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21A3B-C94C-047B-9493-FFF7E6500B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8860BA-6670-D522-C6B9-E15A35109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62A34F-13C0-1606-A558-49C8AFA98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7905B6-C804-822A-821D-8C27455B2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570A30-B56E-9AC6-DCC4-8BC3174F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894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90E5-1467-4DBB-CADF-463940DD0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115AE-2A23-BE2B-A6AA-1CC40F1A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EB80B-76CD-17DF-3F24-8D7E71C44C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A62414-AC0A-8017-7830-A6C1747FB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BECAB8-7408-926D-714E-2881EC4A56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02C087-82D9-228A-86DC-9FF1849DA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96132-271B-937B-BFDB-982A20C7F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F831B0-FD9A-56CE-A13C-BB756186B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09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C8066-6461-6444-EA95-8F38A896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898970-0BE3-29C0-4D27-2AD301F06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BBA2A-8C19-C401-B2B8-80BA22953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A47650-0C42-23C3-EBA6-EF7D9B5C1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232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5EE6EB-F0B3-9515-A37E-95AF7A850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FB2936-94BC-46A2-5909-612EB7D1E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B9DAA-CC8E-324D-D5BB-4A9DCDFE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92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99CE-B764-F385-D29E-A36172EA4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63BAC7-EB76-F7EF-25AA-187381E8C1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0E0727-C4B4-0369-E72D-BFAD8B91F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99D6A9-3BF3-DB53-CFC9-6CABA56D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07D4B-EACB-1656-FE13-FC758FFFA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E94DC-0E4C-25CC-A0D1-ADF08AF0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02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4751F-314D-6C33-8F09-1B56D5E48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FB3C4-EDB3-120F-5AA8-CE40210C1E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8792AC-A0B1-0F9E-9A22-5A0F6A6E51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83BE52-DCCA-7200-1428-8D1536659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92617-7BD4-9DA4-2AA8-E6B0D699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8AE532-150F-5550-F184-53C59BE4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70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48824A-8A6F-A5E6-AF96-CA5D49CE8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40DFF-4C02-E3AE-56CD-6B445E98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ACCECE-AC7E-BA14-2461-37D4959BC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87CF90-2037-9148-815D-49A77E793563}" type="datetimeFigureOut">
              <a:rPr lang="en-US" smtClean="0"/>
              <a:t>7/15/25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25127-CF69-E86C-F80E-F338B25A9E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83A87-0F46-5433-434A-DD1B02F262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3FC82-28ED-3942-9D2C-CFD907E1B8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16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17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7" Type="http://schemas.openxmlformats.org/officeDocument/2006/relationships/image" Target="../media/image2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emf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5406B-27E8-4A59-43F2-0D268D8F8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Meeting 2025-08-XX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DC883-9765-815C-084A-D672C7C9CF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Leav</a:t>
            </a:r>
            <a:r>
              <a:rPr lang="en-US" dirty="0"/>
              <a:t>-one-out accuracy analysis results </a:t>
            </a:r>
          </a:p>
        </p:txBody>
      </p:sp>
    </p:spTree>
    <p:extLst>
      <p:ext uri="{BB962C8B-B14F-4D97-AF65-F5344CB8AC3E}">
        <p14:creationId xmlns:p14="http://schemas.microsoft.com/office/powerpoint/2010/main" val="125172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6ADF9-9C77-61B7-CE4E-0521FD027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E38B-09A5-B1AA-96CD-43DB2F385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max(</a:t>
            </a:r>
            <a:r>
              <a:rPr lang="en-US" dirty="0" err="1"/>
              <a:t>w_i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BF668A-8ACC-4890-5D15-F8158A916DC5}"/>
              </a:ext>
            </a:extLst>
          </p:cNvPr>
          <p:cNvSpPr txBox="1"/>
          <p:nvPr/>
        </p:nvSpPr>
        <p:spPr>
          <a:xfrm>
            <a:off x="487325" y="2422405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8C8EF8-7D30-2020-B75D-765002572BDA}"/>
              </a:ext>
            </a:extLst>
          </p:cNvPr>
          <p:cNvSpPr txBox="1"/>
          <p:nvPr/>
        </p:nvSpPr>
        <p:spPr>
          <a:xfrm>
            <a:off x="487324" y="4074970"/>
            <a:ext cx="16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(21.3)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483B4-FDE0-15B9-C62D-5D8155C11858}"/>
              </a:ext>
            </a:extLst>
          </p:cNvPr>
          <p:cNvSpPr txBox="1"/>
          <p:nvPr/>
        </p:nvSpPr>
        <p:spPr>
          <a:xfrm>
            <a:off x="487325" y="5831516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(21.1)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CE57D00-6216-1E7B-E8E3-3A4F7DAE88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FD7F882-39A8-D33A-A910-51D129DA31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F825E15-9650-44D9-2CD9-EBAD198D692B}"/>
              </a:ext>
            </a:extLst>
          </p:cNvPr>
          <p:cNvSpPr txBox="1"/>
          <p:nvPr/>
        </p:nvSpPr>
        <p:spPr>
          <a:xfrm>
            <a:off x="443022" y="1708588"/>
            <a:ext cx="139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CEED7CE-B58A-C474-2F58-0AB42F7A7C2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7674"/>
          <a:stretch>
            <a:fillRect/>
          </a:stretch>
        </p:blipFill>
        <p:spPr>
          <a:xfrm>
            <a:off x="2063452" y="3494092"/>
            <a:ext cx="4870646" cy="1531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A1470D5-4742-C04C-A608-427BCA74DD0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7674"/>
          <a:stretch>
            <a:fillRect/>
          </a:stretch>
        </p:blipFill>
        <p:spPr>
          <a:xfrm>
            <a:off x="7040715" y="3494092"/>
            <a:ext cx="4870646" cy="15310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6AE5BC-70FE-2586-7C1B-6D953788CB8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7674"/>
          <a:stretch>
            <a:fillRect/>
          </a:stretch>
        </p:blipFill>
        <p:spPr>
          <a:xfrm>
            <a:off x="2063452" y="5214141"/>
            <a:ext cx="4870646" cy="1531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D89168C-29D1-900F-77D1-B32F3ACA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7674"/>
          <a:stretch>
            <a:fillRect/>
          </a:stretch>
        </p:blipFill>
        <p:spPr>
          <a:xfrm>
            <a:off x="7040715" y="5214140"/>
            <a:ext cx="4870646" cy="153109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7AF4AF8-5098-418E-6D9C-06A0B1C0C4C0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[0.009, 0.099, 2.89]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A9543F-8277-B7D6-E18F-25D28793B3AC}"/>
              </a:ext>
            </a:extLst>
          </p:cNvPr>
          <p:cNvSpPr txBox="1"/>
          <p:nvPr/>
        </p:nvSpPr>
        <p:spPr>
          <a:xfrm>
            <a:off x="3178249" y="1547501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[0.02, 0.20, 2.78]</a:t>
            </a:r>
          </a:p>
        </p:txBody>
      </p:sp>
    </p:spTree>
    <p:extLst>
      <p:ext uri="{BB962C8B-B14F-4D97-AF65-F5344CB8AC3E}">
        <p14:creationId xmlns:p14="http://schemas.microsoft.com/office/powerpoint/2010/main" val="2492625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C90C08-3C9D-FC01-6889-294DD51FE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CC981-65BA-CE48-A7D7-0446A558E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2*max(</a:t>
            </a:r>
            <a:r>
              <a:rPr lang="en-US" dirty="0" err="1"/>
              <a:t>w_i</a:t>
            </a:r>
            <a:r>
              <a:rPr lang="en-US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E6E270-F400-FD7A-DA9C-E2624F248A58}"/>
              </a:ext>
            </a:extLst>
          </p:cNvPr>
          <p:cNvSpPr txBox="1"/>
          <p:nvPr/>
        </p:nvSpPr>
        <p:spPr>
          <a:xfrm>
            <a:off x="487325" y="2422405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  <a:p>
            <a:r>
              <a:rPr lang="en-US" dirty="0">
                <a:solidFill>
                  <a:srgbClr val="FF0000"/>
                </a:solidFill>
              </a:rPr>
              <a:t>(39.1)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2D7153-44AC-85CC-ED9B-B113A636097F}"/>
              </a:ext>
            </a:extLst>
          </p:cNvPr>
          <p:cNvSpPr txBox="1"/>
          <p:nvPr/>
        </p:nvSpPr>
        <p:spPr>
          <a:xfrm>
            <a:off x="487324" y="4074970"/>
            <a:ext cx="1650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(20.2)</a:t>
            </a:r>
          </a:p>
          <a:p>
            <a:r>
              <a:rPr lang="en-US" dirty="0">
                <a:solidFill>
                  <a:srgbClr val="FF0000"/>
                </a:solidFill>
              </a:rPr>
              <a:t>(37.0)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19D0BD-CA78-9AD6-EBDF-6EB161E70CEF}"/>
              </a:ext>
            </a:extLst>
          </p:cNvPr>
          <p:cNvSpPr txBox="1"/>
          <p:nvPr/>
        </p:nvSpPr>
        <p:spPr>
          <a:xfrm>
            <a:off x="487325" y="5831516"/>
            <a:ext cx="1554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(20.1)</a:t>
            </a:r>
          </a:p>
          <a:p>
            <a:r>
              <a:rPr lang="en-US" dirty="0">
                <a:solidFill>
                  <a:srgbClr val="FF0000"/>
                </a:solidFill>
              </a:rPr>
              <a:t>(37.2)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2441EE7-0412-B309-0075-482A75D5AA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D5263A4-5F2A-40F6-1860-35EF423BD10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5A746F-4F83-4122-1195-DE9FB0AE9FB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178"/>
          <a:stretch>
            <a:fillRect/>
          </a:stretch>
        </p:blipFill>
        <p:spPr>
          <a:xfrm>
            <a:off x="2096210" y="3564961"/>
            <a:ext cx="4837888" cy="14625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FCF32E-B16D-CF40-7AE3-2A463961810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3308"/>
          <a:stretch>
            <a:fillRect/>
          </a:stretch>
        </p:blipFill>
        <p:spPr>
          <a:xfrm>
            <a:off x="7050434" y="3564961"/>
            <a:ext cx="4861439" cy="14625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9A1AF6-3FC2-58BE-60FE-040B459EDD9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8674"/>
          <a:stretch>
            <a:fillRect/>
          </a:stretch>
        </p:blipFill>
        <p:spPr>
          <a:xfrm>
            <a:off x="2041451" y="5233356"/>
            <a:ext cx="4870646" cy="146251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387C4A7-092A-C86A-E4C3-819855837DA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674"/>
          <a:stretch>
            <a:fillRect/>
          </a:stretch>
        </p:blipFill>
        <p:spPr>
          <a:xfrm>
            <a:off x="7050434" y="5284922"/>
            <a:ext cx="4870646" cy="146251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B3EC51-C024-C94A-2F16-2843D080F513}"/>
              </a:ext>
            </a:extLst>
          </p:cNvPr>
          <p:cNvSpPr txBox="1"/>
          <p:nvPr/>
        </p:nvSpPr>
        <p:spPr>
          <a:xfrm>
            <a:off x="443858" y="1460188"/>
            <a:ext cx="13946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  <a:p>
            <a:r>
              <a:rPr lang="en-US" dirty="0">
                <a:solidFill>
                  <a:srgbClr val="FF0000"/>
                </a:solidFill>
              </a:rPr>
              <a:t>Overall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BBB2B5-19A8-24D2-8083-4BB7816FEBB3}"/>
              </a:ext>
            </a:extLst>
          </p:cNvPr>
          <p:cNvSpPr txBox="1"/>
          <p:nvPr/>
        </p:nvSpPr>
        <p:spPr>
          <a:xfrm>
            <a:off x="3178249" y="1547501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[0.02, 0.20, 2.78]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63E76-EBD0-D632-79EA-05F47DAF5B0B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[0.009, 0.099, 2.89]</a:t>
            </a:r>
          </a:p>
        </p:txBody>
      </p:sp>
    </p:spTree>
    <p:extLst>
      <p:ext uri="{BB962C8B-B14F-4D97-AF65-F5344CB8AC3E}">
        <p14:creationId xmlns:p14="http://schemas.microsoft.com/office/powerpoint/2010/main" val="19678734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6517-A13E-B2F6-03F4-F9F643F9E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9561-A41A-AD85-1132-C9736A77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1 with </a:t>
            </a:r>
            <a:r>
              <a:rPr lang="en-US" dirty="0" err="1"/>
              <a:t>sumnorm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DC2E6-34E8-A6CB-C1A4-0876D79D2292}"/>
              </a:ext>
            </a:extLst>
          </p:cNvPr>
          <p:cNvSpPr txBox="1"/>
          <p:nvPr/>
        </p:nvSpPr>
        <p:spPr>
          <a:xfrm>
            <a:off x="487325" y="2422405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A3B1D2-5FB1-F92A-E1A5-72AB6BF1F879}"/>
              </a:ext>
            </a:extLst>
          </p:cNvPr>
          <p:cNvSpPr txBox="1"/>
          <p:nvPr/>
        </p:nvSpPr>
        <p:spPr>
          <a:xfrm>
            <a:off x="487324" y="4074970"/>
            <a:ext cx="16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(24.0)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7C2229-02F5-E013-99D8-73C644F281B6}"/>
              </a:ext>
            </a:extLst>
          </p:cNvPr>
          <p:cNvSpPr txBox="1"/>
          <p:nvPr/>
        </p:nvSpPr>
        <p:spPr>
          <a:xfrm>
            <a:off x="487325" y="5831516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(25.1)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09C0437-5888-9CD3-A564-D27F3FF758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CAC34EF-3B16-C080-A679-D137E3B3E9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A7F55CC-CD5A-BF21-1719-46339F3A58C2}"/>
              </a:ext>
            </a:extLst>
          </p:cNvPr>
          <p:cNvSpPr txBox="1"/>
          <p:nvPr/>
        </p:nvSpPr>
        <p:spPr>
          <a:xfrm>
            <a:off x="443022" y="1708588"/>
            <a:ext cx="139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5EA9AB-69C6-823E-0608-2269D7BB964D}"/>
              </a:ext>
            </a:extLst>
          </p:cNvPr>
          <p:cNvSpPr txBox="1"/>
          <p:nvPr/>
        </p:nvSpPr>
        <p:spPr>
          <a:xfrm>
            <a:off x="3178248" y="1547501"/>
            <a:ext cx="2870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[0.007, 0.066, 0.926]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CA4090-B121-C401-31FA-70F13D5F2291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[0.003, 0.033, 0.96]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780FC5-3513-51F2-C9B4-6DF7A462C26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2911"/>
          <a:stretch>
            <a:fillRect/>
          </a:stretch>
        </p:blipFill>
        <p:spPr>
          <a:xfrm>
            <a:off x="2087169" y="3589523"/>
            <a:ext cx="4801210" cy="14658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0E032A-8A0D-C65C-6D91-B93FD168B34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3715"/>
          <a:stretch>
            <a:fillRect/>
          </a:stretch>
        </p:blipFill>
        <p:spPr>
          <a:xfrm>
            <a:off x="7133979" y="3635759"/>
            <a:ext cx="4870645" cy="14429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D90C055-656E-BC30-ABA5-BBBF92DD8D1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7697"/>
          <a:stretch>
            <a:fillRect/>
          </a:stretch>
        </p:blipFill>
        <p:spPr>
          <a:xfrm>
            <a:off x="2065462" y="5160189"/>
            <a:ext cx="4870646" cy="15295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458AFCB-20B7-E7DD-8D34-081C0D3E84F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78541"/>
          <a:stretch>
            <a:fillRect/>
          </a:stretch>
        </p:blipFill>
        <p:spPr>
          <a:xfrm>
            <a:off x="7133979" y="5218048"/>
            <a:ext cx="4870646" cy="147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588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AA0B3-BB0B-FC37-792E-799B0D707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437" y="397023"/>
            <a:ext cx="10515600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4AACC-8119-DD64-E23C-A420C2ECB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437" y="1857523"/>
            <a:ext cx="10515600" cy="4351338"/>
          </a:xfrm>
        </p:spPr>
        <p:txBody>
          <a:bodyPr/>
          <a:lstStyle/>
          <a:p>
            <a:r>
              <a:rPr lang="en-US" sz="2400" dirty="0"/>
              <a:t>Performed leave-one-out analysis and found: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All (except one) </a:t>
            </a:r>
            <a:r>
              <a:rPr lang="en-US" sz="2000" dirty="0" err="1"/>
              <a:t>model+data</a:t>
            </a:r>
            <a:r>
              <a:rPr lang="en-US" sz="2000" dirty="0"/>
              <a:t> combo outperform baseline models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no. strains: Adding ILI data always improves accuracy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Within strain: Best model always w/o immunity linking and with ILI data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/>
              <a:t>BUT: Accuracy diminishes as we add more strains </a:t>
            </a:r>
            <a:r>
              <a:rPr lang="en-US" sz="2000" dirty="0">
                <a:sym typeface="Wingdings" pitchFamily="2" charset="2"/>
              </a:rPr>
              <a:t> how can this happen?</a:t>
            </a:r>
            <a:endParaRPr lang="en-US" sz="2000" dirty="0"/>
          </a:p>
          <a:p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0FC7FC-76A0-12A1-5FF0-7EFAADFEB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4415856"/>
              </p:ext>
            </p:extLst>
          </p:nvPr>
        </p:nvGraphicFramePr>
        <p:xfrm>
          <a:off x="5302104" y="3694480"/>
          <a:ext cx="6889896" cy="3163520"/>
        </p:xfrm>
        <a:graphic>
          <a:graphicData uri="http://schemas.openxmlformats.org/drawingml/2006/table">
            <a:tbl>
              <a:tblPr/>
              <a:tblGrid>
                <a:gridCol w="653351">
                  <a:extLst>
                    <a:ext uri="{9D8B030D-6E8A-4147-A177-3AD203B41FA5}">
                      <a16:colId xmlns:a16="http://schemas.microsoft.com/office/drawing/2014/main" val="1823249484"/>
                    </a:ext>
                  </a:extLst>
                </a:gridCol>
                <a:gridCol w="1484889">
                  <a:extLst>
                    <a:ext uri="{9D8B030D-6E8A-4147-A177-3AD203B41FA5}">
                      <a16:colId xmlns:a16="http://schemas.microsoft.com/office/drawing/2014/main" val="3393858535"/>
                    </a:ext>
                  </a:extLst>
                </a:gridCol>
                <a:gridCol w="1030260">
                  <a:extLst>
                    <a:ext uri="{9D8B030D-6E8A-4147-A177-3AD203B41FA5}">
                      <a16:colId xmlns:a16="http://schemas.microsoft.com/office/drawing/2014/main" val="34057855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20116519"/>
                    </a:ext>
                  </a:extLst>
                </a:gridCol>
                <a:gridCol w="1382232">
                  <a:extLst>
                    <a:ext uri="{9D8B030D-6E8A-4147-A177-3AD203B41FA5}">
                      <a16:colId xmlns:a16="http://schemas.microsoft.com/office/drawing/2014/main" val="1979524682"/>
                    </a:ext>
                  </a:extLst>
                </a:gridCol>
                <a:gridCol w="1424764">
                  <a:extLst>
                    <a:ext uri="{9D8B030D-6E8A-4147-A177-3AD203B41FA5}">
                      <a16:colId xmlns:a16="http://schemas.microsoft.com/office/drawing/2014/main" val="491471951"/>
                    </a:ext>
                  </a:extLst>
                </a:gridCol>
              </a:tblGrid>
              <a:tr h="312291"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WIS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relative_WIS_drift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 err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relative_WIS_nodrift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485103"/>
                  </a:ext>
                </a:extLst>
              </a:tr>
              <a:tr h="312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model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immunity_linking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ED_visits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 dirty="0">
                          <a:effectLst/>
                          <a:latin typeface="Helvetica" pitchFamily="2" charset="0"/>
                        </a:rPr>
                      </a:br>
                      <a:endParaRPr lang="en-US" sz="1100" dirty="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br>
                        <a:rPr lang="en-US" sz="1100">
                          <a:effectLst/>
                          <a:latin typeface="Helvetica" pitchFamily="2" charset="0"/>
                        </a:rPr>
                      </a:br>
                      <a:endParaRPr lang="en-US" sz="1100">
                        <a:effectLst/>
                        <a:latin typeface="Helvetica" pitchFamily="2" charset="0"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9125477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0.63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7070904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39.1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9433035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41.33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3225420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SIR-1S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39.04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0.59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3894698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44.7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1922633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41.36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0.85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0.63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6887965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45.62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660864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SIR-2S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42.1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0.86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0.64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986432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47.09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0.97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0.71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695567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FF0000"/>
                          </a:solidFill>
                          <a:effectLst/>
                          <a:latin typeface="Helvetica Neue" panose="02000503000000020004" pitchFamily="2" charset="0"/>
                        </a:rPr>
                        <a:t>44.61</a:t>
                      </a:r>
                      <a:endParaRPr lang="en-US" sz="110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0.67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4638106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FALSE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51.8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1.06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0.78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4680518"/>
                  </a:ext>
                </a:extLst>
              </a:tr>
              <a:tr h="204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SIR-3S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TRUE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49.46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0.92</a:t>
                      </a:r>
                      <a:endParaRPr lang="en-US" sz="110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0.68</a:t>
                      </a:r>
                      <a:endParaRPr lang="en-US" sz="1100" dirty="0">
                        <a:effectLst/>
                      </a:endParaRPr>
                    </a:p>
                  </a:txBody>
                  <a:tcPr marL="8525" marR="8525" marT="8525" marB="8525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70973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06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008E-EA0F-9AB0-0DFF-B2B825B7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5242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5CBD62-6596-A9A9-9ABE-D4E783246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2" y="2506662"/>
            <a:ext cx="51526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003BE49-2CD9-2ACF-A01B-30D3A37943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58"/>
          <a:stretch>
            <a:fillRect/>
          </a:stretch>
        </p:blipFill>
        <p:spPr>
          <a:xfrm>
            <a:off x="5435305" y="5242083"/>
            <a:ext cx="6026594" cy="1615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B363F3-DC49-CAC9-CA56-B25AD8F7C23A}"/>
              </a:ext>
            </a:extLst>
          </p:cNvPr>
          <p:cNvSpPr txBox="1"/>
          <p:nvPr/>
        </p:nvSpPr>
        <p:spPr>
          <a:xfrm>
            <a:off x="2530549" y="1914120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5B23F6-1CAE-8950-F0B9-BEF56E7AF481}"/>
              </a:ext>
            </a:extLst>
          </p:cNvPr>
          <p:cNvSpPr txBox="1"/>
          <p:nvPr/>
        </p:nvSpPr>
        <p:spPr>
          <a:xfrm>
            <a:off x="8204053" y="4872751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3B230-C378-276F-972F-8E54F261ACD9}"/>
              </a:ext>
            </a:extLst>
          </p:cNvPr>
          <p:cNvCxnSpPr>
            <a:cxnSpLocks/>
          </p:cNvCxnSpPr>
          <p:nvPr/>
        </p:nvCxnSpPr>
        <p:spPr>
          <a:xfrm flipH="1">
            <a:off x="4465674" y="2583712"/>
            <a:ext cx="2434856" cy="205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46088D3-4C18-B34F-77D4-9A2ED6BED78D}"/>
              </a:ext>
            </a:extLst>
          </p:cNvPr>
          <p:cNvSpPr txBox="1"/>
          <p:nvPr/>
        </p:nvSpPr>
        <p:spPr>
          <a:xfrm>
            <a:off x="6971416" y="2036981"/>
            <a:ext cx="350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strain’s forecast is pretty accurate, so the sum should be accurate as well?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062385-1757-F333-3383-FBB527C18336}"/>
              </a:ext>
            </a:extLst>
          </p:cNvPr>
          <p:cNvSpPr txBox="1"/>
          <p:nvPr/>
        </p:nvSpPr>
        <p:spPr>
          <a:xfrm>
            <a:off x="683577" y="2775645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A(H1N1)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DAC5856-CC8E-1D9C-E883-2B0B7DA5CBC2}"/>
              </a:ext>
            </a:extLst>
          </p:cNvPr>
          <p:cNvSpPr txBox="1"/>
          <p:nvPr/>
        </p:nvSpPr>
        <p:spPr>
          <a:xfrm>
            <a:off x="683577" y="4140157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A(H3N2)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CCBBDF-DA62-C508-2039-721E9A1AA3C3}"/>
              </a:ext>
            </a:extLst>
          </p:cNvPr>
          <p:cNvSpPr txBox="1"/>
          <p:nvPr/>
        </p:nvSpPr>
        <p:spPr>
          <a:xfrm>
            <a:off x="730101" y="5524803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5947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A4C1F-272B-346D-21E8-32576E87F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B280-66FE-8D6B-2C94-5EE81B111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245242" cy="1325563"/>
          </a:xfrm>
        </p:spPr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3141A8-A22F-236A-3EFA-F937D1978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632" y="2506662"/>
            <a:ext cx="5152673" cy="435133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A05B7-357E-6DE2-42A3-C6CCDCA3B0D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58"/>
          <a:stretch>
            <a:fillRect/>
          </a:stretch>
        </p:blipFill>
        <p:spPr>
          <a:xfrm>
            <a:off x="5435305" y="5242083"/>
            <a:ext cx="6026594" cy="16159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2979ED-5983-CE15-D08C-BCD3377AA40C}"/>
              </a:ext>
            </a:extLst>
          </p:cNvPr>
          <p:cNvSpPr txBox="1"/>
          <p:nvPr/>
        </p:nvSpPr>
        <p:spPr>
          <a:xfrm>
            <a:off x="2530549" y="1914120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AE42FD-6DF2-F7BE-077F-D7FA33FCCDFB}"/>
              </a:ext>
            </a:extLst>
          </p:cNvPr>
          <p:cNvSpPr txBox="1"/>
          <p:nvPr/>
        </p:nvSpPr>
        <p:spPr>
          <a:xfrm>
            <a:off x="8204053" y="4872751"/>
            <a:ext cx="935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45ABE31-3DA0-1600-779E-55AABAB04594}"/>
              </a:ext>
            </a:extLst>
          </p:cNvPr>
          <p:cNvCxnSpPr>
            <a:cxnSpLocks/>
          </p:cNvCxnSpPr>
          <p:nvPr/>
        </p:nvCxnSpPr>
        <p:spPr>
          <a:xfrm flipH="1">
            <a:off x="4465674" y="2583712"/>
            <a:ext cx="2434856" cy="20549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CF72269-25BB-5245-FAA4-E1302606DAB8}"/>
              </a:ext>
            </a:extLst>
          </p:cNvPr>
          <p:cNvSpPr txBox="1"/>
          <p:nvPr/>
        </p:nvSpPr>
        <p:spPr>
          <a:xfrm>
            <a:off x="6971416" y="2036981"/>
            <a:ext cx="35087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Each strain’s forecast is pretty accurate, so the sum should be accurate as well?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8014692-76F6-CC48-C079-3DA53CA51E59}"/>
              </a:ext>
            </a:extLst>
          </p:cNvPr>
          <p:cNvSpPr txBox="1"/>
          <p:nvPr/>
        </p:nvSpPr>
        <p:spPr>
          <a:xfrm>
            <a:off x="683577" y="2775645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A(H1N1)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09745C0-CFF1-CC2D-146B-FECCFC0DCAFE}"/>
              </a:ext>
            </a:extLst>
          </p:cNvPr>
          <p:cNvSpPr txBox="1"/>
          <p:nvPr/>
        </p:nvSpPr>
        <p:spPr>
          <a:xfrm>
            <a:off x="683577" y="4140157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A(H3N2)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F46418-1A9E-08D0-AC2F-10BDF780AC94}"/>
              </a:ext>
            </a:extLst>
          </p:cNvPr>
          <p:cNvSpPr txBox="1"/>
          <p:nvPr/>
        </p:nvSpPr>
        <p:spPr>
          <a:xfrm>
            <a:off x="730101" y="5524803"/>
            <a:ext cx="112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3D142-9CB7-EFFE-036F-095BC83594CD}"/>
              </a:ext>
            </a:extLst>
          </p:cNvPr>
          <p:cNvSpPr txBox="1"/>
          <p:nvPr/>
        </p:nvSpPr>
        <p:spPr>
          <a:xfrm>
            <a:off x="6982048" y="3023432"/>
            <a:ext cx="34874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Strains are modeled independently, adding up independent distributions: VAR(total) = </a:t>
            </a:r>
            <a:r>
              <a:rPr lang="en-US" b="1" dirty="0" err="1">
                <a:solidFill>
                  <a:srgbClr val="FF0000"/>
                </a:solidFill>
              </a:rPr>
              <a:t>SUM_i</a:t>
            </a:r>
            <a:r>
              <a:rPr lang="en-US" b="1" dirty="0">
                <a:solidFill>
                  <a:srgbClr val="FF0000"/>
                </a:solidFill>
              </a:rPr>
              <a:t>(VAR(</a:t>
            </a:r>
            <a:r>
              <a:rPr lang="en-US" b="1" dirty="0" err="1">
                <a:solidFill>
                  <a:srgbClr val="FF0000"/>
                </a:solidFill>
              </a:rPr>
              <a:t>strain_i</a:t>
            </a:r>
            <a:r>
              <a:rPr lang="en-US" b="1" dirty="0">
                <a:solidFill>
                  <a:srgbClr val="FF0000"/>
                </a:solidFill>
              </a:rPr>
              <a:t>))!</a:t>
            </a:r>
          </a:p>
        </p:txBody>
      </p:sp>
    </p:spTree>
    <p:extLst>
      <p:ext uri="{BB962C8B-B14F-4D97-AF65-F5344CB8AC3E}">
        <p14:creationId xmlns:p14="http://schemas.microsoft.com/office/powerpoint/2010/main" val="400394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DD4C7-AFAE-F32F-6641-BC42BEA7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02D66CB-2624-31F1-B1CF-5F62660D75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8775" y="3729039"/>
            <a:ext cx="3705185" cy="3128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616B79-D57B-9293-6D24-45D481E0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1" y="4757738"/>
            <a:ext cx="3726874" cy="210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DC2B88-FF56-14B1-61A2-0EE1176336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5747838"/>
            <a:ext cx="3886200" cy="109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E81C44A-CD66-4536-020E-E11428157E49}"/>
              </a:ext>
            </a:extLst>
          </p:cNvPr>
          <p:cNvSpPr txBox="1"/>
          <p:nvPr/>
        </p:nvSpPr>
        <p:spPr>
          <a:xfrm>
            <a:off x="9675629" y="3359707"/>
            <a:ext cx="14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 (45)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9C67FC-745E-7A68-7D87-625D0C0976AD}"/>
              </a:ext>
            </a:extLst>
          </p:cNvPr>
          <p:cNvSpPr txBox="1"/>
          <p:nvPr/>
        </p:nvSpPr>
        <p:spPr>
          <a:xfrm>
            <a:off x="5784111" y="4388406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 </a:t>
            </a:r>
            <a:r>
              <a:rPr lang="en-US" dirty="0">
                <a:sym typeface="Wingdings" pitchFamily="2" charset="2"/>
              </a:rPr>
              <a:t>(28)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EF49E-1C71-78DD-FB9F-2F1086F0078B}"/>
              </a:ext>
            </a:extLst>
          </p:cNvPr>
          <p:cNvSpPr txBox="1"/>
          <p:nvPr/>
        </p:nvSpPr>
        <p:spPr>
          <a:xfrm>
            <a:off x="1828719" y="5378506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3655AF-F87C-1807-4B4F-FC9D2AD3BEB8}"/>
              </a:ext>
            </a:extLst>
          </p:cNvPr>
          <p:cNvSpPr txBox="1"/>
          <p:nvPr/>
        </p:nvSpPr>
        <p:spPr>
          <a:xfrm>
            <a:off x="838200" y="1654552"/>
            <a:ext cx="7763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Season 2014-2015: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All models struggle pre-peak (very slow growth early season)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But SIR-3S performs very poorly due to its wild confidence intervals </a:t>
            </a:r>
          </a:p>
        </p:txBody>
      </p:sp>
    </p:spTree>
    <p:extLst>
      <p:ext uri="{BB962C8B-B14F-4D97-AF65-F5344CB8AC3E}">
        <p14:creationId xmlns:p14="http://schemas.microsoft.com/office/powerpoint/2010/main" val="242579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19483-1FCD-48A6-A0B6-24290E503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8C1B5-5A54-CE2C-6979-333FC477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F9F30A-28BE-848C-DF44-0F3F6E558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8775" y="3729039"/>
            <a:ext cx="3705185" cy="3128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0CF8A4-92A3-D643-A51B-0EA5899E3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1" y="4757738"/>
            <a:ext cx="3726874" cy="210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81C1D7-0896-48B2-D82A-F9CEF8FA51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5747838"/>
            <a:ext cx="3886200" cy="109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BDE27A-9391-C8AD-0D8C-05B19598645B}"/>
              </a:ext>
            </a:extLst>
          </p:cNvPr>
          <p:cNvSpPr txBox="1"/>
          <p:nvPr/>
        </p:nvSpPr>
        <p:spPr>
          <a:xfrm>
            <a:off x="9675629" y="3359707"/>
            <a:ext cx="14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 (45)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870DE-F640-4F41-4BF2-5A48029E8473}"/>
              </a:ext>
            </a:extLst>
          </p:cNvPr>
          <p:cNvSpPr txBox="1"/>
          <p:nvPr/>
        </p:nvSpPr>
        <p:spPr>
          <a:xfrm>
            <a:off x="5784111" y="4388406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 </a:t>
            </a:r>
            <a:r>
              <a:rPr lang="en-US" dirty="0">
                <a:sym typeface="Wingdings" pitchFamily="2" charset="2"/>
              </a:rPr>
              <a:t>(28)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3804C7-EAC1-5131-5C43-93F54C195D25}"/>
              </a:ext>
            </a:extLst>
          </p:cNvPr>
          <p:cNvSpPr txBox="1"/>
          <p:nvPr/>
        </p:nvSpPr>
        <p:spPr>
          <a:xfrm>
            <a:off x="1828719" y="5378506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63A0E8-B6A0-9857-69B9-D43D4F12F23D}"/>
              </a:ext>
            </a:extLst>
          </p:cNvPr>
          <p:cNvSpPr txBox="1"/>
          <p:nvPr/>
        </p:nvSpPr>
        <p:spPr>
          <a:xfrm>
            <a:off x="838200" y="1654552"/>
            <a:ext cx="776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 what was I expecting? The likelihood for the multi-strain models does not include a likelihood for the target variable (total hospital incidence)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1D068F4-731B-F42E-F209-43A99A46814A}"/>
              </a:ext>
            </a:extLst>
          </p:cNvPr>
          <p:cNvCxnSpPr>
            <a:cxnSpLocks/>
          </p:cNvCxnSpPr>
          <p:nvPr/>
        </p:nvCxnSpPr>
        <p:spPr>
          <a:xfrm>
            <a:off x="6985591" y="3544373"/>
            <a:ext cx="2690038" cy="1834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1DC9071-45EF-C1AC-7728-4D2C8CCE4374}"/>
              </a:ext>
            </a:extLst>
          </p:cNvPr>
          <p:cNvSpPr txBox="1"/>
          <p:nvPr/>
        </p:nvSpPr>
        <p:spPr>
          <a:xfrm>
            <a:off x="1330305" y="2534721"/>
            <a:ext cx="1017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w_i</a:t>
            </a:r>
            <a:r>
              <a:rPr lang="en-US" dirty="0"/>
              <a:t> = (1/max(</a:t>
            </a:r>
            <a:r>
              <a:rPr lang="en-US" dirty="0" err="1"/>
              <a:t>data_i</a:t>
            </a:r>
            <a:r>
              <a:rPr lang="en-US" dirty="0"/>
              <a:t>))/mean(1/max(</a:t>
            </a:r>
            <a:r>
              <a:rPr lang="en-US" dirty="0" err="1"/>
              <a:t>data_i</a:t>
            </a:r>
            <a:r>
              <a:rPr lang="en-US" dirty="0"/>
              <a:t>)) for the ILI, A(H1N1), A(H3N2) and B timeseries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LL = \</a:t>
            </a:r>
            <a:r>
              <a:rPr lang="en-US" dirty="0" err="1"/>
              <a:t>sum_i</a:t>
            </a:r>
            <a:r>
              <a:rPr lang="en-US" dirty="0"/>
              <a:t> </a:t>
            </a:r>
            <a:r>
              <a:rPr lang="en-US" dirty="0" err="1"/>
              <a:t>W_i</a:t>
            </a:r>
            <a:r>
              <a:rPr lang="en-US" dirty="0"/>
              <a:t> * Poisson(</a:t>
            </a:r>
            <a:r>
              <a:rPr lang="en-US" dirty="0" err="1"/>
              <a:t>data_i</a:t>
            </a:r>
            <a:r>
              <a:rPr lang="en-US" dirty="0"/>
              <a:t>, </a:t>
            </a:r>
            <a:r>
              <a:rPr lang="en-US" dirty="0" err="1"/>
              <a:t>model_i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7586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CC38-1075-17D5-7701-39035EAB5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F32A-A1D3-0FF0-375F-A5538FF6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B40552-9837-ACEE-184A-131BCF27D0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88775" y="3729039"/>
            <a:ext cx="3705185" cy="312896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2C671-00FB-28B3-29BF-AC41AD9EF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651" y="4757738"/>
            <a:ext cx="3726874" cy="21002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871DA-FF83-5803-5B7A-4D021ED6D1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1" y="5747838"/>
            <a:ext cx="3886200" cy="1091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D99D33-245F-F048-167F-DEE45EDB5A5F}"/>
              </a:ext>
            </a:extLst>
          </p:cNvPr>
          <p:cNvSpPr txBox="1"/>
          <p:nvPr/>
        </p:nvSpPr>
        <p:spPr>
          <a:xfrm>
            <a:off x="9675629" y="3359707"/>
            <a:ext cx="14761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 (45)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3527A9-7EE5-D3AE-2B0E-7BBD54FA6BDD}"/>
              </a:ext>
            </a:extLst>
          </p:cNvPr>
          <p:cNvSpPr txBox="1"/>
          <p:nvPr/>
        </p:nvSpPr>
        <p:spPr>
          <a:xfrm>
            <a:off x="5784111" y="4388406"/>
            <a:ext cx="18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 </a:t>
            </a:r>
            <a:r>
              <a:rPr lang="en-US" dirty="0">
                <a:sym typeface="Wingdings" pitchFamily="2" charset="2"/>
              </a:rPr>
              <a:t>(28)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25B915-1CCE-F23A-5290-297EB14A066B}"/>
              </a:ext>
            </a:extLst>
          </p:cNvPr>
          <p:cNvSpPr txBox="1"/>
          <p:nvPr/>
        </p:nvSpPr>
        <p:spPr>
          <a:xfrm>
            <a:off x="1828719" y="5378506"/>
            <a:ext cx="152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9172CD-008E-18DA-69E0-510085981F1D}"/>
              </a:ext>
            </a:extLst>
          </p:cNvPr>
          <p:cNvSpPr txBox="1"/>
          <p:nvPr/>
        </p:nvSpPr>
        <p:spPr>
          <a:xfrm>
            <a:off x="838200" y="1654552"/>
            <a:ext cx="7763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But what was I expecting? The likelihood for the multi-strain models does not include a likelihood for the target variable (total hospital incidence)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86C89BB-A9FE-6B1D-4558-1FF3EB447F0B}"/>
              </a:ext>
            </a:extLst>
          </p:cNvPr>
          <p:cNvCxnSpPr>
            <a:cxnSpLocks/>
          </p:cNvCxnSpPr>
          <p:nvPr/>
        </p:nvCxnSpPr>
        <p:spPr>
          <a:xfrm>
            <a:off x="6985591" y="3544373"/>
            <a:ext cx="2690038" cy="18341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8C028F7-6725-921F-3E87-76B0FC3D6F9C}"/>
              </a:ext>
            </a:extLst>
          </p:cNvPr>
          <p:cNvSpPr txBox="1"/>
          <p:nvPr/>
        </p:nvSpPr>
        <p:spPr>
          <a:xfrm>
            <a:off x="1330305" y="2534721"/>
            <a:ext cx="101723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Likelihood: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w_i</a:t>
            </a:r>
            <a:r>
              <a:rPr lang="en-US" dirty="0"/>
              <a:t> = (1/max(</a:t>
            </a:r>
            <a:r>
              <a:rPr lang="en-US" dirty="0" err="1"/>
              <a:t>data_i</a:t>
            </a:r>
            <a:r>
              <a:rPr lang="en-US" dirty="0"/>
              <a:t>))/mean(1/max(</a:t>
            </a:r>
            <a:r>
              <a:rPr lang="en-US" dirty="0" err="1"/>
              <a:t>data_i</a:t>
            </a:r>
            <a:r>
              <a:rPr lang="en-US" dirty="0"/>
              <a:t>)) for the ILI, A(H1N1), A(H3N2) and B timeseries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LL = \</a:t>
            </a:r>
            <a:r>
              <a:rPr lang="en-US" dirty="0" err="1"/>
              <a:t>sum_i</a:t>
            </a:r>
            <a:r>
              <a:rPr lang="en-US" dirty="0"/>
              <a:t> </a:t>
            </a:r>
            <a:r>
              <a:rPr lang="en-US" dirty="0" err="1"/>
              <a:t>W_i</a:t>
            </a:r>
            <a:r>
              <a:rPr lang="en-US" dirty="0"/>
              <a:t> * Poisson(</a:t>
            </a:r>
            <a:r>
              <a:rPr lang="en-US" dirty="0" err="1"/>
              <a:t>data_i</a:t>
            </a:r>
            <a:r>
              <a:rPr lang="en-US" dirty="0"/>
              <a:t>, </a:t>
            </a:r>
            <a:r>
              <a:rPr lang="en-US" dirty="0" err="1"/>
              <a:t>model_i</a:t>
            </a:r>
            <a:r>
              <a:rPr lang="en-US" dirty="0"/>
              <a:t>) + </a:t>
            </a:r>
            <a:r>
              <a:rPr lang="en-US" b="1" dirty="0">
                <a:solidFill>
                  <a:srgbClr val="FF0000"/>
                </a:solidFill>
              </a:rPr>
              <a:t>w * Poisson(data_{target}, model_{target})</a:t>
            </a:r>
          </a:p>
        </p:txBody>
      </p:sp>
    </p:spTree>
    <p:extLst>
      <p:ext uri="{BB962C8B-B14F-4D97-AF65-F5344CB8AC3E}">
        <p14:creationId xmlns:p14="http://schemas.microsoft.com/office/powerpoint/2010/main" val="965066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71CA-5687-0216-0E56-B0417DB3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3FD28-3BF5-4C93-1460-470152619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 on </a:t>
            </a:r>
            <a:r>
              <a:rPr lang="en-US" dirty="0" err="1"/>
              <a:t>immunity_linking</a:t>
            </a:r>
            <a:r>
              <a:rPr lang="en-US" dirty="0"/>
              <a:t> = FALSE, </a:t>
            </a:r>
            <a:r>
              <a:rPr lang="en-US" dirty="0" err="1"/>
              <a:t>ED_visits</a:t>
            </a:r>
            <a:r>
              <a:rPr lang="en-US" dirty="0"/>
              <a:t> = TRUE (best model)</a:t>
            </a:r>
          </a:p>
          <a:p>
            <a:r>
              <a:rPr lang="en-US" dirty="0" err="1"/>
              <a:t>w_i</a:t>
            </a:r>
            <a:r>
              <a:rPr lang="en-US" dirty="0"/>
              <a:t> for season 2014-2015: [0.03, 1.2, 1.8, 2.7] for ILI, A(H1N1), A(H3N2), B</a:t>
            </a:r>
          </a:p>
          <a:p>
            <a:r>
              <a:rPr lang="en-US" dirty="0"/>
              <a:t>Include Poisson(data_{target}, model_{target}) with weight set to:</a:t>
            </a:r>
          </a:p>
          <a:p>
            <a:pPr lvl="1"/>
            <a:r>
              <a:rPr lang="en-US" dirty="0"/>
              <a:t>Same weight as auxiliaries?</a:t>
            </a:r>
          </a:p>
          <a:p>
            <a:pPr lvl="1"/>
            <a:r>
              <a:rPr lang="en-US" dirty="0"/>
              <a:t>1?</a:t>
            </a:r>
          </a:p>
          <a:p>
            <a:pPr lvl="1"/>
            <a:r>
              <a:rPr lang="en-US" dirty="0"/>
              <a:t>max(</a:t>
            </a:r>
            <a:r>
              <a:rPr lang="en-US" dirty="0" err="1"/>
              <a:t>w_i</a:t>
            </a:r>
            <a:r>
              <a:rPr lang="en-US" dirty="0"/>
              <a:t>) ?</a:t>
            </a:r>
          </a:p>
          <a:p>
            <a:pPr lvl="1"/>
            <a:r>
              <a:rPr lang="en-US" dirty="0"/>
              <a:t>2*max(</a:t>
            </a:r>
            <a:r>
              <a:rPr lang="en-US" dirty="0" err="1"/>
              <a:t>w_i</a:t>
            </a:r>
            <a:r>
              <a:rPr lang="en-US" dirty="0"/>
              <a:t>) ?</a:t>
            </a:r>
          </a:p>
          <a:p>
            <a:pPr lvl="1"/>
            <a:r>
              <a:rPr lang="en-US" dirty="0"/>
              <a:t>r*max(</a:t>
            </a:r>
            <a:r>
              <a:rPr lang="en-US" dirty="0" err="1"/>
              <a:t>w_i</a:t>
            </a:r>
            <a:r>
              <a:rPr lang="en-US" dirty="0"/>
              <a:t>) with r a </a:t>
            </a:r>
            <a:r>
              <a:rPr lang="en-US" dirty="0" err="1"/>
              <a:t>hyperparmeter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…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989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C7F5-65D8-1DFC-4AFA-D4E5D0CA6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testing: weight =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0800E-FA0C-6F30-A2B2-5E249EEFCA63}"/>
              </a:ext>
            </a:extLst>
          </p:cNvPr>
          <p:cNvSpPr txBox="1"/>
          <p:nvPr/>
        </p:nvSpPr>
        <p:spPr>
          <a:xfrm>
            <a:off x="487325" y="2422405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SIR-1S: (26.0)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27165-5C5E-B3A5-EBFA-1A3B9E2D73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023"/>
          <a:stretch>
            <a:fillRect/>
          </a:stretch>
        </p:blipFill>
        <p:spPr>
          <a:xfrm>
            <a:off x="2137906" y="3589524"/>
            <a:ext cx="4773257" cy="14513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AB7DEE-BB1D-4D46-A712-CC023BA28F97}"/>
              </a:ext>
            </a:extLst>
          </p:cNvPr>
          <p:cNvSpPr txBox="1"/>
          <p:nvPr/>
        </p:nvSpPr>
        <p:spPr>
          <a:xfrm>
            <a:off x="487324" y="4074970"/>
            <a:ext cx="1650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SIR-2S: (23.5)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F2F5FC-15F6-F004-0355-C2B1CF2D69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605"/>
          <a:stretch>
            <a:fillRect/>
          </a:stretch>
        </p:blipFill>
        <p:spPr>
          <a:xfrm>
            <a:off x="2137905" y="5309171"/>
            <a:ext cx="4773257" cy="1437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42E9DC2-911F-6B4B-E43E-54A981D5ECEA}"/>
              </a:ext>
            </a:extLst>
          </p:cNvPr>
          <p:cNvSpPr txBox="1"/>
          <p:nvPr/>
        </p:nvSpPr>
        <p:spPr>
          <a:xfrm>
            <a:off x="487325" y="5831516"/>
            <a:ext cx="1554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SIR-3S: (25.5)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4DA0B4C-7B59-7BB6-FCD8-253113B2D0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73503"/>
          <a:stretch>
            <a:fillRect/>
          </a:stretch>
        </p:blipFill>
        <p:spPr>
          <a:xfrm>
            <a:off x="7007616" y="5309171"/>
            <a:ext cx="4912243" cy="14670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CC0B9EE-F458-141D-41EE-64A0CBC33E4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8609"/>
          <a:stretch>
            <a:fillRect/>
          </a:stretch>
        </p:blipFill>
        <p:spPr>
          <a:xfrm>
            <a:off x="7028414" y="3589524"/>
            <a:ext cx="4870646" cy="1467011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DEF434E-CE07-BE76-22BF-D5436C038B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7481"/>
          <a:stretch>
            <a:fillRect/>
          </a:stretch>
        </p:blipFill>
        <p:spPr>
          <a:xfrm>
            <a:off x="7028412" y="1921128"/>
            <a:ext cx="4870645" cy="14415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C96F723-9A2D-DF43-9B46-10EAE89EAF1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848"/>
          <a:stretch>
            <a:fillRect/>
          </a:stretch>
        </p:blipFill>
        <p:spPr>
          <a:xfrm>
            <a:off x="2041451" y="1921128"/>
            <a:ext cx="4892647" cy="143795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13320D38-5AD5-1D9C-18CD-B7577F486D2B}"/>
              </a:ext>
            </a:extLst>
          </p:cNvPr>
          <p:cNvSpPr txBox="1"/>
          <p:nvPr/>
        </p:nvSpPr>
        <p:spPr>
          <a:xfrm>
            <a:off x="443022" y="1708588"/>
            <a:ext cx="1394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WIS score 2014-2015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2FD1E0-B993-2573-133C-B9EE160E6C23}"/>
              </a:ext>
            </a:extLst>
          </p:cNvPr>
          <p:cNvSpPr txBox="1"/>
          <p:nvPr/>
        </p:nvSpPr>
        <p:spPr>
          <a:xfrm>
            <a:off x="3178249" y="1547501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[0.02, 0.20, 2.78]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3CFB1AE-D7E7-2A69-F829-CCE5BB343D39}"/>
              </a:ext>
            </a:extLst>
          </p:cNvPr>
          <p:cNvSpPr txBox="1"/>
          <p:nvPr/>
        </p:nvSpPr>
        <p:spPr>
          <a:xfrm>
            <a:off x="8218967" y="1551796"/>
            <a:ext cx="2700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w_i</a:t>
            </a:r>
            <a:r>
              <a:rPr lang="en-US" dirty="0"/>
              <a:t> = [0.009, 0.099, 2.89]</a:t>
            </a:r>
          </a:p>
        </p:txBody>
      </p:sp>
    </p:spTree>
    <p:extLst>
      <p:ext uri="{BB962C8B-B14F-4D97-AF65-F5344CB8AC3E}">
        <p14:creationId xmlns:p14="http://schemas.microsoft.com/office/powerpoint/2010/main" val="3562471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803</Words>
  <Application>Microsoft Macintosh PowerPoint</Application>
  <PresentationFormat>Widescreen</PresentationFormat>
  <Paragraphs>172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Helvetica</vt:lpstr>
      <vt:lpstr>Helvetica Neue</vt:lpstr>
      <vt:lpstr>Wingdings</vt:lpstr>
      <vt:lpstr>Office Theme</vt:lpstr>
      <vt:lpstr>Meeting 2025-08-XX</vt:lpstr>
      <vt:lpstr>Results</vt:lpstr>
      <vt:lpstr>Results</vt:lpstr>
      <vt:lpstr>Results</vt:lpstr>
      <vt:lpstr>Results</vt:lpstr>
      <vt:lpstr>Results</vt:lpstr>
      <vt:lpstr>Results</vt:lpstr>
      <vt:lpstr>Preliminary testing</vt:lpstr>
      <vt:lpstr>Preliminary testing: weight = 1</vt:lpstr>
      <vt:lpstr>Preliminary testing: weight = max(w_i)</vt:lpstr>
      <vt:lpstr>Preliminary testing: weight = 2*max(w_i)</vt:lpstr>
      <vt:lpstr>Preliminary testing: weight = 1 with sumnorm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Tijs Alleman</dc:creator>
  <cp:lastModifiedBy>Tijs Willy Alleman</cp:lastModifiedBy>
  <cp:revision>29</cp:revision>
  <dcterms:created xsi:type="dcterms:W3CDTF">2025-04-25T18:20:08Z</dcterms:created>
  <dcterms:modified xsi:type="dcterms:W3CDTF">2025-07-15T19:09:03Z</dcterms:modified>
</cp:coreProperties>
</file>