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js Willy Alleman" initials="TWA" lastIdx="1" clrIdx="0">
    <p:extLst>
      <p:ext uri="{19B8F6BF-5375-455C-9EA6-DF929625EA0E}">
        <p15:presenceInfo xmlns:p15="http://schemas.microsoft.com/office/powerpoint/2012/main" userId="S::twa27@cornell.edu::c3bda4cb-7c4e-4ebd-94b8-24a2623bdf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32"/>
    <p:restoredTop sz="94645"/>
  </p:normalViewPr>
  <p:slideViewPr>
    <p:cSldViewPr snapToGrid="0">
      <p:cViewPr varScale="1">
        <p:scale>
          <a:sx n="113" d="100"/>
          <a:sy n="113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7T19:40:1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1251 100 24035,'-9'-1'0,"0"-2"268,1 1-268,-1-2 90,-3 1-90,-1 1 46,-10-4-46,5 5 136,-5-3-136,0 1 0,5 2 0,-18-2 0,4 3 0,-13 0 0,0 0 0,-7 0 0,12 0 0,-10 0 0,24 0 0,-9 0 0,17 2 0,-12-1 0,12 4 0,-5-5 0,7 5 0,-1 1 0,1 0 0,-1 4 0,-6 1 0,9-2 0,-17 10 0,19-10 0,-15 14 0,5-4 0,-9 6 0,-5 6 0,6-4 0,8-5 0,-6 5 0,9 1 0,-12 10 0,12-11 0,-1 4 0,2-3 0,-4 6 0,1 4 0,4-11 0,-2 9 0,7-10 0,-9 11 0,10-12 0,0 4 0,5-11 0,-6 18 0,4-4 0,-3 1 0,6 2 0,-1-10 0,5 12 0,-2-11 0,3 16 0,0-9 0,4 12 0,5 0 0,-1-13 0,14 17 0,-9-22 0,14 19 0,-5-12 0,5 2 0,-2-5 0,6 3 0,-6-9 0,-3-5 0,11 9 0,-7-11 0,4 7 0,7 0 0,-8-10 0,16 7 0,6-3 0,-17-7 0,15 6 0,-23-14 0,17 8 0,3-11 0,0 3 0,0-4 0,-3 0 0,2-4 0,2-1 0,4-8 0,1 2 0,-5-6 0,4 3 0,-6 0 0,1-7 0,-8 7 0,6-8 0,-9 1 0,-4 5 0,3-9 0,-19 13 0,18-13 0,-13 3 0,12-10 0,-11-2 0,-3 11 0,-3-6 0,-6 2 0,6-6 0,-1-10 0,3 4 0,-3-12 0,-1 10 0,-5 4 0,0-5 0,-4 9 0,4-13 0,-8 16 0,4-6 0,-4 16 0,0-22 0,-4 10 0,3 3 0,-7-12 0,-1 12 0,-5-16 0,-8 4 0,9 13 0,-11-9 0,14 21 0,-27-29 0,14 15 0,-19-13 0,4 5 0,-6 0 0,-7-7 0,16 17 0,-18-16 0,28 24 0,-25-13 0,32 18 0,-18-10 0,16 14 0,-3-5 0,-12 1 0,19 8 0,-26-5 0,16 8 0,-11-3 0,12 6 0,-4-2 0,18 3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7T19:40:10.0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1251 100 24035,'-9'-1'0,"0"-2"268,1 1-268,-1-2 90,-3 1-90,-1 1 46,-10-4-46,5 5 136,-5-3-136,0 1 0,5 2 0,-18-2 0,4 3 0,-13 0 0,0 0 0,-7 0 0,12 0 0,-10 0 0,24 0 0,-9 0 0,17 2 0,-12-1 0,12 4 0,-5-5 0,7 5 0,-1 1 0,1 0 0,-1 4 0,-6 1 0,9-2 0,-17 10 0,19-10 0,-15 14 0,5-4 0,-9 6 0,-5 6 0,6-4 0,8-5 0,-6 5 0,9 1 0,-12 10 0,12-11 0,-1 4 0,2-3 0,-4 6 0,1 4 0,4-11 0,-2 9 0,7-10 0,-9 11 0,10-12 0,0 4 0,5-11 0,-6 18 0,4-4 0,-3 1 0,6 2 0,-1-10 0,5 12 0,-2-11 0,3 16 0,0-9 0,4 12 0,5 0 0,-1-13 0,14 17 0,-9-22 0,14 19 0,-5-12 0,5 2 0,-2-5 0,6 3 0,-6-9 0,-3-5 0,11 9 0,-7-11 0,4 7 0,7 0 0,-8-10 0,16 7 0,6-3 0,-17-7 0,15 6 0,-23-14 0,17 8 0,3-11 0,0 3 0,0-4 0,-3 0 0,2-4 0,2-1 0,4-8 0,1 2 0,-5-6 0,4 3 0,-6 0 0,1-7 0,-8 7 0,6-8 0,-9 1 0,-4 5 0,3-9 0,-19 13 0,18-13 0,-13 3 0,12-10 0,-11-2 0,-3 11 0,-3-6 0,-6 2 0,6-6 0,-1-10 0,3 4 0,-3-12 0,-1 10 0,-5 4 0,0-5 0,-4 9 0,4-13 0,-8 16 0,4-6 0,-4 16 0,0-22 0,-4 10 0,3 3 0,-7-12 0,-1 12 0,-5-16 0,-8 4 0,9 13 0,-11-9 0,14 21 0,-27-29 0,14 15 0,-19-13 0,4 5 0,-6 0 0,-7-7 0,16 17 0,-18-16 0,28 24 0,-25-13 0,32 18 0,-18-10 0,16 14 0,-3-5 0,-12 1 0,19 8 0,-26-5 0,16 8 0,-11-3 0,12 6 0,-4-2 0,18 3 0,-2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3329-A5D8-5A45-82D1-AA63529B0F9F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195E-F75D-114D-8836-CA4A7CD0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1F8B-79EB-3B5B-8513-1065AC80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F4A3-9B7F-4E64-E9B5-E7CCECC3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C4C5-94BE-4CC3-8806-D01D380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3C1-49F5-CCFD-A61E-DD5E0924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92B7-997F-4C2D-C638-863123E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7FD-8DA7-9F00-4C06-41D4142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E1461-AD7A-CB83-1242-3C6D185C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9FD1-3B68-7F26-3605-200D549C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4B-3C50-1266-117C-74AE935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288E-0809-AC94-71E0-4ADBA95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05174-BDDA-56C7-8D7A-99F9819F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7368-655F-B9A0-3875-D2EA565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FFEF-6B7A-6220-2CA7-0E12174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71E9-BD1A-38D0-4ACC-5EDE764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DAB-7866-A2D4-6392-801D73C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F2A4-E465-BBBF-83E0-05A0FDE7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40AB-3F2C-4732-565C-C43110DF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368B-4CD9-F6A1-DD10-0AAE802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B96A-557A-256B-0DEC-B81F6591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2815-F4B1-E8F3-5F4C-9AE74C45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91C-D266-5E2B-E0E8-60489A4A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D650-FBAE-F35E-3416-1DAFA789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B4CE-615B-9B55-3163-0208EE4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34AB-04E8-2555-1DF6-77A93106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1DB-2C38-6CE8-2D4A-7A57C0B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66F-3836-76BD-9450-F7273091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1A3B-C94C-047B-9493-FFF7E650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860BA-6670-D522-C6B9-E15A3510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A34F-13C0-1606-A558-49C8AFA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05B6-C804-822A-821D-8C27455B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0A30-B56E-9AC6-DCC4-8BC3174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90E5-1467-4DBB-CADF-463940DD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115AE-2A23-BE2B-A6AA-1CC40F1A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B80B-76CD-17DF-3F24-8D7E71C4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62414-AC0A-8017-7830-A6C1747FB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ECAB8-7408-926D-714E-2881EC4A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2C087-82D9-228A-86DC-9FF1849D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6132-271B-937B-BFDB-982A20C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831B0-FD9A-56CE-A13C-BB75618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066-6461-6444-EA95-8F38A89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8970-0BE3-29C0-4D27-2AD301F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BA2A-8C19-C401-B2B8-80BA229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7650-0C42-23C3-EBA6-EF7D9B5C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E6EB-F0B3-9515-A37E-95AF7A85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2936-94BC-46A2-5909-612EB7D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B9DAA-CC8E-324D-D5BB-4A9DCDF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99CE-B764-F385-D29E-A36172EA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BAC7-EB76-F7EF-25AA-187381E8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0727-C4B4-0369-E72D-BFAD8B91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D6A9-3BF3-DB53-CFC9-6CABA56D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D4B-EACB-1656-FE13-FC758FF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94DC-0E4C-25CC-A0D1-ADF08AF0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751F-314D-6C33-8F09-1B56D5E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FB3C4-EDB3-120F-5AA8-CE40210C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92AC-A0B1-0F9E-9A22-5A0F6A6E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BE52-DCCA-7200-1428-8D15366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92617-7BD4-9DA4-2AA8-E6B0D699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E532-150F-5550-F184-53C59BE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8824A-8A6F-A5E6-AF96-CA5D49CE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DFF-4C02-E3AE-56CD-6B445E98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CECE-AC7E-BA14-2461-37D4959B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CF90-2037-9148-815D-49A77E793563}" type="datetimeFigureOut">
              <a:rPr lang="en-US" smtClean="0"/>
              <a:t>9/17/25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25127-CF69-E86C-F80E-F338B25A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3A87-0F46-5433-434A-DD1B02F26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1.xml"/><Relationship Id="rId7" Type="http://schemas.openxmlformats.org/officeDocument/2006/relationships/image" Target="../media/image6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customXml" Target="../ink/ink2.xml"/><Relationship Id="rId7" Type="http://schemas.openxmlformats.org/officeDocument/2006/relationships/image" Target="../media/image6.emf"/><Relationship Id="rId12" Type="http://schemas.openxmlformats.org/officeDocument/2006/relationships/image" Target="../media/image11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9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406B-27E8-4A59-43F2-0D268D8F8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2025-09-XX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C883-9765-815C-084A-D672C7C9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Leave-one-out accuracy analysis results (bis)</a:t>
            </a:r>
          </a:p>
        </p:txBody>
      </p:sp>
    </p:spTree>
    <p:extLst>
      <p:ext uri="{BB962C8B-B14F-4D97-AF65-F5344CB8AC3E}">
        <p14:creationId xmlns:p14="http://schemas.microsoft.com/office/powerpoint/2010/main" val="125172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B06086-4EB1-0344-5AC9-25F63A000A11}"/>
              </a:ext>
            </a:extLst>
          </p:cNvPr>
          <p:cNvSpPr/>
          <p:nvPr/>
        </p:nvSpPr>
        <p:spPr>
          <a:xfrm>
            <a:off x="790222" y="3533422"/>
            <a:ext cx="4165600" cy="26980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DAA0B3-BB0B-FC37-792E-799B0D70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7" y="39702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AACC-8119-DD64-E23C-A420C2EC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37" y="1518811"/>
            <a:ext cx="10515600" cy="1540912"/>
          </a:xfrm>
        </p:spPr>
        <p:txBody>
          <a:bodyPr/>
          <a:lstStyle/>
          <a:p>
            <a:r>
              <a:rPr lang="en-US" sz="2400" dirty="0"/>
              <a:t>Recap: Forgot to include LL for sum of hospital incidence across strains</a:t>
            </a:r>
          </a:p>
          <a:p>
            <a:r>
              <a:rPr lang="en-US" sz="2400" dirty="0"/>
              <a:t>Experimented with modifier shrinkage strength (patterns consistent)</a:t>
            </a:r>
          </a:p>
          <a:p>
            <a:r>
              <a:rPr lang="en-US" sz="2400" dirty="0"/>
              <a:t>Re-performed leave-one-out analysis and found:</a:t>
            </a: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0FC7FC-76A0-12A1-5FF0-7EFAADFE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191778"/>
              </p:ext>
            </p:extLst>
          </p:nvPr>
        </p:nvGraphicFramePr>
        <p:xfrm>
          <a:off x="5302104" y="3401864"/>
          <a:ext cx="6889896" cy="3447860"/>
        </p:xfrm>
        <a:graphic>
          <a:graphicData uri="http://schemas.openxmlformats.org/drawingml/2006/table">
            <a:tbl>
              <a:tblPr/>
              <a:tblGrid>
                <a:gridCol w="653351">
                  <a:extLst>
                    <a:ext uri="{9D8B030D-6E8A-4147-A177-3AD203B41FA5}">
                      <a16:colId xmlns:a16="http://schemas.microsoft.com/office/drawing/2014/main" val="1823249484"/>
                    </a:ext>
                  </a:extLst>
                </a:gridCol>
                <a:gridCol w="1484889">
                  <a:extLst>
                    <a:ext uri="{9D8B030D-6E8A-4147-A177-3AD203B41FA5}">
                      <a16:colId xmlns:a16="http://schemas.microsoft.com/office/drawing/2014/main" val="3393858535"/>
                    </a:ext>
                  </a:extLst>
                </a:gridCol>
                <a:gridCol w="1030260">
                  <a:extLst>
                    <a:ext uri="{9D8B030D-6E8A-4147-A177-3AD203B41FA5}">
                      <a16:colId xmlns:a16="http://schemas.microsoft.com/office/drawing/2014/main" val="34057855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116519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1979524682"/>
                    </a:ext>
                  </a:extLst>
                </a:gridCol>
                <a:gridCol w="1424764">
                  <a:extLst>
                    <a:ext uri="{9D8B030D-6E8A-4147-A177-3AD203B41FA5}">
                      <a16:colId xmlns:a16="http://schemas.microsoft.com/office/drawing/2014/main" val="491471951"/>
                    </a:ext>
                  </a:extLst>
                </a:gridCol>
              </a:tblGrid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WIS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relative_WIS_nodrift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85103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model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immunity_linking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ED_visits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12547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40.25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090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37.19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0.76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0.56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3303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40.26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5420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37.37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9469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37.27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922633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35.39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0.73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0.53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796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66086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37.01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6432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36.46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0.75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0.55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69556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35.28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0.72</a:t>
                      </a:r>
                      <a:endParaRPr lang="en-US" sz="10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0.53</a:t>
                      </a:r>
                      <a:endParaRPr lang="en-US" sz="10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8106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37.53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68051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37.68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0.77</a:t>
                      </a:r>
                      <a:endParaRPr lang="en-US" sz="100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0.57</a:t>
                      </a:r>
                      <a:endParaRPr lang="en-US" sz="10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73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580AC3-BD38-3234-9589-73052223CF2C}"/>
              </a:ext>
            </a:extLst>
          </p:cNvPr>
          <p:cNvSpPr txBox="1"/>
          <p:nvPr/>
        </p:nvSpPr>
        <p:spPr>
          <a:xfrm>
            <a:off x="937437" y="3694480"/>
            <a:ext cx="39628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All </a:t>
            </a:r>
            <a:r>
              <a:rPr lang="en-US" sz="1400" b="1" dirty="0" err="1">
                <a:solidFill>
                  <a:schemeClr val="bg1"/>
                </a:solidFill>
              </a:rPr>
              <a:t>model+data</a:t>
            </a:r>
            <a:r>
              <a:rPr lang="en-US" sz="1400" b="1" dirty="0">
                <a:solidFill>
                  <a:schemeClr val="bg1"/>
                </a:solidFill>
              </a:rPr>
              <a:t> combinations outperform baseline models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Adding ED visits (almost) always improves accuracy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Best </a:t>
            </a:r>
            <a:r>
              <a:rPr lang="en-US" sz="1400" b="1" dirty="0" err="1">
                <a:solidFill>
                  <a:schemeClr val="bg1"/>
                </a:solidFill>
              </a:rPr>
              <a:t>model+data</a:t>
            </a:r>
            <a:r>
              <a:rPr lang="en-US" sz="1400" b="1" dirty="0">
                <a:solidFill>
                  <a:schemeClr val="bg1"/>
                </a:solidFill>
              </a:rPr>
              <a:t> is always w/o immunity linking and with ILI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Accuracy of </a:t>
            </a:r>
            <a:r>
              <a:rPr lang="en-US" sz="1400" b="1" dirty="0" err="1">
                <a:solidFill>
                  <a:schemeClr val="bg1"/>
                </a:solidFill>
              </a:rPr>
              <a:t>immunity_linking</a:t>
            </a:r>
            <a:r>
              <a:rPr lang="en-US" sz="1400" b="1" dirty="0">
                <a:solidFill>
                  <a:schemeClr val="bg1"/>
                </a:solidFill>
              </a:rPr>
              <a:t>=FALSE + </a:t>
            </a:r>
            <a:r>
              <a:rPr lang="en-US" sz="1400" b="1" dirty="0" err="1">
                <a:solidFill>
                  <a:schemeClr val="bg1"/>
                </a:solidFill>
              </a:rPr>
              <a:t>ED_visits</a:t>
            </a:r>
            <a:r>
              <a:rPr lang="en-US" sz="1400" b="1" dirty="0">
                <a:solidFill>
                  <a:schemeClr val="bg1"/>
                </a:solidFill>
              </a:rPr>
              <a:t> = True increases by 3% rel. to baseline models from 1 strain </a:t>
            </a:r>
            <a:r>
              <a:rPr lang="en-US" sz="1400" b="1" dirty="0">
                <a:solidFill>
                  <a:schemeClr val="bg1"/>
                </a:solidFill>
                <a:sym typeface="Wingdings" pitchFamily="2" charset="2"/>
              </a:rPr>
              <a:t> 2 strains then marginally increases (1%) from 2 strains  3 strains</a:t>
            </a:r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73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AA7D2-1B56-E57F-B350-1057C48C6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transmission as a behavioral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1124B-7148-D755-C7C1-EAD46C9C7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Human comfy, human not use heating or AC, human go outside, human spread less respiratory disease</a:t>
            </a:r>
          </a:p>
          <a:p>
            <a:r>
              <a:rPr lang="en-US" dirty="0"/>
              <a:t>ERA5: Universal Thermal Comfort Index (UTCI)</a:t>
            </a:r>
          </a:p>
          <a:p>
            <a:pPr lvl="1"/>
            <a:r>
              <a:rPr lang="en-US" dirty="0"/>
              <a:t>Solar radiation, temperature, wind, humidity combined into equivalent temperature in a closed room at 50% RH and “appropriate” clothing</a:t>
            </a:r>
          </a:p>
          <a:p>
            <a:pPr lvl="1"/>
            <a:r>
              <a:rPr lang="en-US" dirty="0"/>
              <a:t>Broadly recognized as a predictor of thermal comfort and heat stress</a:t>
            </a:r>
          </a:p>
          <a:p>
            <a:r>
              <a:rPr lang="en-US" dirty="0"/>
              <a:t>Convert using a double sigmoid behavioral function:</a:t>
            </a:r>
          </a:p>
          <a:p>
            <a:pPr lvl="1"/>
            <a:r>
              <a:rPr lang="en-US" dirty="0"/>
              <a:t>“Comfort range” </a:t>
            </a:r>
            <a:r>
              <a:rPr lang="en-US" dirty="0">
                <a:sym typeface="Wingdings" pitchFamily="2" charset="2"/>
              </a:rPr>
              <a:t> shallow response between 18-24 degrees C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56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A6E91-F097-073A-89F2-76775F219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BD332-9C2A-13EE-F32A-0658CD51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transmission as a behavioral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8B45E-B489-C2CE-6593-E5E6DDB4F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Human comfy, human not use heating or AC, human go outside, human spread less respiratory disease</a:t>
            </a:r>
          </a:p>
          <a:p>
            <a:r>
              <a:rPr lang="en-US" dirty="0"/>
              <a:t>ERA5: Universal Thermal Comfort Index (UTCI)</a:t>
            </a:r>
          </a:p>
          <a:p>
            <a:pPr lvl="1"/>
            <a:r>
              <a:rPr lang="en-US" dirty="0"/>
              <a:t>Solar radiation, temperature, wind, humidity combined into equivalent temperature in a closed room at 50% RH and “appropriate” clothing</a:t>
            </a:r>
          </a:p>
          <a:p>
            <a:pPr lvl="1"/>
            <a:r>
              <a:rPr lang="en-US" dirty="0"/>
              <a:t>Broadly recognized as a predictor of thermal comfort and heat stress</a:t>
            </a:r>
          </a:p>
          <a:p>
            <a:r>
              <a:rPr lang="en-US" dirty="0"/>
              <a:t>Convert using a double sigmoid behavioral function:</a:t>
            </a:r>
          </a:p>
          <a:p>
            <a:pPr lvl="1"/>
            <a:r>
              <a:rPr lang="en-US" dirty="0"/>
              <a:t>“Comfort range” </a:t>
            </a:r>
            <a:r>
              <a:rPr lang="en-US" dirty="0">
                <a:sym typeface="Wingdings" pitchFamily="2" charset="2"/>
              </a:rPr>
              <a:t> shallow response between 18-24 degrees C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6B2C75-60A9-1032-5797-8360576003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15" t="10277" r="8485"/>
          <a:stretch>
            <a:fillRect/>
          </a:stretch>
        </p:blipFill>
        <p:spPr>
          <a:xfrm>
            <a:off x="8158348" y="3792190"/>
            <a:ext cx="4033652" cy="306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575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F6A2C-935D-2E12-F3EE-E115C4F4A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transmission as a behavioral process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626E01-0896-35A1-2D87-789774DAF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55" y="2122227"/>
            <a:ext cx="5892038" cy="4148073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9A3B75-8EBB-22EE-8361-E0077E8A6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30426"/>
            <a:ext cx="5892038" cy="4148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CD9786-ECEE-31DE-73E7-659B21390C17}"/>
              </a:ext>
            </a:extLst>
          </p:cNvPr>
          <p:cNvSpPr txBox="1"/>
          <p:nvPr/>
        </p:nvSpPr>
        <p:spPr>
          <a:xfrm>
            <a:off x="6945573" y="3663090"/>
            <a:ext cx="15556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~ 6% magnitude</a:t>
            </a:r>
          </a:p>
          <a:p>
            <a:r>
              <a:rPr lang="en-US" sz="1400" dirty="0"/>
              <a:t>Delayed 21 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524301-225C-2B16-6C30-27475660C62D}"/>
              </a:ext>
            </a:extLst>
          </p:cNvPr>
          <p:cNvSpPr txBox="1"/>
          <p:nvPr/>
        </p:nvSpPr>
        <p:spPr>
          <a:xfrm>
            <a:off x="936010" y="3653521"/>
            <a:ext cx="2284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 parameters:</a:t>
            </a:r>
          </a:p>
          <a:p>
            <a:r>
              <a:rPr lang="en-US" sz="1400" dirty="0"/>
              <a:t>Magnitude + delay</a:t>
            </a:r>
          </a:p>
        </p:txBody>
      </p:sp>
    </p:spTree>
    <p:extLst>
      <p:ext uri="{BB962C8B-B14F-4D97-AF65-F5344CB8AC3E}">
        <p14:creationId xmlns:p14="http://schemas.microsoft.com/office/powerpoint/2010/main" val="178166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A3B2D-1B2C-01B9-D898-32DEA50C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transmission as a behavioral process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B6282CC-79A3-757A-47DD-BA094D6797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95" y="1303360"/>
            <a:ext cx="3497918" cy="24625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FE4B68-1406-0339-FDBB-4FAF0AE0B36C}"/>
              </a:ext>
            </a:extLst>
          </p:cNvPr>
          <p:cNvSpPr txBox="1"/>
          <p:nvPr/>
        </p:nvSpPr>
        <p:spPr>
          <a:xfrm>
            <a:off x="4237630" y="1392072"/>
            <a:ext cx="445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Subtle but noticeable effect thermal comfort</a:t>
            </a:r>
            <a:r>
              <a:rPr lang="en-US" dirty="0">
                <a:sym typeface="Wingdings" pitchFamily="2" charset="2"/>
              </a:rPr>
              <a:t>: (2024-2025 season):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0DC547E-DDA2-EEA5-0F39-28C7ABA34583}"/>
                  </a:ext>
                </a:extLst>
              </p14:cNvPr>
              <p14:cNvContentPartPr/>
              <p14:nvPr/>
            </p14:nvContentPartPr>
            <p14:xfrm>
              <a:off x="2282803" y="2321780"/>
              <a:ext cx="595440" cy="60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0DC547E-DDA2-EEA5-0F39-28C7ABA345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4163" y="2313140"/>
                <a:ext cx="613080" cy="620280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E9C5C6A-7206-8EF7-03B7-E97FB41FFC3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892"/>
          <a:stretch>
            <a:fillRect/>
          </a:stretch>
        </p:blipFill>
        <p:spPr>
          <a:xfrm>
            <a:off x="-1" y="2924420"/>
            <a:ext cx="6398250" cy="166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436AC5-8DD0-F80C-EE9C-B01C8B3D86EF}"/>
              </a:ext>
            </a:extLst>
          </p:cNvPr>
          <p:cNvSpPr txBox="1"/>
          <p:nvPr/>
        </p:nvSpPr>
        <p:spPr>
          <a:xfrm>
            <a:off x="5185246" y="3214048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F3FBD9B-21F4-6CB2-D1E3-326433F95B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3607"/>
          <a:stretch>
            <a:fillRect/>
          </a:stretch>
        </p:blipFill>
        <p:spPr>
          <a:xfrm>
            <a:off x="0" y="4586924"/>
            <a:ext cx="6398250" cy="1672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329E140-2F07-014B-BC15-4CD9EBEB757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40" t="53607"/>
          <a:stretch>
            <a:fillRect/>
          </a:stretch>
        </p:blipFill>
        <p:spPr>
          <a:xfrm>
            <a:off x="6325737" y="2924420"/>
            <a:ext cx="5917629" cy="16625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2C7003-CB38-F936-48BF-44691DEA0CE9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512" t="53607"/>
          <a:stretch>
            <a:fillRect/>
          </a:stretch>
        </p:blipFill>
        <p:spPr>
          <a:xfrm>
            <a:off x="6361993" y="4586924"/>
            <a:ext cx="5917629" cy="167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2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B53FA-1CE8-D378-0657-6EC3B37A6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5A5B-40A8-2987-350D-046F40B19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 transmission as a behavioral process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20D7DDA-E941-C9A3-37F7-A5CB56E41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795" y="1303360"/>
            <a:ext cx="3497918" cy="24625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3FE320-94F8-8E13-1DA7-8CF9F8D56930}"/>
              </a:ext>
            </a:extLst>
          </p:cNvPr>
          <p:cNvSpPr txBox="1"/>
          <p:nvPr/>
        </p:nvSpPr>
        <p:spPr>
          <a:xfrm>
            <a:off x="4237630" y="1392072"/>
            <a:ext cx="4455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Subtle but noticeable effect thermal comfort</a:t>
            </a:r>
            <a:r>
              <a:rPr lang="en-US" dirty="0">
                <a:sym typeface="Wingdings" pitchFamily="2" charset="2"/>
              </a:rPr>
              <a:t>: (2024-2025 season):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96E156A-565B-AB28-8D4A-B31EE43936DC}"/>
                  </a:ext>
                </a:extLst>
              </p14:cNvPr>
              <p14:cNvContentPartPr/>
              <p14:nvPr/>
            </p14:nvContentPartPr>
            <p14:xfrm>
              <a:off x="2282803" y="2321780"/>
              <a:ext cx="595440" cy="602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96E156A-565B-AB28-8D4A-B31EE43936D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73803" y="2312775"/>
                <a:ext cx="613080" cy="620291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D1DE2110-15A6-E28D-A0F2-D612BC2B294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3892"/>
          <a:stretch>
            <a:fillRect/>
          </a:stretch>
        </p:blipFill>
        <p:spPr>
          <a:xfrm>
            <a:off x="-1" y="2924420"/>
            <a:ext cx="6398250" cy="166250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4BCD16-3F3A-ADBF-1EBF-666217347905}"/>
              </a:ext>
            </a:extLst>
          </p:cNvPr>
          <p:cNvSpPr txBox="1"/>
          <p:nvPr/>
        </p:nvSpPr>
        <p:spPr>
          <a:xfrm>
            <a:off x="5185246" y="3214048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w/o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0CF7A2A-CBF8-F4C3-E025-E0926F0483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53607"/>
          <a:stretch>
            <a:fillRect/>
          </a:stretch>
        </p:blipFill>
        <p:spPr>
          <a:xfrm>
            <a:off x="0" y="4586924"/>
            <a:ext cx="6398250" cy="1672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6BF2931-3BDD-9962-C547-105E9A66C3E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6940" t="53607"/>
          <a:stretch>
            <a:fillRect/>
          </a:stretch>
        </p:blipFill>
        <p:spPr>
          <a:xfrm>
            <a:off x="6325737" y="2924420"/>
            <a:ext cx="5917629" cy="166250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A6A7133-1A91-5A22-EC40-85743E768BBB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7512" t="53607"/>
          <a:stretch>
            <a:fillRect/>
          </a:stretch>
        </p:blipFill>
        <p:spPr>
          <a:xfrm>
            <a:off x="6361993" y="4586924"/>
            <a:ext cx="5917629" cy="1672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0F64A0-2154-DD57-EC30-EA772315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53607"/>
          <a:stretch>
            <a:fillRect/>
          </a:stretch>
        </p:blipFill>
        <p:spPr>
          <a:xfrm>
            <a:off x="0" y="2929546"/>
            <a:ext cx="6398249" cy="16727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F5B1BC6-43C3-76BF-199C-4BFBF8EC2EDF}"/>
              </a:ext>
            </a:extLst>
          </p:cNvPr>
          <p:cNvSpPr txBox="1"/>
          <p:nvPr/>
        </p:nvSpPr>
        <p:spPr>
          <a:xfrm>
            <a:off x="5231367" y="3244334"/>
            <a:ext cx="77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1B3012-202A-E488-4B61-9772B3FADCC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3607"/>
          <a:stretch>
            <a:fillRect/>
          </a:stretch>
        </p:blipFill>
        <p:spPr>
          <a:xfrm>
            <a:off x="19673" y="4592066"/>
            <a:ext cx="6358902" cy="16625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55FBDA6-1655-87FD-70F2-5ABD9B65E81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7030" t="52956"/>
          <a:stretch>
            <a:fillRect/>
          </a:stretch>
        </p:blipFill>
        <p:spPr>
          <a:xfrm>
            <a:off x="6325737" y="2911926"/>
            <a:ext cx="5917629" cy="16874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3823CF0-F1CA-A4FA-B073-7BF7CB0C3297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7631" t="53607"/>
          <a:stretch>
            <a:fillRect/>
          </a:stretch>
        </p:blipFill>
        <p:spPr>
          <a:xfrm>
            <a:off x="6378575" y="4598455"/>
            <a:ext cx="5864791" cy="1659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3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449</Words>
  <Application>Microsoft Macintosh PowerPoint</Application>
  <PresentationFormat>Widescreen</PresentationFormat>
  <Paragraphs>120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Helvetica</vt:lpstr>
      <vt:lpstr>Helvetica Neue</vt:lpstr>
      <vt:lpstr>Wingdings</vt:lpstr>
      <vt:lpstr>Office Theme</vt:lpstr>
      <vt:lpstr>Meeting 2025-09-XX</vt:lpstr>
      <vt:lpstr>Results</vt:lpstr>
      <vt:lpstr>Flu transmission as a behavioral process</vt:lpstr>
      <vt:lpstr>Flu transmission as a behavioral process</vt:lpstr>
      <vt:lpstr>Flu transmission as a behavioral process</vt:lpstr>
      <vt:lpstr>Flu transmission as a behavioral process</vt:lpstr>
      <vt:lpstr>Flu transmission as a behavioral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Tijs Alleman</dc:creator>
  <cp:lastModifiedBy>Tijs Willy Alleman</cp:lastModifiedBy>
  <cp:revision>33</cp:revision>
  <dcterms:created xsi:type="dcterms:W3CDTF">2025-04-25T18:20:08Z</dcterms:created>
  <dcterms:modified xsi:type="dcterms:W3CDTF">2025-09-17T20:56:22Z</dcterms:modified>
</cp:coreProperties>
</file>