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9" r:id="rId5"/>
    <p:sldId id="260" r:id="rId6"/>
    <p:sldId id="261" r:id="rId7"/>
    <p:sldId id="265" r:id="rId8"/>
    <p:sldId id="263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24" autoAdjust="0"/>
  </p:normalViewPr>
  <p:slideViewPr>
    <p:cSldViewPr>
      <p:cViewPr varScale="1">
        <p:scale>
          <a:sx n="65" d="100"/>
          <a:sy n="65" d="100"/>
        </p:scale>
        <p:origin x="-66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738E5-0715-451C-A257-917F3BF7D9DF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2B2C88-7F43-498F-A66F-19E6319AF49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B2C88-7F43-498F-A66F-19E6319AF49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1026" name="Picture 2" descr="C:\Documents and Settings\Marc\My Documents\IFHA Files\IFHAlogo_new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48" y="5989478"/>
            <a:ext cx="835576" cy="868522"/>
          </a:xfrm>
          <a:prstGeom prst="rect">
            <a:avLst/>
          </a:prstGeom>
          <a:noFill/>
        </p:spPr>
      </p:pic>
      <p:pic>
        <p:nvPicPr>
          <p:cNvPr id="1027" name="Picture 3" descr="C:\Documents and Settings\Marc\My Documents\My Pictures\DIVERSES\ssa.png"/>
          <p:cNvPicPr>
            <a:picLocks noChangeAspect="1" noChangeArrowheads="1"/>
          </p:cNvPicPr>
          <p:nvPr userDrawn="1"/>
        </p:nvPicPr>
        <p:blipFill>
          <a:blip r:embed="rId3" cstate="print"/>
          <a:srcRect l="25446" t="15579" b="2898"/>
          <a:stretch>
            <a:fillRect/>
          </a:stretch>
        </p:blipFill>
        <p:spPr bwMode="auto">
          <a:xfrm>
            <a:off x="500034" y="6143644"/>
            <a:ext cx="1111209" cy="57150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1571604" y="6143644"/>
            <a:ext cx="6286544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ctr"/>
            <a:r>
              <a:rPr lang="fr-BE" sz="3200" dirty="0" smtClean="0"/>
              <a:t>IFHA, Abuja 2009</a:t>
            </a:r>
            <a:endParaRPr lang="en-US" sz="32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8E602-77D5-42E3-B34B-D242581856B3}" type="datetimeFigureOut">
              <a:rPr lang="en-US" smtClean="0"/>
              <a:t>9/24/2009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F0474-8129-46C6-ADDC-737613C59A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sg@ifha-online.or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282" y="714356"/>
            <a:ext cx="8643998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Cambria" pitchFamily="18" charset="0"/>
              </a:rPr>
              <a:t>Fellowship – African Hypertension Specialist (FAHS</a:t>
            </a:r>
            <a:r>
              <a:rPr lang="en-US" b="1" dirty="0" smtClean="0">
                <a:solidFill>
                  <a:srgbClr val="0033CC"/>
                </a:solidFill>
                <a:latin typeface="Cambria" pitchFamily="18" charset="0"/>
              </a:rPr>
              <a:t>)</a:t>
            </a:r>
            <a:endParaRPr lang="en-US" b="1" dirty="0">
              <a:solidFill>
                <a:srgbClr val="0033CC"/>
              </a:solidFill>
              <a:latin typeface="Cambr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3886200"/>
            <a:ext cx="8643998" cy="2757510"/>
          </a:xfrm>
        </p:spPr>
        <p:txBody>
          <a:bodyPr>
            <a:noAutofit/>
          </a:bodyPr>
          <a:lstStyle/>
          <a:p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Prepared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by: </a:t>
            </a:r>
          </a:p>
          <a:p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IFHA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Deputy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Secretary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General Office</a:t>
            </a:r>
            <a:endParaRPr lang="fr-BE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endParaRPr lang="fr-BE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Support and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endorsed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by IFHA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Board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members</a:t>
            </a:r>
            <a:endParaRPr lang="fr-BE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  <a:p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Requested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endorsment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: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European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Society of Hypertension &amp; 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ISH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Low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&amp; Middle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Income</a:t>
            </a:r>
            <a:r>
              <a:rPr lang="fr-BE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 countries </a:t>
            </a:r>
            <a:r>
              <a:rPr lang="fr-BE" sz="2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 charset="0"/>
              </a:rPr>
              <a:t>Committee</a:t>
            </a:r>
            <a:endParaRPr lang="fr-BE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rgbClr val="92D050"/>
          </a:solidFill>
        </p:spPr>
        <p:txBody>
          <a:bodyPr/>
          <a:lstStyle/>
          <a:p>
            <a:r>
              <a:rPr lang="fr-BE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IFHA Running </a:t>
            </a:r>
            <a:r>
              <a:rPr lang="fr-BE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02"/>
          </a:xfrm>
          <a:solidFill>
            <a:srgbClr val="FFFF00"/>
          </a:solidFill>
        </p:spPr>
        <p:txBody>
          <a:bodyPr>
            <a:normAutofit/>
          </a:bodyPr>
          <a:lstStyle/>
          <a:p>
            <a:pPr lvl="3">
              <a:buNone/>
            </a:pPr>
            <a:endParaRPr lang="fr-BE" sz="3200" b="1" dirty="0">
              <a:solidFill>
                <a:srgbClr val="92D050"/>
              </a:solidFill>
            </a:endParaRPr>
          </a:p>
          <a:p>
            <a:pPr lvl="3">
              <a:buFont typeface="Wingdings" pitchFamily="2" charset="2"/>
              <a:buChar char="ü"/>
            </a:pPr>
            <a:r>
              <a:rPr lang="fr-BE" sz="4400" b="1" dirty="0" smtClean="0">
                <a:solidFill>
                  <a:srgbClr val="92D050"/>
                </a:solidFill>
              </a:rPr>
              <a:t>VITARAA</a:t>
            </a:r>
          </a:p>
          <a:p>
            <a:pPr lvl="3">
              <a:buFont typeface="Wingdings" pitchFamily="2" charset="2"/>
              <a:buChar char="ü"/>
            </a:pPr>
            <a:r>
              <a:rPr lang="fr-BE" sz="4400" b="1" dirty="0" smtClean="0">
                <a:solidFill>
                  <a:srgbClr val="92D050"/>
                </a:solidFill>
              </a:rPr>
              <a:t>NOAAH</a:t>
            </a:r>
          </a:p>
          <a:p>
            <a:pPr lvl="3">
              <a:buFont typeface="Wingdings" pitchFamily="2" charset="2"/>
              <a:buChar char="ü"/>
            </a:pPr>
            <a:r>
              <a:rPr lang="fr-BE" sz="4400" b="1" dirty="0">
                <a:solidFill>
                  <a:srgbClr val="92D050"/>
                </a:solidFill>
              </a:rPr>
              <a:t>IPM</a:t>
            </a:r>
          </a:p>
          <a:p>
            <a:pPr lvl="3">
              <a:buFont typeface="Wingdings" pitchFamily="2" charset="2"/>
              <a:buChar char="ü"/>
            </a:pPr>
            <a:r>
              <a:rPr lang="fr-BE" sz="4400" b="1" dirty="0">
                <a:solidFill>
                  <a:srgbClr val="92D050"/>
                </a:solidFill>
              </a:rPr>
              <a:t>ISH-LMICC </a:t>
            </a:r>
            <a:r>
              <a:rPr lang="fr-BE" sz="4400" b="1" dirty="0" err="1">
                <a:solidFill>
                  <a:srgbClr val="92D050"/>
                </a:solidFill>
              </a:rPr>
              <a:t>Teaching</a:t>
            </a:r>
            <a:r>
              <a:rPr lang="fr-BE" sz="4400" b="1" dirty="0">
                <a:solidFill>
                  <a:srgbClr val="92D050"/>
                </a:solidFill>
              </a:rPr>
              <a:t> </a:t>
            </a:r>
            <a:r>
              <a:rPr lang="fr-BE" sz="4400" b="1" dirty="0" err="1">
                <a:solidFill>
                  <a:srgbClr val="92D050"/>
                </a:solidFill>
              </a:rPr>
              <a:t>seminar</a:t>
            </a:r>
            <a:endParaRPr lang="fr-BE" sz="4400" b="1" dirty="0">
              <a:solidFill>
                <a:srgbClr val="92D050"/>
              </a:solidFill>
            </a:endParaRPr>
          </a:p>
          <a:p>
            <a:pPr lvl="3">
              <a:buFont typeface="Wingdings" pitchFamily="2" charset="2"/>
              <a:buChar char="ü"/>
            </a:pPr>
            <a:r>
              <a:rPr lang="fr-BE" sz="4400" b="1" dirty="0"/>
              <a:t>FAHS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BE" dirty="0" err="1" smtClean="0"/>
              <a:t>Rationale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ISH </a:t>
            </a:r>
            <a:r>
              <a:rPr lang="en-US" sz="2400" dirty="0"/>
              <a:t>in collaboration with IFHA and African local hypertension societies is organizing teaching seminars (now for the 3</a:t>
            </a:r>
            <a:r>
              <a:rPr lang="en-US" sz="2400" baseline="30000" dirty="0"/>
              <a:t>rd </a:t>
            </a:r>
            <a:r>
              <a:rPr lang="en-US" sz="2400" dirty="0"/>
              <a:t>time- totalizing more than 100 persons trained), but no clear follow up and outcome evaluation tool were set up.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clear pathways for young African investigators in the field of hypertension and no encouragement measures; hence Africa is less competitive on worldwide market in area of research in hypertension.</a:t>
            </a:r>
          </a:p>
          <a:p>
            <a:r>
              <a:rPr lang="en-US" sz="2400" dirty="0" smtClean="0"/>
              <a:t>Obviously </a:t>
            </a:r>
            <a:r>
              <a:rPr lang="en-US" sz="2400" dirty="0"/>
              <a:t>the Quality of publication from Africa can be improved, and local training enhanced by a training of trainers system.</a:t>
            </a:r>
          </a:p>
          <a:p>
            <a:r>
              <a:rPr lang="en-US" sz="2400" dirty="0" smtClean="0"/>
              <a:t>Reliable </a:t>
            </a:r>
            <a:r>
              <a:rPr lang="en-US" sz="2400" dirty="0"/>
              <a:t>data about hypertension patterns in Africa are lacking in many places, and research still in essence; based mainly on epidemiological research.</a:t>
            </a:r>
          </a:p>
          <a:p>
            <a:endParaRPr lang="en-US" sz="2400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To </a:t>
            </a:r>
            <a:r>
              <a:rPr lang="en-US" dirty="0"/>
              <a:t>build up a critical mass of experts in hypertension research, control and prevention in Africa </a:t>
            </a:r>
          </a:p>
          <a:p>
            <a:pPr lvl="0"/>
            <a:r>
              <a:rPr lang="en-US" dirty="0"/>
              <a:t>To build up a core team of an African network mentors in the field of hypertension research, control and prevention in Africa, in collaboration with external universities, institutions, and personalities</a:t>
            </a:r>
          </a:p>
          <a:p>
            <a:pPr lvl="0"/>
            <a:r>
              <a:rPr lang="en-US" dirty="0"/>
              <a:t>To enhance publications quality from Africa in the field of hypertension in Africa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Benefits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229600" cy="354331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FAHS are experts available for conception, implementation, mentoring and coordinating research, control and prevention activities of IFHA and its partners in Africa. </a:t>
            </a:r>
          </a:p>
          <a:p>
            <a:pPr lvl="0"/>
            <a:r>
              <a:rPr lang="en-US" dirty="0"/>
              <a:t>FAHS will be submitted to other partners institutions for worldwide accreditation</a:t>
            </a:r>
          </a:p>
          <a:p>
            <a:pPr lvl="0"/>
            <a:r>
              <a:rPr lang="en-US" dirty="0"/>
              <a:t>FAHS will be at front list of recommended eligible persons once they submit research projects for funding (in IFHA or partners)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Eligibility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be IFHA member with active membership the time of application submission</a:t>
            </a:r>
          </a:p>
          <a:p>
            <a:r>
              <a:rPr lang="en-US" dirty="0" smtClean="0"/>
              <a:t>To </a:t>
            </a:r>
            <a:r>
              <a:rPr lang="en-US" dirty="0"/>
              <a:t>have a certificate of – African Hypertension Training Seminar (as organized by ISH &amp; IFHA) </a:t>
            </a:r>
          </a:p>
          <a:p>
            <a:r>
              <a:rPr lang="en-US" dirty="0" smtClean="0"/>
              <a:t>To </a:t>
            </a:r>
            <a:r>
              <a:rPr lang="en-US" dirty="0"/>
              <a:t>have completed the 1 months training in Africa or other accredited hypertension/cardiology center</a:t>
            </a:r>
            <a:r>
              <a:rPr lang="en-US" dirty="0" smtClean="0"/>
              <a:t>.(still </a:t>
            </a:r>
            <a:r>
              <a:rPr lang="en-US" dirty="0"/>
              <a:t>be </a:t>
            </a:r>
            <a:r>
              <a:rPr lang="en-US" dirty="0" smtClean="0"/>
              <a:t>discussed)</a:t>
            </a:r>
          </a:p>
          <a:p>
            <a:r>
              <a:rPr lang="en-US" dirty="0" smtClean="0"/>
              <a:t>Main </a:t>
            </a:r>
            <a:r>
              <a:rPr lang="en-US" dirty="0"/>
              <a:t>activity </a:t>
            </a:r>
            <a:r>
              <a:rPr lang="en-US" dirty="0" smtClean="0"/>
              <a:t>is to manage - in </a:t>
            </a:r>
            <a:r>
              <a:rPr lang="en-US" dirty="0"/>
              <a:t>usual consultation patients (at least 15) with hypertension and to draft a management </a:t>
            </a:r>
            <a:r>
              <a:rPr lang="en-US" dirty="0" smtClean="0"/>
              <a:t>plan + follow up, </a:t>
            </a:r>
            <a:r>
              <a:rPr lang="en-US" dirty="0"/>
              <a:t>approved by a supervisor – This can be replaced by dissertation of management of 30 clinical cases in Hypertension -  mainly given by French Internship program.</a:t>
            </a:r>
          </a:p>
          <a:p>
            <a:r>
              <a:rPr lang="en-US" dirty="0" smtClean="0"/>
              <a:t>To </a:t>
            </a:r>
            <a:r>
              <a:rPr lang="en-US" dirty="0"/>
              <a:t>have published at least one paper in peer-reviewed journal during last 5 years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Eligibility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72518" cy="432913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still be discussed on AFHA board and </a:t>
            </a:r>
            <a:r>
              <a:rPr lang="en-US" dirty="0" smtClean="0"/>
              <a:t>Partners: 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training can be replaced by 2 days intensive practices following ISH Teaching seminar;</a:t>
            </a:r>
          </a:p>
          <a:p>
            <a:pPr lvl="1"/>
            <a:r>
              <a:rPr lang="en-US" dirty="0"/>
              <a:t>Existing candidate centers:</a:t>
            </a:r>
          </a:p>
          <a:p>
            <a:pPr lvl="2">
              <a:buNone/>
            </a:pPr>
            <a:r>
              <a:rPr lang="en-US" dirty="0"/>
              <a:t>    - Douala – Cameroon, Congo </a:t>
            </a:r>
            <a:r>
              <a:rPr lang="en-US" dirty="0" err="1"/>
              <a:t>Brazza</a:t>
            </a:r>
            <a:r>
              <a:rPr lang="en-US" dirty="0"/>
              <a:t>, Kinshasa –DRC, Durban South Africa</a:t>
            </a:r>
          </a:p>
          <a:p>
            <a:pPr lvl="2">
              <a:buNone/>
            </a:pPr>
            <a:r>
              <a:rPr lang="en-US" dirty="0"/>
              <a:t>    - Eligibility criteria to host the training is to accept a free accommodation of participants</a:t>
            </a:r>
          </a:p>
          <a:p>
            <a:pPr lvl="1"/>
            <a:r>
              <a:rPr lang="en-US" dirty="0" smtClean="0"/>
              <a:t>Main activity is to manage - in usual consultation patients (at least 15) with hypertension and to draft a management plan + follow up, approved by a supervisor – This can be replaced by dissertation of management of 30 clinical cases in Hypertension -  mainly given by French Internship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fr-BE" dirty="0" smtClean="0"/>
              <a:t>Application </a:t>
            </a:r>
            <a:r>
              <a:rPr lang="fr-BE" dirty="0" err="1" smtClean="0"/>
              <a:t>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00052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People </a:t>
            </a:r>
            <a:r>
              <a:rPr lang="en-US" dirty="0"/>
              <a:t>meeting the eligibility criteria will submit their application an online tool available at http://www.ifha-online.com or sending an electronic copy of the application to IFHA secretariat using ONLY e-mail address </a:t>
            </a:r>
            <a:r>
              <a:rPr lang="en-US" u="sng" dirty="0" smtClean="0">
                <a:hlinkClick r:id="rId2"/>
              </a:rPr>
              <a:t>sg@ifha-online.org</a:t>
            </a:r>
            <a:endParaRPr lang="en-US" u="sng" dirty="0" smtClean="0"/>
          </a:p>
          <a:p>
            <a:pPr>
              <a:buNone/>
            </a:pPr>
            <a:endParaRPr lang="fr-BE" u="sng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Application </a:t>
            </a:r>
            <a:r>
              <a:rPr lang="en-US" dirty="0"/>
              <a:t>includes:</a:t>
            </a:r>
          </a:p>
          <a:p>
            <a:pPr lvl="0"/>
            <a:r>
              <a:rPr lang="en-US" dirty="0"/>
              <a:t>A full flagged curriculum vitae</a:t>
            </a:r>
          </a:p>
          <a:p>
            <a:pPr lvl="0"/>
            <a:r>
              <a:rPr lang="en-US" dirty="0"/>
              <a:t>A copy of all recent publications (last 5 years) in the field of hypertension in Africa</a:t>
            </a:r>
          </a:p>
          <a:p>
            <a:pPr lvl="0"/>
            <a:r>
              <a:rPr lang="en-US" dirty="0"/>
              <a:t>A filled dedicated form (can be obtained from the web)</a:t>
            </a:r>
          </a:p>
          <a:p>
            <a:pPr lvl="0"/>
            <a:r>
              <a:rPr lang="en-US" dirty="0"/>
              <a:t>3 recommendation letters from a known hypertension specialist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/>
              <a:t>Decision for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29130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dirty="0" smtClean="0"/>
              <a:t>People </a:t>
            </a:r>
            <a:r>
              <a:rPr lang="en-US" dirty="0"/>
              <a:t>meeting the eligibility criteria will be selected by the dedicated commission, mandated by IFHA general assembly, based on competitiveness. Each application will be scored out of 20 as follow</a:t>
            </a:r>
            <a:r>
              <a:rPr lang="en-US" dirty="0" smtClean="0"/>
              <a:t>: (To be still discussed) </a:t>
            </a:r>
            <a:endParaRPr lang="en-US" dirty="0"/>
          </a:p>
          <a:p>
            <a:pPr lvl="1"/>
            <a:r>
              <a:rPr lang="en-US" dirty="0"/>
              <a:t>10 marks dedicated for publications : each paper marking 2 points </a:t>
            </a:r>
          </a:p>
          <a:p>
            <a:pPr lvl="1"/>
            <a:r>
              <a:rPr lang="en-US" dirty="0"/>
              <a:t>5 marks for background training (2 for MD or equiv – 1 for </a:t>
            </a:r>
            <a:r>
              <a:rPr lang="en-US" dirty="0" err="1"/>
              <a:t>Mmed</a:t>
            </a:r>
            <a:r>
              <a:rPr lang="en-US" dirty="0"/>
              <a:t> or </a:t>
            </a:r>
            <a:r>
              <a:rPr lang="en-US" dirty="0" err="1"/>
              <a:t>Msc</a:t>
            </a:r>
            <a:r>
              <a:rPr lang="en-US" dirty="0"/>
              <a:t> or equiv – 2 for PhD)</a:t>
            </a:r>
          </a:p>
          <a:p>
            <a:pPr lvl="1"/>
            <a:r>
              <a:rPr lang="en-US" dirty="0"/>
              <a:t>2 marks from previous field research activity (One mark for every research project, even if not published)</a:t>
            </a:r>
          </a:p>
          <a:p>
            <a:pPr lvl="1"/>
            <a:r>
              <a:rPr lang="en-US" dirty="0"/>
              <a:t>3 marks from </a:t>
            </a:r>
            <a:r>
              <a:rPr lang="en-US" dirty="0" smtClean="0"/>
              <a:t>recommendations persons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b="1" dirty="0"/>
              <a:t>Periodicity</a:t>
            </a:r>
            <a:endParaRPr lang="en-US" sz="2400" dirty="0"/>
          </a:p>
          <a:p>
            <a:pPr lvl="1"/>
            <a:r>
              <a:rPr lang="en-US" dirty="0"/>
              <a:t>15 persons will be selected, 5 years period occurrence basis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727</Words>
  <Application>Microsoft Office PowerPoint</Application>
  <PresentationFormat>On-screen Show (4:3)</PresentationFormat>
  <Paragraphs>58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Fellowship – African Hypertension Specialist (FAHS)</vt:lpstr>
      <vt:lpstr>IFHA Running Projects</vt:lpstr>
      <vt:lpstr>Rationale</vt:lpstr>
      <vt:lpstr>Objectives</vt:lpstr>
      <vt:lpstr>Benefits </vt:lpstr>
      <vt:lpstr>Eligibility</vt:lpstr>
      <vt:lpstr>Eligibility</vt:lpstr>
      <vt:lpstr>Application submission</vt:lpstr>
      <vt:lpstr>Decision for selection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IFHA Promotion and Media Project</dc:title>
  <dc:creator> </dc:creator>
  <cp:lastModifiedBy> </cp:lastModifiedBy>
  <cp:revision>18</cp:revision>
  <dcterms:created xsi:type="dcterms:W3CDTF">2009-09-24T01:36:00Z</dcterms:created>
  <dcterms:modified xsi:type="dcterms:W3CDTF">2009-09-24T02:38:09Z</dcterms:modified>
</cp:coreProperties>
</file>