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5" r:id="rId4"/>
    <p:sldId id="269" r:id="rId5"/>
    <p:sldId id="258" r:id="rId6"/>
    <p:sldId id="270" r:id="rId7"/>
    <p:sldId id="259" r:id="rId8"/>
    <p:sldId id="271" r:id="rId9"/>
    <p:sldId id="260" r:id="rId10"/>
    <p:sldId id="266" r:id="rId11"/>
    <p:sldId id="267" r:id="rId12"/>
    <p:sldId id="268" r:id="rId13"/>
    <p:sldId id="264" r:id="rId14"/>
    <p:sldId id="273" r:id="rId15"/>
    <p:sldId id="274" r:id="rId16"/>
    <p:sldId id="265" r:id="rId17"/>
  </p:sldIdLst>
  <p:sldSz cx="18288000" cy="10287000"/>
  <p:notesSz cx="6858000" cy="9144000"/>
  <p:embeddedFontLst>
    <p:embeddedFont>
      <p:font typeface="Kooperativ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37.sv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37.sv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37.sv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7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25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.svg"/><Relationship Id="rId4" Type="http://schemas.openxmlformats.org/officeDocument/2006/relationships/image" Target="../media/image10.sv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.svg"/><Relationship Id="rId4" Type="http://schemas.openxmlformats.org/officeDocument/2006/relationships/image" Target="../media/image10.sv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31.svg"/><Relationship Id="rId7" Type="http://schemas.openxmlformats.org/officeDocument/2006/relationships/image" Target="../media/image10.svg"/><Relationship Id="rId12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5.png"/><Relationship Id="rId3" Type="http://schemas.openxmlformats.org/officeDocument/2006/relationships/image" Target="../media/image31.svg"/><Relationship Id="rId7" Type="http://schemas.openxmlformats.org/officeDocument/2006/relationships/image" Target="../media/image10.sv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37.sv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" name="Freeform 5"/>
          <p:cNvSpPr/>
          <p:nvPr/>
        </p:nvSpPr>
        <p:spPr>
          <a:xfrm>
            <a:off x="10031743" y="-2315044"/>
            <a:ext cx="8664725" cy="8255120"/>
          </a:xfrm>
          <a:custGeom>
            <a:avLst/>
            <a:gdLst/>
            <a:ahLst/>
            <a:cxnLst/>
            <a:rect l="l" t="t" r="r" b="b"/>
            <a:pathLst>
              <a:path w="8664725" h="8255120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-885871" y="5605172"/>
            <a:ext cx="4952730" cy="4718601"/>
          </a:xfrm>
          <a:custGeom>
            <a:avLst/>
            <a:gdLst/>
            <a:ahLst/>
            <a:cxnLst/>
            <a:rect l="l" t="t" r="r" b="b"/>
            <a:pathLst>
              <a:path w="4952730" h="4718601">
                <a:moveTo>
                  <a:pt x="0" y="0"/>
                </a:moveTo>
                <a:lnTo>
                  <a:pt x="4952730" y="0"/>
                </a:lnTo>
                <a:lnTo>
                  <a:pt x="4952730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7" name="Group 7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871409" y="557426"/>
            <a:ext cx="8683638" cy="11425839"/>
          </a:xfrm>
          <a:custGeom>
            <a:avLst/>
            <a:gdLst/>
            <a:ahLst/>
            <a:cxnLst/>
            <a:rect l="l" t="t" r="r" b="b"/>
            <a:pathLst>
              <a:path w="8683638" h="11425839">
                <a:moveTo>
                  <a:pt x="0" y="0"/>
                </a:moveTo>
                <a:lnTo>
                  <a:pt x="8683637" y="0"/>
                </a:lnTo>
                <a:lnTo>
                  <a:pt x="8683637" y="11425838"/>
                </a:lnTo>
                <a:lnTo>
                  <a:pt x="0" y="1142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 rot="-2468390" flipH="1">
            <a:off x="671705" y="4865782"/>
            <a:ext cx="5627462" cy="4114800"/>
          </a:xfrm>
          <a:custGeom>
            <a:avLst/>
            <a:gdLst/>
            <a:ahLst/>
            <a:cxnLst/>
            <a:rect l="l" t="t" r="r" b="b"/>
            <a:pathLst>
              <a:path w="5627462" h="4114800">
                <a:moveTo>
                  <a:pt x="5627461" y="0"/>
                </a:moveTo>
                <a:lnTo>
                  <a:pt x="0" y="0"/>
                </a:lnTo>
                <a:lnTo>
                  <a:pt x="0" y="4114800"/>
                </a:lnTo>
                <a:lnTo>
                  <a:pt x="5627461" y="4114800"/>
                </a:lnTo>
                <a:lnTo>
                  <a:pt x="562746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 rot="1092999">
            <a:off x="6235239" y="6257870"/>
            <a:ext cx="3776269" cy="2761208"/>
          </a:xfrm>
          <a:custGeom>
            <a:avLst/>
            <a:gdLst/>
            <a:ahLst/>
            <a:cxnLst/>
            <a:rect l="l" t="t" r="r" b="b"/>
            <a:pathLst>
              <a:path w="3776269" h="2761208">
                <a:moveTo>
                  <a:pt x="0" y="0"/>
                </a:moveTo>
                <a:lnTo>
                  <a:pt x="3776270" y="0"/>
                </a:lnTo>
                <a:lnTo>
                  <a:pt x="3776270" y="2761208"/>
                </a:lnTo>
                <a:lnTo>
                  <a:pt x="0" y="2761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rot="266846">
            <a:off x="16733914" y="2997204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TextBox 14"/>
          <p:cNvSpPr txBox="1"/>
          <p:nvPr/>
        </p:nvSpPr>
        <p:spPr>
          <a:xfrm>
            <a:off x="1028700" y="1451700"/>
            <a:ext cx="12587518" cy="359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35"/>
              </a:lnSpc>
            </a:pPr>
            <a:r>
              <a:rPr lang="en-US" sz="115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PIZZA SALES ANALYSIS </a:t>
            </a:r>
          </a:p>
        </p:txBody>
      </p:sp>
      <p:sp>
        <p:nvSpPr>
          <p:cNvPr id="15" name="Freeform 15"/>
          <p:cNvSpPr/>
          <p:nvPr/>
        </p:nvSpPr>
        <p:spPr>
          <a:xfrm rot="-110629">
            <a:off x="8804003" y="1045332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 rot="-387305">
            <a:off x="7194062" y="5154391"/>
            <a:ext cx="1532689" cy="1164843"/>
          </a:xfrm>
          <a:custGeom>
            <a:avLst/>
            <a:gdLst/>
            <a:ahLst/>
            <a:cxnLst/>
            <a:rect l="l" t="t" r="r" b="b"/>
            <a:pathLst>
              <a:path w="1532689" h="1164843">
                <a:moveTo>
                  <a:pt x="0" y="0"/>
                </a:moveTo>
                <a:lnTo>
                  <a:pt x="1532689" y="0"/>
                </a:lnTo>
                <a:lnTo>
                  <a:pt x="1532689" y="1164843"/>
                </a:lnTo>
                <a:lnTo>
                  <a:pt x="0" y="11648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0BDAB-5CB1-F564-2CF7-80953874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2DD6F9B-1161-174D-DE19-9A23BC280109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9CD940B-807B-E573-124B-2FE58C06357E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6343D0F-CBF8-48FC-8CFB-0BC146DE3067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4877B67-D195-7AD0-24E7-DFA5B40D8F73}"/>
              </a:ext>
            </a:extLst>
          </p:cNvPr>
          <p:cNvGrpSpPr/>
          <p:nvPr/>
        </p:nvGrpSpPr>
        <p:grpSpPr>
          <a:xfrm>
            <a:off x="-2786940" y="9323704"/>
            <a:ext cx="23861879" cy="1715718"/>
            <a:chOff x="0" y="0"/>
            <a:chExt cx="6284610" cy="45187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A6A39DA-AA22-DB77-0834-9507609C8F67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3D77A6B-5E6C-FB63-6D1C-D0C6A3C3BB0B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C93B5403-D4C2-79FE-7AEA-AFC856C9DADA}"/>
              </a:ext>
            </a:extLst>
          </p:cNvPr>
          <p:cNvSpPr/>
          <p:nvPr/>
        </p:nvSpPr>
        <p:spPr>
          <a:xfrm flipH="1">
            <a:off x="-1455242" y="3549116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F537384-4BEC-B30A-AAC7-6A8B54A6091F}"/>
              </a:ext>
            </a:extLst>
          </p:cNvPr>
          <p:cNvSpPr/>
          <p:nvPr/>
        </p:nvSpPr>
        <p:spPr>
          <a:xfrm rot="266846">
            <a:off x="13739584" y="3469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54AB461-5227-52B3-3854-E4CAAA1C4042}"/>
              </a:ext>
            </a:extLst>
          </p:cNvPr>
          <p:cNvSpPr/>
          <p:nvPr/>
        </p:nvSpPr>
        <p:spPr>
          <a:xfrm rot="-110629">
            <a:off x="3520169" y="382398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FB459C9-F473-D0C6-CA7B-957E28F1973F}"/>
              </a:ext>
            </a:extLst>
          </p:cNvPr>
          <p:cNvSpPr/>
          <p:nvPr/>
        </p:nvSpPr>
        <p:spPr>
          <a:xfrm rot="-387305">
            <a:off x="15650655" y="1624883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D9E1B09-1EE5-8F42-7A40-2E0B96E81B8F}"/>
              </a:ext>
            </a:extLst>
          </p:cNvPr>
          <p:cNvSpPr/>
          <p:nvPr/>
        </p:nvSpPr>
        <p:spPr>
          <a:xfrm rot="-387305">
            <a:off x="945258" y="1608869"/>
            <a:ext cx="2186520" cy="1661755"/>
          </a:xfrm>
          <a:custGeom>
            <a:avLst/>
            <a:gdLst/>
            <a:ahLst/>
            <a:cxnLst/>
            <a:rect l="l" t="t" r="r" b="b"/>
            <a:pathLst>
              <a:path w="2186520" h="1661755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055E68BF-E55D-4D56-E51B-32561DE9E5BA}"/>
              </a:ext>
            </a:extLst>
          </p:cNvPr>
          <p:cNvSpPr txBox="1"/>
          <p:nvPr/>
        </p:nvSpPr>
        <p:spPr>
          <a:xfrm>
            <a:off x="344661" y="1"/>
            <a:ext cx="17084561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Join relevant tables to find the category-wise distribution of pizzas.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5618863-4B50-527D-3DC5-763E08519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904" y="2694283"/>
            <a:ext cx="5493224" cy="7629136"/>
          </a:xfrm>
          <a:prstGeom prst="rect">
            <a:avLst/>
          </a:prstGeom>
        </p:spPr>
      </p:pic>
      <p:pic>
        <p:nvPicPr>
          <p:cNvPr id="20" name="Picture 19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60BBAC4-428E-CC0D-94C0-8CC50C930C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01" y="3277404"/>
            <a:ext cx="7762520" cy="58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F77B12-DC07-4664-8452-68D421171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8F3C2DE-AD84-3B64-A6D1-A3A88EC55AAC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CE5E0BF-ADD5-D9A9-089A-B4239E2DFD6F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CEC46ED-3632-8651-82EB-927DAFBE6983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684D8B5-A28D-6AF4-695E-1B1461522007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8B02D65-7DF5-4830-EACB-0E0FF4EB0C48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D9AEB6D-BF8F-32F0-8BC7-665A791711F7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D16E1C2F-6CA8-FD3F-F1E2-40F653007736}"/>
              </a:ext>
            </a:extLst>
          </p:cNvPr>
          <p:cNvSpPr/>
          <p:nvPr/>
        </p:nvSpPr>
        <p:spPr>
          <a:xfrm>
            <a:off x="14784214" y="3549116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FB81952-7BAE-31B3-7B8E-6C2F2E6D7631}"/>
              </a:ext>
            </a:extLst>
          </p:cNvPr>
          <p:cNvSpPr/>
          <p:nvPr/>
        </p:nvSpPr>
        <p:spPr>
          <a:xfrm flipH="1">
            <a:off x="-1455242" y="3549116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5BC1EDA-1184-B448-0B45-CBFB30AE9642}"/>
              </a:ext>
            </a:extLst>
          </p:cNvPr>
          <p:cNvSpPr/>
          <p:nvPr/>
        </p:nvSpPr>
        <p:spPr>
          <a:xfrm rot="266846">
            <a:off x="13739584" y="3469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83CD23C-39F6-A9B7-0C92-CB0D9BFE7857}"/>
              </a:ext>
            </a:extLst>
          </p:cNvPr>
          <p:cNvSpPr/>
          <p:nvPr/>
        </p:nvSpPr>
        <p:spPr>
          <a:xfrm rot="-110629">
            <a:off x="3520169" y="382398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76216A2-4A24-A4B8-EFB9-4A6F6BCDBEC9}"/>
              </a:ext>
            </a:extLst>
          </p:cNvPr>
          <p:cNvSpPr/>
          <p:nvPr/>
        </p:nvSpPr>
        <p:spPr>
          <a:xfrm rot="-387305">
            <a:off x="15251167" y="2326273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2D3F9B6-6995-7297-250B-6E6A1CE16474}"/>
              </a:ext>
            </a:extLst>
          </p:cNvPr>
          <p:cNvSpPr/>
          <p:nvPr/>
        </p:nvSpPr>
        <p:spPr>
          <a:xfrm rot="-387305">
            <a:off x="-136457" y="752856"/>
            <a:ext cx="2186520" cy="1661755"/>
          </a:xfrm>
          <a:custGeom>
            <a:avLst/>
            <a:gdLst/>
            <a:ahLst/>
            <a:cxnLst/>
            <a:rect l="l" t="t" r="r" b="b"/>
            <a:pathLst>
              <a:path w="2186520" h="1661755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DB492E68-B83D-118F-42BD-104A04CDAD63}"/>
              </a:ext>
            </a:extLst>
          </p:cNvPr>
          <p:cNvSpPr txBox="1"/>
          <p:nvPr/>
        </p:nvSpPr>
        <p:spPr>
          <a:xfrm>
            <a:off x="674724" y="-63085"/>
            <a:ext cx="17999689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Group the orders by date and calculate the average number of pizzas ordered per day.</a:t>
            </a:r>
          </a:p>
        </p:txBody>
      </p:sp>
      <p:pic>
        <p:nvPicPr>
          <p:cNvPr id="12" name="Picture 11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012097F-34A9-D569-4730-7B3A25858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17" y="3155945"/>
            <a:ext cx="8776689" cy="4143585"/>
          </a:xfrm>
          <a:prstGeom prst="rect">
            <a:avLst/>
          </a:prstGeom>
        </p:spPr>
      </p:pic>
      <p:pic>
        <p:nvPicPr>
          <p:cNvPr id="20" name="Picture 19" descr="A close up of a text&#10;&#10;Description automatically generated">
            <a:extLst>
              <a:ext uri="{FF2B5EF4-FFF2-40B4-BE49-F238E27FC236}">
                <a16:creationId xmlns:a16="http://schemas.microsoft.com/office/drawing/2014/main" id="{4F6CAA76-2730-E35E-28F3-565B1D990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50" y="7703436"/>
            <a:ext cx="3801956" cy="15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4B185-F4B5-3D93-7AC9-38D54F14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B3B4FF1-00F9-BE1A-C2D1-B6DA6CD11D55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CCC10B-759F-EF05-9D75-E4D5E669398A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83802BA-E16B-668E-A696-44F33E79C580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58649B4-3F86-2FEA-9B2D-2AE1C69D46FF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AD0FF51-CECF-D470-F87F-816B2481C884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CEA8E3A-121F-27F4-7A2B-0A0880BBF00B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24EAC5B0-467D-7C59-127F-42D6C55121C0}"/>
              </a:ext>
            </a:extLst>
          </p:cNvPr>
          <p:cNvSpPr/>
          <p:nvPr/>
        </p:nvSpPr>
        <p:spPr>
          <a:xfrm>
            <a:off x="14784214" y="3549116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03078495-2433-E673-0912-58F804B189E1}"/>
              </a:ext>
            </a:extLst>
          </p:cNvPr>
          <p:cNvSpPr/>
          <p:nvPr/>
        </p:nvSpPr>
        <p:spPr>
          <a:xfrm flipH="1">
            <a:off x="-1455242" y="3549116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30E0E6D-BEF4-B6D2-6992-FDF261763D64}"/>
              </a:ext>
            </a:extLst>
          </p:cNvPr>
          <p:cNvSpPr/>
          <p:nvPr/>
        </p:nvSpPr>
        <p:spPr>
          <a:xfrm rot="266846">
            <a:off x="13739584" y="3469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9CEB12B-61E3-EAF0-C427-9272455B8928}"/>
              </a:ext>
            </a:extLst>
          </p:cNvPr>
          <p:cNvSpPr/>
          <p:nvPr/>
        </p:nvSpPr>
        <p:spPr>
          <a:xfrm rot="-110629">
            <a:off x="3520169" y="382398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EC07420E-3D95-ACC9-D037-B4E176FDB35A}"/>
              </a:ext>
            </a:extLst>
          </p:cNvPr>
          <p:cNvSpPr/>
          <p:nvPr/>
        </p:nvSpPr>
        <p:spPr>
          <a:xfrm rot="-387305">
            <a:off x="15359033" y="908093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3090182-65E0-FC54-FF16-F78163A8B6C1}"/>
              </a:ext>
            </a:extLst>
          </p:cNvPr>
          <p:cNvSpPr/>
          <p:nvPr/>
        </p:nvSpPr>
        <p:spPr>
          <a:xfrm rot="-387305">
            <a:off x="945257" y="1021888"/>
            <a:ext cx="2186520" cy="1661755"/>
          </a:xfrm>
          <a:custGeom>
            <a:avLst/>
            <a:gdLst/>
            <a:ahLst/>
            <a:cxnLst/>
            <a:rect l="l" t="t" r="r" b="b"/>
            <a:pathLst>
              <a:path w="2186520" h="1661755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512FFD40-1F7C-88F9-8AF7-19A8D6972039}"/>
              </a:ext>
            </a:extLst>
          </p:cNvPr>
          <p:cNvSpPr txBox="1"/>
          <p:nvPr/>
        </p:nvSpPr>
        <p:spPr>
          <a:xfrm>
            <a:off x="2493018" y="123737"/>
            <a:ext cx="13301963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Determine the top 3 most ordered pizza types based on revenue.</a:t>
            </a:r>
          </a:p>
        </p:txBody>
      </p:sp>
      <p:pic>
        <p:nvPicPr>
          <p:cNvPr id="12" name="Picture 11" descr="A screenshot of a menu&#10;&#10;Description automatically generated">
            <a:extLst>
              <a:ext uri="{FF2B5EF4-FFF2-40B4-BE49-F238E27FC236}">
                <a16:creationId xmlns:a16="http://schemas.microsoft.com/office/drawing/2014/main" id="{718222A9-A113-4E9C-74E9-BA19E0597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15" y="7208812"/>
            <a:ext cx="4578658" cy="2192654"/>
          </a:xfrm>
          <a:prstGeom prst="rect">
            <a:avLst/>
          </a:prstGeom>
        </p:spPr>
      </p:pic>
      <p:pic>
        <p:nvPicPr>
          <p:cNvPr id="20" name="Picture 1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779FBD3-8693-B8CD-9487-8DC46D8FF1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13" y="2947299"/>
            <a:ext cx="8191872" cy="52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 rot="266846">
            <a:off x="16790406" y="6248593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/>
          <p:cNvSpPr/>
          <p:nvPr/>
        </p:nvSpPr>
        <p:spPr>
          <a:xfrm rot="-110629">
            <a:off x="372652" y="6161938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6" name="Freeform 36"/>
          <p:cNvSpPr/>
          <p:nvPr/>
        </p:nvSpPr>
        <p:spPr>
          <a:xfrm rot="-1234866">
            <a:off x="15417150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7" name="Freeform 37"/>
          <p:cNvSpPr/>
          <p:nvPr/>
        </p:nvSpPr>
        <p:spPr>
          <a:xfrm rot="1143330" flipH="1">
            <a:off x="-1969602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8" name="Freeform 38"/>
          <p:cNvSpPr/>
          <p:nvPr/>
        </p:nvSpPr>
        <p:spPr>
          <a:xfrm rot="-387305">
            <a:off x="-733079" y="8225048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9" name="Freeform 39"/>
          <p:cNvSpPr/>
          <p:nvPr/>
        </p:nvSpPr>
        <p:spPr>
          <a:xfrm rot="-387305">
            <a:off x="16981796" y="7736192"/>
            <a:ext cx="2216682" cy="1684679"/>
          </a:xfrm>
          <a:custGeom>
            <a:avLst/>
            <a:gdLst/>
            <a:ahLst/>
            <a:cxnLst/>
            <a:rect l="l" t="t" r="r" b="b"/>
            <a:pathLst>
              <a:path w="2216682" h="1684679">
                <a:moveTo>
                  <a:pt x="0" y="0"/>
                </a:moveTo>
                <a:lnTo>
                  <a:pt x="2216682" y="0"/>
                </a:lnTo>
                <a:lnTo>
                  <a:pt x="2216682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C0463B40-D846-404F-313B-63075D335A5D}"/>
              </a:ext>
            </a:extLst>
          </p:cNvPr>
          <p:cNvSpPr txBox="1"/>
          <p:nvPr/>
        </p:nvSpPr>
        <p:spPr>
          <a:xfrm>
            <a:off x="1285064" y="72512"/>
            <a:ext cx="16611600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Calculate the percentage contribution of each pizza type to total revenue.</a:t>
            </a:r>
          </a:p>
        </p:txBody>
      </p:sp>
      <p:pic>
        <p:nvPicPr>
          <p:cNvPr id="44" name="Picture 4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85857A-22D5-9E55-F86D-BA8CF25E52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24" y="5922018"/>
            <a:ext cx="4604123" cy="3389817"/>
          </a:xfrm>
          <a:prstGeom prst="rect">
            <a:avLst/>
          </a:prstGeom>
        </p:spPr>
      </p:pic>
      <p:pic>
        <p:nvPicPr>
          <p:cNvPr id="46" name="Picture 4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7CF22B2-7763-9954-8C07-47B5E38C2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13" y="2730526"/>
            <a:ext cx="9508417" cy="6505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DCC9E-5D6B-E974-14AA-41E2D7013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D1CE6EC-FDAB-8669-23A3-0DE47D2D62E5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0422951-6B68-D7E9-A71B-D7489693D324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ACC4433-7B86-0314-0A96-5CCBDE8E10A6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0AE4AD76-5787-9C5F-6FFD-72697E8F2D83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8AE3075-7749-83F5-9A08-3F28DB21D674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B8BEC71E-3B97-59AC-2DD8-7AFD36D430BE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4E89E9EE-C049-8149-044E-3AAAE694A347}"/>
              </a:ext>
            </a:extLst>
          </p:cNvPr>
          <p:cNvSpPr/>
          <p:nvPr/>
        </p:nvSpPr>
        <p:spPr>
          <a:xfrm rot="266846">
            <a:off x="16790406" y="6248593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2CE6E73A-5B96-A50E-1FEB-93E9797B2374}"/>
              </a:ext>
            </a:extLst>
          </p:cNvPr>
          <p:cNvSpPr/>
          <p:nvPr/>
        </p:nvSpPr>
        <p:spPr>
          <a:xfrm rot="-110629">
            <a:off x="372652" y="6161938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72AE6450-6B56-C92E-5601-49EF227F82E9}"/>
              </a:ext>
            </a:extLst>
          </p:cNvPr>
          <p:cNvSpPr/>
          <p:nvPr/>
        </p:nvSpPr>
        <p:spPr>
          <a:xfrm rot="-1234866">
            <a:off x="15417150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C4A710EC-6CA5-AE1D-43C3-7174FAA7F8D3}"/>
              </a:ext>
            </a:extLst>
          </p:cNvPr>
          <p:cNvSpPr/>
          <p:nvPr/>
        </p:nvSpPr>
        <p:spPr>
          <a:xfrm rot="1143330" flipH="1">
            <a:off x="-1969602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21AA817B-D8A3-D6A2-D15E-3C057B3C2F97}"/>
              </a:ext>
            </a:extLst>
          </p:cNvPr>
          <p:cNvSpPr/>
          <p:nvPr/>
        </p:nvSpPr>
        <p:spPr>
          <a:xfrm rot="-387305">
            <a:off x="-733079" y="8225048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3E929813-30A9-0BF7-0AFE-F8E3D8D43092}"/>
              </a:ext>
            </a:extLst>
          </p:cNvPr>
          <p:cNvSpPr/>
          <p:nvPr/>
        </p:nvSpPr>
        <p:spPr>
          <a:xfrm rot="-387305">
            <a:off x="16981796" y="7736192"/>
            <a:ext cx="2216682" cy="1684679"/>
          </a:xfrm>
          <a:custGeom>
            <a:avLst/>
            <a:gdLst/>
            <a:ahLst/>
            <a:cxnLst/>
            <a:rect l="l" t="t" r="r" b="b"/>
            <a:pathLst>
              <a:path w="2216682" h="1684679">
                <a:moveTo>
                  <a:pt x="0" y="0"/>
                </a:moveTo>
                <a:lnTo>
                  <a:pt x="2216682" y="0"/>
                </a:lnTo>
                <a:lnTo>
                  <a:pt x="2216682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93F17B43-1072-E693-DBE4-8A48D070D39F}"/>
              </a:ext>
            </a:extLst>
          </p:cNvPr>
          <p:cNvSpPr txBox="1"/>
          <p:nvPr/>
        </p:nvSpPr>
        <p:spPr>
          <a:xfrm>
            <a:off x="1478537" y="4764"/>
            <a:ext cx="16611600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Analyze the cumulative revenue generated over time.</a:t>
            </a:r>
          </a:p>
        </p:txBody>
      </p:sp>
      <p:pic>
        <p:nvPicPr>
          <p:cNvPr id="42" name="Picture 41" descr="A computer code with text&#10;&#10;Description automatically generated">
            <a:extLst>
              <a:ext uri="{FF2B5EF4-FFF2-40B4-BE49-F238E27FC236}">
                <a16:creationId xmlns:a16="http://schemas.microsoft.com/office/drawing/2014/main" id="{9A6D4B1A-76F0-4CF6-6961-9931558F3E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7" y="2662778"/>
            <a:ext cx="9339558" cy="6669215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D1661B7C-9F14-450C-44CE-6426C700F2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197" y="2613971"/>
            <a:ext cx="5574729" cy="6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1B81D-BCAB-A141-E47A-C5E9E62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87AFC4-FD22-472C-1BCA-33D744993932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F9984B-190C-9EF8-3178-0EC934E8FD6E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2B5075C-B99A-A92D-A3C0-A8520D76A923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7AD04E93-7324-CE4C-D954-0C998BDE0591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65569E9-1732-2361-EF75-F4368AB503D9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B03691BA-696E-B98B-724D-E7E522DD18AA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13A500EF-F36F-D3F5-2BBD-9E1A8355EDAB}"/>
              </a:ext>
            </a:extLst>
          </p:cNvPr>
          <p:cNvSpPr/>
          <p:nvPr/>
        </p:nvSpPr>
        <p:spPr>
          <a:xfrm rot="266846">
            <a:off x="16790406" y="6248593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90DA8137-CF7B-4522-EE6A-8924E20D4AEE}"/>
              </a:ext>
            </a:extLst>
          </p:cNvPr>
          <p:cNvSpPr/>
          <p:nvPr/>
        </p:nvSpPr>
        <p:spPr>
          <a:xfrm rot="-110629">
            <a:off x="372652" y="6161938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A07A72F8-767A-3DDC-64E5-4CC452184EE7}"/>
              </a:ext>
            </a:extLst>
          </p:cNvPr>
          <p:cNvSpPr/>
          <p:nvPr/>
        </p:nvSpPr>
        <p:spPr>
          <a:xfrm rot="-1234866">
            <a:off x="15417150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071ADA75-FC20-6305-D033-F06AEF859C1C}"/>
              </a:ext>
            </a:extLst>
          </p:cNvPr>
          <p:cNvSpPr/>
          <p:nvPr/>
        </p:nvSpPr>
        <p:spPr>
          <a:xfrm rot="1143330" flipH="1">
            <a:off x="-1969602" y="-1370111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7F8F9491-832A-F462-E951-A1B1CE185AD7}"/>
              </a:ext>
            </a:extLst>
          </p:cNvPr>
          <p:cNvSpPr/>
          <p:nvPr/>
        </p:nvSpPr>
        <p:spPr>
          <a:xfrm rot="-387305">
            <a:off x="-733079" y="8225048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CE25D6D9-9E68-4152-8E4B-1C2EDAEADC3B}"/>
              </a:ext>
            </a:extLst>
          </p:cNvPr>
          <p:cNvSpPr/>
          <p:nvPr/>
        </p:nvSpPr>
        <p:spPr>
          <a:xfrm rot="-387305">
            <a:off x="16981796" y="7736192"/>
            <a:ext cx="2216682" cy="1684679"/>
          </a:xfrm>
          <a:custGeom>
            <a:avLst/>
            <a:gdLst/>
            <a:ahLst/>
            <a:cxnLst/>
            <a:rect l="l" t="t" r="r" b="b"/>
            <a:pathLst>
              <a:path w="2216682" h="1684679">
                <a:moveTo>
                  <a:pt x="0" y="0"/>
                </a:moveTo>
                <a:lnTo>
                  <a:pt x="2216682" y="0"/>
                </a:lnTo>
                <a:lnTo>
                  <a:pt x="2216682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F7E24A13-925F-3C84-3526-2574CF183217}"/>
              </a:ext>
            </a:extLst>
          </p:cNvPr>
          <p:cNvSpPr txBox="1"/>
          <p:nvPr/>
        </p:nvSpPr>
        <p:spPr>
          <a:xfrm>
            <a:off x="1478537" y="4764"/>
            <a:ext cx="16611600" cy="3914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Determine the top 3 most ordered pizza types based on revenue for each pizza category.</a:t>
            </a:r>
          </a:p>
        </p:txBody>
      </p:sp>
      <p:pic>
        <p:nvPicPr>
          <p:cNvPr id="24" name="Picture 23" descr="A screenshot of a menu&#10;&#10;Description automatically generated">
            <a:extLst>
              <a:ext uri="{FF2B5EF4-FFF2-40B4-BE49-F238E27FC236}">
                <a16:creationId xmlns:a16="http://schemas.microsoft.com/office/drawing/2014/main" id="{50E830C5-E8D3-66F6-FCBE-496D414643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851" y="4077566"/>
            <a:ext cx="4769184" cy="6095999"/>
          </a:xfrm>
          <a:prstGeom prst="rect">
            <a:avLst/>
          </a:prstGeom>
        </p:spPr>
      </p:pic>
      <p:pic>
        <p:nvPicPr>
          <p:cNvPr id="42" name="Picture 41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F461227-C0A3-0D87-FD98-FB4EB9CC73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86" y="4047772"/>
            <a:ext cx="9619807" cy="65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5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088240" y="2730100"/>
            <a:ext cx="7335729" cy="9722051"/>
          </a:xfrm>
          <a:custGeom>
            <a:avLst/>
            <a:gdLst/>
            <a:ahLst/>
            <a:cxnLst/>
            <a:rect l="l" t="t" r="r" b="b"/>
            <a:pathLst>
              <a:path w="7335729" h="9722051">
                <a:moveTo>
                  <a:pt x="0" y="0"/>
                </a:moveTo>
                <a:lnTo>
                  <a:pt x="7335729" y="0"/>
                </a:lnTo>
                <a:lnTo>
                  <a:pt x="7335729" y="9722050"/>
                </a:lnTo>
                <a:lnTo>
                  <a:pt x="0" y="972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551233" y="6177020"/>
            <a:ext cx="11910034" cy="186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53"/>
              </a:lnSpc>
            </a:pPr>
            <a:r>
              <a:rPr lang="en-US" sz="15229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-1301360" y="3329341"/>
            <a:ext cx="6477912" cy="8523569"/>
          </a:xfrm>
          <a:custGeom>
            <a:avLst/>
            <a:gdLst/>
            <a:ahLst/>
            <a:cxnLst/>
            <a:rect l="l" t="t" r="r" b="b"/>
            <a:pathLst>
              <a:path w="6477912" h="8523569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>
            <a:off x="3923688" y="-4876639"/>
            <a:ext cx="10843608" cy="10784461"/>
          </a:xfrm>
          <a:custGeom>
            <a:avLst/>
            <a:gdLst/>
            <a:ahLst/>
            <a:cxnLst/>
            <a:rect l="l" t="t" r="r" b="b"/>
            <a:pathLst>
              <a:path w="10843608" h="10784461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 rot="266846">
            <a:off x="13829530" y="3368499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rot="266846">
            <a:off x="3590392" y="3368499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 rot="-387305">
            <a:off x="604679" y="994406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0" y="0"/>
                </a:lnTo>
                <a:lnTo>
                  <a:pt x="2485980" y="1889346"/>
                </a:lnTo>
                <a:lnTo>
                  <a:pt x="0" y="188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/>
          <p:cNvSpPr/>
          <p:nvPr/>
        </p:nvSpPr>
        <p:spPr>
          <a:xfrm rot="-387305">
            <a:off x="15495264" y="979917"/>
            <a:ext cx="2216682" cy="1684679"/>
          </a:xfrm>
          <a:custGeom>
            <a:avLst/>
            <a:gdLst/>
            <a:ahLst/>
            <a:cxnLst/>
            <a:rect l="l" t="t" r="r" b="b"/>
            <a:pathLst>
              <a:path w="2216682" h="1684679">
                <a:moveTo>
                  <a:pt x="0" y="0"/>
                </a:moveTo>
                <a:lnTo>
                  <a:pt x="2216683" y="0"/>
                </a:lnTo>
                <a:lnTo>
                  <a:pt x="2216683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2937" y="-396152"/>
            <a:ext cx="18733873" cy="10421653"/>
            <a:chOff x="0" y="0"/>
            <a:chExt cx="24978497" cy="13895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526424" y="1251176"/>
            <a:ext cx="7335729" cy="9722051"/>
          </a:xfrm>
          <a:custGeom>
            <a:avLst/>
            <a:gdLst/>
            <a:ahLst/>
            <a:cxnLst/>
            <a:rect l="l" t="t" r="r" b="b"/>
            <a:pathLst>
              <a:path w="7335729" h="9722051">
                <a:moveTo>
                  <a:pt x="0" y="0"/>
                </a:moveTo>
                <a:lnTo>
                  <a:pt x="7335729" y="0"/>
                </a:lnTo>
                <a:lnTo>
                  <a:pt x="7335729" y="9722051"/>
                </a:lnTo>
                <a:lnTo>
                  <a:pt x="0" y="9722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/>
          <p:cNvSpPr/>
          <p:nvPr/>
        </p:nvSpPr>
        <p:spPr>
          <a:xfrm>
            <a:off x="4194289" y="3859973"/>
            <a:ext cx="5597411" cy="7192935"/>
          </a:xfrm>
          <a:custGeom>
            <a:avLst/>
            <a:gdLst/>
            <a:ahLst/>
            <a:cxnLst/>
            <a:rect l="l" t="t" r="r" b="b"/>
            <a:pathLst>
              <a:path w="5597411" h="7192935">
                <a:moveTo>
                  <a:pt x="0" y="0"/>
                </a:moveTo>
                <a:lnTo>
                  <a:pt x="5597411" y="0"/>
                </a:lnTo>
                <a:lnTo>
                  <a:pt x="5597411" y="7192935"/>
                </a:lnTo>
                <a:lnTo>
                  <a:pt x="0" y="7192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1" name="TextBox 31"/>
          <p:cNvSpPr txBox="1"/>
          <p:nvPr/>
        </p:nvSpPr>
        <p:spPr>
          <a:xfrm>
            <a:off x="5225934" y="199867"/>
            <a:ext cx="13301963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CA" sz="6000" b="1" i="0" dirty="0">
                <a:solidFill>
                  <a:schemeClr val="bg1"/>
                </a:solidFill>
                <a:effectLst/>
                <a:latin typeface="Kooperativ" panose="020B0604020202020204" charset="0"/>
              </a:rPr>
              <a:t>Project Overview</a:t>
            </a:r>
          </a:p>
          <a:p>
            <a:pPr algn="ctr">
              <a:lnSpc>
                <a:spcPts val="10764"/>
              </a:lnSpc>
            </a:pPr>
            <a:endParaRPr lang="en-US" sz="6000" dirty="0">
              <a:solidFill>
                <a:srgbClr val="FFFFFF"/>
              </a:solidFill>
              <a:latin typeface="Kooperativ" panose="020B0604020202020204" charset="0"/>
              <a:ea typeface="Kooperativ"/>
              <a:cs typeface="Kooperativ"/>
              <a:sym typeface="Kooperativ"/>
            </a:endParaRPr>
          </a:p>
        </p:txBody>
      </p:sp>
      <p:sp>
        <p:nvSpPr>
          <p:cNvPr id="32" name="Freeform 32"/>
          <p:cNvSpPr/>
          <p:nvPr/>
        </p:nvSpPr>
        <p:spPr>
          <a:xfrm rot="266846">
            <a:off x="6550791" y="264826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3" name="Freeform 33"/>
          <p:cNvSpPr/>
          <p:nvPr/>
        </p:nvSpPr>
        <p:spPr>
          <a:xfrm rot="-110629">
            <a:off x="15835807" y="7880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/>
          <p:cNvSpPr/>
          <p:nvPr/>
        </p:nvSpPr>
        <p:spPr>
          <a:xfrm rot="-387305">
            <a:off x="468963" y="4210695"/>
            <a:ext cx="1744110" cy="1325524"/>
          </a:xfrm>
          <a:custGeom>
            <a:avLst/>
            <a:gdLst/>
            <a:ahLst/>
            <a:cxnLst/>
            <a:rect l="l" t="t" r="r" b="b"/>
            <a:pathLst>
              <a:path w="1744110" h="1325524">
                <a:moveTo>
                  <a:pt x="0" y="0"/>
                </a:moveTo>
                <a:lnTo>
                  <a:pt x="1744110" y="0"/>
                </a:lnTo>
                <a:lnTo>
                  <a:pt x="1744110" y="1325523"/>
                </a:lnTo>
                <a:lnTo>
                  <a:pt x="0" y="1325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59D50A10-D3E8-4CC5-7C56-4A36483106C1}"/>
              </a:ext>
            </a:extLst>
          </p:cNvPr>
          <p:cNvSpPr txBox="1"/>
          <p:nvPr/>
        </p:nvSpPr>
        <p:spPr>
          <a:xfrm>
            <a:off x="8836153" y="1950626"/>
            <a:ext cx="8914537" cy="6503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600" b="1" i="0" dirty="0">
                <a:solidFill>
                  <a:srgbClr val="1F2328"/>
                </a:solidFill>
                <a:effectLst/>
                <a:latin typeface="Kooperativ" panose="020B0604020202020204" charset="0"/>
              </a:rPr>
              <a:t>This project showcases my SQL and Python skills through pizza sales data analysis, revealing actionable business insights. Using SQL for querying and Matplotlib for visualizations, I extracted insights into sales patterns, revenue drivers, and customer behavior.</a:t>
            </a:r>
            <a:endParaRPr lang="en-US" sz="3600" b="1" dirty="0">
              <a:solidFill>
                <a:srgbClr val="FFFFFF"/>
              </a:solidFill>
              <a:latin typeface="Kooperativ" panose="020B0604020202020204" charset="0"/>
              <a:ea typeface="Kooperativ"/>
              <a:cs typeface="Kooperativ"/>
              <a:sym typeface="Kooperativ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16FAE-F9A1-6FA8-6BC4-4D06FBFAD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7C509C6-1AF5-1B6F-73C5-69102885FAD5}"/>
              </a:ext>
            </a:extLst>
          </p:cNvPr>
          <p:cNvGrpSpPr/>
          <p:nvPr/>
        </p:nvGrpSpPr>
        <p:grpSpPr>
          <a:xfrm>
            <a:off x="-222937" y="-396152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A26A2A-D8A1-F84F-07BD-A2AF0F3A3890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4163043-358E-AAC2-9AC3-22B1BD01ECF2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1DC8DDE9-1EDC-F422-2AEF-7EFA491D2A99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6BD0F3D-D520-0602-3ED9-DA8396C6C835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246D0F92-1246-FBAD-67FA-8CCF51FAB36E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043FD755-A25F-647D-B24C-E3231406267E}"/>
              </a:ext>
            </a:extLst>
          </p:cNvPr>
          <p:cNvSpPr/>
          <p:nvPr/>
        </p:nvSpPr>
        <p:spPr>
          <a:xfrm>
            <a:off x="526424" y="1251176"/>
            <a:ext cx="7335729" cy="9722051"/>
          </a:xfrm>
          <a:custGeom>
            <a:avLst/>
            <a:gdLst/>
            <a:ahLst/>
            <a:cxnLst/>
            <a:rect l="l" t="t" r="r" b="b"/>
            <a:pathLst>
              <a:path w="7335729" h="9722051">
                <a:moveTo>
                  <a:pt x="0" y="0"/>
                </a:moveTo>
                <a:lnTo>
                  <a:pt x="7335729" y="0"/>
                </a:lnTo>
                <a:lnTo>
                  <a:pt x="7335729" y="9722051"/>
                </a:lnTo>
                <a:lnTo>
                  <a:pt x="0" y="9722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4CAEBEFF-253A-02A0-7DDC-E2DDD3D23AAC}"/>
              </a:ext>
            </a:extLst>
          </p:cNvPr>
          <p:cNvSpPr/>
          <p:nvPr/>
        </p:nvSpPr>
        <p:spPr>
          <a:xfrm>
            <a:off x="4194289" y="3859973"/>
            <a:ext cx="5597411" cy="7192935"/>
          </a:xfrm>
          <a:custGeom>
            <a:avLst/>
            <a:gdLst/>
            <a:ahLst/>
            <a:cxnLst/>
            <a:rect l="l" t="t" r="r" b="b"/>
            <a:pathLst>
              <a:path w="5597411" h="7192935">
                <a:moveTo>
                  <a:pt x="0" y="0"/>
                </a:moveTo>
                <a:lnTo>
                  <a:pt x="5597411" y="0"/>
                </a:lnTo>
                <a:lnTo>
                  <a:pt x="5597411" y="7192935"/>
                </a:lnTo>
                <a:lnTo>
                  <a:pt x="0" y="7192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C1EBF32-46FE-194E-A3E6-A2327F97883F}"/>
              </a:ext>
            </a:extLst>
          </p:cNvPr>
          <p:cNvSpPr txBox="1"/>
          <p:nvPr/>
        </p:nvSpPr>
        <p:spPr>
          <a:xfrm>
            <a:off x="5225934" y="199867"/>
            <a:ext cx="13301963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Retrieve the total number of orders placed.</a:t>
            </a: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113246CC-6EA5-032D-EAD8-4F9A68F2901E}"/>
              </a:ext>
            </a:extLst>
          </p:cNvPr>
          <p:cNvSpPr/>
          <p:nvPr/>
        </p:nvSpPr>
        <p:spPr>
          <a:xfrm rot="266846">
            <a:off x="6550791" y="264826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3FB2E35D-29DF-A7DC-266A-004ADFE21C1D}"/>
              </a:ext>
            </a:extLst>
          </p:cNvPr>
          <p:cNvSpPr/>
          <p:nvPr/>
        </p:nvSpPr>
        <p:spPr>
          <a:xfrm rot="-110629">
            <a:off x="15835807" y="7880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19E87EDB-510A-E078-4895-DF9BA45B368C}"/>
              </a:ext>
            </a:extLst>
          </p:cNvPr>
          <p:cNvSpPr/>
          <p:nvPr/>
        </p:nvSpPr>
        <p:spPr>
          <a:xfrm rot="-387305">
            <a:off x="468963" y="4210695"/>
            <a:ext cx="1744110" cy="1325524"/>
          </a:xfrm>
          <a:custGeom>
            <a:avLst/>
            <a:gdLst/>
            <a:ahLst/>
            <a:cxnLst/>
            <a:rect l="l" t="t" r="r" b="b"/>
            <a:pathLst>
              <a:path w="1744110" h="1325524">
                <a:moveTo>
                  <a:pt x="0" y="0"/>
                </a:moveTo>
                <a:lnTo>
                  <a:pt x="1744110" y="0"/>
                </a:lnTo>
                <a:lnTo>
                  <a:pt x="1744110" y="1325523"/>
                </a:lnTo>
                <a:lnTo>
                  <a:pt x="0" y="1325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18" name="Picture 17" descr="A close up of text&#10;&#10;Description automatically generated">
            <a:extLst>
              <a:ext uri="{FF2B5EF4-FFF2-40B4-BE49-F238E27FC236}">
                <a16:creationId xmlns:a16="http://schemas.microsoft.com/office/drawing/2014/main" id="{3B1C7BB0-55DC-BA68-2236-33C7EFC6AA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624" y="3173651"/>
            <a:ext cx="8069392" cy="3742316"/>
          </a:xfrm>
          <a:prstGeom prst="rect">
            <a:avLst/>
          </a:prstGeom>
        </p:spPr>
      </p:pic>
      <p:pic>
        <p:nvPicPr>
          <p:cNvPr id="20" name="Picture 19" descr="A close up of a number&#10;&#10;Description automatically generated">
            <a:extLst>
              <a:ext uri="{FF2B5EF4-FFF2-40B4-BE49-F238E27FC236}">
                <a16:creationId xmlns:a16="http://schemas.microsoft.com/office/drawing/2014/main" id="{277876BB-A096-ADC7-8F71-FD71D6C2FF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868" y="7275276"/>
            <a:ext cx="3668636" cy="16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72600-371A-5562-9638-D58202CD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B7D078-D0BA-ECDD-8D1B-592029CB33FB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859B56-81A4-9ACB-6CC0-82FC5CB55D9B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6DE033-7B4C-D898-8E05-A6D0E40DEE15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03EC9A9A-6A2E-F939-34CA-E793820C5EA5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D1DFFC3-46BE-5487-8DB3-4C246BFD0212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32233E7-2F94-9FBD-BF7B-99433A51FA20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3CD93ABE-C5FC-6BDA-ECE6-46F8A9A4A35A}"/>
              </a:ext>
            </a:extLst>
          </p:cNvPr>
          <p:cNvSpPr/>
          <p:nvPr/>
        </p:nvSpPr>
        <p:spPr>
          <a:xfrm>
            <a:off x="526424" y="1251176"/>
            <a:ext cx="7335729" cy="9722051"/>
          </a:xfrm>
          <a:custGeom>
            <a:avLst/>
            <a:gdLst/>
            <a:ahLst/>
            <a:cxnLst/>
            <a:rect l="l" t="t" r="r" b="b"/>
            <a:pathLst>
              <a:path w="7335729" h="9722051">
                <a:moveTo>
                  <a:pt x="0" y="0"/>
                </a:moveTo>
                <a:lnTo>
                  <a:pt x="7335729" y="0"/>
                </a:lnTo>
                <a:lnTo>
                  <a:pt x="7335729" y="9722051"/>
                </a:lnTo>
                <a:lnTo>
                  <a:pt x="0" y="9722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5D4D18A-25C8-D79B-64E5-852214DAF914}"/>
              </a:ext>
            </a:extLst>
          </p:cNvPr>
          <p:cNvSpPr/>
          <p:nvPr/>
        </p:nvSpPr>
        <p:spPr>
          <a:xfrm>
            <a:off x="4194289" y="3859973"/>
            <a:ext cx="5597411" cy="7192935"/>
          </a:xfrm>
          <a:custGeom>
            <a:avLst/>
            <a:gdLst/>
            <a:ahLst/>
            <a:cxnLst/>
            <a:rect l="l" t="t" r="r" b="b"/>
            <a:pathLst>
              <a:path w="5597411" h="7192935">
                <a:moveTo>
                  <a:pt x="0" y="0"/>
                </a:moveTo>
                <a:lnTo>
                  <a:pt x="5597411" y="0"/>
                </a:lnTo>
                <a:lnTo>
                  <a:pt x="5597411" y="7192935"/>
                </a:lnTo>
                <a:lnTo>
                  <a:pt x="0" y="7192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A36F349-0B36-CDE6-3A5A-135F4A247DC4}"/>
              </a:ext>
            </a:extLst>
          </p:cNvPr>
          <p:cNvSpPr txBox="1"/>
          <p:nvPr/>
        </p:nvSpPr>
        <p:spPr>
          <a:xfrm>
            <a:off x="5225934" y="199867"/>
            <a:ext cx="13301963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Calculate the total revenue generated from pizza sales.</a:t>
            </a: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FE81659E-ED29-81B4-4457-7D687E90F5F2}"/>
              </a:ext>
            </a:extLst>
          </p:cNvPr>
          <p:cNvSpPr/>
          <p:nvPr/>
        </p:nvSpPr>
        <p:spPr>
          <a:xfrm rot="266846">
            <a:off x="6550791" y="264826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1084384C-CB7F-F27D-FF0B-3A902802AB5A}"/>
              </a:ext>
            </a:extLst>
          </p:cNvPr>
          <p:cNvSpPr/>
          <p:nvPr/>
        </p:nvSpPr>
        <p:spPr>
          <a:xfrm rot="-110629">
            <a:off x="15835807" y="7880326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C2592A86-E6B8-4B1F-0346-68E12640ED3C}"/>
              </a:ext>
            </a:extLst>
          </p:cNvPr>
          <p:cNvSpPr/>
          <p:nvPr/>
        </p:nvSpPr>
        <p:spPr>
          <a:xfrm rot="-387305">
            <a:off x="468963" y="4210695"/>
            <a:ext cx="1744110" cy="1325524"/>
          </a:xfrm>
          <a:custGeom>
            <a:avLst/>
            <a:gdLst/>
            <a:ahLst/>
            <a:cxnLst/>
            <a:rect l="l" t="t" r="r" b="b"/>
            <a:pathLst>
              <a:path w="1744110" h="1325524">
                <a:moveTo>
                  <a:pt x="0" y="0"/>
                </a:moveTo>
                <a:lnTo>
                  <a:pt x="1744110" y="0"/>
                </a:lnTo>
                <a:lnTo>
                  <a:pt x="1744110" y="1325523"/>
                </a:lnTo>
                <a:lnTo>
                  <a:pt x="0" y="1325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10" name="Picture 9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25576BC9-190C-1528-CC69-1113D3B9BB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66" y="3289803"/>
            <a:ext cx="8435133" cy="3919443"/>
          </a:xfrm>
          <a:prstGeom prst="rect">
            <a:avLst/>
          </a:prstGeom>
        </p:spPr>
      </p:pic>
      <p:pic>
        <p:nvPicPr>
          <p:cNvPr id="12" name="Picture 11" descr="A close up of a number&#10;&#10;Description automatically generated">
            <a:extLst>
              <a:ext uri="{FF2B5EF4-FFF2-40B4-BE49-F238E27FC236}">
                <a16:creationId xmlns:a16="http://schemas.microsoft.com/office/drawing/2014/main" id="{90540B76-279C-996B-64E2-4121A5FD5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54" y="7563398"/>
            <a:ext cx="3139440" cy="12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4009239" y="914457"/>
            <a:ext cx="9135758" cy="8625679"/>
          </a:xfrm>
          <a:custGeom>
            <a:avLst/>
            <a:gdLst/>
            <a:ahLst/>
            <a:cxnLst/>
            <a:rect l="l" t="t" r="r" b="b"/>
            <a:pathLst>
              <a:path w="9135758" h="8625679">
                <a:moveTo>
                  <a:pt x="0" y="0"/>
                </a:moveTo>
                <a:lnTo>
                  <a:pt x="9135758" y="0"/>
                </a:lnTo>
                <a:lnTo>
                  <a:pt x="9135758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flipH="1">
            <a:off x="-4856997" y="651719"/>
            <a:ext cx="9414034" cy="8888417"/>
          </a:xfrm>
          <a:custGeom>
            <a:avLst/>
            <a:gdLst/>
            <a:ahLst/>
            <a:cxnLst/>
            <a:rect l="l" t="t" r="r" b="b"/>
            <a:pathLst>
              <a:path w="9414034" h="8888417">
                <a:moveTo>
                  <a:pt x="9414034" y="0"/>
                </a:moveTo>
                <a:lnTo>
                  <a:pt x="0" y="0"/>
                </a:lnTo>
                <a:lnTo>
                  <a:pt x="0" y="8888418"/>
                </a:lnTo>
                <a:lnTo>
                  <a:pt x="9414034" y="8888418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4" name="Group 14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266846">
            <a:off x="13516422" y="1583301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Freeform 18"/>
          <p:cNvSpPr/>
          <p:nvPr/>
        </p:nvSpPr>
        <p:spPr>
          <a:xfrm rot="-110629">
            <a:off x="4190659" y="7335307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0" name="Freeform 20"/>
          <p:cNvSpPr/>
          <p:nvPr/>
        </p:nvSpPr>
        <p:spPr>
          <a:xfrm rot="-387305">
            <a:off x="8473931" y="7748703"/>
            <a:ext cx="1340138" cy="1018505"/>
          </a:xfrm>
          <a:custGeom>
            <a:avLst/>
            <a:gdLst/>
            <a:ahLst/>
            <a:cxnLst/>
            <a:rect l="l" t="t" r="r" b="b"/>
            <a:pathLst>
              <a:path w="1340138" h="1018505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21"/>
          <p:cNvSpPr/>
          <p:nvPr/>
        </p:nvSpPr>
        <p:spPr>
          <a:xfrm>
            <a:off x="4987890" y="4457700"/>
            <a:ext cx="8479581" cy="8433329"/>
          </a:xfrm>
          <a:custGeom>
            <a:avLst/>
            <a:gdLst/>
            <a:ahLst/>
            <a:cxnLst/>
            <a:rect l="l" t="t" r="r" b="b"/>
            <a:pathLst>
              <a:path w="8479581" h="8433329">
                <a:moveTo>
                  <a:pt x="0" y="0"/>
                </a:moveTo>
                <a:lnTo>
                  <a:pt x="8479581" y="0"/>
                </a:lnTo>
                <a:lnTo>
                  <a:pt x="8479581" y="8433329"/>
                </a:lnTo>
                <a:lnTo>
                  <a:pt x="0" y="84333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27" name="Group 2"/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28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1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1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0" name="TextBox 31">
            <a:extLst>
              <a:ext uri="{FF2B5EF4-FFF2-40B4-BE49-F238E27FC236}">
                <a16:creationId xmlns:a16="http://schemas.microsoft.com/office/drawing/2014/main" id="{CAD371C0-6045-CF38-4698-BEC88CB6411E}"/>
              </a:ext>
            </a:extLst>
          </p:cNvPr>
          <p:cNvSpPr txBox="1"/>
          <p:nvPr/>
        </p:nvSpPr>
        <p:spPr>
          <a:xfrm>
            <a:off x="2819400" y="165285"/>
            <a:ext cx="13301963" cy="1144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Identify the highest-priced pizza.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BB3A14F-0A52-C94C-C9EC-3B8D6925B2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64" y="7170921"/>
            <a:ext cx="3314369" cy="2001650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D3631AE1-17C3-9350-34E4-D70FC4ABA5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07" y="1424089"/>
            <a:ext cx="10780871" cy="5322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4245C-1066-D8E1-FBE2-DB156AA0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AD242A65-A456-4BBC-B008-44F77EB58A4B}"/>
              </a:ext>
            </a:extLst>
          </p:cNvPr>
          <p:cNvSpPr/>
          <p:nvPr/>
        </p:nvSpPr>
        <p:spPr>
          <a:xfrm>
            <a:off x="14009239" y="914457"/>
            <a:ext cx="9135758" cy="8625679"/>
          </a:xfrm>
          <a:custGeom>
            <a:avLst/>
            <a:gdLst/>
            <a:ahLst/>
            <a:cxnLst/>
            <a:rect l="l" t="t" r="r" b="b"/>
            <a:pathLst>
              <a:path w="9135758" h="8625679">
                <a:moveTo>
                  <a:pt x="0" y="0"/>
                </a:moveTo>
                <a:lnTo>
                  <a:pt x="9135758" y="0"/>
                </a:lnTo>
                <a:lnTo>
                  <a:pt x="9135758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D49A749-E6C3-9F47-D5F5-ED1B54A49FC7}"/>
              </a:ext>
            </a:extLst>
          </p:cNvPr>
          <p:cNvSpPr/>
          <p:nvPr/>
        </p:nvSpPr>
        <p:spPr>
          <a:xfrm flipH="1">
            <a:off x="-4856997" y="699291"/>
            <a:ext cx="9414034" cy="8888417"/>
          </a:xfrm>
          <a:custGeom>
            <a:avLst/>
            <a:gdLst/>
            <a:ahLst/>
            <a:cxnLst/>
            <a:rect l="l" t="t" r="r" b="b"/>
            <a:pathLst>
              <a:path w="9414034" h="8888417">
                <a:moveTo>
                  <a:pt x="9414034" y="0"/>
                </a:moveTo>
                <a:lnTo>
                  <a:pt x="0" y="0"/>
                </a:lnTo>
                <a:lnTo>
                  <a:pt x="0" y="8888418"/>
                </a:lnTo>
                <a:lnTo>
                  <a:pt x="9414034" y="8888418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B5B09AC-55E4-4554-0581-04E8E9BFF5DC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0167255-E0B7-A972-DA2D-042705FD91D0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2336CC3-296B-94C6-4AA6-1CF2D4F541F1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DF834EDE-AC5E-C4C0-F8C8-B8F679AA4AE5}"/>
              </a:ext>
            </a:extLst>
          </p:cNvPr>
          <p:cNvSpPr/>
          <p:nvPr/>
        </p:nvSpPr>
        <p:spPr>
          <a:xfrm rot="266846">
            <a:off x="13516422" y="1583301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6EC23E47-B715-33CF-BB9F-EE0699954F01}"/>
              </a:ext>
            </a:extLst>
          </p:cNvPr>
          <p:cNvSpPr/>
          <p:nvPr/>
        </p:nvSpPr>
        <p:spPr>
          <a:xfrm rot="-110629">
            <a:off x="4190659" y="7335307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B8F3C57-C610-31FC-C1EA-E857930A16DE}"/>
              </a:ext>
            </a:extLst>
          </p:cNvPr>
          <p:cNvSpPr/>
          <p:nvPr/>
        </p:nvSpPr>
        <p:spPr>
          <a:xfrm rot="-387305">
            <a:off x="8473931" y="7748703"/>
            <a:ext cx="1340138" cy="1018505"/>
          </a:xfrm>
          <a:custGeom>
            <a:avLst/>
            <a:gdLst/>
            <a:ahLst/>
            <a:cxnLst/>
            <a:rect l="l" t="t" r="r" b="b"/>
            <a:pathLst>
              <a:path w="1340138" h="1018505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D9D17B1B-3DA0-0065-6251-04E84D1F2ABB}"/>
              </a:ext>
            </a:extLst>
          </p:cNvPr>
          <p:cNvSpPr/>
          <p:nvPr/>
        </p:nvSpPr>
        <p:spPr>
          <a:xfrm>
            <a:off x="4987890" y="4543242"/>
            <a:ext cx="8479581" cy="8433329"/>
          </a:xfrm>
          <a:custGeom>
            <a:avLst/>
            <a:gdLst/>
            <a:ahLst/>
            <a:cxnLst/>
            <a:rect l="l" t="t" r="r" b="b"/>
            <a:pathLst>
              <a:path w="8479581" h="8433329">
                <a:moveTo>
                  <a:pt x="0" y="0"/>
                </a:moveTo>
                <a:lnTo>
                  <a:pt x="8479581" y="0"/>
                </a:lnTo>
                <a:lnTo>
                  <a:pt x="8479581" y="8433329"/>
                </a:lnTo>
                <a:lnTo>
                  <a:pt x="0" y="84333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CA56B191-4FFB-EDBA-6D84-EF509797EB3B}"/>
              </a:ext>
            </a:extLst>
          </p:cNvPr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0A2DDB76-AD01-CA57-9C43-31DEC0349633}"/>
                </a:ext>
              </a:extLst>
            </p:cNvPr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1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50D88DD-A5E0-540C-B210-B1BA42625EA2}"/>
                </a:ext>
              </a:extLst>
            </p:cNvPr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1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0" name="TextBox 31">
            <a:extLst>
              <a:ext uri="{FF2B5EF4-FFF2-40B4-BE49-F238E27FC236}">
                <a16:creationId xmlns:a16="http://schemas.microsoft.com/office/drawing/2014/main" id="{D35BD5C1-ABD4-BC4C-7173-8CFDC0699F28}"/>
              </a:ext>
            </a:extLst>
          </p:cNvPr>
          <p:cNvSpPr txBox="1"/>
          <p:nvPr/>
        </p:nvSpPr>
        <p:spPr>
          <a:xfrm>
            <a:off x="2819400" y="-236865"/>
            <a:ext cx="13301963" cy="2529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Identify the most common pizza size ordered.</a:t>
            </a:r>
          </a:p>
        </p:txBody>
      </p:sp>
      <p:pic>
        <p:nvPicPr>
          <p:cNvPr id="3" name="Picture 2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0E97FF6-38DA-96BE-A9A8-2C0EC1A4E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93" y="2390216"/>
            <a:ext cx="10658752" cy="5246392"/>
          </a:xfrm>
          <a:prstGeom prst="rect">
            <a:avLst/>
          </a:prstGeom>
        </p:spPr>
      </p:pic>
      <p:pic>
        <p:nvPicPr>
          <p:cNvPr id="5" name="Picture 4" descr="A close up of a number&#10;&#10;Description automatically generated">
            <a:extLst>
              <a:ext uri="{FF2B5EF4-FFF2-40B4-BE49-F238E27FC236}">
                <a16:creationId xmlns:a16="http://schemas.microsoft.com/office/drawing/2014/main" id="{2933DEA9-4472-0B77-FB9E-5F95FA5883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65" y="7856794"/>
            <a:ext cx="3582580" cy="14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98759" y="5642752"/>
            <a:ext cx="6632879" cy="6054010"/>
          </a:xfrm>
          <a:custGeom>
            <a:avLst/>
            <a:gdLst/>
            <a:ahLst/>
            <a:cxnLst/>
            <a:rect l="l" t="t" r="r" b="b"/>
            <a:pathLst>
              <a:path w="6632879" h="6054010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21"/>
          <p:cNvSpPr/>
          <p:nvPr/>
        </p:nvSpPr>
        <p:spPr>
          <a:xfrm rot="1216535">
            <a:off x="-31327" y="-728060"/>
            <a:ext cx="5627462" cy="4114800"/>
          </a:xfrm>
          <a:custGeom>
            <a:avLst/>
            <a:gdLst/>
            <a:ahLst/>
            <a:cxnLst/>
            <a:rect l="l" t="t" r="r" b="b"/>
            <a:pathLst>
              <a:path w="5627462" h="4114800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22"/>
          <p:cNvSpPr/>
          <p:nvPr/>
        </p:nvSpPr>
        <p:spPr>
          <a:xfrm rot="266846">
            <a:off x="12266914" y="4956267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23"/>
          <p:cNvSpPr/>
          <p:nvPr/>
        </p:nvSpPr>
        <p:spPr>
          <a:xfrm rot="-110629">
            <a:off x="3628168" y="6459801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4" name="Freeform 24"/>
          <p:cNvSpPr/>
          <p:nvPr/>
        </p:nvSpPr>
        <p:spPr>
          <a:xfrm rot="-387305">
            <a:off x="623978" y="5233499"/>
            <a:ext cx="1672749" cy="1271289"/>
          </a:xfrm>
          <a:custGeom>
            <a:avLst/>
            <a:gdLst/>
            <a:ahLst/>
            <a:cxnLst/>
            <a:rect l="l" t="t" r="r" b="b"/>
            <a:pathLst>
              <a:path w="1672749" h="1271289">
                <a:moveTo>
                  <a:pt x="0" y="0"/>
                </a:moveTo>
                <a:lnTo>
                  <a:pt x="1672749" y="0"/>
                </a:lnTo>
                <a:lnTo>
                  <a:pt x="1672749" y="1271289"/>
                </a:lnTo>
                <a:lnTo>
                  <a:pt x="0" y="127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/>
          <p:cNvSpPr/>
          <p:nvPr/>
        </p:nvSpPr>
        <p:spPr>
          <a:xfrm rot="-387305">
            <a:off x="16356040" y="7815330"/>
            <a:ext cx="1340138" cy="1018505"/>
          </a:xfrm>
          <a:custGeom>
            <a:avLst/>
            <a:gdLst/>
            <a:ahLst/>
            <a:cxnLst/>
            <a:rect l="l" t="t" r="r" b="b"/>
            <a:pathLst>
              <a:path w="1340138" h="1018505">
                <a:moveTo>
                  <a:pt x="0" y="0"/>
                </a:moveTo>
                <a:lnTo>
                  <a:pt x="1340137" y="0"/>
                </a:lnTo>
                <a:lnTo>
                  <a:pt x="1340137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D0B0970-5689-0644-446F-208C9CACD22B}"/>
              </a:ext>
            </a:extLst>
          </p:cNvPr>
          <p:cNvSpPr txBox="1"/>
          <p:nvPr/>
        </p:nvSpPr>
        <p:spPr>
          <a:xfrm>
            <a:off x="4969490" y="351455"/>
            <a:ext cx="13301963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List the top 5 most ordered pizza types along with their quantities.</a:t>
            </a:r>
          </a:p>
        </p:txBody>
      </p:sp>
      <p:pic>
        <p:nvPicPr>
          <p:cNvPr id="3" name="Picture 2" descr="A menu of a pizza&#10;&#10;Description automatically generated">
            <a:extLst>
              <a:ext uri="{FF2B5EF4-FFF2-40B4-BE49-F238E27FC236}">
                <a16:creationId xmlns:a16="http://schemas.microsoft.com/office/drawing/2014/main" id="{BC40D351-2AB6-B883-69EF-8B17C9BCBF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183" y="7224773"/>
            <a:ext cx="6096000" cy="2727123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41DCB1E-59E4-E9B7-2680-C2906E5E7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95" y="3057315"/>
            <a:ext cx="8697917" cy="4685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D4E0C-78E0-9A89-A623-24E4C50C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770ADAB7-2BFE-F812-2A99-54FC843DF8D8}"/>
              </a:ext>
            </a:extLst>
          </p:cNvPr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854C35F-F3B8-877A-5172-000E55601E7F}"/>
                </a:ext>
              </a:extLst>
            </p:cNvPr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9326AC3-68F6-DA01-EE39-724BDE1C4AA9}"/>
                </a:ext>
              </a:extLst>
            </p:cNvPr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B42B75D0-D68D-54C3-D98B-2E7D3197EFC9}"/>
              </a:ext>
            </a:extLst>
          </p:cNvPr>
          <p:cNvSpPr/>
          <p:nvPr/>
        </p:nvSpPr>
        <p:spPr>
          <a:xfrm>
            <a:off x="698759" y="5642752"/>
            <a:ext cx="6632879" cy="6054010"/>
          </a:xfrm>
          <a:custGeom>
            <a:avLst/>
            <a:gdLst/>
            <a:ahLst/>
            <a:cxnLst/>
            <a:rect l="l" t="t" r="r" b="b"/>
            <a:pathLst>
              <a:path w="6632879" h="6054010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6C592EEA-5950-B0F7-7301-572E880A03FC}"/>
              </a:ext>
            </a:extLst>
          </p:cNvPr>
          <p:cNvSpPr/>
          <p:nvPr/>
        </p:nvSpPr>
        <p:spPr>
          <a:xfrm rot="1216535">
            <a:off x="-31327" y="-728060"/>
            <a:ext cx="5627462" cy="4114800"/>
          </a:xfrm>
          <a:custGeom>
            <a:avLst/>
            <a:gdLst/>
            <a:ahLst/>
            <a:cxnLst/>
            <a:rect l="l" t="t" r="r" b="b"/>
            <a:pathLst>
              <a:path w="5627462" h="4114800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1DF7DE1-9F15-D5EB-40CA-242C9DF7B8CB}"/>
              </a:ext>
            </a:extLst>
          </p:cNvPr>
          <p:cNvSpPr/>
          <p:nvPr/>
        </p:nvSpPr>
        <p:spPr>
          <a:xfrm rot="266846">
            <a:off x="12266914" y="4956267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882C489E-7754-CD92-4793-3318197799BF}"/>
              </a:ext>
            </a:extLst>
          </p:cNvPr>
          <p:cNvSpPr/>
          <p:nvPr/>
        </p:nvSpPr>
        <p:spPr>
          <a:xfrm rot="-110629">
            <a:off x="3628168" y="6459801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7AFAF308-EB38-E2B0-AA9F-0E6ECE2D6161}"/>
              </a:ext>
            </a:extLst>
          </p:cNvPr>
          <p:cNvSpPr/>
          <p:nvPr/>
        </p:nvSpPr>
        <p:spPr>
          <a:xfrm rot="-387305">
            <a:off x="623978" y="5233499"/>
            <a:ext cx="1672749" cy="1271289"/>
          </a:xfrm>
          <a:custGeom>
            <a:avLst/>
            <a:gdLst/>
            <a:ahLst/>
            <a:cxnLst/>
            <a:rect l="l" t="t" r="r" b="b"/>
            <a:pathLst>
              <a:path w="1672749" h="1271289">
                <a:moveTo>
                  <a:pt x="0" y="0"/>
                </a:moveTo>
                <a:lnTo>
                  <a:pt x="1672749" y="0"/>
                </a:lnTo>
                <a:lnTo>
                  <a:pt x="1672749" y="1271289"/>
                </a:lnTo>
                <a:lnTo>
                  <a:pt x="0" y="127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CFDE51DF-40D2-9629-43B5-601F964B326E}"/>
              </a:ext>
            </a:extLst>
          </p:cNvPr>
          <p:cNvSpPr/>
          <p:nvPr/>
        </p:nvSpPr>
        <p:spPr>
          <a:xfrm rot="-387305">
            <a:off x="16356040" y="7815330"/>
            <a:ext cx="1340138" cy="1018505"/>
          </a:xfrm>
          <a:custGeom>
            <a:avLst/>
            <a:gdLst/>
            <a:ahLst/>
            <a:cxnLst/>
            <a:rect l="l" t="t" r="r" b="b"/>
            <a:pathLst>
              <a:path w="1340138" h="1018505">
                <a:moveTo>
                  <a:pt x="0" y="0"/>
                </a:moveTo>
                <a:lnTo>
                  <a:pt x="1340137" y="0"/>
                </a:lnTo>
                <a:lnTo>
                  <a:pt x="1340137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E284ADB-D57B-53BE-70B6-1543A7AB725E}"/>
              </a:ext>
            </a:extLst>
          </p:cNvPr>
          <p:cNvSpPr txBox="1"/>
          <p:nvPr/>
        </p:nvSpPr>
        <p:spPr>
          <a:xfrm>
            <a:off x="4813960" y="145875"/>
            <a:ext cx="13045588" cy="3914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Join the necessary tables to find the total quantity of each pizza category ordered.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13934F-5710-2A5C-3E6E-0479ED8CD4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198" y="6985187"/>
            <a:ext cx="4809985" cy="2286198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FCB5260B-F91E-134C-F6AC-16E5EDFFC8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36" y="4060408"/>
            <a:ext cx="9031404" cy="42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3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082960" y="0"/>
              <a:ext cx="13895537" cy="13895537"/>
            </a:xfrm>
            <a:custGeom>
              <a:avLst/>
              <a:gdLst/>
              <a:ahLst/>
              <a:cxnLst/>
              <a:rect l="l" t="t" r="r" b="b"/>
              <a:pathLst>
                <a:path w="13895537" h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786939" y="9540136"/>
            <a:ext cx="23861879" cy="1715718"/>
            <a:chOff x="0" y="0"/>
            <a:chExt cx="6284610" cy="4518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84610" cy="451876"/>
            </a:xfrm>
            <a:custGeom>
              <a:avLst/>
              <a:gdLst/>
              <a:ahLst/>
              <a:cxnLst/>
              <a:rect l="l" t="t" r="r" b="b"/>
              <a:pathLst>
                <a:path w="6284610" h="451876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3319022">
            <a:off x="9692559" y="4266420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rot="19766982" flipH="1">
            <a:off x="1972898" y="3759669"/>
            <a:ext cx="4959028" cy="7452091"/>
          </a:xfrm>
          <a:custGeom>
            <a:avLst/>
            <a:gdLst/>
            <a:ahLst/>
            <a:cxnLst/>
            <a:rect l="l" t="t" r="r" b="b"/>
            <a:pathLst>
              <a:path w="4959028" h="7452091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 rot="266846">
            <a:off x="11910380" y="6032217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/>
          <p:cNvSpPr/>
          <p:nvPr/>
        </p:nvSpPr>
        <p:spPr>
          <a:xfrm rot="-110629">
            <a:off x="3520169" y="3823985"/>
            <a:ext cx="1050773" cy="1050773"/>
          </a:xfrm>
          <a:custGeom>
            <a:avLst/>
            <a:gdLst/>
            <a:ahLst/>
            <a:cxnLst/>
            <a:rect l="l" t="t" r="r" b="b"/>
            <a:pathLst>
              <a:path w="1050773" h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 rot="-387305">
            <a:off x="15359033" y="908093"/>
            <a:ext cx="2485981" cy="1889345"/>
          </a:xfrm>
          <a:custGeom>
            <a:avLst/>
            <a:gdLst/>
            <a:ahLst/>
            <a:cxnLst/>
            <a:rect l="l" t="t" r="r" b="b"/>
            <a:pathLst>
              <a:path w="2485981" h="1889345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/>
          <p:cNvSpPr/>
          <p:nvPr/>
        </p:nvSpPr>
        <p:spPr>
          <a:xfrm rot="-387305">
            <a:off x="945257" y="1021888"/>
            <a:ext cx="2186520" cy="1661755"/>
          </a:xfrm>
          <a:custGeom>
            <a:avLst/>
            <a:gdLst/>
            <a:ahLst/>
            <a:cxnLst/>
            <a:rect l="l" t="t" r="r" b="b"/>
            <a:pathLst>
              <a:path w="2186520" h="1661755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F0CCAF0E-F945-2C05-4041-AEDB726903F5}"/>
              </a:ext>
            </a:extLst>
          </p:cNvPr>
          <p:cNvSpPr txBox="1"/>
          <p:nvPr/>
        </p:nvSpPr>
        <p:spPr>
          <a:xfrm>
            <a:off x="2374243" y="-42784"/>
            <a:ext cx="13301963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6000" dirty="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Determine the distribution of orders by hour of the day.</a:t>
            </a:r>
          </a:p>
        </p:txBody>
      </p:sp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F219D77-8F27-A7B0-6B50-874BD00D93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3" y="3424107"/>
            <a:ext cx="12419257" cy="2767098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5619221E-2A97-9807-136B-2C7ED0891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28" y="2436188"/>
            <a:ext cx="3731354" cy="7056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193</Words>
  <Application>Microsoft Office PowerPoint</Application>
  <PresentationFormat>Custom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Kooperativ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and Yellow Illustrative How To Make Pizza Presentation</dc:title>
  <cp:lastModifiedBy>twaran sahai</cp:lastModifiedBy>
  <cp:revision>19</cp:revision>
  <dcterms:created xsi:type="dcterms:W3CDTF">2006-08-16T00:00:00Z</dcterms:created>
  <dcterms:modified xsi:type="dcterms:W3CDTF">2025-02-14T18:16:18Z</dcterms:modified>
  <dc:identifier>DAGdOkN9iqo</dc:identifier>
</cp:coreProperties>
</file>