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0425" cy="43202225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Zurich BT" pitchFamily="34" charset="0"/>
        <a:ea typeface="+mn-ea"/>
        <a:cs typeface="+mn-cs"/>
      </a:defRPr>
    </a:lvl1pPr>
    <a:lvl2pPr marL="617769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Zurich BT" pitchFamily="34" charset="0"/>
        <a:ea typeface="+mn-ea"/>
        <a:cs typeface="+mn-cs"/>
      </a:defRPr>
    </a:lvl2pPr>
    <a:lvl3pPr marL="1235537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Zurich BT" pitchFamily="34" charset="0"/>
        <a:ea typeface="+mn-ea"/>
        <a:cs typeface="+mn-cs"/>
      </a:defRPr>
    </a:lvl3pPr>
    <a:lvl4pPr marL="1853306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Zurich BT" pitchFamily="34" charset="0"/>
        <a:ea typeface="+mn-ea"/>
        <a:cs typeface="+mn-cs"/>
      </a:defRPr>
    </a:lvl4pPr>
    <a:lvl5pPr marL="2471075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Zurich BT" pitchFamily="34" charset="0"/>
        <a:ea typeface="+mn-ea"/>
        <a:cs typeface="+mn-cs"/>
      </a:defRPr>
    </a:lvl5pPr>
    <a:lvl6pPr marL="3088843" algn="l" defTabSz="1235537" rtl="0" eaLnBrk="1" latinLnBrk="0" hangingPunct="1">
      <a:defRPr sz="4100" kern="1200">
        <a:solidFill>
          <a:schemeClr val="tx1"/>
        </a:solidFill>
        <a:latin typeface="Zurich BT" pitchFamily="34" charset="0"/>
        <a:ea typeface="+mn-ea"/>
        <a:cs typeface="+mn-cs"/>
      </a:defRPr>
    </a:lvl6pPr>
    <a:lvl7pPr marL="3706612" algn="l" defTabSz="1235537" rtl="0" eaLnBrk="1" latinLnBrk="0" hangingPunct="1">
      <a:defRPr sz="4100" kern="1200">
        <a:solidFill>
          <a:schemeClr val="tx1"/>
        </a:solidFill>
        <a:latin typeface="Zurich BT" pitchFamily="34" charset="0"/>
        <a:ea typeface="+mn-ea"/>
        <a:cs typeface="+mn-cs"/>
      </a:defRPr>
    </a:lvl7pPr>
    <a:lvl8pPr marL="4324380" algn="l" defTabSz="1235537" rtl="0" eaLnBrk="1" latinLnBrk="0" hangingPunct="1">
      <a:defRPr sz="4100" kern="1200">
        <a:solidFill>
          <a:schemeClr val="tx1"/>
        </a:solidFill>
        <a:latin typeface="Zurich BT" pitchFamily="34" charset="0"/>
        <a:ea typeface="+mn-ea"/>
        <a:cs typeface="+mn-cs"/>
      </a:defRPr>
    </a:lvl8pPr>
    <a:lvl9pPr marL="4942149" algn="l" defTabSz="1235537" rtl="0" eaLnBrk="1" latinLnBrk="0" hangingPunct="1">
      <a:defRPr sz="4100" kern="1200">
        <a:solidFill>
          <a:schemeClr val="tx1"/>
        </a:solidFill>
        <a:latin typeface="Zurich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79">
          <p15:clr>
            <a:srgbClr val="A4A3A4"/>
          </p15:clr>
        </p15:guide>
        <p15:guide id="2" pos="6804">
          <p15:clr>
            <a:srgbClr val="A4A3A4"/>
          </p15:clr>
        </p15:guide>
        <p15:guide id="3" orient="horz" pos="13607">
          <p15:clr>
            <a:srgbClr val="A4A3A4"/>
          </p15:clr>
        </p15:guide>
        <p15:guide id="4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AEAEA"/>
    <a:srgbClr val="006600"/>
    <a:srgbClr val="00CC99"/>
    <a:srgbClr val="E77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2646" y="-511"/>
      </p:cViewPr>
      <p:guideLst>
        <p:guide orient="horz" pos="9979"/>
        <p:guide pos="6804"/>
        <p:guide orient="horz" pos="13607"/>
        <p:guide pos="9071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0054" y="7069770"/>
            <a:ext cx="21600319" cy="15042202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00054" y="22692101"/>
            <a:ext cx="21600319" cy="10429318"/>
          </a:xfrm>
        </p:spPr>
        <p:txBody>
          <a:bodyPr/>
          <a:lstStyle>
            <a:lvl1pPr marL="0" indent="0" algn="ctr">
              <a:buNone/>
              <a:defRPr sz="3200"/>
            </a:lvl1pPr>
            <a:lvl2pPr marL="617769" indent="0" algn="ctr">
              <a:buNone/>
              <a:defRPr sz="2700"/>
            </a:lvl2pPr>
            <a:lvl3pPr marL="1235537" indent="0" algn="ctr">
              <a:buNone/>
              <a:defRPr sz="2400"/>
            </a:lvl3pPr>
            <a:lvl4pPr marL="1853306" indent="0" algn="ctr">
              <a:buNone/>
              <a:defRPr sz="2200"/>
            </a:lvl4pPr>
            <a:lvl5pPr marL="2471075" indent="0" algn="ctr">
              <a:buNone/>
              <a:defRPr sz="2200"/>
            </a:lvl5pPr>
            <a:lvl6pPr marL="3088843" indent="0" algn="ctr">
              <a:buNone/>
              <a:defRPr sz="2200"/>
            </a:lvl6pPr>
            <a:lvl7pPr marL="3706612" indent="0" algn="ctr">
              <a:buNone/>
              <a:defRPr sz="2200"/>
            </a:lvl7pPr>
            <a:lvl8pPr marL="4324380" indent="0" algn="ctr">
              <a:buNone/>
              <a:defRPr sz="2200"/>
            </a:lvl8pPr>
            <a:lvl9pPr marL="4942149" indent="0" algn="ctr">
              <a:buNone/>
              <a:defRPr sz="2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A0D21-9502-4F79-98E7-A82916FC640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802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F3926-BE86-4F09-A6CA-8E32415B57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597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2849" y="1725232"/>
            <a:ext cx="6480519" cy="3690090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437059" y="1725232"/>
            <a:ext cx="19242612" cy="3690090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B2055-A86B-40CE-83CB-D52E4A2AC44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648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F64D2-205F-4BF7-8CAA-7F104B19FE7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58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4050" y="10771334"/>
            <a:ext cx="24840579" cy="17970983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64050" y="28911160"/>
            <a:ext cx="24840579" cy="9450893"/>
          </a:xfrm>
        </p:spPr>
        <p:txBody>
          <a:bodyPr/>
          <a:lstStyle>
            <a:lvl1pPr marL="0" indent="0">
              <a:buNone/>
              <a:defRPr sz="3200"/>
            </a:lvl1pPr>
            <a:lvl2pPr marL="617769" indent="0">
              <a:buNone/>
              <a:defRPr sz="2700"/>
            </a:lvl2pPr>
            <a:lvl3pPr marL="1235537" indent="0">
              <a:buNone/>
              <a:defRPr sz="2400"/>
            </a:lvl3pPr>
            <a:lvl4pPr marL="1853306" indent="0">
              <a:buNone/>
              <a:defRPr sz="2200"/>
            </a:lvl4pPr>
            <a:lvl5pPr marL="2471075" indent="0">
              <a:buNone/>
              <a:defRPr sz="2200"/>
            </a:lvl5pPr>
            <a:lvl6pPr marL="3088843" indent="0">
              <a:buNone/>
              <a:defRPr sz="2200"/>
            </a:lvl6pPr>
            <a:lvl7pPr marL="3706612" indent="0">
              <a:buNone/>
              <a:defRPr sz="2200"/>
            </a:lvl7pPr>
            <a:lvl8pPr marL="4324380" indent="0">
              <a:buNone/>
              <a:defRPr sz="2200"/>
            </a:lvl8pPr>
            <a:lvl9pPr marL="4942149" indent="0">
              <a:buNone/>
              <a:defRPr sz="2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913C9-C500-403B-ACC5-4D81F6FFCD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113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7059" y="10050504"/>
            <a:ext cx="12861565" cy="285756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501801" y="10050504"/>
            <a:ext cx="12861566" cy="285756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FEBA1-9B73-401C-A60F-2720B44984C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377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3099" y="2301032"/>
            <a:ext cx="24840578" cy="834908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83099" y="10589503"/>
            <a:ext cx="12184306" cy="51908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769" indent="0">
              <a:buNone/>
              <a:defRPr sz="2700" b="1"/>
            </a:lvl2pPr>
            <a:lvl3pPr marL="1235537" indent="0">
              <a:buNone/>
              <a:defRPr sz="2400" b="1"/>
            </a:lvl3pPr>
            <a:lvl4pPr marL="1853306" indent="0">
              <a:buNone/>
              <a:defRPr sz="2200" b="1"/>
            </a:lvl4pPr>
            <a:lvl5pPr marL="2471075" indent="0">
              <a:buNone/>
              <a:defRPr sz="2200" b="1"/>
            </a:lvl5pPr>
            <a:lvl6pPr marL="3088843" indent="0">
              <a:buNone/>
              <a:defRPr sz="2200" b="1"/>
            </a:lvl6pPr>
            <a:lvl7pPr marL="3706612" indent="0">
              <a:buNone/>
              <a:defRPr sz="2200" b="1"/>
            </a:lvl7pPr>
            <a:lvl8pPr marL="4324380" indent="0">
              <a:buNone/>
              <a:defRPr sz="2200" b="1"/>
            </a:lvl8pPr>
            <a:lvl9pPr marL="4942149" indent="0">
              <a:buNone/>
              <a:defRPr sz="2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983099" y="15780350"/>
            <a:ext cx="12184306" cy="2321161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4580111" y="10589503"/>
            <a:ext cx="12243566" cy="51908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769" indent="0">
              <a:buNone/>
              <a:defRPr sz="2700" b="1"/>
            </a:lvl2pPr>
            <a:lvl3pPr marL="1235537" indent="0">
              <a:buNone/>
              <a:defRPr sz="2400" b="1"/>
            </a:lvl3pPr>
            <a:lvl4pPr marL="1853306" indent="0">
              <a:buNone/>
              <a:defRPr sz="2200" b="1"/>
            </a:lvl4pPr>
            <a:lvl5pPr marL="2471075" indent="0">
              <a:buNone/>
              <a:defRPr sz="2200" b="1"/>
            </a:lvl5pPr>
            <a:lvl6pPr marL="3088843" indent="0">
              <a:buNone/>
              <a:defRPr sz="2200" b="1"/>
            </a:lvl6pPr>
            <a:lvl7pPr marL="3706612" indent="0">
              <a:buNone/>
              <a:defRPr sz="2200" b="1"/>
            </a:lvl7pPr>
            <a:lvl8pPr marL="4324380" indent="0">
              <a:buNone/>
              <a:defRPr sz="2200" b="1"/>
            </a:lvl8pPr>
            <a:lvl9pPr marL="4942149" indent="0">
              <a:buNone/>
              <a:defRPr sz="2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4580111" y="15780350"/>
            <a:ext cx="12243566" cy="2321161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EBBCE-A28F-4DCE-BFBA-355C9E05A69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79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353B7-C2A1-4CC7-9DFC-E19CB06CFF9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0869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F0E70-B7DA-48E6-A0D6-37D2835685C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3696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3100" y="2881159"/>
            <a:ext cx="9289025" cy="10078643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43568" y="6221225"/>
            <a:ext cx="14580109" cy="30701331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83100" y="12959803"/>
            <a:ext cx="9289025" cy="24012540"/>
          </a:xfrm>
        </p:spPr>
        <p:txBody>
          <a:bodyPr/>
          <a:lstStyle>
            <a:lvl1pPr marL="0" indent="0">
              <a:buNone/>
              <a:defRPr sz="2200"/>
            </a:lvl1pPr>
            <a:lvl2pPr marL="617769" indent="0">
              <a:buNone/>
              <a:defRPr sz="1900"/>
            </a:lvl2pPr>
            <a:lvl3pPr marL="1235537" indent="0">
              <a:buNone/>
              <a:defRPr sz="1600"/>
            </a:lvl3pPr>
            <a:lvl4pPr marL="1853306" indent="0">
              <a:buNone/>
              <a:defRPr sz="1400"/>
            </a:lvl4pPr>
            <a:lvl5pPr marL="2471075" indent="0">
              <a:buNone/>
              <a:defRPr sz="1400"/>
            </a:lvl5pPr>
            <a:lvl6pPr marL="3088843" indent="0">
              <a:buNone/>
              <a:defRPr sz="1400"/>
            </a:lvl6pPr>
            <a:lvl7pPr marL="3706612" indent="0">
              <a:buNone/>
              <a:defRPr sz="1400"/>
            </a:lvl7pPr>
            <a:lvl8pPr marL="4324380" indent="0">
              <a:buNone/>
              <a:defRPr sz="1400"/>
            </a:lvl8pPr>
            <a:lvl9pPr marL="4942149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6E5B-8D12-407A-A14F-97923E9B991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053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3100" y="2881159"/>
            <a:ext cx="9289025" cy="10078643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243568" y="6221225"/>
            <a:ext cx="14580109" cy="30701331"/>
          </a:xfrm>
        </p:spPr>
        <p:txBody>
          <a:bodyPr/>
          <a:lstStyle>
            <a:lvl1pPr marL="0" indent="0">
              <a:buNone/>
              <a:defRPr sz="4300"/>
            </a:lvl1pPr>
            <a:lvl2pPr marL="617769" indent="0">
              <a:buNone/>
              <a:defRPr sz="3800"/>
            </a:lvl2pPr>
            <a:lvl3pPr marL="1235537" indent="0">
              <a:buNone/>
              <a:defRPr sz="3200"/>
            </a:lvl3pPr>
            <a:lvl4pPr marL="1853306" indent="0">
              <a:buNone/>
              <a:defRPr sz="2700"/>
            </a:lvl4pPr>
            <a:lvl5pPr marL="2471075" indent="0">
              <a:buNone/>
              <a:defRPr sz="2700"/>
            </a:lvl5pPr>
            <a:lvl6pPr marL="3088843" indent="0">
              <a:buNone/>
              <a:defRPr sz="2700"/>
            </a:lvl6pPr>
            <a:lvl7pPr marL="3706612" indent="0">
              <a:buNone/>
              <a:defRPr sz="2700"/>
            </a:lvl7pPr>
            <a:lvl8pPr marL="4324380" indent="0">
              <a:buNone/>
              <a:defRPr sz="2700"/>
            </a:lvl8pPr>
            <a:lvl9pPr marL="4942149" indent="0">
              <a:buNone/>
              <a:defRPr sz="27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83100" y="12959803"/>
            <a:ext cx="9289025" cy="24012540"/>
          </a:xfrm>
        </p:spPr>
        <p:txBody>
          <a:bodyPr/>
          <a:lstStyle>
            <a:lvl1pPr marL="0" indent="0">
              <a:buNone/>
              <a:defRPr sz="2200"/>
            </a:lvl1pPr>
            <a:lvl2pPr marL="617769" indent="0">
              <a:buNone/>
              <a:defRPr sz="1900"/>
            </a:lvl2pPr>
            <a:lvl3pPr marL="1235537" indent="0">
              <a:buNone/>
              <a:defRPr sz="1600"/>
            </a:lvl3pPr>
            <a:lvl4pPr marL="1853306" indent="0">
              <a:buNone/>
              <a:defRPr sz="1400"/>
            </a:lvl4pPr>
            <a:lvl5pPr marL="2471075" indent="0">
              <a:buNone/>
              <a:defRPr sz="1400"/>
            </a:lvl5pPr>
            <a:lvl6pPr marL="3088843" indent="0">
              <a:buNone/>
              <a:defRPr sz="1400"/>
            </a:lvl6pPr>
            <a:lvl7pPr marL="3706612" indent="0">
              <a:buNone/>
              <a:defRPr sz="1400"/>
            </a:lvl7pPr>
            <a:lvl8pPr marL="4324380" indent="0">
              <a:buNone/>
              <a:defRPr sz="1400"/>
            </a:lvl8pPr>
            <a:lvl9pPr marL="4942149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87708-9B7E-4CB3-B424-DFBEB76AAEE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05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7059" y="1725233"/>
            <a:ext cx="25926309" cy="719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1355" tIns="205677" rIns="411355" bIns="2056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7059" y="10050504"/>
            <a:ext cx="25926309" cy="2857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1355" tIns="205677" rIns="411355" bIns="2056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37060" y="39377277"/>
            <a:ext cx="6726025" cy="300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1355" tIns="205677" rIns="411355" bIns="205677" numCol="1" anchor="t" anchorCtr="0" compatLnSpc="1">
            <a:prstTxWarp prst="textNoShape">
              <a:avLst/>
            </a:prstTxWarp>
          </a:bodyPr>
          <a:lstStyle>
            <a:lvl1pPr defTabSz="4112023">
              <a:defRPr sz="6100">
                <a:latin typeface="+mn-lt"/>
              </a:defRPr>
            </a:lvl1pPr>
          </a:lstStyle>
          <a:p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837182" y="39377277"/>
            <a:ext cx="9126061" cy="300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1355" tIns="205677" rIns="411355" bIns="205677" numCol="1" anchor="t" anchorCtr="0" compatLnSpc="1">
            <a:prstTxWarp prst="textNoShape">
              <a:avLst/>
            </a:prstTxWarp>
          </a:bodyPr>
          <a:lstStyle>
            <a:lvl1pPr algn="ctr" defTabSz="4112023">
              <a:defRPr sz="6100">
                <a:latin typeface="+mn-lt"/>
              </a:defRPr>
            </a:lvl1pPr>
          </a:lstStyle>
          <a:p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637343" y="39377277"/>
            <a:ext cx="6726025" cy="300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1355" tIns="205677" rIns="411355" bIns="205677" numCol="1" anchor="t" anchorCtr="0" compatLnSpc="1">
            <a:prstTxWarp prst="textNoShape">
              <a:avLst/>
            </a:prstTxWarp>
          </a:bodyPr>
          <a:lstStyle>
            <a:lvl1pPr algn="r" defTabSz="4112023">
              <a:defRPr sz="6100">
                <a:latin typeface="+mn-lt"/>
              </a:defRPr>
            </a:lvl1pPr>
          </a:lstStyle>
          <a:p>
            <a:fld id="{550D78DC-C293-4F46-9C6B-7376FAF768C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2023" rtl="0" fontAlgn="base">
        <a:spcBef>
          <a:spcPct val="0"/>
        </a:spcBef>
        <a:spcAft>
          <a:spcPct val="0"/>
        </a:spcAft>
        <a:defRPr sz="201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1202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anose="020B0604020202020204" pitchFamily="34" charset="0"/>
        </a:defRPr>
      </a:lvl2pPr>
      <a:lvl3pPr algn="ctr" defTabSz="411202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anose="020B0604020202020204" pitchFamily="34" charset="0"/>
        </a:defRPr>
      </a:lvl3pPr>
      <a:lvl4pPr algn="ctr" defTabSz="411202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anose="020B0604020202020204" pitchFamily="34" charset="0"/>
        </a:defRPr>
      </a:lvl4pPr>
      <a:lvl5pPr algn="ctr" defTabSz="411202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anose="020B0604020202020204" pitchFamily="34" charset="0"/>
        </a:defRPr>
      </a:lvl5pPr>
      <a:lvl6pPr marL="617769" algn="ctr" defTabSz="411202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anose="020B0604020202020204" pitchFamily="34" charset="0"/>
        </a:defRPr>
      </a:lvl6pPr>
      <a:lvl7pPr marL="1235537" algn="ctr" defTabSz="411202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anose="020B0604020202020204" pitchFamily="34" charset="0"/>
        </a:defRPr>
      </a:lvl7pPr>
      <a:lvl8pPr marL="1853306" algn="ctr" defTabSz="411202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anose="020B0604020202020204" pitchFamily="34" charset="0"/>
        </a:defRPr>
      </a:lvl8pPr>
      <a:lvl9pPr marL="2471075" algn="ctr" defTabSz="411202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542277" indent="-1542277" algn="l" defTabSz="4112023" rtl="0" fontAlgn="base">
        <a:spcBef>
          <a:spcPct val="20000"/>
        </a:spcBef>
        <a:spcAft>
          <a:spcPct val="0"/>
        </a:spcAft>
        <a:buChar char="•"/>
        <a:defRPr sz="14100" kern="1200">
          <a:solidFill>
            <a:schemeClr val="tx1"/>
          </a:solidFill>
          <a:latin typeface="+mn-lt"/>
          <a:ea typeface="+mn-ea"/>
          <a:cs typeface="+mn-cs"/>
        </a:defRPr>
      </a:lvl1pPr>
      <a:lvl2pPr marL="3346247" indent="-1291308" algn="l" defTabSz="4112023" rtl="0" fontAlgn="base">
        <a:spcBef>
          <a:spcPct val="20000"/>
        </a:spcBef>
        <a:spcAft>
          <a:spcPct val="0"/>
        </a:spcAft>
        <a:buChar char="–"/>
        <a:defRPr sz="12300" kern="1200">
          <a:solidFill>
            <a:schemeClr val="tx1"/>
          </a:solidFill>
          <a:latin typeface="+mn-lt"/>
          <a:ea typeface="+mn-ea"/>
          <a:cs typeface="+mn-cs"/>
        </a:defRPr>
      </a:lvl2pPr>
      <a:lvl3pPr marL="5139492" indent="-1027470" algn="l" defTabSz="4112023" rtl="0" fontAlgn="base">
        <a:spcBef>
          <a:spcPct val="20000"/>
        </a:spcBef>
        <a:spcAft>
          <a:spcPct val="0"/>
        </a:spcAft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7194431" indent="-1027470" algn="l" defTabSz="4112023" rtl="0" fontAlgn="base">
        <a:spcBef>
          <a:spcPct val="20000"/>
        </a:spcBef>
        <a:spcAft>
          <a:spcPct val="0"/>
        </a:spcAft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9249369" indent="-1027470" algn="l" defTabSz="4112023" rtl="0" fontAlgn="base">
        <a:spcBef>
          <a:spcPct val="20000"/>
        </a:spcBef>
        <a:spcAft>
          <a:spcPct val="0"/>
        </a:spcAft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728" indent="-308884" algn="l" defTabSz="1235537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496" indent="-308884" algn="l" defTabSz="1235537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265" indent="-308884" algn="l" defTabSz="1235537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033" indent="-308884" algn="l" defTabSz="1235537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355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769" algn="l" defTabSz="12355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537" algn="l" defTabSz="12355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306" algn="l" defTabSz="12355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075" algn="l" defTabSz="12355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8843" algn="l" defTabSz="12355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612" algn="l" defTabSz="12355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380" algn="l" defTabSz="12355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149" algn="l" defTabSz="12355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developing.childharvard.edu/" TargetMode="External"/><Relationship Id="rId7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8" y="286744"/>
            <a:ext cx="28799410" cy="43200638"/>
          </a:xfrm>
          <a:prstGeom prst="rect">
            <a:avLst/>
          </a:prstGeom>
        </p:spPr>
      </p:pic>
      <p:sp>
        <p:nvSpPr>
          <p:cNvPr id="2112" name="Text Box 64"/>
          <p:cNvSpPr txBox="1">
            <a:spLocks noChangeArrowheads="1"/>
          </p:cNvSpPr>
          <p:nvPr/>
        </p:nvSpPr>
        <p:spPr bwMode="auto">
          <a:xfrm>
            <a:off x="862712" y="5611856"/>
            <a:ext cx="27219025" cy="341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3554" tIns="61777" rIns="123554" bIns="61777">
            <a:spAutoFit/>
          </a:bodyPr>
          <a:lstStyle>
            <a:lvl1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7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7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7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7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1400" b="1" dirty="0">
              <a:latin typeface="Zurich BT" pitchFamily="34" charset="0"/>
            </a:endParaRPr>
          </a:p>
          <a:p>
            <a:r>
              <a:rPr lang="pt-BR" altLang="pt-BR" sz="4200" b="1" dirty="0">
                <a:latin typeface="Zurich BT" pitchFamily="34" charset="0"/>
              </a:rPr>
              <a:t>INTRODUÇÃO</a:t>
            </a:r>
          </a:p>
          <a:p>
            <a:pPr algn="just"/>
            <a:r>
              <a:rPr lang="pt-BR" sz="4000" dirty="0">
                <a:latin typeface="Zurich BT"/>
              </a:rPr>
              <a:t>O Coopera é um projeto de intervenção educacional criado pelo </a:t>
            </a:r>
            <a:r>
              <a:rPr lang="pt-BR" sz="4000" b="1" dirty="0">
                <a:latin typeface="Zurich BT"/>
              </a:rPr>
              <a:t>LAGESC-CEFID</a:t>
            </a:r>
            <a:r>
              <a:rPr lang="pt-BR" sz="4000" dirty="0">
                <a:latin typeface="Zurich BT"/>
              </a:rPr>
              <a:t> (Laboratório de Gênero, Educação, Sexualidade e Corporeidade)  em parceria com o </a:t>
            </a:r>
            <a:r>
              <a:rPr lang="pt-BR" sz="4000" b="1" dirty="0">
                <a:latin typeface="Zurich BT"/>
              </a:rPr>
              <a:t>LARVA-CCT</a:t>
            </a:r>
            <a:r>
              <a:rPr lang="pt-BR" sz="4000" dirty="0">
                <a:latin typeface="Zurich BT"/>
              </a:rPr>
              <a:t> (</a:t>
            </a:r>
            <a:r>
              <a:rPr lang="en-US" sz="4000" dirty="0">
                <a:latin typeface="Zurich BT"/>
              </a:rPr>
              <a:t>Laboratory for Research on Visual Applications). O </a:t>
            </a:r>
            <a:r>
              <a:rPr lang="en-US" sz="4000" dirty="0" err="1">
                <a:latin typeface="Zurich BT"/>
              </a:rPr>
              <a:t>projeto</a:t>
            </a:r>
            <a:r>
              <a:rPr lang="en-US" sz="4000" dirty="0">
                <a:latin typeface="Zurich BT"/>
              </a:rPr>
              <a:t> </a:t>
            </a:r>
            <a:r>
              <a:rPr lang="en-US" sz="4000" dirty="0" err="1">
                <a:latin typeface="Zurich BT"/>
              </a:rPr>
              <a:t>consiste</a:t>
            </a:r>
            <a:r>
              <a:rPr lang="en-US" sz="4000" dirty="0">
                <a:latin typeface="Zurich BT"/>
              </a:rPr>
              <a:t> no </a:t>
            </a:r>
            <a:r>
              <a:rPr lang="en-US" sz="4000" dirty="0" err="1">
                <a:latin typeface="Zurich BT"/>
              </a:rPr>
              <a:t>desenvolvimento</a:t>
            </a:r>
            <a:r>
              <a:rPr lang="en-US" sz="4000" dirty="0">
                <a:latin typeface="Zurich BT"/>
              </a:rPr>
              <a:t> de um </a:t>
            </a:r>
            <a:r>
              <a:rPr lang="en-US" sz="4000" dirty="0" err="1">
                <a:latin typeface="Zurich BT"/>
              </a:rPr>
              <a:t>jogo</a:t>
            </a:r>
            <a:r>
              <a:rPr lang="en-US" sz="4000" dirty="0">
                <a:latin typeface="Zurich BT"/>
              </a:rPr>
              <a:t> </a:t>
            </a:r>
            <a:r>
              <a:rPr lang="en-US" sz="4000" dirty="0" err="1">
                <a:latin typeface="Zurich BT"/>
              </a:rPr>
              <a:t>sério</a:t>
            </a:r>
            <a:r>
              <a:rPr lang="en-US" sz="4000" dirty="0">
                <a:latin typeface="Zurich BT"/>
              </a:rPr>
              <a:t> </a:t>
            </a:r>
            <a:r>
              <a:rPr lang="en-US" sz="4000" dirty="0" err="1">
                <a:latin typeface="Zurich BT"/>
              </a:rPr>
              <a:t>ativo</a:t>
            </a:r>
            <a:r>
              <a:rPr lang="en-US" sz="4000" dirty="0">
                <a:latin typeface="Zurich BT"/>
              </a:rPr>
              <a:t> que </a:t>
            </a:r>
            <a:r>
              <a:rPr lang="en-US" sz="4000" dirty="0" err="1">
                <a:latin typeface="Zurich BT"/>
              </a:rPr>
              <a:t>estimule</a:t>
            </a:r>
            <a:r>
              <a:rPr lang="en-US" sz="4000" dirty="0">
                <a:latin typeface="Zurich BT"/>
              </a:rPr>
              <a:t> a </a:t>
            </a:r>
            <a:r>
              <a:rPr lang="en-US" sz="4000" dirty="0" err="1">
                <a:latin typeface="Zurich BT"/>
              </a:rPr>
              <a:t>colaboração</a:t>
            </a:r>
            <a:r>
              <a:rPr lang="en-US" sz="4000" dirty="0">
                <a:latin typeface="Zurich BT"/>
              </a:rPr>
              <a:t>, </a:t>
            </a:r>
            <a:r>
              <a:rPr lang="en-US" sz="4000" dirty="0" err="1">
                <a:latin typeface="Zurich BT"/>
              </a:rPr>
              <a:t>cooperatividade</a:t>
            </a:r>
            <a:r>
              <a:rPr lang="en-US" sz="4000" dirty="0">
                <a:latin typeface="Zurich BT"/>
              </a:rPr>
              <a:t>, </a:t>
            </a:r>
            <a:r>
              <a:rPr lang="en-US" sz="4000" dirty="0" err="1">
                <a:latin typeface="Zurich BT"/>
              </a:rPr>
              <a:t>habilidades</a:t>
            </a:r>
            <a:r>
              <a:rPr lang="en-US" sz="4000" dirty="0">
                <a:latin typeface="Zurich BT"/>
              </a:rPr>
              <a:t> </a:t>
            </a:r>
            <a:r>
              <a:rPr lang="en-US" sz="4000" dirty="0" err="1">
                <a:latin typeface="Zurich BT"/>
              </a:rPr>
              <a:t>motoras</a:t>
            </a:r>
            <a:r>
              <a:rPr lang="en-US" sz="4000" dirty="0">
                <a:latin typeface="Zurich BT"/>
              </a:rPr>
              <a:t> e </a:t>
            </a:r>
            <a:r>
              <a:rPr lang="en-US" sz="4000" dirty="0" err="1">
                <a:latin typeface="Zurich BT"/>
              </a:rPr>
              <a:t>cognitivas</a:t>
            </a:r>
            <a:r>
              <a:rPr lang="en-US" sz="4000" dirty="0">
                <a:latin typeface="Zurich BT"/>
              </a:rPr>
              <a:t>, </a:t>
            </a:r>
            <a:r>
              <a:rPr lang="en-US" sz="4000" dirty="0" err="1">
                <a:latin typeface="Zurich BT"/>
              </a:rPr>
              <a:t>além</a:t>
            </a:r>
            <a:r>
              <a:rPr lang="en-US" sz="4000" dirty="0">
                <a:latin typeface="Zurich BT"/>
              </a:rPr>
              <a:t> de </a:t>
            </a:r>
            <a:r>
              <a:rPr lang="en-US" sz="4000" dirty="0" err="1">
                <a:latin typeface="Zurich BT"/>
              </a:rPr>
              <a:t>auxiliar</a:t>
            </a:r>
            <a:r>
              <a:rPr lang="en-US" sz="4000" dirty="0">
                <a:latin typeface="Zurich BT"/>
              </a:rPr>
              <a:t> </a:t>
            </a:r>
            <a:r>
              <a:rPr lang="en-US" sz="4000" dirty="0" err="1">
                <a:latin typeface="Zurich BT"/>
              </a:rPr>
              <a:t>na</a:t>
            </a:r>
            <a:r>
              <a:rPr lang="en-US" sz="4000" dirty="0">
                <a:latin typeface="Zurich BT"/>
              </a:rPr>
              <a:t> </a:t>
            </a:r>
            <a:r>
              <a:rPr lang="en-US" sz="4000" dirty="0" err="1">
                <a:latin typeface="Zurich BT"/>
              </a:rPr>
              <a:t>aprendizagem</a:t>
            </a:r>
            <a:r>
              <a:rPr lang="en-US" sz="4000" dirty="0">
                <a:latin typeface="Zurich BT"/>
              </a:rPr>
              <a:t> de </a:t>
            </a:r>
            <a:r>
              <a:rPr lang="en-US" sz="4000" dirty="0" err="1">
                <a:latin typeface="Zurich BT"/>
              </a:rPr>
              <a:t>conteúdos</a:t>
            </a:r>
            <a:r>
              <a:rPr lang="en-US" sz="4000" dirty="0">
                <a:latin typeface="Zurich BT"/>
              </a:rPr>
              <a:t> </a:t>
            </a:r>
            <a:r>
              <a:rPr lang="en-US" sz="4000" dirty="0" err="1">
                <a:latin typeface="Zurich BT"/>
              </a:rPr>
              <a:t>básicos</a:t>
            </a:r>
            <a:r>
              <a:rPr lang="en-US" sz="4000" dirty="0">
                <a:latin typeface="Zurich BT"/>
              </a:rPr>
              <a:t> do Ensino fundamental, </a:t>
            </a:r>
            <a:r>
              <a:rPr lang="en-US" sz="4000" dirty="0" err="1">
                <a:latin typeface="Zurich BT"/>
              </a:rPr>
              <a:t>como</a:t>
            </a:r>
            <a:r>
              <a:rPr lang="en-US" sz="4000" dirty="0">
                <a:latin typeface="Zurich BT"/>
              </a:rPr>
              <a:t> </a:t>
            </a:r>
            <a:r>
              <a:rPr lang="en-US" sz="4000" dirty="0" err="1">
                <a:latin typeface="Zurich BT"/>
              </a:rPr>
              <a:t>letras</a:t>
            </a:r>
            <a:r>
              <a:rPr lang="en-US" sz="4000" dirty="0">
                <a:latin typeface="Zurich BT"/>
              </a:rPr>
              <a:t>, </a:t>
            </a:r>
            <a:r>
              <a:rPr lang="en-US" sz="4000" dirty="0" err="1">
                <a:latin typeface="Zurich BT"/>
              </a:rPr>
              <a:t>números</a:t>
            </a:r>
            <a:r>
              <a:rPr lang="en-US" sz="4000" dirty="0">
                <a:latin typeface="Zurich BT"/>
              </a:rPr>
              <a:t>, cores, </a:t>
            </a:r>
            <a:r>
              <a:rPr lang="en-US" sz="4000" dirty="0" err="1">
                <a:latin typeface="Zurich BT"/>
              </a:rPr>
              <a:t>formas</a:t>
            </a:r>
            <a:r>
              <a:rPr lang="en-US" sz="4000" dirty="0">
                <a:latin typeface="Zurich BT"/>
              </a:rPr>
              <a:t>, </a:t>
            </a:r>
            <a:r>
              <a:rPr lang="en-US" sz="4000" dirty="0" err="1">
                <a:latin typeface="Zurich BT"/>
              </a:rPr>
              <a:t>dentre</a:t>
            </a:r>
            <a:r>
              <a:rPr lang="en-US" sz="4000" dirty="0">
                <a:latin typeface="Zurich BT"/>
              </a:rPr>
              <a:t> outros. </a:t>
            </a:r>
            <a:endParaRPr lang="pt-BR" sz="4000" dirty="0">
              <a:latin typeface="Zurich BT"/>
            </a:endParaRPr>
          </a:p>
        </p:txBody>
      </p:sp>
      <p:sp>
        <p:nvSpPr>
          <p:cNvPr id="2123" name="Rectangle 75"/>
          <p:cNvSpPr>
            <a:spLocks noChangeArrowheads="1"/>
          </p:cNvSpPr>
          <p:nvPr/>
        </p:nvSpPr>
        <p:spPr bwMode="auto">
          <a:xfrm>
            <a:off x="-1" y="3878935"/>
            <a:ext cx="28800425" cy="1386644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3554" tIns="61777" rIns="123554" bIns="61777" anchor="ctr"/>
          <a:lstStyle>
            <a:lvl1pPr defTabSz="3043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043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043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043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043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0432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0432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0432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0432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5700">
              <a:solidFill>
                <a:schemeClr val="bg1"/>
              </a:solidFill>
              <a:latin typeface="Zurich BT" pitchFamily="34" charset="0"/>
            </a:endParaRPr>
          </a:p>
        </p:txBody>
      </p:sp>
      <p:sp>
        <p:nvSpPr>
          <p:cNvPr id="2576" name="Text Box 528"/>
          <p:cNvSpPr txBox="1">
            <a:spLocks noChangeArrowheads="1"/>
          </p:cNvSpPr>
          <p:nvPr/>
        </p:nvSpPr>
        <p:spPr bwMode="auto">
          <a:xfrm>
            <a:off x="-3658" y="3903358"/>
            <a:ext cx="28799918" cy="138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3554" tIns="61777" rIns="123554" bIns="61777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EFEITO DE UM PROGRAMA DE INTERVENÇÃO COM UM JOGO DE EXERGAME DESENVOLVIDO PARA ESTIMULAR O DESEMPENHO MOTOR DE CRIANÇAS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6A04EA-5FA0-41CE-89D7-44744AAAF386}"/>
              </a:ext>
            </a:extLst>
          </p:cNvPr>
          <p:cNvSpPr txBox="1"/>
          <p:nvPr/>
        </p:nvSpPr>
        <p:spPr>
          <a:xfrm>
            <a:off x="882193" y="9377845"/>
            <a:ext cx="14833649" cy="9973611"/>
          </a:xfrm>
          <a:prstGeom prst="rect">
            <a:avLst/>
          </a:prstGeom>
          <a:noFill/>
        </p:spPr>
        <p:txBody>
          <a:bodyPr wrap="square" lIns="123554" tIns="61777" rIns="123554" bIns="61777" rtlCol="0">
            <a:spAutoFit/>
          </a:bodyPr>
          <a:lstStyle/>
          <a:p>
            <a:pPr algn="just"/>
            <a:r>
              <a:rPr lang="pt-BR" sz="4200" b="1" dirty="0"/>
              <a:t>MATERIAIS E MÉTODOS</a:t>
            </a:r>
          </a:p>
          <a:p>
            <a:pPr algn="just"/>
            <a:r>
              <a:rPr lang="pt-BR" sz="4000" dirty="0"/>
              <a:t>O jogo consiste em doze fases cada qual com um desafio diferente onde o jogador deve ajudar o macaco Coop </a:t>
            </a:r>
            <a:r>
              <a:rPr lang="pt-BR" sz="4000" i="1" dirty="0"/>
              <a:t>(ver </a:t>
            </a:r>
            <a:r>
              <a:rPr lang="pt-BR" sz="4000" b="1" i="1" dirty="0"/>
              <a:t>figura 1</a:t>
            </a:r>
            <a:r>
              <a:rPr lang="pt-BR" sz="4000" i="1" dirty="0"/>
              <a:t>)</a:t>
            </a:r>
            <a:r>
              <a:rPr lang="pt-BR" sz="4000" dirty="0"/>
              <a:t> a voltar para sua casa.</a:t>
            </a:r>
            <a:r>
              <a:rPr lang="pt-BR" sz="4000" b="1" dirty="0"/>
              <a:t> </a:t>
            </a:r>
            <a:r>
              <a:rPr lang="pt-BR" sz="4000" dirty="0"/>
              <a:t>A tela do </a:t>
            </a:r>
            <a:r>
              <a:rPr lang="pt-BR" sz="4000" i="1" dirty="0"/>
              <a:t>game </a:t>
            </a:r>
            <a:r>
              <a:rPr lang="pt-BR" sz="4000" dirty="0"/>
              <a:t>será projetada em uma parede e o objetivo é completar os desafios propostos utilizando de uma bola para acertar os alvos indicados pelo jogo.  Por exemplo, a primeira fase do Coopera </a:t>
            </a:r>
            <a:r>
              <a:rPr lang="pt-BR" sz="4000" i="1" dirty="0"/>
              <a:t>(ver </a:t>
            </a:r>
            <a:r>
              <a:rPr lang="pt-BR" sz="4000" b="1" i="1" dirty="0"/>
              <a:t>figura 2</a:t>
            </a:r>
            <a:r>
              <a:rPr lang="pt-BR" sz="4000" i="1" dirty="0"/>
              <a:t>)</a:t>
            </a:r>
            <a:r>
              <a:rPr lang="pt-BR" sz="4000" dirty="0"/>
              <a:t> consiste na criança acertar a maior quantia de formas de uma cor específica, para tal, o jogador deve arremessar a bola na posição que se encontra a forma. O jogo irá captar se o objeto foi acertado e irá distribuir os pontos, caso esse for o caso.</a:t>
            </a:r>
          </a:p>
          <a:p>
            <a:pPr algn="just"/>
            <a:endParaRPr lang="pt-BR" sz="4000" dirty="0"/>
          </a:p>
          <a:p>
            <a:pPr algn="just"/>
            <a:r>
              <a:rPr lang="pt-BR" sz="4000" dirty="0"/>
              <a:t>Inicialmente o jogo foi feito em Scratch, porém, devido a algumas limitações de tecnologia optou-se por alterar a plataforma de desenvolvimento. O  jogo passou a ser desenvolvido em Python </a:t>
            </a:r>
            <a:r>
              <a:rPr lang="pt-BR" sz="4000" i="1" dirty="0"/>
              <a:t>(ver </a:t>
            </a:r>
            <a:r>
              <a:rPr lang="pt-BR" sz="4000" b="1" i="1" dirty="0"/>
              <a:t>figura 3</a:t>
            </a:r>
            <a:r>
              <a:rPr lang="pt-BR" sz="4000" i="1" dirty="0"/>
              <a:t>)</a:t>
            </a:r>
            <a:r>
              <a:rPr lang="pt-BR" sz="4000" dirty="0"/>
              <a:t>, utilizando da câmera PixyCam </a:t>
            </a:r>
            <a:r>
              <a:rPr lang="pt-BR" sz="4000" i="1" dirty="0"/>
              <a:t>(ver </a:t>
            </a:r>
            <a:r>
              <a:rPr lang="pt-BR" sz="4000" b="1" i="1" dirty="0"/>
              <a:t>figura 4</a:t>
            </a:r>
            <a:r>
              <a:rPr lang="pt-BR" sz="4000" i="1" dirty="0"/>
              <a:t>)</a:t>
            </a:r>
            <a:r>
              <a:rPr lang="pt-BR" sz="4000" dirty="0"/>
              <a:t> para realizar o reconhecimento de objetos através de sua cor.</a:t>
            </a:r>
            <a:endParaRPr lang="pt-BR" sz="4000" b="1" dirty="0"/>
          </a:p>
        </p:txBody>
      </p:sp>
      <p:sp>
        <p:nvSpPr>
          <p:cNvPr id="45" name="Text Box 64">
            <a:extLst>
              <a:ext uri="{FF2B5EF4-FFF2-40B4-BE49-F238E27FC236}">
                <a16:creationId xmlns:a16="http://schemas.microsoft.com/office/drawing/2014/main" id="{6D82537C-37F7-4B9D-A41E-E8AF6F3D2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32" y="30255950"/>
            <a:ext cx="27219030" cy="320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3554" tIns="61777" rIns="123554" bIns="61777">
            <a:spAutoFit/>
          </a:bodyPr>
          <a:lstStyle>
            <a:lvl1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7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7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7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7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4200" b="1" dirty="0">
                <a:latin typeface="Zurich BT" pitchFamily="34" charset="0"/>
              </a:rPr>
              <a:t>CONCLUSÕES</a:t>
            </a:r>
          </a:p>
          <a:p>
            <a:pPr algn="just"/>
            <a:r>
              <a:rPr lang="pt-BR" sz="4000" dirty="0">
                <a:latin typeface="Zurich BT"/>
              </a:rPr>
              <a:t>Os resultados da avaliação demonstraram que o jogo está adequado em relação as questões didáticas, faixa etária e enredo criativo. Observou-se que o jogo alcançou o objetivo de cooperação, e que os avaliadores o usariam em sua prática. Além disso, os avaliadores consideraram que o jogo pode despertar o interesse nas crianças, e que pode ser utilizado nos espaços educativos como uma ferramenta de desenvolvimento e aprendizagem.</a:t>
            </a:r>
          </a:p>
        </p:txBody>
      </p:sp>
      <p:sp>
        <p:nvSpPr>
          <p:cNvPr id="46" name="Text Box 64">
            <a:extLst>
              <a:ext uri="{FF2B5EF4-FFF2-40B4-BE49-F238E27FC236}">
                <a16:creationId xmlns:a16="http://schemas.microsoft.com/office/drawing/2014/main" id="{8E500269-9653-4B66-9538-48225B31F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88" y="33798075"/>
            <a:ext cx="27219031" cy="865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3554" tIns="61777" rIns="123554" bIns="61777">
            <a:spAutoFit/>
          </a:bodyPr>
          <a:lstStyle>
            <a:lvl1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7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7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7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7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4200" b="1" dirty="0">
                <a:latin typeface="Zurich BT" pitchFamily="34" charset="0"/>
              </a:rPr>
              <a:t>REFERÊNCIAS</a:t>
            </a:r>
          </a:p>
          <a:p>
            <a:pPr algn="just"/>
            <a:r>
              <a:rPr lang="pt-BR" sz="4000" dirty="0">
                <a:latin typeface="Zurich BT"/>
              </a:rPr>
              <a:t>BOLER, S. Jogar para Aprender: tudo que você precisa saber sobre o design de jogos de aprendizagem eficazes. São Paulo: DVS. 2018</a:t>
            </a:r>
          </a:p>
          <a:p>
            <a:pPr algn="just"/>
            <a:r>
              <a:rPr lang="pt-BR" sz="4000" dirty="0">
                <a:latin typeface="Zurich BT"/>
              </a:rPr>
              <a:t>GALLAHUE, D. L. OZMUN, J. C. Compreendendo o desenvolvimento motor: bebês, crianças, adolescentes e adultos, 1. ed. São Paulo: </a:t>
            </a:r>
            <a:r>
              <a:rPr lang="pt-BR" sz="4000" dirty="0" err="1">
                <a:latin typeface="Zurich BT"/>
              </a:rPr>
              <a:t>Phorte</a:t>
            </a:r>
            <a:r>
              <a:rPr lang="pt-BR" sz="4000" dirty="0">
                <a:latin typeface="Zurich BT"/>
              </a:rPr>
              <a:t>, 2001. </a:t>
            </a:r>
          </a:p>
          <a:p>
            <a:pPr algn="just"/>
            <a:r>
              <a:rPr lang="pt-BR" sz="4000" dirty="0">
                <a:latin typeface="Zurich BT"/>
              </a:rPr>
              <a:t>HARVARD, </a:t>
            </a:r>
            <a:r>
              <a:rPr lang="pt-BR" sz="4000" dirty="0" err="1">
                <a:latin typeface="Zurich BT"/>
              </a:rPr>
              <a:t>University</a:t>
            </a:r>
            <a:r>
              <a:rPr lang="pt-BR" sz="4000" dirty="0">
                <a:latin typeface="Zurich BT"/>
              </a:rPr>
              <a:t>. </a:t>
            </a:r>
            <a:r>
              <a:rPr lang="pt-BR" sz="4000" b="1" dirty="0">
                <a:latin typeface="Zurich BT"/>
              </a:rPr>
              <a:t>Construindo o sistema de “Controle de Tráfego Aéreo” do cérebro</a:t>
            </a:r>
            <a:r>
              <a:rPr lang="pt-BR" sz="4000" dirty="0">
                <a:latin typeface="Zurich BT"/>
              </a:rPr>
              <a:t>: Como as primeiras experiências moldam o desenvolvimento das funções executivas. </a:t>
            </a:r>
            <a:r>
              <a:rPr lang="en-US" sz="4000" dirty="0" err="1">
                <a:latin typeface="Zurich BT"/>
              </a:rPr>
              <a:t>Estudo</a:t>
            </a:r>
            <a:r>
              <a:rPr lang="en-US" sz="4000" dirty="0">
                <a:latin typeface="Zurich BT"/>
              </a:rPr>
              <a:t> n 11, Center on the Developing Child </a:t>
            </a:r>
            <a:r>
              <a:rPr lang="pt-BR" sz="4000" dirty="0">
                <a:latin typeface="Zurich BT"/>
              </a:rPr>
              <a:t>, 2011. Disponível em </a:t>
            </a:r>
            <a:r>
              <a:rPr lang="pt-BR" sz="4000" dirty="0">
                <a:latin typeface="Zurich BT"/>
                <a:hlinkClick r:id="rId3"/>
              </a:rPr>
              <a:t>http://www.developing.childharvard.edu</a:t>
            </a:r>
            <a:r>
              <a:rPr lang="pt-BR" sz="4000" dirty="0">
                <a:latin typeface="Zurich BT"/>
              </a:rPr>
              <a:t>.</a:t>
            </a:r>
          </a:p>
          <a:p>
            <a:pPr algn="just"/>
            <a:r>
              <a:rPr lang="pt-BR" sz="4000" dirty="0">
                <a:latin typeface="Zurich BT"/>
              </a:rPr>
              <a:t>MATSUMOTO, L. E.; CAMPOS, L. M. L. Favorecendo a cooperação entre crianças: relato de uma experiência. </a:t>
            </a:r>
            <a:r>
              <a:rPr lang="pt-BR" sz="4000" b="1" dirty="0">
                <a:latin typeface="Zurich BT"/>
              </a:rPr>
              <a:t>Revista </a:t>
            </a:r>
            <a:r>
              <a:rPr lang="pt-BR" sz="4000" b="1" dirty="0" err="1">
                <a:latin typeface="Zurich BT"/>
              </a:rPr>
              <a:t>Simbio-Logias</a:t>
            </a:r>
            <a:r>
              <a:rPr lang="pt-BR" sz="4000" i="1" dirty="0">
                <a:latin typeface="Zurich BT"/>
              </a:rPr>
              <a:t>, </a:t>
            </a:r>
            <a:r>
              <a:rPr lang="pt-BR" sz="4000" dirty="0">
                <a:latin typeface="Zurich BT"/>
              </a:rPr>
              <a:t>v. 1, 2008. p. 200-213.</a:t>
            </a:r>
          </a:p>
          <a:p>
            <a:pPr algn="just"/>
            <a:endParaRPr lang="pt-BR" altLang="pt-BR" sz="3800" b="1" dirty="0">
              <a:latin typeface="Zurich BT"/>
            </a:endParaRPr>
          </a:p>
          <a:p>
            <a:pPr algn="just"/>
            <a:endParaRPr lang="pt-BR" altLang="pt-BR" sz="3800" b="1" dirty="0">
              <a:latin typeface="Zurich BT"/>
            </a:endParaRPr>
          </a:p>
          <a:p>
            <a:pPr algn="just"/>
            <a:endParaRPr lang="pt-BR" altLang="pt-BR" sz="3800" b="1" dirty="0">
              <a:latin typeface="Zurich BT"/>
            </a:endParaRPr>
          </a:p>
          <a:p>
            <a:pPr algn="just"/>
            <a:endParaRPr lang="pt-BR" altLang="pt-BR" sz="3800" b="1" dirty="0">
              <a:latin typeface="Zurich BT"/>
            </a:endParaRPr>
          </a:p>
        </p:txBody>
      </p:sp>
      <p:sp>
        <p:nvSpPr>
          <p:cNvPr id="35" name="Google Shape;85;p1"/>
          <p:cNvSpPr txBox="1"/>
          <p:nvPr/>
        </p:nvSpPr>
        <p:spPr>
          <a:xfrm>
            <a:off x="8855596" y="41102470"/>
            <a:ext cx="894805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Zurich BT"/>
                <a:ea typeface="Open Sans"/>
                <a:cs typeface="Open Sans"/>
                <a:sym typeface="Open Sans"/>
              </a:rPr>
              <a:t>Bolsista: </a:t>
            </a:r>
            <a:r>
              <a:rPr lang="pt-BR" sz="3200" dirty="0">
                <a:solidFill>
                  <a:schemeClr val="dk1"/>
                </a:solidFill>
                <a:latin typeface="Zurich BT"/>
                <a:ea typeface="Open Sans" panose="020B0606030504020204" pitchFamily="34" charset="0"/>
                <a:cs typeface="Open Sans" panose="020B0606030504020204" pitchFamily="34" charset="0"/>
              </a:rPr>
              <a:t>Thiago Luiz Watambak</a:t>
            </a:r>
            <a:endParaRPr sz="3200" dirty="0">
              <a:solidFill>
                <a:schemeClr val="dk1"/>
              </a:solidFill>
              <a:latin typeface="Zurich B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Zurich BT"/>
                <a:ea typeface="Open Sans"/>
                <a:cs typeface="Open Sans"/>
                <a:sym typeface="Open Sans"/>
              </a:rPr>
              <a:t>Orientador: Fernando Luiz Cardoso</a:t>
            </a:r>
            <a:endParaRPr dirty="0">
              <a:latin typeface="Zurich B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Zurich BT"/>
                <a:ea typeface="Open Sans"/>
                <a:cs typeface="Open Sans"/>
                <a:sym typeface="Open Sans"/>
              </a:rPr>
              <a:t>Bolsista: PIBIC - CNPq</a:t>
            </a:r>
            <a:endParaRPr sz="3200" dirty="0">
              <a:solidFill>
                <a:schemeClr val="dk1"/>
              </a:solidFill>
              <a:latin typeface="Zurich BT"/>
              <a:ea typeface="Open Sans"/>
              <a:cs typeface="Open Sans"/>
              <a:sym typeface="Open Sans"/>
            </a:endParaRPr>
          </a:p>
        </p:txBody>
      </p:sp>
      <p:pic>
        <p:nvPicPr>
          <p:cNvPr id="36" name="Google Shape;9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7808" y="41103386"/>
            <a:ext cx="1874179" cy="14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Uma imagem contendo equipamentos eletrônicos, circuito&#10;&#10;Descrição gerada automaticamente">
            <a:extLst>
              <a:ext uri="{FF2B5EF4-FFF2-40B4-BE49-F238E27FC236}">
                <a16:creationId xmlns:a16="http://schemas.microsoft.com/office/drawing/2014/main" id="{0E0EA3B2-FD2E-42AE-BEC8-34F51B32A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076" y="10198408"/>
            <a:ext cx="6789622" cy="67896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CB8E41-6617-4745-B558-C4E03BFEA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298" y="20579157"/>
            <a:ext cx="10299043" cy="83856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E8EBC7B-F80E-4757-85FB-80E00C39D00D}"/>
              </a:ext>
            </a:extLst>
          </p:cNvPr>
          <p:cNvSpPr txBox="1"/>
          <p:nvPr/>
        </p:nvSpPr>
        <p:spPr>
          <a:xfrm>
            <a:off x="1650014" y="29226551"/>
            <a:ext cx="7183086" cy="617203"/>
          </a:xfrm>
          <a:prstGeom prst="rect">
            <a:avLst/>
          </a:prstGeom>
          <a:noFill/>
        </p:spPr>
        <p:txBody>
          <a:bodyPr wrap="none" lIns="123554" tIns="61777" rIns="123554" bIns="61777" rtlCol="0">
            <a:spAutoFit/>
          </a:bodyPr>
          <a:lstStyle/>
          <a:p>
            <a:r>
              <a:rPr lang="en-US" sz="3200" b="1" dirty="0" err="1"/>
              <a:t>Figura</a:t>
            </a:r>
            <a:r>
              <a:rPr lang="en-US" sz="3200" b="1" dirty="0"/>
              <a:t> 2.</a:t>
            </a:r>
            <a:r>
              <a:rPr lang="en-US" sz="3200" dirty="0"/>
              <a:t> </a:t>
            </a:r>
            <a:r>
              <a:rPr lang="en-US" sz="3200" i="1" dirty="0" err="1"/>
              <a:t>Modelo</a:t>
            </a:r>
            <a:r>
              <a:rPr lang="en-US" sz="3200" i="1" dirty="0"/>
              <a:t> do </a:t>
            </a:r>
            <a:r>
              <a:rPr lang="en-US" sz="3200" i="1" dirty="0" err="1"/>
              <a:t>jogo</a:t>
            </a:r>
            <a:r>
              <a:rPr lang="en-US" sz="3200" i="1" dirty="0"/>
              <a:t> </a:t>
            </a:r>
            <a:r>
              <a:rPr lang="en-US" sz="3200" i="1" dirty="0" err="1"/>
              <a:t>feito</a:t>
            </a:r>
            <a:r>
              <a:rPr lang="en-US" sz="3200" i="1" dirty="0"/>
              <a:t> </a:t>
            </a:r>
            <a:r>
              <a:rPr lang="en-US" sz="3200" i="1" dirty="0" err="1"/>
              <a:t>em</a:t>
            </a:r>
            <a:r>
              <a:rPr lang="en-US" sz="3200" i="1" dirty="0"/>
              <a:t> Scratch</a:t>
            </a:r>
            <a:endParaRPr lang="pt-BR" sz="3200" i="1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7454A14-C3AF-46D3-8D65-A8CB99B707B2}"/>
              </a:ext>
            </a:extLst>
          </p:cNvPr>
          <p:cNvSpPr txBox="1"/>
          <p:nvPr/>
        </p:nvSpPr>
        <p:spPr>
          <a:xfrm>
            <a:off x="23338594" y="17112184"/>
            <a:ext cx="3215654" cy="617203"/>
          </a:xfrm>
          <a:prstGeom prst="rect">
            <a:avLst/>
          </a:prstGeom>
          <a:noFill/>
        </p:spPr>
        <p:txBody>
          <a:bodyPr wrap="none" lIns="123554" tIns="61777" rIns="123554" bIns="61777" rtlCol="0">
            <a:spAutoFit/>
          </a:bodyPr>
          <a:lstStyle/>
          <a:p>
            <a:r>
              <a:rPr lang="en-US" sz="3200" b="1" dirty="0" err="1"/>
              <a:t>Figura</a:t>
            </a:r>
            <a:r>
              <a:rPr lang="en-US" sz="3200" b="1" dirty="0"/>
              <a:t> 4.</a:t>
            </a:r>
            <a:r>
              <a:rPr lang="en-US" sz="3200" dirty="0"/>
              <a:t> </a:t>
            </a:r>
            <a:r>
              <a:rPr lang="en-US" sz="3200" i="1" dirty="0"/>
              <a:t>PixyCam</a:t>
            </a:r>
            <a:endParaRPr lang="pt-BR" sz="3200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A29D1D-E68E-4CF9-8B89-171785957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212" y="9713671"/>
            <a:ext cx="9190187" cy="845722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597F00A-FB74-4270-91AA-663996A3C3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457" y="40754451"/>
            <a:ext cx="2538320" cy="1958348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2F698AE-ED4A-4803-8680-ADFF9BA8DCE6}"/>
              </a:ext>
            </a:extLst>
          </p:cNvPr>
          <p:cNvSpPr txBox="1"/>
          <p:nvPr/>
        </p:nvSpPr>
        <p:spPr>
          <a:xfrm>
            <a:off x="17473513" y="17756108"/>
            <a:ext cx="2641779" cy="617203"/>
          </a:xfrm>
          <a:prstGeom prst="rect">
            <a:avLst/>
          </a:prstGeom>
          <a:noFill/>
        </p:spPr>
        <p:txBody>
          <a:bodyPr wrap="none" lIns="123554" tIns="61777" rIns="123554" bIns="61777" rtlCol="0">
            <a:spAutoFit/>
          </a:bodyPr>
          <a:lstStyle/>
          <a:p>
            <a:r>
              <a:rPr lang="en-US" sz="3200" b="1" dirty="0" err="1"/>
              <a:t>Figura</a:t>
            </a:r>
            <a:r>
              <a:rPr lang="en-US" sz="3200" b="1" dirty="0"/>
              <a:t> 1.</a:t>
            </a:r>
            <a:r>
              <a:rPr lang="en-US" sz="3200" dirty="0"/>
              <a:t> </a:t>
            </a:r>
            <a:r>
              <a:rPr lang="en-US" sz="3200" i="1" dirty="0"/>
              <a:t>Coop</a:t>
            </a:r>
            <a:endParaRPr lang="pt-BR" sz="3200" i="1" dirty="0"/>
          </a:p>
        </p:txBody>
      </p:sp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A9492DA6-3FD9-4833-9EAD-C127C46C7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251" y="20537062"/>
            <a:ext cx="13996936" cy="78732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5AC0BC7-D982-4FDA-AB6C-F28D79AD0087}"/>
              </a:ext>
            </a:extLst>
          </p:cNvPr>
          <p:cNvSpPr txBox="1"/>
          <p:nvPr/>
        </p:nvSpPr>
        <p:spPr>
          <a:xfrm>
            <a:off x="13585526" y="28737281"/>
            <a:ext cx="7052089" cy="617203"/>
          </a:xfrm>
          <a:prstGeom prst="rect">
            <a:avLst/>
          </a:prstGeom>
          <a:noFill/>
        </p:spPr>
        <p:txBody>
          <a:bodyPr wrap="none" lIns="123554" tIns="61777" rIns="123554" bIns="61777" rtlCol="0">
            <a:spAutoFit/>
          </a:bodyPr>
          <a:lstStyle/>
          <a:p>
            <a:r>
              <a:rPr lang="en-US" sz="3200" b="1" dirty="0" err="1"/>
              <a:t>Figura</a:t>
            </a:r>
            <a:r>
              <a:rPr lang="en-US" sz="3200" b="1" dirty="0"/>
              <a:t> 3.</a:t>
            </a:r>
            <a:r>
              <a:rPr lang="en-US" sz="3200" dirty="0"/>
              <a:t> </a:t>
            </a:r>
            <a:r>
              <a:rPr lang="en-US" sz="3200" i="1" dirty="0" err="1"/>
              <a:t>Projeto</a:t>
            </a:r>
            <a:r>
              <a:rPr lang="en-US" sz="3200" i="1" dirty="0"/>
              <a:t> do </a:t>
            </a:r>
            <a:r>
              <a:rPr lang="en-US" sz="3200" i="1" dirty="0" err="1"/>
              <a:t>jogo</a:t>
            </a:r>
            <a:r>
              <a:rPr lang="en-US" sz="3200" i="1" dirty="0"/>
              <a:t> </a:t>
            </a:r>
            <a:r>
              <a:rPr lang="en-US" sz="3200" i="1" dirty="0" err="1"/>
              <a:t>feito</a:t>
            </a:r>
            <a:r>
              <a:rPr lang="en-US" sz="3200" i="1" dirty="0"/>
              <a:t> </a:t>
            </a:r>
            <a:r>
              <a:rPr lang="en-US" sz="3200" i="1" dirty="0" err="1"/>
              <a:t>em</a:t>
            </a:r>
            <a:r>
              <a:rPr lang="en-US" sz="3200" i="1" dirty="0"/>
              <a:t> Python</a:t>
            </a:r>
            <a:endParaRPr lang="pt-BR" sz="3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30432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Zurich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30432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Zurich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557</Words>
  <Application>Microsoft Office PowerPoint</Application>
  <PresentationFormat>Personalizar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Zurich BT</vt:lpstr>
      <vt:lpstr>Default Design</vt:lpstr>
      <vt:lpstr>Apresentação do PowerPoint</vt:lpstr>
    </vt:vector>
  </TitlesOfParts>
  <Company>ViD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Marcio Scheibel</dc:creator>
  <cp:lastModifiedBy>THIAGO LUIZ WATAMBAK</cp:lastModifiedBy>
  <cp:revision>97</cp:revision>
  <dcterms:created xsi:type="dcterms:W3CDTF">2003-06-05T13:39:27Z</dcterms:created>
  <dcterms:modified xsi:type="dcterms:W3CDTF">2019-08-29T15:30:34Z</dcterms:modified>
</cp:coreProperties>
</file>