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Climate Change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Global Warming Trends and Impacts</a:t>
            </a:r>
          </a:p>
          <a:p>
            <a:r>
              <a:t>October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topics covered in this presentation:</a:t>
            </a:r>
          </a:p>
          <a:p>
            <a:pPr lvl="1"/>
            <a:r>
              <a:t>Temperature trends and observations</a:t>
            </a:r>
          </a:p>
          <a:p>
            <a:pPr lvl="1"/>
            <a:r>
              <a:t>Carbon dioxide concentration increases</a:t>
            </a:r>
          </a:p>
          <a:p>
            <a:pPr lvl="1"/>
            <a:r>
              <a:t>Impacts on ecosystems and human systems</a:t>
            </a:r>
          </a:p>
          <a:p>
            <a:pPr lvl="1"/>
            <a:r>
              <a:t>Future projections and scenarios</a:t>
            </a:r>
          </a:p>
          <a:p>
            <a:pPr lvl="1"/>
            <a:r>
              <a:t>Mitigation and adaptation strategies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Temperature Anomalies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1828800"/>
          <a:ext cx="6400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1828800"/>
              </a:tblGrid>
              <a:tr h="548640">
                <a:tc>
                  <a:txBody>
                    <a:bodyPr/>
                    <a:lstStyle/>
                    <a:p>
                      <a:r>
                        <a:t>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Temperature Anomaly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Trend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1880-1920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Stable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1920-1960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Slight increase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1960-2000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Accelerating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2000-2023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+1.20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Rapid warming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Atmospheric CO₂ Concentration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[CHART: CO₂ Concentration 1880-2023]</a:t>
            </a:r>
          </a:p>
          <a:p>
            <a:r>
              <a:t>Key observations:</a:t>
            </a:r>
          </a:p>
          <a:p>
            <a:pPr lvl="1"/>
            <a:r>
              <a:t>• Pre-industrial: 280 ppm</a:t>
            </a:r>
          </a:p>
          <a:p>
            <a:pPr lvl="1"/>
            <a:r>
              <a:t>• Current (2023): 420 ppm</a:t>
            </a:r>
          </a:p>
          <a:p>
            <a:pPr lvl="1"/>
            <a:r>
              <a:t>• Rate of increase: 2-3 ppm/year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Observed Climate Impacts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Arctic sea ice decline (13% per decade)</a:t>
            </a:r>
          </a:p>
          <a:p>
            <a:pPr/>
            <a:r>
              <a:t>Sea level rise (3.7 mm/year)</a:t>
            </a:r>
          </a:p>
          <a:p>
            <a:pPr/>
            <a:r>
              <a:t>Increased extreme weather frequency</a:t>
            </a:r>
          </a:p>
          <a:p>
            <a:pPr/>
            <a:r>
              <a:t>Ocean acidification and warming</a:t>
            </a:r>
          </a:p>
          <a:p>
            <a:pPr/>
            <a:r>
              <a:t>Ecosystem disruption and species migration</a:t>
            </a:r>
          </a:p>
          <a:p>
            <a:pPr/>
            <a:r>
              <a:t>Agricultural productivity threats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Temperature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Warming by 2100 depends on emissions pathway:</a:t>
            </a:r>
          </a:p>
          <a:p>
            <a:pPr lvl="1"/>
            <a:r>
              <a:t>RCP 2.6 (Strong mitigation): 1.5-2.0°C warming</a:t>
            </a:r>
          </a:p>
          <a:p>
            <a:pPr lvl="1"/>
            <a:r>
              <a:t>RCP 4.5 (Moderate action): 2.0-3.0°C warming</a:t>
            </a:r>
          </a:p>
          <a:p>
            <a:pPr lvl="1"/>
            <a:r>
              <a:t>RCP 8.5 (Business as usual): 3.5-5.0°C warming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Climate change is unequivocal and primarily anthropogenic</a:t>
            </a:r>
          </a:p>
          <a:p>
            <a:pPr/>
            <a:r>
              <a:t>Temperature has increased 1.1°C since pre-industrial era</a:t>
            </a:r>
          </a:p>
          <a:p>
            <a:pPr/>
            <a:r>
              <a:t>CO₂ levels are highest in 3 million years</a:t>
            </a:r>
          </a:p>
          <a:p>
            <a:pPr/>
            <a:r>
              <a:t>Impacts are already visible across multiple systems</a:t>
            </a:r>
          </a:p>
          <a:p>
            <a:pPr/>
            <a:r>
              <a:t>Limiting warming to 1.5°C requires immediate action</a:t>
            </a:r>
          </a:p>
          <a:p>
            <a:pPr/>
            <a:r>
              <a:t>Both mitigation and adaptation are essential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