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2"/>
  </p:notesMasterIdLst>
  <p:handoutMasterIdLst>
    <p:handoutMasterId r:id="rId23"/>
  </p:handoutMasterIdLst>
  <p:sldIdLst>
    <p:sldId id="256" r:id="rId2"/>
    <p:sldId id="257" r:id="rId3"/>
    <p:sldId id="279" r:id="rId4"/>
    <p:sldId id="258" r:id="rId5"/>
    <p:sldId id="281" r:id="rId6"/>
    <p:sldId id="282" r:id="rId7"/>
    <p:sldId id="284" r:id="rId8"/>
    <p:sldId id="283" r:id="rId9"/>
    <p:sldId id="285" r:id="rId10"/>
    <p:sldId id="286" r:id="rId11"/>
    <p:sldId id="287" r:id="rId12"/>
    <p:sldId id="291" r:id="rId13"/>
    <p:sldId id="292" r:id="rId14"/>
    <p:sldId id="293" r:id="rId15"/>
    <p:sldId id="294" r:id="rId16"/>
    <p:sldId id="295" r:id="rId17"/>
    <p:sldId id="296" r:id="rId18"/>
    <p:sldId id="297" r:id="rId19"/>
    <p:sldId id="298" r:id="rId20"/>
    <p:sldId id="29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00"/>
    <a:srgbClr val="ECEA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3"/>
    <p:restoredTop sz="91009" autoAdjust="0"/>
  </p:normalViewPr>
  <p:slideViewPr>
    <p:cSldViewPr snapToGrid="0" snapToObjects="1">
      <p:cViewPr varScale="1">
        <p:scale>
          <a:sx n="167" d="100"/>
          <a:sy n="167" d="100"/>
        </p:scale>
        <p:origin x="38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02FFD0-6ADD-2240-8263-8BB6D1BDF589}" type="datetimeFigureOut">
              <a:rPr lang="en-US" smtClean="0"/>
              <a:t>4/13/18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7FB45A-7AF4-B147-8CDB-6EECD351882D}" type="slidenum">
              <a:rPr lang="en-US" smtClean="0"/>
              <a:t>‹#›</a:t>
            </a:fld>
            <a:endParaRPr lang="en-US" dirty="0"/>
          </a:p>
        </p:txBody>
      </p:sp>
    </p:spTree>
    <p:extLst>
      <p:ext uri="{BB962C8B-B14F-4D97-AF65-F5344CB8AC3E}">
        <p14:creationId xmlns:p14="http://schemas.microsoft.com/office/powerpoint/2010/main" val="2022049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82DA21-257B-ED48-AF3F-0A3EAABB1CC5}" type="datetimeFigureOut">
              <a:rPr lang="en-US" smtClean="0"/>
              <a:t>4/13/18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63AB9F-EB0E-6C45-8243-819EB41B6F27}" type="slidenum">
              <a:rPr lang="en-US" smtClean="0"/>
              <a:t>‹#›</a:t>
            </a:fld>
            <a:endParaRPr lang="en-US" dirty="0"/>
          </a:p>
        </p:txBody>
      </p:sp>
    </p:spTree>
    <p:extLst>
      <p:ext uri="{BB962C8B-B14F-4D97-AF65-F5344CB8AC3E}">
        <p14:creationId xmlns:p14="http://schemas.microsoft.com/office/powerpoint/2010/main" val="7763170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10"/>
          </p:nvPr>
        </p:nvSpPr>
        <p:spPr/>
        <p:txBody>
          <a:bodyPr/>
          <a:lstStyle/>
          <a:p>
            <a:fld id="{7F63AB9F-EB0E-6C45-8243-819EB41B6F27}" type="slidenum">
              <a:rPr lang="en-US" smtClean="0"/>
              <a:t>1</a:t>
            </a:fld>
            <a:endParaRPr lang="en-US" dirty="0"/>
          </a:p>
        </p:txBody>
      </p:sp>
    </p:spTree>
    <p:extLst>
      <p:ext uri="{BB962C8B-B14F-4D97-AF65-F5344CB8AC3E}">
        <p14:creationId xmlns:p14="http://schemas.microsoft.com/office/powerpoint/2010/main" val="120276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10"/>
          </p:nvPr>
        </p:nvSpPr>
        <p:spPr/>
        <p:txBody>
          <a:bodyPr/>
          <a:lstStyle/>
          <a:p>
            <a:fld id="{7F63AB9F-EB0E-6C45-8243-819EB41B6F27}" type="slidenum">
              <a:rPr lang="en-US" smtClean="0"/>
              <a:t>2</a:t>
            </a:fld>
            <a:endParaRPr lang="en-US" dirty="0"/>
          </a:p>
        </p:txBody>
      </p:sp>
    </p:spTree>
    <p:extLst>
      <p:ext uri="{BB962C8B-B14F-4D97-AF65-F5344CB8AC3E}">
        <p14:creationId xmlns:p14="http://schemas.microsoft.com/office/powerpoint/2010/main" val="343651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A4E126E4-306E-A649-B73E-953D53130155}" type="slidenum">
              <a:rPr lang="en-US" smtClean="0"/>
              <a:t>‹#›</a:t>
            </a:fld>
            <a:endParaRPr lang="en-US" dirty="0"/>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altLang="ko-KR"/>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dirty="0"/>
          </a:p>
        </p:txBody>
      </p:sp>
      <p:sp>
        <p:nvSpPr>
          <p:cNvPr id="4" name="Date Placeholder 3"/>
          <p:cNvSpPr>
            <a:spLocks noGrp="1"/>
          </p:cNvSpPr>
          <p:nvPr>
            <p:ph type="dt" sz="half" idx="10"/>
          </p:nvPr>
        </p:nvSpPr>
        <p:spPr/>
        <p:txBody>
          <a:bodyPr/>
          <a:lstStyle/>
          <a:p>
            <a:r>
              <a:rPr lang="en-US" altLang="ko-KR"/>
              <a:t>2018</a:t>
            </a:r>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r>
              <a:rPr lang="en-US" altLang="ko-KR"/>
              <a:t>2018</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altLang="ko-KR"/>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r>
              <a:rPr lang="en-US" altLang="ko-KR"/>
              <a:t>2018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altLang="ko-KR"/>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r>
              <a:rPr lang="en-US" altLang="ko-KR"/>
              <a:t>2018</a:t>
            </a:r>
            <a:endParaRPr lang="en-US" dirty="0"/>
          </a:p>
        </p:txBody>
      </p:sp>
      <p:sp>
        <p:nvSpPr>
          <p:cNvPr id="6" name="Footer Placeholder 5"/>
          <p:cNvSpPr>
            <a:spLocks noGrp="1"/>
          </p:cNvSpPr>
          <p:nvPr>
            <p:ph type="ftr" sz="quarter" idx="11"/>
          </p:nvPr>
        </p:nvSpPr>
        <p:spPr>
          <a:xfrm>
            <a:off x="5867399" y="6288741"/>
            <a:ext cx="2675965" cy="365125"/>
          </a:xfrm>
        </p:spPr>
        <p:txBody>
          <a:bodyPr/>
          <a:lstStyle/>
          <a:p>
            <a:endParaRPr lang="en-US" dirty="0"/>
          </a:p>
        </p:txBody>
      </p:sp>
      <p:sp>
        <p:nvSpPr>
          <p:cNvPr id="7" name="Slide Number Placeholder 6"/>
          <p:cNvSpPr>
            <a:spLocks noGrp="1"/>
          </p:cNvSpPr>
          <p:nvPr>
            <p:ph type="sldNum" sz="quarter" idx="12"/>
          </p:nvPr>
        </p:nvSpPr>
        <p:spPr/>
        <p:txBody>
          <a:bodyPr/>
          <a:lstStyle/>
          <a:p>
            <a:fld id="{A4E126E4-306E-A649-B73E-953D53130155}" type="slidenum">
              <a:rPr lang="en-US" smtClean="0"/>
              <a:t>‹#›</a:t>
            </a:fld>
            <a:endParaRPr lang="en-US" dirty="0"/>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Drag picture to placeholder or click icon to add</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altLang="ko-KR"/>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Drag picture to placeholder or click icon to add</a:t>
            </a:r>
            <a:endParaRPr dirty="0"/>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r>
              <a:rPr lang="en-US" altLang="ko-KR"/>
              <a:t>2018</a:t>
            </a:r>
            <a:endParaRPr lang="en-US" dirty="0"/>
          </a:p>
        </p:txBody>
      </p:sp>
      <p:sp>
        <p:nvSpPr>
          <p:cNvPr id="6" name="Footer Placeholder 5"/>
          <p:cNvSpPr>
            <a:spLocks noGrp="1"/>
          </p:cNvSpPr>
          <p:nvPr>
            <p:ph type="ftr" sz="quarter" idx="11"/>
          </p:nvPr>
        </p:nvSpPr>
        <p:spPr>
          <a:xfrm>
            <a:off x="3325813" y="6288741"/>
            <a:ext cx="5217551" cy="365125"/>
          </a:xfrm>
        </p:spPr>
        <p:txBody>
          <a:bodyPr/>
          <a:lstStyle/>
          <a:p>
            <a:endParaRPr lang="en-US" dirty="0"/>
          </a:p>
        </p:txBody>
      </p:sp>
      <p:sp>
        <p:nvSpPr>
          <p:cNvPr id="7" name="Slide Number Placeholder 6"/>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altLang="ko-KR"/>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Drag picture to placeholder or click icon to add</a:t>
            </a:r>
            <a:endParaRPr dirty="0"/>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r>
              <a:rPr lang="en-US" altLang="ko-KR"/>
              <a:t>2018</a:t>
            </a:r>
            <a:endParaRPr lang="en-US" dirty="0"/>
          </a:p>
        </p:txBody>
      </p:sp>
      <p:sp>
        <p:nvSpPr>
          <p:cNvPr id="6" name="Footer Placeholder 5"/>
          <p:cNvSpPr>
            <a:spLocks noGrp="1"/>
          </p:cNvSpPr>
          <p:nvPr>
            <p:ph type="ftr" sz="quarter" idx="11"/>
          </p:nvPr>
        </p:nvSpPr>
        <p:spPr>
          <a:xfrm>
            <a:off x="3325813" y="6288741"/>
            <a:ext cx="5217551" cy="365125"/>
          </a:xfrm>
        </p:spPr>
        <p:txBody>
          <a:bodyPr/>
          <a:lstStyle/>
          <a:p>
            <a:endParaRPr lang="en-US" dirty="0"/>
          </a:p>
        </p:txBody>
      </p:sp>
      <p:sp>
        <p:nvSpPr>
          <p:cNvPr id="7" name="Slide Number Placeholder 6"/>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ko-KR"/>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4" name="Date Placeholder 3"/>
          <p:cNvSpPr>
            <a:spLocks noGrp="1"/>
          </p:cNvSpPr>
          <p:nvPr>
            <p:ph type="dt" sz="half" idx="10"/>
          </p:nvPr>
        </p:nvSpPr>
        <p:spPr/>
        <p:txBody>
          <a:bodyPr/>
          <a:lstStyle/>
          <a:p>
            <a:r>
              <a:rPr lang="en-US" altLang="ko-KR"/>
              <a:t>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altLang="ko-KR"/>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4" name="Date Placeholder 3"/>
          <p:cNvSpPr>
            <a:spLocks noGrp="1"/>
          </p:cNvSpPr>
          <p:nvPr>
            <p:ph type="dt" sz="half" idx="10"/>
          </p:nvPr>
        </p:nvSpPr>
        <p:spPr/>
        <p:txBody>
          <a:bodyPr/>
          <a:lstStyle/>
          <a:p>
            <a:r>
              <a:rPr lang="en-US" altLang="ko-KR"/>
              <a:t>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ko-KR"/>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4" name="Date Placeholder 3"/>
          <p:cNvSpPr>
            <a:spLocks noGrp="1"/>
          </p:cNvSpPr>
          <p:nvPr>
            <p:ph type="dt" sz="half" idx="10"/>
          </p:nvPr>
        </p:nvSpPr>
        <p:spPr/>
        <p:txBody>
          <a:bodyPr/>
          <a:lstStyle/>
          <a:p>
            <a:r>
              <a:rPr lang="en-US" altLang="ko-KR"/>
              <a:t>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altLang="ko-KR"/>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r>
              <a:rPr lang="en-US" altLang="ko-KR"/>
              <a:t>2018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ko-KR"/>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5" name="Date Placeholder 4"/>
          <p:cNvSpPr>
            <a:spLocks noGrp="1"/>
          </p:cNvSpPr>
          <p:nvPr>
            <p:ph type="dt" sz="half" idx="10"/>
          </p:nvPr>
        </p:nvSpPr>
        <p:spPr/>
        <p:txBody>
          <a:bodyPr/>
          <a:lstStyle/>
          <a:p>
            <a:r>
              <a:rPr lang="en-US" altLang="ko-KR"/>
              <a:t>2018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altLang="ko-KR"/>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7" name="Date Placeholder 6"/>
          <p:cNvSpPr>
            <a:spLocks noGrp="1"/>
          </p:cNvSpPr>
          <p:nvPr>
            <p:ph type="dt" sz="half" idx="10"/>
          </p:nvPr>
        </p:nvSpPr>
        <p:spPr/>
        <p:txBody>
          <a:bodyPr/>
          <a:lstStyle/>
          <a:p>
            <a:r>
              <a:rPr lang="en-US" altLang="ko-KR"/>
              <a:t>2018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E126E4-306E-A649-B73E-953D53130155}" type="slidenum">
              <a:rPr lang="en-US" smtClean="0"/>
              <a:t>‹#›</a:t>
            </a:fld>
            <a:endParaRPr lang="en-US" dirty="0"/>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ko-KR"/>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5" name="Date Placeholder 4"/>
          <p:cNvSpPr>
            <a:spLocks noGrp="1"/>
          </p:cNvSpPr>
          <p:nvPr>
            <p:ph type="dt" sz="half" idx="10"/>
          </p:nvPr>
        </p:nvSpPr>
        <p:spPr/>
        <p:txBody>
          <a:bodyPr/>
          <a:lstStyle/>
          <a:p>
            <a:r>
              <a:rPr lang="en-US" altLang="ko-KR"/>
              <a:t>2018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E126E4-306E-A649-B73E-953D53130155}" type="slidenum">
              <a:rPr lang="en-US" smtClean="0"/>
              <a:t>‹#›</a:t>
            </a:fld>
            <a:endParaRPr lang="en-US" dirty="0"/>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ko-KR"/>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5" name="Date Placeholder 4"/>
          <p:cNvSpPr>
            <a:spLocks noGrp="1"/>
          </p:cNvSpPr>
          <p:nvPr>
            <p:ph type="dt" sz="half" idx="10"/>
          </p:nvPr>
        </p:nvSpPr>
        <p:spPr/>
        <p:txBody>
          <a:bodyPr/>
          <a:lstStyle/>
          <a:p>
            <a:r>
              <a:rPr lang="en-US" altLang="ko-KR"/>
              <a:t>2018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E126E4-306E-A649-B73E-953D53130155}" type="slidenum">
              <a:rPr lang="en-US" smtClean="0"/>
              <a:t>‹#›</a:t>
            </a:fld>
            <a:endParaRPr lang="en-US" dirty="0"/>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ko-KR"/>
              <a:t>Click to edit Master title style</a:t>
            </a:r>
            <a:endParaRPr/>
          </a:p>
        </p:txBody>
      </p:sp>
      <p:sp>
        <p:nvSpPr>
          <p:cNvPr id="5" name="Date Placeholder 4"/>
          <p:cNvSpPr>
            <a:spLocks noGrp="1"/>
          </p:cNvSpPr>
          <p:nvPr>
            <p:ph type="dt" sz="half" idx="10"/>
          </p:nvPr>
        </p:nvSpPr>
        <p:spPr/>
        <p:txBody>
          <a:bodyPr/>
          <a:lstStyle/>
          <a:p>
            <a:r>
              <a:rPr lang="en-US" altLang="ko-KR"/>
              <a:t>2018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E126E4-306E-A649-B73E-953D53130155}" type="slidenum">
              <a:rPr lang="en-US" smtClean="0"/>
              <a:t>‹#›</a:t>
            </a:fld>
            <a:endParaRPr lang="en-US" dirty="0"/>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ko-KR"/>
              <a:t>Click to edit Master title style</a:t>
            </a:r>
            <a:endParaRPr/>
          </a:p>
        </p:txBody>
      </p:sp>
      <p:sp>
        <p:nvSpPr>
          <p:cNvPr id="3" name="Date Placeholder 2"/>
          <p:cNvSpPr>
            <a:spLocks noGrp="1"/>
          </p:cNvSpPr>
          <p:nvPr>
            <p:ph type="dt" sz="half" idx="10"/>
          </p:nvPr>
        </p:nvSpPr>
        <p:spPr/>
        <p:txBody>
          <a:bodyPr/>
          <a:lstStyle/>
          <a:p>
            <a:r>
              <a:rPr lang="en-US" altLang="ko-KR"/>
              <a:t>2018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E126E4-306E-A649-B73E-953D5313015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4952"/>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altLang="ko-KR" dirty="0"/>
              <a:t>Click to edit Master title style</a:t>
            </a:r>
            <a:endParaRPr dirty="0"/>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r>
              <a:rPr lang="en-US" altLang="ko-KR"/>
              <a:t>2018</a:t>
            </a:r>
            <a:endParaRPr lang="en-US" dirty="0"/>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A4E126E4-306E-A649-B73E-953D53130155}" type="slidenum">
              <a:rPr lang="en-US" smtClean="0"/>
              <a:t>‹#›</a:t>
            </a:fld>
            <a:endParaRPr lang="en-US" dirty="0"/>
          </a:p>
        </p:txBody>
      </p:sp>
      <p:pic>
        <p:nvPicPr>
          <p:cNvPr id="9" name="Content Placeholder 3"/>
          <p:cNvPicPr>
            <a:picLocks noChangeAspect="1"/>
          </p:cNvPicPr>
          <p:nvPr userDrawn="1"/>
        </p:nvPicPr>
        <p:blipFill rotWithShape="1">
          <a:blip r:embed="rId18"/>
          <a:srcRect t="68819" b="-656"/>
          <a:stretch/>
        </p:blipFill>
        <p:spPr>
          <a:xfrm>
            <a:off x="6211255" y="6268816"/>
            <a:ext cx="2761653" cy="41755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914400" rtl="0" eaLnBrk="1" latinLnBrk="0" hangingPunct="1">
        <a:spcBef>
          <a:spcPct val="0"/>
        </a:spcBef>
        <a:buNone/>
        <a:defRPr sz="3800" kern="1200">
          <a:solidFill>
            <a:schemeClr val="bg1"/>
          </a:solidFill>
          <a:latin typeface="Times New Roman" charset="0"/>
          <a:ea typeface="Times New Roman" charset="0"/>
          <a:cs typeface="Times New Roman" charset="0"/>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Times New Roman" charset="0"/>
          <a:ea typeface="Times New Roman" charset="0"/>
          <a:cs typeface="Times New Roman" charset="0"/>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Times New Roman" charset="0"/>
          <a:ea typeface="Times New Roman" charset="0"/>
          <a:cs typeface="Times New Roman" charset="0"/>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Times New Roman" charset="0"/>
          <a:ea typeface="Times New Roman" charset="0"/>
          <a:cs typeface="Times New Roman" charset="0"/>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Times New Roman" charset="0"/>
          <a:ea typeface="Times New Roman" charset="0"/>
          <a:cs typeface="Times New Roman" charset="0"/>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Times New Roman" charset="0"/>
          <a:ea typeface="Times New Roman" charset="0"/>
          <a:cs typeface="Times New Roman" charset="0"/>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kumimoji="1" lang="en-US" altLang="ko-KR" dirty="0"/>
              <a:t>Project #3 Pipelined MIPS</a:t>
            </a:r>
            <a:br>
              <a:rPr kumimoji="1" lang="en-US" altLang="ko-KR" dirty="0"/>
            </a:br>
            <a:br>
              <a:rPr kumimoji="1" lang="en-US" altLang="ko-KR" dirty="0"/>
            </a:br>
            <a:r>
              <a:rPr kumimoji="1" lang="en-US" altLang="ko-KR" sz="2800" dirty="0"/>
              <a:t>Due data: May 22th</a:t>
            </a:r>
            <a:endParaRPr kumimoji="1" lang="ko-KR" altLang="en-US" sz="2800" dirty="0"/>
          </a:p>
        </p:txBody>
      </p:sp>
      <p:sp>
        <p:nvSpPr>
          <p:cNvPr id="4" name="부제 3"/>
          <p:cNvSpPr>
            <a:spLocks noGrp="1"/>
          </p:cNvSpPr>
          <p:nvPr>
            <p:ph type="subTitle" idx="1"/>
          </p:nvPr>
        </p:nvSpPr>
        <p:spPr/>
        <p:txBody>
          <a:bodyPr/>
          <a:lstStyle/>
          <a:p>
            <a:r>
              <a:rPr lang="en-US" altLang="ko-KR" dirty="0"/>
              <a:t>Seehwan Yoo</a:t>
            </a:r>
          </a:p>
          <a:p>
            <a:r>
              <a:rPr lang="en-US" altLang="ko-KR" dirty="0"/>
              <a:t>MSE.CIS.DKU</a:t>
            </a:r>
          </a:p>
          <a:p>
            <a:r>
              <a:rPr lang="en-US" altLang="ko-KR" dirty="0"/>
              <a:t>2018 spring</a:t>
            </a:r>
            <a:endParaRPr lang="ko-KR" altLang="en-US" dirty="0"/>
          </a:p>
          <a:p>
            <a:endParaRPr lang="ko-KR" altLang="en-US" dirty="0"/>
          </a:p>
        </p:txBody>
      </p:sp>
    </p:spTree>
    <p:extLst>
      <p:ext uri="{BB962C8B-B14F-4D97-AF65-F5344CB8AC3E}">
        <p14:creationId xmlns:p14="http://schemas.microsoft.com/office/powerpoint/2010/main" val="12184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Control dependency handling</a:t>
            </a:r>
            <a:endParaRPr kumimoji="1" lang="ko-KR" altLang="en-US" dirty="0"/>
          </a:p>
        </p:txBody>
      </p:sp>
      <p:sp>
        <p:nvSpPr>
          <p:cNvPr id="3" name="내용 개체 틀 2"/>
          <p:cNvSpPr>
            <a:spLocks noGrp="1"/>
          </p:cNvSpPr>
          <p:nvPr>
            <p:ph idx="1"/>
          </p:nvPr>
        </p:nvSpPr>
        <p:spPr/>
        <p:txBody>
          <a:bodyPr>
            <a:normAutofit lnSpcReduction="10000"/>
          </a:bodyPr>
          <a:lstStyle/>
          <a:p>
            <a:r>
              <a:rPr kumimoji="1" lang="en-US" altLang="ko-KR" dirty="0"/>
              <a:t>Pipeline with control dependency</a:t>
            </a:r>
          </a:p>
          <a:p>
            <a:pPr lvl="1"/>
            <a:r>
              <a:rPr kumimoji="1" lang="en-US" altLang="ko-KR" dirty="0">
                <a:solidFill>
                  <a:srgbClr val="FFFF00"/>
                </a:solidFill>
              </a:rPr>
              <a:t>Stalling</a:t>
            </a:r>
          </a:p>
          <a:p>
            <a:pPr lvl="1"/>
            <a:r>
              <a:rPr kumimoji="1" lang="en-US" altLang="ko-KR" dirty="0">
                <a:solidFill>
                  <a:srgbClr val="FFFF00"/>
                </a:solidFill>
              </a:rPr>
              <a:t>Branch prediction</a:t>
            </a:r>
          </a:p>
          <a:p>
            <a:pPr lvl="1"/>
            <a:r>
              <a:rPr kumimoji="1" lang="en-US" altLang="ko-KR" dirty="0">
                <a:solidFill>
                  <a:srgbClr val="FFFF00"/>
                </a:solidFill>
              </a:rPr>
              <a:t>Branch delay slot</a:t>
            </a:r>
          </a:p>
          <a:p>
            <a:pPr lvl="1"/>
            <a:r>
              <a:rPr kumimoji="1" lang="en-US" altLang="ko-KR" dirty="0"/>
              <a:t>Fine-grained multi-threading</a:t>
            </a:r>
          </a:p>
          <a:p>
            <a:pPr lvl="1"/>
            <a:r>
              <a:rPr kumimoji="1" lang="en-US" altLang="ko-KR" dirty="0"/>
              <a:t>Predicated execution</a:t>
            </a:r>
          </a:p>
          <a:p>
            <a:pPr lvl="1"/>
            <a:r>
              <a:rPr kumimoji="1" lang="en-US" altLang="ko-KR" dirty="0"/>
              <a:t>Multipath execution</a:t>
            </a:r>
          </a:p>
          <a:p>
            <a:r>
              <a:rPr kumimoji="1" lang="en-US" altLang="ko-KR" dirty="0"/>
              <a:t>My suggestion (or additional implementation)</a:t>
            </a:r>
          </a:p>
          <a:p>
            <a:pPr lvl="1"/>
            <a:r>
              <a:rPr kumimoji="1" lang="en-US" altLang="ko-KR" dirty="0">
                <a:solidFill>
                  <a:srgbClr val="FFFF00"/>
                </a:solidFill>
              </a:rPr>
              <a:t>Stalling</a:t>
            </a:r>
          </a:p>
          <a:p>
            <a:pPr lvl="1"/>
            <a:r>
              <a:rPr kumimoji="1" lang="en-US" altLang="ko-KR" dirty="0">
                <a:solidFill>
                  <a:srgbClr val="FFFF00"/>
                </a:solidFill>
              </a:rPr>
              <a:t>Branch delay slot</a:t>
            </a:r>
          </a:p>
          <a:p>
            <a:pPr lvl="1"/>
            <a:r>
              <a:rPr kumimoji="1" lang="en-US" altLang="ko-KR" dirty="0">
                <a:solidFill>
                  <a:srgbClr val="FFFF00"/>
                </a:solidFill>
              </a:rPr>
              <a:t>Branch prediction</a:t>
            </a:r>
            <a:endParaRPr kumimoji="1" lang="ko-KR" altLang="en-US" dirty="0">
              <a:solidFill>
                <a:srgbClr val="FFFF00"/>
              </a:solidFill>
            </a:endParaRPr>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10</a:t>
            </a:fld>
            <a:endParaRPr lang="en-US" dirty="0"/>
          </a:p>
        </p:txBody>
      </p:sp>
    </p:spTree>
    <p:extLst>
      <p:ext uri="{BB962C8B-B14F-4D97-AF65-F5344CB8AC3E}">
        <p14:creationId xmlns:p14="http://schemas.microsoft.com/office/powerpoint/2010/main" val="33647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NOTE:</a:t>
            </a:r>
            <a:endParaRPr kumimoji="1" lang="ko-KR" altLang="en-US" dirty="0"/>
          </a:p>
        </p:txBody>
      </p:sp>
      <p:sp>
        <p:nvSpPr>
          <p:cNvPr id="3" name="내용 개체 틀 2"/>
          <p:cNvSpPr>
            <a:spLocks noGrp="1"/>
          </p:cNvSpPr>
          <p:nvPr>
            <p:ph idx="1"/>
          </p:nvPr>
        </p:nvSpPr>
        <p:spPr/>
        <p:txBody>
          <a:bodyPr>
            <a:normAutofit fontScale="92500"/>
          </a:bodyPr>
          <a:lstStyle/>
          <a:p>
            <a:r>
              <a:rPr lang="en-US" altLang="ko-KR" dirty="0"/>
              <a:t>This program assignment is critical in your evaluation, so please work hard to complete in your schedule. If you need help, please ask for the help. (I am here for that specific purpose) I, of course, welcome any questions on the subject. </a:t>
            </a:r>
          </a:p>
          <a:p>
            <a:r>
              <a:rPr lang="en-US" altLang="ko-KR" dirty="0"/>
              <a:t>We will have demo time for some of your work (good/bad). In demo, you are asked to explain your software (structure/implementation). If you can, please think about the visualization of the emulator.</a:t>
            </a:r>
          </a:p>
          <a:p>
            <a:r>
              <a:rPr lang="en-US" altLang="ko-KR" dirty="0"/>
              <a:t>Note for the one strict rule that do not copy code from any others. Deep discussion on the subject is okay (and encouraged), but same code (or semantics) will result in sad ending.</a:t>
            </a:r>
            <a:endParaRPr lang="ko-KR" altLang="ko-KR"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11</a:t>
            </a:fld>
            <a:endParaRPr lang="en-US" dirty="0"/>
          </a:p>
        </p:txBody>
      </p:sp>
    </p:spTree>
    <p:extLst>
      <p:ext uri="{BB962C8B-B14F-4D97-AF65-F5344CB8AC3E}">
        <p14:creationId xmlns:p14="http://schemas.microsoft.com/office/powerpoint/2010/main" val="99840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Requirements</a:t>
            </a:r>
            <a:endParaRPr kumimoji="1" lang="ko-KR" altLang="en-US" dirty="0"/>
          </a:p>
        </p:txBody>
      </p:sp>
      <p:sp>
        <p:nvSpPr>
          <p:cNvPr id="3" name="내용 개체 틀 2"/>
          <p:cNvSpPr>
            <a:spLocks noGrp="1"/>
          </p:cNvSpPr>
          <p:nvPr>
            <p:ph idx="1"/>
          </p:nvPr>
        </p:nvSpPr>
        <p:spPr/>
        <p:txBody>
          <a:bodyPr/>
          <a:lstStyle/>
          <a:p>
            <a:pPr lvl="0" latinLnBrk="1"/>
            <a:r>
              <a:rPr lang="en-US" altLang="ko-KR" sz="2400" dirty="0"/>
              <a:t>The Objective: compare performance of pipelined vs. single-cycle u-processor.</a:t>
            </a:r>
            <a:endParaRPr lang="ko-KR" altLang="ko-KR" sz="2400" dirty="0"/>
          </a:p>
          <a:p>
            <a:pPr lvl="1" latinLnBrk="1"/>
            <a:r>
              <a:rPr lang="en-US" altLang="ko-KR" dirty="0"/>
              <a:t>Your program should produce correct output. (and execution should be the same with code semantics)</a:t>
            </a:r>
            <a:endParaRPr lang="ko-KR" altLang="ko-KR" dirty="0"/>
          </a:p>
          <a:p>
            <a:pPr lvl="1" latinLnBrk="1"/>
            <a:r>
              <a:rPr lang="en-US" altLang="ko-KR" dirty="0"/>
              <a:t>Compare the number of CPU clock cycles for single-cycle execution and pipelined execution. The clock cycles should be reasonably increased.</a:t>
            </a:r>
          </a:p>
          <a:p>
            <a:pPr lvl="1" latinLnBrk="1"/>
            <a:r>
              <a:rPr lang="en-US" altLang="ko-KR" dirty="0"/>
              <a:t>In theory, we can reduce CPU clock cycle time by 1/5 in 5-stage pipelined execution. </a:t>
            </a:r>
            <a:endParaRPr lang="ko-KR" altLang="ko-KR" dirty="0"/>
          </a:p>
          <a:p>
            <a:endParaRPr kumimoji="1" lang="ko-KR" altLang="en-US"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12</a:t>
            </a:fld>
            <a:endParaRPr lang="en-US" dirty="0"/>
          </a:p>
        </p:txBody>
      </p:sp>
    </p:spTree>
    <p:extLst>
      <p:ext uri="{BB962C8B-B14F-4D97-AF65-F5344CB8AC3E}">
        <p14:creationId xmlns:p14="http://schemas.microsoft.com/office/powerpoint/2010/main" val="173448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Machine Initialization</a:t>
            </a:r>
            <a:endParaRPr kumimoji="1" lang="ko-KR" altLang="en-US" dirty="0"/>
          </a:p>
        </p:txBody>
      </p:sp>
      <p:sp>
        <p:nvSpPr>
          <p:cNvPr id="3" name="내용 개체 틀 2"/>
          <p:cNvSpPr>
            <a:spLocks noGrp="1"/>
          </p:cNvSpPr>
          <p:nvPr>
            <p:ph idx="1"/>
          </p:nvPr>
        </p:nvSpPr>
        <p:spPr/>
        <p:txBody>
          <a:bodyPr>
            <a:normAutofit lnSpcReduction="10000"/>
          </a:bodyPr>
          <a:lstStyle/>
          <a:p>
            <a:pPr latinLnBrk="1"/>
            <a:r>
              <a:rPr lang="en-US" altLang="ko-KR" dirty="0"/>
              <a:t>Before the execution, the binary file is loaded into the memory. Note that memory can be a data structure defined with large array. </a:t>
            </a:r>
          </a:p>
          <a:p>
            <a:pPr latinLnBrk="1"/>
            <a:r>
              <a:rPr lang="en-US" altLang="ko-KR" dirty="0"/>
              <a:t>Read all the file content into your memory (data structure). </a:t>
            </a:r>
          </a:p>
          <a:p>
            <a:pPr latinLnBrk="1"/>
            <a:r>
              <a:rPr lang="en-US" altLang="ko-KR" dirty="0"/>
              <a:t>Assume that initial RA value is 0xFFFF:FFFF. </a:t>
            </a:r>
          </a:p>
          <a:p>
            <a:pPr lvl="1" latinLnBrk="1"/>
            <a:r>
              <a:rPr lang="en-US" altLang="ko-KR" dirty="0"/>
              <a:t>Thus, when your PC becomes 0xFFFF:FFFF, your machine completes execution, and halts. </a:t>
            </a:r>
          </a:p>
          <a:p>
            <a:pPr latinLnBrk="1"/>
            <a:r>
              <a:rPr lang="en-US" altLang="ko-KR" dirty="0"/>
              <a:t>Your application is loaded to 0x0, and initial stack pointer is 0x100000. </a:t>
            </a:r>
          </a:p>
          <a:p>
            <a:pPr latinLnBrk="1"/>
            <a:r>
              <a:rPr lang="en-US" altLang="ko-KR" dirty="0"/>
              <a:t>Rest of registers are initialized with value zero.</a:t>
            </a:r>
            <a:endParaRPr lang="ko-KR" altLang="ko-KR"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13</a:t>
            </a:fld>
            <a:endParaRPr lang="en-US" dirty="0"/>
          </a:p>
        </p:txBody>
      </p:sp>
    </p:spTree>
    <p:extLst>
      <p:ext uri="{BB962C8B-B14F-4D97-AF65-F5344CB8AC3E}">
        <p14:creationId xmlns:p14="http://schemas.microsoft.com/office/powerpoint/2010/main" val="213538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r>
              <a:rPr lang="en-US" altLang="ko-KR" sz="4000" dirty="0"/>
              <a:t>Implementation requirements:</a:t>
            </a:r>
            <a:endParaRPr kumimoji="1" lang="ko-KR" altLang="en-US" dirty="0"/>
          </a:p>
        </p:txBody>
      </p:sp>
      <p:sp>
        <p:nvSpPr>
          <p:cNvPr id="3" name="내용 개체 틀 2"/>
          <p:cNvSpPr>
            <a:spLocks noGrp="1"/>
          </p:cNvSpPr>
          <p:nvPr>
            <p:ph idx="1"/>
          </p:nvPr>
        </p:nvSpPr>
        <p:spPr/>
        <p:txBody>
          <a:bodyPr>
            <a:normAutofit fontScale="70000" lnSpcReduction="20000"/>
          </a:bodyPr>
          <a:lstStyle/>
          <a:p>
            <a:pPr latinLnBrk="1">
              <a:lnSpc>
                <a:spcPct val="120000"/>
              </a:lnSpc>
              <a:spcBef>
                <a:spcPts val="0"/>
              </a:spcBef>
            </a:pPr>
            <a:r>
              <a:rPr lang="en-US" altLang="ko-KR" dirty="0"/>
              <a:t>You should implement five-stage pipelined MIPS processor emulator. The emulator should implement IF, ID, EX, MEM, WB stages. </a:t>
            </a:r>
            <a:endParaRPr lang="ko-KR" altLang="ko-KR" dirty="0"/>
          </a:p>
          <a:p>
            <a:pPr lvl="1" latinLnBrk="1">
              <a:lnSpc>
                <a:spcPct val="120000"/>
              </a:lnSpc>
              <a:spcBef>
                <a:spcPts val="0"/>
              </a:spcBef>
            </a:pPr>
            <a:r>
              <a:rPr lang="en-US" altLang="ko-KR" dirty="0"/>
              <a:t>For each stage, instruction execution has to be latched. That is, you have to store the execution state for each stages. Latches are the temporal storage that remember the execution states for each stages execution.</a:t>
            </a:r>
            <a:endParaRPr lang="ko-KR" altLang="ko-KR" dirty="0"/>
          </a:p>
          <a:p>
            <a:pPr latinLnBrk="1">
              <a:lnSpc>
                <a:spcPct val="120000"/>
              </a:lnSpc>
              <a:spcBef>
                <a:spcPts val="0"/>
              </a:spcBef>
            </a:pPr>
            <a:r>
              <a:rPr lang="en-US" altLang="ko-KR" dirty="0"/>
              <a:t>You can have separated instruction memory and data memory. </a:t>
            </a:r>
            <a:endParaRPr lang="ko-KR" altLang="ko-KR" dirty="0"/>
          </a:p>
          <a:p>
            <a:pPr latinLnBrk="1">
              <a:lnSpc>
                <a:spcPct val="120000"/>
              </a:lnSpc>
              <a:spcBef>
                <a:spcPts val="0"/>
              </a:spcBef>
            </a:pPr>
            <a:r>
              <a:rPr lang="en-US" altLang="ko-KR" dirty="0"/>
              <a:t>The emulated processor runs with the emulated clock cycle. </a:t>
            </a:r>
          </a:p>
          <a:p>
            <a:pPr lvl="1" latinLnBrk="1">
              <a:lnSpc>
                <a:spcPct val="120000"/>
              </a:lnSpc>
              <a:spcBef>
                <a:spcPts val="0"/>
              </a:spcBef>
            </a:pPr>
            <a:r>
              <a:rPr lang="en-US" altLang="ko-KR" dirty="0"/>
              <a:t>You need to generate clock, which is a variable. The clock cycle increases only after all the work done in the all the stages. Note that max. 5 different instructions can run at the same </a:t>
            </a:r>
            <a:r>
              <a:rPr lang="en-US" altLang="ko-KR" dirty="0" err="1"/>
              <a:t>cpu</a:t>
            </a:r>
            <a:r>
              <a:rPr lang="en-US" altLang="ko-KR" dirty="0"/>
              <a:t> clock cycle.</a:t>
            </a:r>
            <a:endParaRPr lang="ko-KR" altLang="ko-KR" dirty="0"/>
          </a:p>
          <a:p>
            <a:pPr latinLnBrk="1">
              <a:lnSpc>
                <a:spcPct val="120000"/>
              </a:lnSpc>
              <a:spcBef>
                <a:spcPts val="0"/>
              </a:spcBef>
            </a:pPr>
            <a:r>
              <a:rPr lang="en-US" altLang="ko-KR" dirty="0"/>
              <a:t>You need to resolve data dependency among instructions. That is, you have to implement either stall, forwarding or register renaming. Forwarding is recommended as a basic implementation, but you can optionally choose to implement stall. You should make sure that it works, as in the program order (semantics).</a:t>
            </a:r>
            <a:endParaRPr lang="ko-KR" altLang="ko-KR" dirty="0"/>
          </a:p>
          <a:p>
            <a:pPr latinLnBrk="1">
              <a:lnSpc>
                <a:spcPct val="120000"/>
              </a:lnSpc>
              <a:spcBef>
                <a:spcPts val="0"/>
              </a:spcBef>
            </a:pPr>
            <a:r>
              <a:rPr lang="en-US" altLang="ko-KR" dirty="0"/>
              <a:t>You need to resolve control dependency among instructions. According to the MIPS ISA, one delayed branch slot is defined. Invalidation is basic implementation, but you can optionally implement branch prediction mechanisms.</a:t>
            </a:r>
            <a:endParaRPr lang="ko-KR" altLang="ko-KR"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14</a:t>
            </a:fld>
            <a:endParaRPr lang="en-US" dirty="0"/>
          </a:p>
        </p:txBody>
      </p:sp>
    </p:spTree>
    <p:extLst>
      <p:ext uri="{BB962C8B-B14F-4D97-AF65-F5344CB8AC3E}">
        <p14:creationId xmlns:p14="http://schemas.microsoft.com/office/powerpoint/2010/main" val="88355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a:t>Output</a:t>
            </a:r>
            <a:endParaRPr kumimoji="1" lang="ko-KR" altLang="en-US" dirty="0"/>
          </a:p>
        </p:txBody>
      </p:sp>
      <p:sp>
        <p:nvSpPr>
          <p:cNvPr id="3" name="내용 개체 틀 2"/>
          <p:cNvSpPr>
            <a:spLocks noGrp="1"/>
          </p:cNvSpPr>
          <p:nvPr>
            <p:ph sz="half" idx="1"/>
          </p:nvPr>
        </p:nvSpPr>
        <p:spPr>
          <a:xfrm>
            <a:off x="779462" y="2095018"/>
            <a:ext cx="3657600" cy="3953357"/>
          </a:xfrm>
        </p:spPr>
        <p:txBody>
          <a:bodyPr>
            <a:normAutofit/>
          </a:bodyPr>
          <a:lstStyle/>
          <a:p>
            <a:pPr lvl="0" latinLnBrk="1">
              <a:lnSpc>
                <a:spcPct val="120000"/>
              </a:lnSpc>
            </a:pPr>
            <a:r>
              <a:rPr lang="en-US" altLang="ko-KR" sz="1600" dirty="0"/>
              <a:t>Output: </a:t>
            </a:r>
            <a:br>
              <a:rPr lang="en-US" altLang="ko-KR" sz="1600" dirty="0"/>
            </a:br>
            <a:r>
              <a:rPr lang="en-US" altLang="ko-KR" sz="1600" dirty="0"/>
              <a:t>At the end of each cycle, the simulator prints out </a:t>
            </a:r>
          </a:p>
          <a:p>
            <a:pPr lvl="1" latinLnBrk="1">
              <a:lnSpc>
                <a:spcPct val="120000"/>
              </a:lnSpc>
            </a:pPr>
            <a:r>
              <a:rPr lang="en-US" altLang="ko-KR" sz="1400" dirty="0"/>
              <a:t>the changed micro-architectural state from the previous state. </a:t>
            </a:r>
          </a:p>
          <a:p>
            <a:pPr lvl="1" latinLnBrk="1">
              <a:lnSpc>
                <a:spcPct val="120000"/>
              </a:lnSpc>
            </a:pPr>
            <a:r>
              <a:rPr lang="en-US" altLang="ko-KR" sz="1400" dirty="0"/>
              <a:t>Micro-architectural state consists of set of general register, PC, and memory, and latches, internal data structure.</a:t>
            </a:r>
          </a:p>
          <a:p>
            <a:pPr lvl="1" latinLnBrk="1">
              <a:lnSpc>
                <a:spcPct val="120000"/>
              </a:lnSpc>
            </a:pPr>
            <a:r>
              <a:rPr lang="en-US" altLang="ko-KR" sz="1400" dirty="0"/>
              <a:t>You can print out only changed state.</a:t>
            </a:r>
            <a:endParaRPr lang="ko-KR" altLang="ko-KR" sz="1400" dirty="0"/>
          </a:p>
        </p:txBody>
      </p:sp>
      <p:sp>
        <p:nvSpPr>
          <p:cNvPr id="6" name="내용 개체 틀 5"/>
          <p:cNvSpPr>
            <a:spLocks noGrp="1"/>
          </p:cNvSpPr>
          <p:nvPr>
            <p:ph sz="half" idx="2"/>
          </p:nvPr>
        </p:nvSpPr>
        <p:spPr>
          <a:xfrm>
            <a:off x="4688541" y="1527858"/>
            <a:ext cx="3657600" cy="4520517"/>
          </a:xfrm>
        </p:spPr>
        <p:txBody>
          <a:bodyPr>
            <a:noAutofit/>
          </a:bodyPr>
          <a:lstStyle/>
          <a:p>
            <a:pPr marL="0" latinLnBrk="1"/>
            <a:r>
              <a:rPr lang="en-US" altLang="ko-KR" sz="1600" dirty="0"/>
              <a:t>After the execution completion, </a:t>
            </a:r>
            <a:br>
              <a:rPr lang="en-US" altLang="ko-KR" sz="1600" dirty="0"/>
            </a:br>
            <a:r>
              <a:rPr lang="en-US" altLang="ko-KR" sz="1600" dirty="0"/>
              <a:t>      the simulator prints out</a:t>
            </a:r>
          </a:p>
          <a:p>
            <a:pPr marL="565150" lvl="3" latinLnBrk="1"/>
            <a:r>
              <a:rPr lang="en-US" altLang="ko-KR" sz="1400" dirty="0"/>
              <a:t>Final result (r2)</a:t>
            </a:r>
          </a:p>
          <a:p>
            <a:pPr marL="565150" lvl="3" latinLnBrk="1"/>
            <a:r>
              <a:rPr lang="en-US" altLang="ko-KR" sz="1400" dirty="0"/>
              <a:t>The total number of execution cycles</a:t>
            </a:r>
          </a:p>
          <a:p>
            <a:pPr marL="565150" lvl="3" latinLnBrk="1"/>
            <a:r>
              <a:rPr lang="en-US" altLang="ko-KR" sz="1400" dirty="0"/>
              <a:t>Instructions execution statistics</a:t>
            </a:r>
          </a:p>
          <a:p>
            <a:pPr marL="565150" lvl="4" latinLnBrk="1"/>
            <a:r>
              <a:rPr lang="en-US" altLang="ko-KR" sz="1400" dirty="0"/>
              <a:t>Total # instructions</a:t>
            </a:r>
          </a:p>
          <a:p>
            <a:pPr marL="565150" lvl="4" latinLnBrk="1"/>
            <a:r>
              <a:rPr lang="en-US" altLang="ko-KR" sz="1400" dirty="0"/>
              <a:t># of memory ops</a:t>
            </a:r>
          </a:p>
          <a:p>
            <a:pPr marL="565150" lvl="4" latinLnBrk="1"/>
            <a:r>
              <a:rPr lang="en-US" altLang="ko-KR" sz="1400" dirty="0"/>
              <a:t># of reg. ops</a:t>
            </a:r>
          </a:p>
          <a:p>
            <a:pPr marL="565150" lvl="4" latinLnBrk="1"/>
            <a:r>
              <a:rPr lang="en-US" altLang="ko-KR" sz="1400" dirty="0"/>
              <a:t># of (conditional) branches</a:t>
            </a:r>
          </a:p>
          <a:p>
            <a:pPr marL="565150" lvl="4" latinLnBrk="1"/>
            <a:r>
              <a:rPr lang="en-US" altLang="ko-KR" sz="1400" dirty="0"/>
              <a:t># of not-taken branches</a:t>
            </a:r>
          </a:p>
          <a:p>
            <a:pPr marL="565150" lvl="4" latinLnBrk="1"/>
            <a:r>
              <a:rPr lang="en-US" altLang="ko-KR" sz="1400" dirty="0"/>
              <a:t># of jumps</a:t>
            </a:r>
          </a:p>
          <a:p>
            <a:pPr marL="0" latinLnBrk="1"/>
            <a:r>
              <a:rPr lang="en-US" altLang="ko-KR" sz="1600" dirty="0"/>
              <a:t>Think about good presentation of </a:t>
            </a:r>
            <a:br>
              <a:rPr lang="en-US" altLang="ko-KR" sz="1600" dirty="0"/>
            </a:br>
            <a:r>
              <a:rPr lang="en-US" altLang="ko-KR" sz="1600" dirty="0"/>
              <a:t>      pipelined execution.</a:t>
            </a:r>
          </a:p>
          <a:p>
            <a:pPr marL="0" latinLnBrk="1">
              <a:spcBef>
                <a:spcPts val="0"/>
              </a:spcBef>
            </a:pPr>
            <a:r>
              <a:rPr lang="en-US" altLang="ko-KR" sz="1600" dirty="0"/>
              <a:t>You can give log option in build time </a:t>
            </a:r>
            <a:br>
              <a:rPr lang="en-US" altLang="ko-KR" sz="1600" dirty="0"/>
            </a:br>
            <a:r>
              <a:rPr lang="en-US" altLang="ko-KR" sz="1600" dirty="0"/>
              <a:t>      (e.g. #define DEBUG_IF)</a:t>
            </a:r>
          </a:p>
          <a:p>
            <a:pPr marL="0" lvl="2" latinLnBrk="1"/>
            <a:endParaRPr lang="en-US" altLang="ko-KR" sz="1600"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15</a:t>
            </a:fld>
            <a:endParaRPr lang="en-US" dirty="0"/>
          </a:p>
        </p:txBody>
      </p:sp>
    </p:spTree>
    <p:extLst>
      <p:ext uri="{BB962C8B-B14F-4D97-AF65-F5344CB8AC3E}">
        <p14:creationId xmlns:p14="http://schemas.microsoft.com/office/powerpoint/2010/main" val="175591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r>
              <a:rPr lang="en-US" altLang="ko-KR" sz="4000" dirty="0"/>
              <a:t>Evaluation:</a:t>
            </a:r>
            <a:endParaRPr kumimoji="1" lang="ko-KR" altLang="en-US" dirty="0"/>
          </a:p>
        </p:txBody>
      </p:sp>
      <p:sp>
        <p:nvSpPr>
          <p:cNvPr id="3" name="내용 개체 틀 2"/>
          <p:cNvSpPr>
            <a:spLocks noGrp="1"/>
          </p:cNvSpPr>
          <p:nvPr>
            <p:ph idx="1"/>
          </p:nvPr>
        </p:nvSpPr>
        <p:spPr/>
        <p:txBody>
          <a:bodyPr/>
          <a:lstStyle/>
          <a:p>
            <a:pPr latinLnBrk="1"/>
            <a:r>
              <a:rPr lang="en-US" altLang="ko-KR" dirty="0"/>
              <a:t>Different credits are given for implementations, and demos.</a:t>
            </a:r>
            <a:endParaRPr lang="ko-KR" altLang="ko-KR" dirty="0"/>
          </a:p>
          <a:p>
            <a:pPr latinLnBrk="1"/>
            <a:r>
              <a:rPr lang="en-US" altLang="ko-KR" dirty="0"/>
              <a:t>More credits are allotted for different (hardware-based) hazard resolving techniques such as branch prediction, forwarding, stalling, etc.</a:t>
            </a:r>
            <a:endParaRPr lang="ko-KR" altLang="ko-KR" dirty="0"/>
          </a:p>
          <a:p>
            <a:endParaRPr kumimoji="1" lang="ko-KR" altLang="en-US"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16</a:t>
            </a:fld>
            <a:endParaRPr lang="en-US" dirty="0"/>
          </a:p>
        </p:txBody>
      </p:sp>
    </p:spTree>
    <p:extLst>
      <p:ext uri="{BB962C8B-B14F-4D97-AF65-F5344CB8AC3E}">
        <p14:creationId xmlns:p14="http://schemas.microsoft.com/office/powerpoint/2010/main" val="146831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79463" y="381000"/>
            <a:ext cx="7583487" cy="649147"/>
          </a:xfrm>
        </p:spPr>
        <p:txBody>
          <a:bodyPr/>
          <a:lstStyle/>
          <a:p>
            <a:pPr lvl="0"/>
            <a:r>
              <a:rPr lang="en-US" altLang="ko-KR" sz="3200" dirty="0"/>
              <a:t>Input program </a:t>
            </a:r>
            <a:r>
              <a:rPr lang="en-US" altLang="ko-KR" sz="3200"/>
              <a:t>binary:</a:t>
            </a:r>
            <a:endParaRPr kumimoji="1" lang="ko-KR" altLang="en-US" sz="3200" dirty="0"/>
          </a:p>
        </p:txBody>
      </p:sp>
      <p:sp>
        <p:nvSpPr>
          <p:cNvPr id="3" name="내용 개체 틀 2"/>
          <p:cNvSpPr>
            <a:spLocks noGrp="1"/>
          </p:cNvSpPr>
          <p:nvPr>
            <p:ph idx="1"/>
          </p:nvPr>
        </p:nvSpPr>
        <p:spPr>
          <a:xfrm>
            <a:off x="779463" y="1169043"/>
            <a:ext cx="7583487" cy="4868687"/>
          </a:xfrm>
        </p:spPr>
        <p:txBody>
          <a:bodyPr>
            <a:normAutofit fontScale="70000" lnSpcReduction="20000"/>
          </a:bodyPr>
          <a:lstStyle/>
          <a:p>
            <a:pPr latinLnBrk="1">
              <a:lnSpc>
                <a:spcPct val="120000"/>
              </a:lnSpc>
              <a:spcBef>
                <a:spcPts val="0"/>
              </a:spcBef>
            </a:pPr>
            <a:r>
              <a:rPr lang="en-US" altLang="ko-KR" sz="2400" dirty="0"/>
              <a:t>You can use your own MIPS code (compiled) or download binary. </a:t>
            </a:r>
          </a:p>
          <a:p>
            <a:pPr latinLnBrk="1">
              <a:lnSpc>
                <a:spcPct val="120000"/>
              </a:lnSpc>
              <a:spcBef>
                <a:spcPts val="0"/>
              </a:spcBef>
            </a:pPr>
            <a:r>
              <a:rPr lang="en-US" altLang="ko-KR" dirty="0"/>
              <a:t>To make MIPS binary, use MIPS cross compiler toolchain. </a:t>
            </a:r>
          </a:p>
          <a:p>
            <a:pPr lvl="1" latinLnBrk="1">
              <a:lnSpc>
                <a:spcPct val="120000"/>
              </a:lnSpc>
              <a:spcBef>
                <a:spcPts val="0"/>
              </a:spcBef>
            </a:pPr>
            <a:r>
              <a:rPr lang="en-US" altLang="ko-KR" dirty="0"/>
              <a:t>First, write C code, and compile </a:t>
            </a:r>
            <a:r>
              <a:rPr lang="en-US" altLang="ko-KR" dirty="0" err="1"/>
              <a:t>mips</a:t>
            </a:r>
            <a:r>
              <a:rPr lang="en-US" altLang="ko-KR" dirty="0"/>
              <a:t>-</a:t>
            </a:r>
            <a:r>
              <a:rPr lang="en-US" altLang="ko-KR" dirty="0" err="1"/>
              <a:t>linux</a:t>
            </a:r>
            <a:r>
              <a:rPr lang="en-US" altLang="ko-KR" dirty="0"/>
              <a:t>-gnu-</a:t>
            </a:r>
            <a:r>
              <a:rPr lang="en-US" altLang="ko-KR" dirty="0" err="1"/>
              <a:t>gcc</a:t>
            </a:r>
            <a:r>
              <a:rPr lang="en-US" altLang="ko-KR" dirty="0"/>
              <a:t> with </a:t>
            </a:r>
            <a:r>
              <a:rPr lang="en-US" altLang="ko-KR" dirty="0">
                <a:solidFill>
                  <a:srgbClr val="FFFC00"/>
                </a:solidFill>
              </a:rPr>
              <a:t>“-c -mips1” </a:t>
            </a:r>
            <a:r>
              <a:rPr lang="en-US" altLang="ko-KR" dirty="0"/>
              <a:t>option (compile only). </a:t>
            </a:r>
          </a:p>
          <a:p>
            <a:pPr lvl="1" latinLnBrk="1">
              <a:lnSpc>
                <a:spcPct val="120000"/>
              </a:lnSpc>
              <a:spcBef>
                <a:spcPts val="0"/>
              </a:spcBef>
            </a:pPr>
            <a:r>
              <a:rPr lang="en-US" altLang="ko-KR" dirty="0"/>
              <a:t>Second, translate the object binary, stripping ELF headers. </a:t>
            </a:r>
            <a:r>
              <a:rPr lang="en-US" altLang="ko-KR" dirty="0" err="1"/>
              <a:t>mips</a:t>
            </a:r>
            <a:r>
              <a:rPr lang="en-US" altLang="ko-KR" dirty="0"/>
              <a:t>-</a:t>
            </a:r>
            <a:r>
              <a:rPr lang="en-US" altLang="ko-KR" dirty="0" err="1"/>
              <a:t>linux</a:t>
            </a:r>
            <a:r>
              <a:rPr lang="en-US" altLang="ko-KR" dirty="0"/>
              <a:t>-gnu-</a:t>
            </a:r>
            <a:r>
              <a:rPr lang="en-US" altLang="ko-KR" dirty="0" err="1"/>
              <a:t>objcopy</a:t>
            </a:r>
            <a:r>
              <a:rPr lang="en-US" altLang="ko-KR" dirty="0"/>
              <a:t> –O binary –j .text </a:t>
            </a:r>
            <a:r>
              <a:rPr lang="en-US" altLang="ko-KR" dirty="0" err="1"/>
              <a:t>input.o</a:t>
            </a:r>
            <a:r>
              <a:rPr lang="en-US" altLang="ko-KR" dirty="0"/>
              <a:t> </a:t>
            </a:r>
            <a:r>
              <a:rPr lang="en-US" altLang="ko-KR" dirty="0" err="1"/>
              <a:t>input.bin</a:t>
            </a:r>
            <a:r>
              <a:rPr lang="en-US" altLang="ko-KR" dirty="0"/>
              <a:t>. </a:t>
            </a:r>
          </a:p>
          <a:p>
            <a:pPr lvl="1" latinLnBrk="1">
              <a:lnSpc>
                <a:spcPct val="120000"/>
              </a:lnSpc>
              <a:spcBef>
                <a:spcPts val="0"/>
              </a:spcBef>
            </a:pPr>
            <a:r>
              <a:rPr lang="en-US" altLang="ko-KR" dirty="0"/>
              <a:t>Third, check the integrity between binary files: </a:t>
            </a:r>
            <a:r>
              <a:rPr lang="en-US" altLang="ko-KR" dirty="0" err="1"/>
              <a:t>objectdump</a:t>
            </a:r>
            <a:r>
              <a:rPr lang="en-US" altLang="ko-KR" dirty="0"/>
              <a:t>, </a:t>
            </a:r>
            <a:r>
              <a:rPr lang="en-US" altLang="ko-KR" dirty="0" err="1"/>
              <a:t>mips</a:t>
            </a:r>
            <a:r>
              <a:rPr lang="en-US" altLang="ko-KR" dirty="0"/>
              <a:t>-</a:t>
            </a:r>
            <a:r>
              <a:rPr lang="en-US" altLang="ko-KR" dirty="0" err="1"/>
              <a:t>linux</a:t>
            </a:r>
            <a:r>
              <a:rPr lang="en-US" altLang="ko-KR" dirty="0"/>
              <a:t>-gnu-</a:t>
            </a:r>
            <a:r>
              <a:rPr lang="en-US" altLang="ko-KR" dirty="0" err="1"/>
              <a:t>objdump</a:t>
            </a:r>
            <a:r>
              <a:rPr lang="en-US" altLang="ko-KR" dirty="0"/>
              <a:t> –d </a:t>
            </a:r>
            <a:r>
              <a:rPr lang="en-US" altLang="ko-KR" dirty="0" err="1"/>
              <a:t>input.o</a:t>
            </a:r>
            <a:r>
              <a:rPr lang="en-US" altLang="ko-KR" dirty="0"/>
              <a:t> , vi –b </a:t>
            </a:r>
            <a:r>
              <a:rPr lang="en-US" altLang="ko-KR" dirty="0" err="1"/>
              <a:t>input.bin</a:t>
            </a:r>
            <a:r>
              <a:rPr lang="en-US" altLang="ko-KR" dirty="0"/>
              <a:t> </a:t>
            </a:r>
            <a:r>
              <a:rPr lang="en-US" altLang="ko-KR" dirty="0">
                <a:sym typeface="Wingdings" charset="2"/>
              </a:rPr>
              <a:t></a:t>
            </a:r>
            <a:r>
              <a:rPr lang="en-US" altLang="ko-KR" dirty="0"/>
              <a:t> check with :%!</a:t>
            </a:r>
            <a:r>
              <a:rPr lang="en-US" altLang="ko-KR" dirty="0" err="1"/>
              <a:t>xxd</a:t>
            </a:r>
            <a:r>
              <a:rPr lang="en-US" altLang="ko-KR" dirty="0"/>
              <a:t> option. (google internet) or </a:t>
            </a:r>
            <a:r>
              <a:rPr lang="en-US" altLang="ko-KR" dirty="0" err="1"/>
              <a:t>hexedit</a:t>
            </a:r>
            <a:r>
              <a:rPr lang="en-US" altLang="ko-KR" dirty="0"/>
              <a:t> tool</a:t>
            </a:r>
            <a:endParaRPr lang="ko-KR" altLang="ko-KR" dirty="0"/>
          </a:p>
          <a:p>
            <a:pPr latinLnBrk="1">
              <a:lnSpc>
                <a:spcPct val="120000"/>
              </a:lnSpc>
              <a:spcBef>
                <a:spcPts val="0"/>
              </a:spcBef>
            </a:pPr>
            <a:r>
              <a:rPr lang="en-US" altLang="ko-KR" dirty="0"/>
              <a:t>To use with multiple functions, you need to hand-carve binary for function calls (</a:t>
            </a:r>
            <a:r>
              <a:rPr lang="en-US" altLang="ko-KR" dirty="0" err="1"/>
              <a:t>jal</a:t>
            </a:r>
            <a:r>
              <a:rPr lang="en-US" altLang="ko-KR" dirty="0"/>
              <a:t> 0, originally). For example, </a:t>
            </a:r>
            <a:r>
              <a:rPr lang="en-US" altLang="ko-KR" dirty="0" err="1"/>
              <a:t>jal</a:t>
            </a:r>
            <a:r>
              <a:rPr lang="en-US" altLang="ko-KR" dirty="0"/>
              <a:t> to 0x40 can be encoded as (0x0C000010).</a:t>
            </a:r>
            <a:endParaRPr lang="ko-KR" altLang="ko-KR" dirty="0"/>
          </a:p>
          <a:p>
            <a:pPr latinLnBrk="1">
              <a:lnSpc>
                <a:spcPct val="120000"/>
              </a:lnSpc>
              <a:spcBef>
                <a:spcPts val="0"/>
              </a:spcBef>
            </a:pPr>
            <a:r>
              <a:rPr lang="en-US" altLang="ko-KR" dirty="0"/>
              <a:t>Sample input file examples can be downloaded from the e-learning site. Two representative example programs are </a:t>
            </a:r>
          </a:p>
          <a:p>
            <a:pPr lvl="1" latinLnBrk="1">
              <a:lnSpc>
                <a:spcPct val="120000"/>
              </a:lnSpc>
              <a:spcBef>
                <a:spcPts val="0"/>
              </a:spcBef>
            </a:pPr>
            <a:r>
              <a:rPr lang="en-US" altLang="ko-KR" dirty="0"/>
              <a:t>1) summation from 1 to 10, </a:t>
            </a:r>
          </a:p>
          <a:p>
            <a:pPr lvl="1" latinLnBrk="1">
              <a:lnSpc>
                <a:spcPct val="120000"/>
              </a:lnSpc>
              <a:spcBef>
                <a:spcPts val="0"/>
              </a:spcBef>
            </a:pPr>
            <a:r>
              <a:rPr lang="en-US" altLang="ko-KR" dirty="0"/>
              <a:t>2) return 10, </a:t>
            </a:r>
          </a:p>
          <a:p>
            <a:pPr lvl="1" latinLnBrk="1">
              <a:lnSpc>
                <a:spcPct val="120000"/>
              </a:lnSpc>
              <a:spcBef>
                <a:spcPts val="0"/>
              </a:spcBef>
            </a:pPr>
            <a:r>
              <a:rPr lang="en-US" altLang="ko-KR" dirty="0"/>
              <a:t>3) calculating 4 </a:t>
            </a:r>
            <a:r>
              <a:rPr lang="en-US" altLang="ko-KR" dirty="0" err="1"/>
              <a:t>fibonacci</a:t>
            </a:r>
            <a:r>
              <a:rPr lang="en-US" altLang="ko-KR" dirty="0"/>
              <a:t>, </a:t>
            </a:r>
          </a:p>
          <a:p>
            <a:pPr lvl="1" latinLnBrk="1">
              <a:lnSpc>
                <a:spcPct val="120000"/>
              </a:lnSpc>
              <a:spcBef>
                <a:spcPts val="0"/>
              </a:spcBef>
            </a:pPr>
            <a:r>
              <a:rPr lang="en-US" altLang="ko-KR" dirty="0"/>
              <a:t>4)101-th smallest number from 10,000 random numbers</a:t>
            </a:r>
            <a:endParaRPr lang="ko-KR" altLang="ko-KR" dirty="0"/>
          </a:p>
          <a:p>
            <a:pPr latinLnBrk="1">
              <a:lnSpc>
                <a:spcPct val="120000"/>
              </a:lnSpc>
              <a:spcBef>
                <a:spcPts val="0"/>
              </a:spcBef>
            </a:pPr>
            <a:r>
              <a:rPr lang="en-US" altLang="ko-KR" dirty="0"/>
              <a:t>Some additional good examples are capturing N-way of counting coins, </a:t>
            </a:r>
            <a:r>
              <a:rPr lang="en-US" altLang="ko-KR" dirty="0" err="1"/>
              <a:t>hanoii</a:t>
            </a:r>
            <a:r>
              <a:rPr lang="en-US" altLang="ko-KR" dirty="0"/>
              <a:t> towers movements. Students who took system programming course can try them to implement in C/C++ language.</a:t>
            </a:r>
            <a:endParaRPr lang="ko-KR" altLang="ko-KR" dirty="0"/>
          </a:p>
          <a:p>
            <a:pPr>
              <a:lnSpc>
                <a:spcPct val="120000"/>
              </a:lnSpc>
              <a:spcBef>
                <a:spcPts val="0"/>
              </a:spcBef>
            </a:pPr>
            <a:endParaRPr kumimoji="1" lang="ko-KR" altLang="en-US"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17</a:t>
            </a:fld>
            <a:endParaRPr lang="en-US" dirty="0"/>
          </a:p>
        </p:txBody>
      </p:sp>
    </p:spTree>
    <p:extLst>
      <p:ext uri="{BB962C8B-B14F-4D97-AF65-F5344CB8AC3E}">
        <p14:creationId xmlns:p14="http://schemas.microsoft.com/office/powerpoint/2010/main" val="177040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Some advices</a:t>
            </a:r>
            <a:endParaRPr kumimoji="1" lang="ko-KR" altLang="en-US" dirty="0"/>
          </a:p>
        </p:txBody>
      </p:sp>
      <p:sp>
        <p:nvSpPr>
          <p:cNvPr id="3" name="내용 개체 틀 2"/>
          <p:cNvSpPr>
            <a:spLocks noGrp="1"/>
          </p:cNvSpPr>
          <p:nvPr>
            <p:ph idx="1"/>
          </p:nvPr>
        </p:nvSpPr>
        <p:spPr/>
        <p:txBody>
          <a:bodyPr/>
          <a:lstStyle/>
          <a:p>
            <a:pPr latinLnBrk="1"/>
            <a:r>
              <a:rPr lang="en-US" altLang="ko-KR" dirty="0"/>
              <a:t>Advice one: You may need some time to think about your software structure, and operation, and pipeline. Therefore, think with note and pen, before rushing the code work. </a:t>
            </a:r>
            <a:endParaRPr lang="ko-KR" altLang="ko-KR" dirty="0"/>
          </a:p>
          <a:p>
            <a:pPr latinLnBrk="1"/>
            <a:endParaRPr lang="ko-KR" altLang="ko-KR" dirty="0"/>
          </a:p>
          <a:p>
            <a:pPr latinLnBrk="1"/>
            <a:r>
              <a:rPr lang="en-US" altLang="ko-KR" dirty="0"/>
              <a:t>Advice two: Make basic structure robust, and reliable. If you make code on suspicious base, you are easy to lose the way. Make print logs, before you have gone too much. Make basic structure, at the first hand. Make some checkpoints before you got failure.</a:t>
            </a:r>
            <a:endParaRPr lang="ko-KR" altLang="ko-KR" dirty="0"/>
          </a:p>
          <a:p>
            <a:endParaRPr kumimoji="1" lang="ko-KR" altLang="en-US"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18</a:t>
            </a:fld>
            <a:endParaRPr lang="en-US" dirty="0"/>
          </a:p>
        </p:txBody>
      </p:sp>
    </p:spTree>
    <p:extLst>
      <p:ext uri="{BB962C8B-B14F-4D97-AF65-F5344CB8AC3E}">
        <p14:creationId xmlns:p14="http://schemas.microsoft.com/office/powerpoint/2010/main" val="59924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Strategic movements</a:t>
            </a:r>
            <a:endParaRPr kumimoji="1" lang="ko-KR" altLang="en-US" dirty="0"/>
          </a:p>
        </p:txBody>
      </p:sp>
      <p:sp>
        <p:nvSpPr>
          <p:cNvPr id="3" name="내용 개체 틀 2"/>
          <p:cNvSpPr>
            <a:spLocks noGrp="1"/>
          </p:cNvSpPr>
          <p:nvPr>
            <p:ph idx="1"/>
          </p:nvPr>
        </p:nvSpPr>
        <p:spPr/>
        <p:txBody>
          <a:bodyPr>
            <a:normAutofit/>
          </a:bodyPr>
          <a:lstStyle/>
          <a:p>
            <a:pPr latinLnBrk="1"/>
            <a:r>
              <a:rPr lang="en-US" altLang="ko-KR" dirty="0"/>
              <a:t> Advice three: You can make things work from small pieces to a larger one. You may consider writing code in the following sequences.</a:t>
            </a:r>
            <a:endParaRPr lang="ko-KR" altLang="ko-KR" dirty="0"/>
          </a:p>
          <a:p>
            <a:pPr lvl="1" latinLnBrk="1"/>
            <a:r>
              <a:rPr lang="en-US" altLang="ko-KR" dirty="0"/>
              <a:t>Make sure you have sound single cycle implementation</a:t>
            </a:r>
            <a:endParaRPr lang="ko-KR" altLang="ko-KR" dirty="0"/>
          </a:p>
          <a:p>
            <a:pPr lvl="1" latinLnBrk="1"/>
            <a:r>
              <a:rPr lang="en-US" altLang="ko-KR" dirty="0"/>
              <a:t>Establish pipeline structure</a:t>
            </a:r>
            <a:endParaRPr lang="ko-KR" altLang="ko-KR" dirty="0"/>
          </a:p>
          <a:p>
            <a:pPr lvl="1" latinLnBrk="1"/>
            <a:r>
              <a:rPr lang="en-US" altLang="ko-KR" dirty="0"/>
              <a:t>Make debug function</a:t>
            </a:r>
            <a:endParaRPr lang="ko-KR" altLang="ko-KR" dirty="0"/>
          </a:p>
          <a:p>
            <a:pPr lvl="1" latinLnBrk="1"/>
            <a:r>
              <a:rPr lang="en-US" altLang="ko-KR" dirty="0"/>
              <a:t>Make basic control flow work (sequential execution path)</a:t>
            </a:r>
            <a:endParaRPr lang="ko-KR" altLang="ko-KR" dirty="0"/>
          </a:p>
          <a:p>
            <a:pPr lvl="1" latinLnBrk="1"/>
            <a:r>
              <a:rPr lang="en-US" altLang="ko-KR" dirty="0"/>
              <a:t>Make reg. memory access instructions work</a:t>
            </a:r>
            <a:endParaRPr lang="ko-KR" altLang="ko-KR" dirty="0"/>
          </a:p>
          <a:p>
            <a:pPr lvl="1" latinLnBrk="1"/>
            <a:r>
              <a:rPr lang="en-US" altLang="ko-KR" dirty="0"/>
              <a:t>Make pipeline with forwarding</a:t>
            </a:r>
            <a:endParaRPr lang="ko-KR" altLang="ko-KR" dirty="0"/>
          </a:p>
          <a:p>
            <a:pPr lvl="1" latinLnBrk="1"/>
            <a:r>
              <a:rPr lang="en-US" altLang="ko-KR" dirty="0"/>
              <a:t>Make jump/branch work</a:t>
            </a:r>
          </a:p>
          <a:p>
            <a:pPr lvl="1" latinLnBrk="1"/>
            <a:r>
              <a:rPr lang="en-US" altLang="ko-KR" dirty="0"/>
              <a:t>Make branch prediction</a:t>
            </a:r>
            <a:endParaRPr lang="ko-KR" altLang="ko-KR"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19</a:t>
            </a:fld>
            <a:endParaRPr lang="en-US" dirty="0"/>
          </a:p>
        </p:txBody>
      </p:sp>
    </p:spTree>
    <p:extLst>
      <p:ext uri="{BB962C8B-B14F-4D97-AF65-F5344CB8AC3E}">
        <p14:creationId xmlns:p14="http://schemas.microsoft.com/office/powerpoint/2010/main" val="198028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Analogy with previous project</a:t>
            </a:r>
            <a:endParaRPr kumimoji="1" lang="ko-KR" altLang="en-US" dirty="0"/>
          </a:p>
        </p:txBody>
      </p:sp>
      <p:sp>
        <p:nvSpPr>
          <p:cNvPr id="3" name="내용 개체 틀 2"/>
          <p:cNvSpPr>
            <a:spLocks noGrp="1"/>
          </p:cNvSpPr>
          <p:nvPr>
            <p:ph idx="1"/>
          </p:nvPr>
        </p:nvSpPr>
        <p:spPr/>
        <p:txBody>
          <a:bodyPr>
            <a:normAutofit fontScale="92500" lnSpcReduction="10000"/>
          </a:bodyPr>
          <a:lstStyle/>
          <a:p>
            <a:r>
              <a:rPr kumimoji="1" lang="en-US" altLang="ko-KR" dirty="0"/>
              <a:t>Make MIPS CPU emulator</a:t>
            </a:r>
          </a:p>
          <a:p>
            <a:r>
              <a:rPr kumimoji="1" lang="en-US" altLang="ko-KR" dirty="0"/>
              <a:t>Execute MIPS instructions (except for floating point ops)</a:t>
            </a:r>
          </a:p>
          <a:p>
            <a:pPr lvl="1"/>
            <a:r>
              <a:rPr kumimoji="1" lang="en-US" altLang="ko-KR" dirty="0"/>
              <a:t>All of the front page instructions in Green sheet</a:t>
            </a:r>
          </a:p>
          <a:p>
            <a:pPr latinLnBrk="1"/>
            <a:r>
              <a:rPr lang="en-US" altLang="ko-KR" dirty="0"/>
              <a:t>Assume that you have memory, and program is loaded in memory before execution</a:t>
            </a:r>
          </a:p>
          <a:p>
            <a:pPr latinLnBrk="1"/>
            <a:r>
              <a:rPr lang="en-US" altLang="ko-KR" dirty="0"/>
              <a:t>Take MIPS binary program</a:t>
            </a:r>
          </a:p>
          <a:p>
            <a:pPr lvl="1" latinLnBrk="1"/>
            <a:r>
              <a:rPr lang="en-US" altLang="ko-KR" dirty="0"/>
              <a:t>You can generate it with </a:t>
            </a:r>
            <a:r>
              <a:rPr lang="en-US" altLang="ko-KR" dirty="0" err="1"/>
              <a:t>mips-gcc</a:t>
            </a:r>
            <a:endParaRPr lang="en-US" altLang="ko-KR" dirty="0"/>
          </a:p>
          <a:p>
            <a:pPr latinLnBrk="1"/>
            <a:r>
              <a:rPr lang="en-US" altLang="ko-KR" dirty="0"/>
              <a:t>Display the architectural state changes at every clock cycle</a:t>
            </a:r>
          </a:p>
          <a:p>
            <a:pPr latinLnBrk="1"/>
            <a:r>
              <a:rPr lang="en-US" altLang="ko-KR" dirty="0"/>
              <a:t>Handle exception gracefully</a:t>
            </a:r>
            <a:endParaRPr kumimoji="1" lang="ko-KR" altLang="en-US"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2</a:t>
            </a:fld>
            <a:endParaRPr lang="en-US" dirty="0"/>
          </a:p>
        </p:txBody>
      </p:sp>
    </p:spTree>
    <p:extLst>
      <p:ext uri="{BB962C8B-B14F-4D97-AF65-F5344CB8AC3E}">
        <p14:creationId xmlns:p14="http://schemas.microsoft.com/office/powerpoint/2010/main" val="1944611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Lastly, </a:t>
            </a:r>
            <a:endParaRPr kumimoji="1" lang="ko-KR" altLang="en-US" dirty="0"/>
          </a:p>
        </p:txBody>
      </p:sp>
      <p:sp>
        <p:nvSpPr>
          <p:cNvPr id="3" name="내용 개체 틀 2"/>
          <p:cNvSpPr>
            <a:spLocks noGrp="1"/>
          </p:cNvSpPr>
          <p:nvPr>
            <p:ph idx="1"/>
          </p:nvPr>
        </p:nvSpPr>
        <p:spPr/>
        <p:txBody>
          <a:bodyPr/>
          <a:lstStyle/>
          <a:p>
            <a:pPr latinLnBrk="1"/>
            <a:r>
              <a:rPr lang="en-US" altLang="ko-KR" dirty="0"/>
              <a:t> Last advice, but not least: Begin as early as possible. Ask for help as early as possible. Try as early as possible. They are for your health-care.</a:t>
            </a:r>
          </a:p>
          <a:p>
            <a:pPr latinLnBrk="1"/>
            <a:endParaRPr lang="en-US" altLang="ko-KR" dirty="0"/>
          </a:p>
          <a:p>
            <a:pPr latinLnBrk="1"/>
            <a:r>
              <a:rPr lang="en-US" altLang="ko-KR" dirty="0"/>
              <a:t>Good Luck!</a:t>
            </a:r>
            <a:endParaRPr lang="ko-KR" altLang="ko-KR"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20</a:t>
            </a:fld>
            <a:endParaRPr lang="en-US" dirty="0"/>
          </a:p>
        </p:txBody>
      </p:sp>
    </p:spTree>
    <p:extLst>
      <p:ext uri="{BB962C8B-B14F-4D97-AF65-F5344CB8AC3E}">
        <p14:creationId xmlns:p14="http://schemas.microsoft.com/office/powerpoint/2010/main" val="88302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Introduction to pipeline</a:t>
            </a:r>
            <a:endParaRPr kumimoji="1" lang="ko-KR" altLang="en-US" dirty="0"/>
          </a:p>
        </p:txBody>
      </p:sp>
      <p:sp>
        <p:nvSpPr>
          <p:cNvPr id="3" name="내용 개체 틀 2"/>
          <p:cNvSpPr>
            <a:spLocks noGrp="1"/>
          </p:cNvSpPr>
          <p:nvPr>
            <p:ph idx="1"/>
          </p:nvPr>
        </p:nvSpPr>
        <p:spPr/>
        <p:txBody>
          <a:bodyPr>
            <a:normAutofit fontScale="92500" lnSpcReduction="10000"/>
          </a:bodyPr>
          <a:lstStyle/>
          <a:p>
            <a:r>
              <a:rPr kumimoji="1" lang="en-US" altLang="ko-KR" dirty="0"/>
              <a:t>Execution is performed through multiple stages</a:t>
            </a:r>
          </a:p>
          <a:p>
            <a:pPr lvl="1"/>
            <a:r>
              <a:rPr kumimoji="1" lang="en-US" altLang="ko-KR" dirty="0"/>
              <a:t>IF (instruction fetch)</a:t>
            </a:r>
          </a:p>
          <a:p>
            <a:pPr lvl="1"/>
            <a:r>
              <a:rPr kumimoji="1" lang="en-US" altLang="ko-KR" dirty="0"/>
              <a:t>ID (instruction decode)</a:t>
            </a:r>
          </a:p>
          <a:p>
            <a:pPr lvl="1"/>
            <a:r>
              <a:rPr kumimoji="1" lang="en-US" altLang="ko-KR" dirty="0"/>
              <a:t>EXE (instruction execution)</a:t>
            </a:r>
          </a:p>
          <a:p>
            <a:pPr lvl="1"/>
            <a:r>
              <a:rPr kumimoji="1" lang="en-US" altLang="ko-KR" dirty="0"/>
              <a:t>MEM (memory access)</a:t>
            </a:r>
          </a:p>
          <a:p>
            <a:pPr lvl="1"/>
            <a:r>
              <a:rPr kumimoji="1" lang="en-US" altLang="ko-KR" dirty="0"/>
              <a:t>WB (write back result)</a:t>
            </a:r>
          </a:p>
          <a:p>
            <a:r>
              <a:rPr kumimoji="1" lang="en-US" altLang="ko-KR" dirty="0"/>
              <a:t>We assume each stage takes one cycle</a:t>
            </a:r>
          </a:p>
          <a:p>
            <a:pPr lvl="1"/>
            <a:r>
              <a:rPr kumimoji="1" lang="en-US" altLang="ko-KR" dirty="0"/>
              <a:t>i.e. 5 cycles per instruction execution</a:t>
            </a:r>
          </a:p>
          <a:p>
            <a:r>
              <a:rPr kumimoji="1" lang="en-US" altLang="ko-KR" dirty="0"/>
              <a:t>We overlap execution of multiple instructions</a:t>
            </a:r>
          </a:p>
          <a:p>
            <a:pPr lvl="1"/>
            <a:r>
              <a:rPr kumimoji="1" lang="en-US" altLang="ko-KR" dirty="0"/>
              <a:t>Ideally 5 instructions run at the same time</a:t>
            </a:r>
          </a:p>
          <a:p>
            <a:pPr lvl="2"/>
            <a:r>
              <a:rPr kumimoji="1" lang="en-US" altLang="ko-KR" dirty="0"/>
              <a:t>Max. 5 in-flight instructions in pipeline</a:t>
            </a:r>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3</a:t>
            </a:fld>
            <a:endParaRPr lang="en-US" dirty="0"/>
          </a:p>
        </p:txBody>
      </p:sp>
    </p:spTree>
    <p:extLst>
      <p:ext uri="{BB962C8B-B14F-4D97-AF65-F5344CB8AC3E}">
        <p14:creationId xmlns:p14="http://schemas.microsoft.com/office/powerpoint/2010/main" val="16742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Simulate pipeline in software</a:t>
            </a:r>
            <a:endParaRPr kumimoji="1" lang="ko-KR" altLang="en-US" dirty="0"/>
          </a:p>
        </p:txBody>
      </p:sp>
      <p:sp>
        <p:nvSpPr>
          <p:cNvPr id="3" name="내용 개체 틀 2"/>
          <p:cNvSpPr>
            <a:spLocks noGrp="1"/>
          </p:cNvSpPr>
          <p:nvPr>
            <p:ph idx="1"/>
          </p:nvPr>
        </p:nvSpPr>
        <p:spPr/>
        <p:txBody>
          <a:bodyPr>
            <a:normAutofit fontScale="92500" lnSpcReduction="10000"/>
          </a:bodyPr>
          <a:lstStyle/>
          <a:p>
            <a:r>
              <a:rPr kumimoji="1" lang="en-US" altLang="ko-KR" dirty="0"/>
              <a:t>Cycle is updated at the end of instruction execution loop</a:t>
            </a:r>
          </a:p>
          <a:p>
            <a:pPr lvl="1"/>
            <a:r>
              <a:rPr kumimoji="1" lang="en-US" altLang="ko-KR" dirty="0"/>
              <a:t>Until the cycle is changed, all </a:t>
            </a:r>
            <a:r>
              <a:rPr kumimoji="1" lang="en-US" altLang="ko-KR" dirty="0" err="1"/>
              <a:t>hw</a:t>
            </a:r>
            <a:r>
              <a:rPr kumimoji="1" lang="en-US" altLang="ko-KR" dirty="0"/>
              <a:t> operations are assumed to be executed in the same cycle</a:t>
            </a:r>
          </a:p>
          <a:p>
            <a:r>
              <a:rPr kumimoji="1" lang="en-US" altLang="ko-KR" dirty="0"/>
              <a:t>There are multiple in-flight instructions</a:t>
            </a:r>
          </a:p>
          <a:p>
            <a:pPr lvl="1"/>
            <a:r>
              <a:rPr kumimoji="1" lang="en-US" altLang="ko-KR" dirty="0"/>
              <a:t>Use latch to hand over the stages</a:t>
            </a:r>
          </a:p>
          <a:p>
            <a:pPr lvl="1"/>
            <a:r>
              <a:rPr kumimoji="1" lang="en-US" altLang="ko-KR" dirty="0"/>
              <a:t>Strictly depend upon the previous stage’s result latch</a:t>
            </a:r>
          </a:p>
          <a:p>
            <a:pPr lvl="1"/>
            <a:r>
              <a:rPr kumimoji="1" lang="en-US" altLang="ko-KR" dirty="0"/>
              <a:t>Produce output on output latch</a:t>
            </a:r>
          </a:p>
          <a:p>
            <a:pPr lvl="2"/>
            <a:r>
              <a:rPr kumimoji="1" lang="en-US" altLang="ko-KR" dirty="0"/>
              <a:t>Do NOT access global things</a:t>
            </a:r>
          </a:p>
          <a:p>
            <a:pPr lvl="1"/>
            <a:r>
              <a:rPr kumimoji="1" lang="en-US" altLang="ko-KR" dirty="0"/>
              <a:t>Use input on input latch</a:t>
            </a:r>
          </a:p>
          <a:p>
            <a:r>
              <a:rPr kumimoji="1" lang="en-US" altLang="ko-KR" dirty="0"/>
              <a:t>At the end of cycle, latch handover is made</a:t>
            </a:r>
          </a:p>
          <a:p>
            <a:pPr lvl="1"/>
            <a:r>
              <a:rPr kumimoji="1" lang="en-US" altLang="ko-KR" dirty="0"/>
              <a:t>Output latch values flow into input latch (in the next stage)</a:t>
            </a:r>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4</a:t>
            </a:fld>
            <a:endParaRPr lang="en-US" dirty="0"/>
          </a:p>
        </p:txBody>
      </p:sp>
    </p:spTree>
    <p:extLst>
      <p:ext uri="{BB962C8B-B14F-4D97-AF65-F5344CB8AC3E}">
        <p14:creationId xmlns:p14="http://schemas.microsoft.com/office/powerpoint/2010/main" val="67810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An example) IF-&gt;ID (</a:t>
            </a:r>
            <a:r>
              <a:rPr kumimoji="1" lang="en-US" altLang="ko-KR" dirty="0" err="1"/>
              <a:t>cont</a:t>
            </a:r>
            <a:r>
              <a:rPr kumimoji="1" lang="en-US" altLang="ko-KR" dirty="0"/>
              <a:t>’)</a:t>
            </a:r>
            <a:endParaRPr kumimoji="1" lang="ko-KR" altLang="en-US" dirty="0"/>
          </a:p>
        </p:txBody>
      </p:sp>
      <p:sp>
        <p:nvSpPr>
          <p:cNvPr id="3" name="내용 개체 틀 2"/>
          <p:cNvSpPr>
            <a:spLocks noGrp="1"/>
          </p:cNvSpPr>
          <p:nvPr>
            <p:ph idx="1"/>
          </p:nvPr>
        </p:nvSpPr>
        <p:spPr/>
        <p:txBody>
          <a:bodyPr>
            <a:normAutofit fontScale="92500" lnSpcReduction="20000"/>
          </a:bodyPr>
          <a:lstStyle/>
          <a:p>
            <a:r>
              <a:rPr kumimoji="1" lang="en-US" altLang="ko-KR" dirty="0"/>
              <a:t>Basic knowledge</a:t>
            </a:r>
          </a:p>
          <a:p>
            <a:pPr lvl="1"/>
            <a:r>
              <a:rPr kumimoji="1" lang="en-US" altLang="ko-KR" dirty="0"/>
              <a:t>IF stage: read memory in which PC points to</a:t>
            </a:r>
          </a:p>
          <a:p>
            <a:pPr lvl="1"/>
            <a:r>
              <a:rPr kumimoji="1" lang="en-US" altLang="ko-KR" dirty="0"/>
              <a:t>ID stage: decode instruction, and read register values</a:t>
            </a:r>
          </a:p>
          <a:p>
            <a:r>
              <a:rPr kumimoji="1" lang="en-US" altLang="ko-KR" dirty="0"/>
              <a:t>At the beginning:</a:t>
            </a:r>
          </a:p>
          <a:p>
            <a:pPr lvl="1"/>
            <a:r>
              <a:rPr kumimoji="1" lang="en-US" altLang="ko-KR" dirty="0"/>
              <a:t>IF reads memory, and put the read value (instruction) on IF/ID latch</a:t>
            </a:r>
          </a:p>
          <a:p>
            <a:r>
              <a:rPr kumimoji="1" lang="en-US" altLang="ko-KR" dirty="0"/>
              <a:t>At the same time:</a:t>
            </a:r>
          </a:p>
          <a:p>
            <a:pPr lvl="1"/>
            <a:r>
              <a:rPr kumimoji="1" lang="en-US" altLang="ko-KR" dirty="0"/>
              <a:t>ID gets the instruction from IF/ID latch, </a:t>
            </a:r>
          </a:p>
          <a:p>
            <a:pPr lvl="1"/>
            <a:r>
              <a:rPr kumimoji="1" lang="en-US" altLang="ko-KR" dirty="0"/>
              <a:t>Decode instruction (</a:t>
            </a:r>
            <a:r>
              <a:rPr kumimoji="1" lang="en-US" altLang="ko-KR" dirty="0" err="1"/>
              <a:t>opcode</a:t>
            </a:r>
            <a:r>
              <a:rPr kumimoji="1" lang="en-US" altLang="ko-KR" dirty="0"/>
              <a:t>, </a:t>
            </a:r>
            <a:r>
              <a:rPr kumimoji="1" lang="en-US" altLang="ko-KR" dirty="0" err="1"/>
              <a:t>rs</a:t>
            </a:r>
            <a:r>
              <a:rPr kumimoji="1" lang="en-US" altLang="ko-KR" dirty="0"/>
              <a:t>, </a:t>
            </a:r>
            <a:r>
              <a:rPr kumimoji="1" lang="en-US" altLang="ko-KR" dirty="0" err="1"/>
              <a:t>rt</a:t>
            </a:r>
            <a:r>
              <a:rPr kumimoji="1" lang="en-US" altLang="ko-KR" dirty="0"/>
              <a:t>, </a:t>
            </a:r>
            <a:r>
              <a:rPr kumimoji="1" lang="en-US" altLang="ko-KR" dirty="0" err="1"/>
              <a:t>rd</a:t>
            </a:r>
            <a:r>
              <a:rPr kumimoji="1" lang="en-US" altLang="ko-KR" dirty="0"/>
              <a:t>, control signals), </a:t>
            </a:r>
          </a:p>
          <a:p>
            <a:pPr lvl="1"/>
            <a:r>
              <a:rPr kumimoji="1" lang="en-US" altLang="ko-KR" dirty="0"/>
              <a:t>Read registers for </a:t>
            </a:r>
            <a:r>
              <a:rPr kumimoji="1" lang="en-US" altLang="ko-KR" dirty="0" err="1"/>
              <a:t>rs</a:t>
            </a:r>
            <a:r>
              <a:rPr kumimoji="1" lang="en-US" altLang="ko-KR" dirty="0"/>
              <a:t>, </a:t>
            </a:r>
            <a:r>
              <a:rPr kumimoji="1" lang="en-US" altLang="ko-KR" dirty="0" err="1"/>
              <a:t>rt</a:t>
            </a:r>
            <a:r>
              <a:rPr kumimoji="1" lang="en-US" altLang="ko-KR" dirty="0"/>
              <a:t> (if necessary),</a:t>
            </a:r>
          </a:p>
          <a:p>
            <a:pPr lvl="1"/>
            <a:r>
              <a:rPr kumimoji="1" lang="en-US" altLang="ko-KR" dirty="0"/>
              <a:t>Perform sign-extension for </a:t>
            </a:r>
            <a:r>
              <a:rPr kumimoji="1" lang="en-US" altLang="ko-KR" dirty="0" err="1"/>
              <a:t>imm</a:t>
            </a:r>
            <a:r>
              <a:rPr kumimoji="1" lang="en-US" altLang="ko-KR" dirty="0"/>
              <a:t>,</a:t>
            </a:r>
          </a:p>
          <a:p>
            <a:pPr lvl="1"/>
            <a:r>
              <a:rPr kumimoji="1" lang="en-US" altLang="ko-KR" dirty="0"/>
              <a:t>and put the produced value on ID/EX latch</a:t>
            </a:r>
          </a:p>
          <a:p>
            <a:pPr lvl="2"/>
            <a:r>
              <a:rPr kumimoji="1" lang="en-US" altLang="ko-KR" dirty="0"/>
              <a:t>Read register values, sign-</a:t>
            </a:r>
            <a:r>
              <a:rPr kumimoji="1" lang="en-US" altLang="ko-KR" dirty="0" err="1"/>
              <a:t>ext</a:t>
            </a:r>
            <a:r>
              <a:rPr kumimoji="1" lang="en-US" altLang="ko-KR" dirty="0"/>
              <a:t>-</a:t>
            </a:r>
            <a:r>
              <a:rPr kumimoji="1" lang="en-US" altLang="ko-KR" dirty="0" err="1"/>
              <a:t>imm</a:t>
            </a:r>
            <a:r>
              <a:rPr kumimoji="1" lang="en-US" altLang="ko-KR" dirty="0"/>
              <a:t>, etc.</a:t>
            </a:r>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5</a:t>
            </a:fld>
            <a:endParaRPr lang="en-US" dirty="0"/>
          </a:p>
        </p:txBody>
      </p:sp>
    </p:spTree>
    <p:extLst>
      <p:ext uri="{BB962C8B-B14F-4D97-AF65-F5344CB8AC3E}">
        <p14:creationId xmlns:p14="http://schemas.microsoft.com/office/powerpoint/2010/main" val="36893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An example) IF-&gt;ID</a:t>
            </a:r>
            <a:endParaRPr kumimoji="1" lang="ko-KR" altLang="en-US" dirty="0"/>
          </a:p>
        </p:txBody>
      </p:sp>
      <p:sp>
        <p:nvSpPr>
          <p:cNvPr id="3" name="내용 개체 틀 2"/>
          <p:cNvSpPr>
            <a:spLocks noGrp="1"/>
          </p:cNvSpPr>
          <p:nvPr>
            <p:ph idx="1"/>
          </p:nvPr>
        </p:nvSpPr>
        <p:spPr/>
        <p:txBody>
          <a:bodyPr>
            <a:normAutofit/>
          </a:bodyPr>
          <a:lstStyle/>
          <a:p>
            <a:r>
              <a:rPr kumimoji="1" lang="en-US" altLang="ko-KR" dirty="0"/>
              <a:t>At the same time:</a:t>
            </a:r>
          </a:p>
          <a:p>
            <a:pPr lvl="1"/>
            <a:r>
              <a:rPr kumimoji="1" lang="en-US" altLang="ko-KR" dirty="0"/>
              <a:t>ID gets the instruction from IF/ID latch, </a:t>
            </a:r>
          </a:p>
          <a:p>
            <a:pPr lvl="1"/>
            <a:r>
              <a:rPr kumimoji="1" lang="en-US" altLang="ko-KR" dirty="0"/>
              <a:t>Decode instruction (</a:t>
            </a:r>
            <a:r>
              <a:rPr kumimoji="1" lang="en-US" altLang="ko-KR" dirty="0" err="1"/>
              <a:t>opcode</a:t>
            </a:r>
            <a:r>
              <a:rPr kumimoji="1" lang="en-US" altLang="ko-KR" dirty="0"/>
              <a:t>, </a:t>
            </a:r>
            <a:r>
              <a:rPr kumimoji="1" lang="en-US" altLang="ko-KR" dirty="0" err="1"/>
              <a:t>rs</a:t>
            </a:r>
            <a:r>
              <a:rPr kumimoji="1" lang="en-US" altLang="ko-KR" dirty="0"/>
              <a:t>, </a:t>
            </a:r>
            <a:r>
              <a:rPr kumimoji="1" lang="en-US" altLang="ko-KR" dirty="0" err="1"/>
              <a:t>rt</a:t>
            </a:r>
            <a:r>
              <a:rPr kumimoji="1" lang="en-US" altLang="ko-KR" dirty="0"/>
              <a:t>, </a:t>
            </a:r>
            <a:r>
              <a:rPr kumimoji="1" lang="en-US" altLang="ko-KR" dirty="0" err="1"/>
              <a:t>rd</a:t>
            </a:r>
            <a:r>
              <a:rPr kumimoji="1" lang="en-US" altLang="ko-KR" dirty="0"/>
              <a:t>, control signals), </a:t>
            </a:r>
          </a:p>
          <a:p>
            <a:pPr lvl="1"/>
            <a:r>
              <a:rPr kumimoji="1" lang="en-US" altLang="ko-KR" dirty="0"/>
              <a:t>Read registers for </a:t>
            </a:r>
            <a:r>
              <a:rPr kumimoji="1" lang="en-US" altLang="ko-KR" dirty="0" err="1"/>
              <a:t>rs</a:t>
            </a:r>
            <a:r>
              <a:rPr kumimoji="1" lang="en-US" altLang="ko-KR" dirty="0"/>
              <a:t>, </a:t>
            </a:r>
            <a:r>
              <a:rPr kumimoji="1" lang="en-US" altLang="ko-KR" dirty="0" err="1"/>
              <a:t>rt</a:t>
            </a:r>
            <a:r>
              <a:rPr kumimoji="1" lang="en-US" altLang="ko-KR" dirty="0"/>
              <a:t> (if necessary),</a:t>
            </a:r>
          </a:p>
          <a:p>
            <a:pPr lvl="1"/>
            <a:r>
              <a:rPr kumimoji="1" lang="en-US" altLang="ko-KR" dirty="0"/>
              <a:t>Perform sign-extension for </a:t>
            </a:r>
            <a:r>
              <a:rPr kumimoji="1" lang="en-US" altLang="ko-KR" dirty="0" err="1"/>
              <a:t>imm</a:t>
            </a:r>
            <a:endParaRPr kumimoji="1" lang="en-US" altLang="ko-KR" dirty="0"/>
          </a:p>
          <a:p>
            <a:pPr lvl="1"/>
            <a:r>
              <a:rPr kumimoji="1" lang="en-US" altLang="ko-KR" dirty="0"/>
              <a:t>and put the produced value on ID/EX latch</a:t>
            </a:r>
          </a:p>
          <a:p>
            <a:pPr lvl="2"/>
            <a:r>
              <a:rPr kumimoji="1" lang="en-US" altLang="ko-KR" dirty="0"/>
              <a:t>Read register values, sign-</a:t>
            </a:r>
            <a:r>
              <a:rPr kumimoji="1" lang="en-US" altLang="ko-KR" dirty="0" err="1"/>
              <a:t>ext</a:t>
            </a:r>
            <a:r>
              <a:rPr kumimoji="1" lang="en-US" altLang="ko-KR" dirty="0"/>
              <a:t>-</a:t>
            </a:r>
            <a:r>
              <a:rPr kumimoji="1" lang="en-US" altLang="ko-KR" dirty="0" err="1"/>
              <a:t>imm</a:t>
            </a:r>
            <a:r>
              <a:rPr kumimoji="1" lang="en-US" altLang="ko-KR" dirty="0"/>
              <a:t>, etc.</a:t>
            </a:r>
          </a:p>
          <a:p>
            <a:r>
              <a:rPr kumimoji="1" lang="en-US" altLang="ko-KR" dirty="0"/>
              <a:t>At the end of cycle:</a:t>
            </a:r>
          </a:p>
          <a:p>
            <a:pPr lvl="1"/>
            <a:r>
              <a:rPr kumimoji="1" lang="en-US" altLang="ko-KR" dirty="0"/>
              <a:t>IF/ID latch is filled by IF</a:t>
            </a:r>
          </a:p>
          <a:p>
            <a:pPr lvl="1"/>
            <a:r>
              <a:rPr kumimoji="1" lang="en-US" altLang="ko-KR" dirty="0"/>
              <a:t>ID/EX latch is filled by ID</a:t>
            </a:r>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6</a:t>
            </a:fld>
            <a:endParaRPr lang="en-US" dirty="0"/>
          </a:p>
        </p:txBody>
      </p:sp>
    </p:spTree>
    <p:extLst>
      <p:ext uri="{BB962C8B-B14F-4D97-AF65-F5344CB8AC3E}">
        <p14:creationId xmlns:p14="http://schemas.microsoft.com/office/powerpoint/2010/main" val="171804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Wrong way!</a:t>
            </a:r>
            <a:endParaRPr kumimoji="1" lang="ko-KR" altLang="en-US" dirty="0"/>
          </a:p>
        </p:txBody>
      </p:sp>
      <p:sp>
        <p:nvSpPr>
          <p:cNvPr id="3" name="내용 개체 틀 2"/>
          <p:cNvSpPr>
            <a:spLocks noGrp="1"/>
          </p:cNvSpPr>
          <p:nvPr>
            <p:ph idx="1"/>
          </p:nvPr>
        </p:nvSpPr>
        <p:spPr/>
        <p:txBody>
          <a:bodyPr/>
          <a:lstStyle/>
          <a:p>
            <a:r>
              <a:rPr kumimoji="1" lang="en-US" altLang="ko-KR" dirty="0"/>
              <a:t>Note that multiple instructions are in-flight</a:t>
            </a:r>
          </a:p>
          <a:p>
            <a:pPr lvl="1"/>
            <a:r>
              <a:rPr kumimoji="1" lang="en-US" altLang="ko-KR" dirty="0"/>
              <a:t>IF instruction, ID, EX, MEM, WB has all different instructions</a:t>
            </a:r>
          </a:p>
          <a:p>
            <a:r>
              <a:rPr kumimoji="1" lang="en-US" altLang="ko-KR" dirty="0"/>
              <a:t>Bad way to go</a:t>
            </a:r>
          </a:p>
          <a:p>
            <a:pPr lvl="1"/>
            <a:r>
              <a:rPr kumimoji="1" lang="en-US" altLang="ko-KR" dirty="0"/>
              <a:t>Inside execution loop,</a:t>
            </a:r>
          </a:p>
          <a:p>
            <a:pPr lvl="1"/>
            <a:r>
              <a:rPr kumimoji="1" lang="en-US" altLang="ko-KR" dirty="0"/>
              <a:t>IF produces result on IF/ID latch</a:t>
            </a:r>
          </a:p>
          <a:p>
            <a:pPr lvl="1"/>
            <a:r>
              <a:rPr kumimoji="1" lang="en-US" altLang="ko-KR" dirty="0"/>
              <a:t>ID should take input from IF/ID latch</a:t>
            </a:r>
            <a:endParaRPr kumimoji="1" lang="ko-KR" altLang="en-US"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7</a:t>
            </a:fld>
            <a:endParaRPr lang="en-US" dirty="0"/>
          </a:p>
        </p:txBody>
      </p:sp>
      <p:sp>
        <p:nvSpPr>
          <p:cNvPr id="6" name="TextBox 5"/>
          <p:cNvSpPr txBox="1"/>
          <p:nvPr/>
        </p:nvSpPr>
        <p:spPr>
          <a:xfrm>
            <a:off x="1159695" y="4690754"/>
            <a:ext cx="4276171" cy="1754326"/>
          </a:xfrm>
          <a:prstGeom prst="rect">
            <a:avLst/>
          </a:prstGeom>
          <a:noFill/>
        </p:spPr>
        <p:txBody>
          <a:bodyPr wrap="none" rtlCol="0">
            <a:spAutoFit/>
          </a:bodyPr>
          <a:lstStyle/>
          <a:p>
            <a:r>
              <a:rPr kumimoji="1" lang="en-US" altLang="ko-KR" dirty="0">
                <a:solidFill>
                  <a:schemeClr val="bg1"/>
                </a:solidFill>
                <a:latin typeface="Calibri" charset="0"/>
                <a:ea typeface="Calibri" charset="0"/>
                <a:cs typeface="Calibri" charset="0"/>
              </a:rPr>
              <a:t>while (1) {</a:t>
            </a:r>
          </a:p>
          <a:p>
            <a:r>
              <a:rPr kumimoji="1" lang="en-US" altLang="ko-KR" dirty="0">
                <a:solidFill>
                  <a:schemeClr val="bg1"/>
                </a:solidFill>
                <a:latin typeface="Calibri" charset="0"/>
                <a:ea typeface="Calibri" charset="0"/>
                <a:cs typeface="Calibri" charset="0"/>
              </a:rPr>
              <a:t>   </a:t>
            </a:r>
            <a:r>
              <a:rPr kumimoji="1" lang="en-US" altLang="ko-KR" dirty="0" err="1">
                <a:solidFill>
                  <a:schemeClr val="bg1"/>
                </a:solidFill>
                <a:latin typeface="Calibri" charset="0"/>
                <a:ea typeface="Calibri" charset="0"/>
                <a:cs typeface="Calibri" charset="0"/>
              </a:rPr>
              <a:t>if_latch</a:t>
            </a:r>
            <a:r>
              <a:rPr kumimoji="1" lang="en-US" altLang="ko-KR" dirty="0">
                <a:solidFill>
                  <a:schemeClr val="bg1"/>
                </a:solidFill>
                <a:latin typeface="Calibri" charset="0"/>
                <a:ea typeface="Calibri" charset="0"/>
                <a:cs typeface="Calibri" charset="0"/>
              </a:rPr>
              <a:t> = </a:t>
            </a:r>
            <a:r>
              <a:rPr kumimoji="1" lang="en-US" altLang="ko-KR" dirty="0" err="1">
                <a:solidFill>
                  <a:schemeClr val="bg1"/>
                </a:solidFill>
                <a:latin typeface="Calibri" charset="0"/>
                <a:ea typeface="Calibri" charset="0"/>
                <a:cs typeface="Calibri" charset="0"/>
              </a:rPr>
              <a:t>fetch_inst</a:t>
            </a:r>
            <a:r>
              <a:rPr kumimoji="1" lang="en-US" altLang="ko-KR" dirty="0">
                <a:solidFill>
                  <a:schemeClr val="bg1"/>
                </a:solidFill>
                <a:latin typeface="Calibri" charset="0"/>
                <a:ea typeface="Calibri" charset="0"/>
                <a:cs typeface="Calibri" charset="0"/>
              </a:rPr>
              <a:t>();</a:t>
            </a:r>
          </a:p>
          <a:p>
            <a:r>
              <a:rPr kumimoji="1" lang="en-US" altLang="ko-KR" dirty="0">
                <a:solidFill>
                  <a:schemeClr val="bg1"/>
                </a:solidFill>
                <a:latin typeface="Calibri" charset="0"/>
                <a:ea typeface="Calibri" charset="0"/>
                <a:cs typeface="Calibri" charset="0"/>
              </a:rPr>
              <a:t>   </a:t>
            </a:r>
            <a:r>
              <a:rPr kumimoji="1" lang="en-US" altLang="ko-KR" dirty="0" err="1">
                <a:solidFill>
                  <a:schemeClr val="bg1"/>
                </a:solidFill>
                <a:latin typeface="Calibri" charset="0"/>
                <a:ea typeface="Calibri" charset="0"/>
                <a:cs typeface="Calibri" charset="0"/>
              </a:rPr>
              <a:t>ex_latch</a:t>
            </a:r>
            <a:r>
              <a:rPr kumimoji="1" lang="en-US" altLang="ko-KR" dirty="0">
                <a:solidFill>
                  <a:schemeClr val="bg1"/>
                </a:solidFill>
                <a:latin typeface="Calibri" charset="0"/>
                <a:ea typeface="Calibri" charset="0"/>
                <a:cs typeface="Calibri" charset="0"/>
              </a:rPr>
              <a:t> = </a:t>
            </a:r>
            <a:r>
              <a:rPr kumimoji="1" lang="en-US" altLang="ko-KR" dirty="0" err="1">
                <a:solidFill>
                  <a:schemeClr val="bg1"/>
                </a:solidFill>
                <a:latin typeface="Calibri" charset="0"/>
                <a:ea typeface="Calibri" charset="0"/>
                <a:cs typeface="Calibri" charset="0"/>
              </a:rPr>
              <a:t>decode_inst</a:t>
            </a:r>
            <a:r>
              <a:rPr kumimoji="1" lang="en-US" altLang="ko-KR" dirty="0">
                <a:solidFill>
                  <a:schemeClr val="bg1"/>
                </a:solidFill>
                <a:latin typeface="Calibri" charset="0"/>
                <a:ea typeface="Calibri" charset="0"/>
                <a:cs typeface="Calibri" charset="0"/>
              </a:rPr>
              <a:t>(</a:t>
            </a:r>
            <a:r>
              <a:rPr kumimoji="1" lang="en-US" altLang="ko-KR" dirty="0" err="1">
                <a:solidFill>
                  <a:schemeClr val="bg1"/>
                </a:solidFill>
                <a:latin typeface="Calibri" charset="0"/>
                <a:ea typeface="Calibri" charset="0"/>
                <a:cs typeface="Calibri" charset="0"/>
              </a:rPr>
              <a:t>if_latch</a:t>
            </a:r>
            <a:r>
              <a:rPr kumimoji="1" lang="en-US" altLang="ko-KR" dirty="0">
                <a:solidFill>
                  <a:schemeClr val="bg1"/>
                </a:solidFill>
                <a:latin typeface="Calibri" charset="0"/>
                <a:ea typeface="Calibri" charset="0"/>
                <a:cs typeface="Calibri" charset="0"/>
              </a:rPr>
              <a:t>); </a:t>
            </a:r>
          </a:p>
          <a:p>
            <a:r>
              <a:rPr kumimoji="1" lang="en-US" altLang="ko-KR" dirty="0">
                <a:solidFill>
                  <a:schemeClr val="bg1"/>
                </a:solidFill>
                <a:latin typeface="Calibri" charset="0"/>
                <a:ea typeface="Calibri" charset="0"/>
                <a:cs typeface="Calibri" charset="0"/>
              </a:rPr>
              <a:t>   // </a:t>
            </a:r>
            <a:r>
              <a:rPr kumimoji="1" lang="en-US" altLang="ko-KR" dirty="0" err="1">
                <a:solidFill>
                  <a:schemeClr val="bg1"/>
                </a:solidFill>
                <a:latin typeface="Calibri" charset="0"/>
                <a:ea typeface="Calibri" charset="0"/>
                <a:cs typeface="Calibri" charset="0"/>
              </a:rPr>
              <a:t>if_latch</a:t>
            </a:r>
            <a:r>
              <a:rPr kumimoji="1" lang="en-US" altLang="ko-KR" dirty="0">
                <a:solidFill>
                  <a:schemeClr val="bg1"/>
                </a:solidFill>
                <a:latin typeface="Calibri" charset="0"/>
                <a:ea typeface="Calibri" charset="0"/>
                <a:cs typeface="Calibri" charset="0"/>
              </a:rPr>
              <a:t> has overwritten by </a:t>
            </a:r>
            <a:r>
              <a:rPr kumimoji="1" lang="en-US" altLang="ko-KR" dirty="0" err="1">
                <a:solidFill>
                  <a:schemeClr val="bg1"/>
                </a:solidFill>
                <a:latin typeface="Calibri" charset="0"/>
                <a:ea typeface="Calibri" charset="0"/>
                <a:cs typeface="Calibri" charset="0"/>
              </a:rPr>
              <a:t>fetch_inst</a:t>
            </a:r>
            <a:r>
              <a:rPr kumimoji="1" lang="en-US" altLang="ko-KR" dirty="0">
                <a:solidFill>
                  <a:schemeClr val="bg1"/>
                </a:solidFill>
                <a:latin typeface="Calibri" charset="0"/>
                <a:ea typeface="Calibri" charset="0"/>
                <a:cs typeface="Calibri" charset="0"/>
              </a:rPr>
              <a:t>()!</a:t>
            </a:r>
          </a:p>
          <a:p>
            <a:r>
              <a:rPr kumimoji="1" lang="is-IS" altLang="ko-KR" dirty="0">
                <a:solidFill>
                  <a:schemeClr val="bg1"/>
                </a:solidFill>
                <a:latin typeface="Calibri" charset="0"/>
                <a:ea typeface="Calibri" charset="0"/>
                <a:cs typeface="Calibri" charset="0"/>
              </a:rPr>
              <a:t>   …</a:t>
            </a:r>
            <a:endParaRPr kumimoji="1" lang="en-US" altLang="ko-KR" dirty="0">
              <a:solidFill>
                <a:schemeClr val="bg1"/>
              </a:solidFill>
              <a:latin typeface="Calibri" charset="0"/>
              <a:ea typeface="Calibri" charset="0"/>
              <a:cs typeface="Calibri" charset="0"/>
            </a:endParaRPr>
          </a:p>
          <a:p>
            <a:r>
              <a:rPr kumimoji="1" lang="en-US" altLang="ko-KR" dirty="0">
                <a:solidFill>
                  <a:schemeClr val="bg1"/>
                </a:solidFill>
                <a:latin typeface="Calibri" charset="0"/>
                <a:ea typeface="Calibri" charset="0"/>
                <a:cs typeface="Calibri" charset="0"/>
              </a:rPr>
              <a:t>}</a:t>
            </a:r>
            <a:endParaRPr kumimoji="1" lang="ko-KR" altLang="en-US"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110761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Another way (use input/output latches)</a:t>
            </a:r>
            <a:endParaRPr kumimoji="1" lang="ko-KR" altLang="en-US" dirty="0"/>
          </a:p>
        </p:txBody>
      </p:sp>
      <p:sp>
        <p:nvSpPr>
          <p:cNvPr id="3" name="내용 개체 틀 2"/>
          <p:cNvSpPr>
            <a:spLocks noGrp="1"/>
          </p:cNvSpPr>
          <p:nvPr>
            <p:ph idx="1"/>
          </p:nvPr>
        </p:nvSpPr>
        <p:spPr/>
        <p:txBody>
          <a:bodyPr>
            <a:normAutofit fontScale="85000" lnSpcReduction="20000"/>
          </a:bodyPr>
          <a:lstStyle/>
          <a:p>
            <a:r>
              <a:rPr kumimoji="1" lang="en-US" altLang="ko-KR" dirty="0"/>
              <a:t>ID runs with input latch </a:t>
            </a:r>
          </a:p>
          <a:p>
            <a:pPr lvl="1"/>
            <a:r>
              <a:rPr kumimoji="1" lang="en-US" altLang="ko-KR" dirty="0"/>
              <a:t>Which holds instruction</a:t>
            </a:r>
          </a:p>
          <a:p>
            <a:r>
              <a:rPr kumimoji="1" lang="en-US" altLang="ko-KR" dirty="0"/>
              <a:t>EX runs with input latch</a:t>
            </a:r>
          </a:p>
          <a:p>
            <a:pPr lvl="1"/>
            <a:r>
              <a:rPr kumimoji="1" lang="en-US" altLang="ko-KR" dirty="0"/>
              <a:t>Which holds decoded instruction and read register values</a:t>
            </a:r>
          </a:p>
          <a:p>
            <a:r>
              <a:rPr kumimoji="1" lang="is-IS" altLang="ko-KR" dirty="0"/>
              <a:t>…</a:t>
            </a:r>
          </a:p>
          <a:p>
            <a:r>
              <a:rPr kumimoji="1" lang="is-IS" altLang="ko-KR" dirty="0"/>
              <a:t>ID produces result on output latch</a:t>
            </a:r>
          </a:p>
          <a:p>
            <a:pPr lvl="1"/>
            <a:r>
              <a:rPr kumimoji="1" lang="en-US" altLang="ko-KR" dirty="0"/>
              <a:t>W</a:t>
            </a:r>
            <a:r>
              <a:rPr kumimoji="1" lang="is-IS" altLang="ko-KR" dirty="0"/>
              <a:t>hich holds decoded instruction and read register values</a:t>
            </a:r>
          </a:p>
          <a:p>
            <a:r>
              <a:rPr kumimoji="1" lang="is-IS" altLang="ko-KR" dirty="0"/>
              <a:t>EX produces result on output latch</a:t>
            </a:r>
          </a:p>
          <a:p>
            <a:pPr lvl="1"/>
            <a:r>
              <a:rPr kumimoji="1" lang="en-US" altLang="ko-KR" dirty="0"/>
              <a:t>W</a:t>
            </a:r>
            <a:r>
              <a:rPr kumimoji="1" lang="is-IS" altLang="ko-KR" dirty="0"/>
              <a:t>hich holds on ALU calculation result, memory address</a:t>
            </a:r>
          </a:p>
          <a:p>
            <a:r>
              <a:rPr kumimoji="1" lang="is-IS" altLang="ko-KR" dirty="0"/>
              <a:t>At the end of cycle, </a:t>
            </a:r>
          </a:p>
          <a:p>
            <a:pPr lvl="1"/>
            <a:r>
              <a:rPr kumimoji="1" lang="en-US" altLang="ko-KR" dirty="0"/>
              <a:t>Move output </a:t>
            </a:r>
            <a:r>
              <a:rPr kumimoji="1" lang="is-IS" altLang="ko-KR" dirty="0"/>
              <a:t>latch values </a:t>
            </a:r>
            <a:r>
              <a:rPr kumimoji="1" lang="is-IS" altLang="ko-KR" dirty="0">
                <a:sym typeface="Wingdings"/>
              </a:rPr>
              <a:t> next stage input latch</a:t>
            </a:r>
            <a:endParaRPr kumimoji="1" lang="en-US" altLang="ko-KR" dirty="0"/>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8</a:t>
            </a:fld>
            <a:endParaRPr lang="en-US" dirty="0"/>
          </a:p>
        </p:txBody>
      </p:sp>
    </p:spTree>
    <p:extLst>
      <p:ext uri="{BB962C8B-B14F-4D97-AF65-F5344CB8AC3E}">
        <p14:creationId xmlns:p14="http://schemas.microsoft.com/office/powerpoint/2010/main" val="104211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Data Dependency handling</a:t>
            </a:r>
            <a:endParaRPr kumimoji="1" lang="ko-KR" altLang="en-US" dirty="0"/>
          </a:p>
        </p:txBody>
      </p:sp>
      <p:sp>
        <p:nvSpPr>
          <p:cNvPr id="3" name="내용 개체 틀 2"/>
          <p:cNvSpPr>
            <a:spLocks noGrp="1"/>
          </p:cNvSpPr>
          <p:nvPr>
            <p:ph idx="1"/>
          </p:nvPr>
        </p:nvSpPr>
        <p:spPr/>
        <p:txBody>
          <a:bodyPr>
            <a:normAutofit/>
          </a:bodyPr>
          <a:lstStyle/>
          <a:p>
            <a:r>
              <a:rPr kumimoji="1" lang="en-US" altLang="ko-KR" dirty="0"/>
              <a:t>Pipeline with data dependency</a:t>
            </a:r>
          </a:p>
          <a:p>
            <a:pPr lvl="1"/>
            <a:r>
              <a:rPr kumimoji="1" lang="en-US" altLang="ko-KR" dirty="0">
                <a:solidFill>
                  <a:srgbClr val="FFFF00"/>
                </a:solidFill>
              </a:rPr>
              <a:t>Detect and wait</a:t>
            </a:r>
          </a:p>
          <a:p>
            <a:pPr lvl="1"/>
            <a:r>
              <a:rPr kumimoji="1" lang="en-US" altLang="ko-KR" dirty="0">
                <a:solidFill>
                  <a:srgbClr val="FFFF00"/>
                </a:solidFill>
              </a:rPr>
              <a:t>Detect and forward/bypass</a:t>
            </a:r>
          </a:p>
          <a:p>
            <a:pPr lvl="1"/>
            <a:r>
              <a:rPr kumimoji="1" lang="en-US" altLang="ko-KR" dirty="0">
                <a:solidFill>
                  <a:srgbClr val="FFFF00"/>
                </a:solidFill>
              </a:rPr>
              <a:t>Detect and eliminate</a:t>
            </a:r>
          </a:p>
          <a:p>
            <a:pPr lvl="1"/>
            <a:r>
              <a:rPr kumimoji="1" lang="en-US" altLang="ko-KR" dirty="0"/>
              <a:t>Predict and verify</a:t>
            </a:r>
          </a:p>
          <a:p>
            <a:pPr lvl="1"/>
            <a:r>
              <a:rPr kumimoji="1" lang="en-US" altLang="ko-KR" dirty="0"/>
              <a:t>Do something else</a:t>
            </a:r>
          </a:p>
          <a:p>
            <a:r>
              <a:rPr kumimoji="1" lang="en-US" altLang="ko-KR" dirty="0"/>
              <a:t>My suggestion (or additional implementation)</a:t>
            </a:r>
          </a:p>
          <a:p>
            <a:pPr lvl="1"/>
            <a:r>
              <a:rPr kumimoji="1" lang="en-US" altLang="ko-KR" dirty="0">
                <a:solidFill>
                  <a:srgbClr val="FFFF00"/>
                </a:solidFill>
              </a:rPr>
              <a:t>Stalling</a:t>
            </a:r>
          </a:p>
          <a:p>
            <a:pPr lvl="1"/>
            <a:r>
              <a:rPr kumimoji="1" lang="en-US" altLang="ko-KR" dirty="0">
                <a:solidFill>
                  <a:srgbClr val="FFFF00"/>
                </a:solidFill>
              </a:rPr>
              <a:t>Forwarding</a:t>
            </a:r>
          </a:p>
          <a:p>
            <a:pPr lvl="1"/>
            <a:r>
              <a:rPr kumimoji="1" lang="en-US" altLang="ko-KR" dirty="0" err="1">
                <a:solidFill>
                  <a:srgbClr val="FFFF00"/>
                </a:solidFill>
              </a:rPr>
              <a:t>Scoreboarding</a:t>
            </a:r>
            <a:endParaRPr kumimoji="1" lang="en-US" altLang="ko-KR" dirty="0">
              <a:solidFill>
                <a:srgbClr val="FFFF00"/>
              </a:solidFill>
            </a:endParaRPr>
          </a:p>
        </p:txBody>
      </p:sp>
      <p:sp>
        <p:nvSpPr>
          <p:cNvPr id="4" name="날짜 개체 틀 3"/>
          <p:cNvSpPr>
            <a:spLocks noGrp="1"/>
          </p:cNvSpPr>
          <p:nvPr>
            <p:ph type="dt" sz="half" idx="10"/>
          </p:nvPr>
        </p:nvSpPr>
        <p:spPr/>
        <p:txBody>
          <a:bodyPr/>
          <a:lstStyle/>
          <a:p>
            <a:r>
              <a:rPr lang="en-US" altLang="ko-KR"/>
              <a:t>2018</a:t>
            </a:r>
            <a:endParaRPr lang="en-US" dirty="0"/>
          </a:p>
        </p:txBody>
      </p:sp>
      <p:sp>
        <p:nvSpPr>
          <p:cNvPr id="5" name="슬라이드 번호 개체 틀 4"/>
          <p:cNvSpPr>
            <a:spLocks noGrp="1"/>
          </p:cNvSpPr>
          <p:nvPr>
            <p:ph type="sldNum" sz="quarter" idx="12"/>
          </p:nvPr>
        </p:nvSpPr>
        <p:spPr/>
        <p:txBody>
          <a:bodyPr/>
          <a:lstStyle/>
          <a:p>
            <a:fld id="{A4E126E4-306E-A649-B73E-953D53130155}" type="slidenum">
              <a:rPr lang="en-US" smtClean="0"/>
              <a:t>9</a:t>
            </a:fld>
            <a:endParaRPr lang="en-US" dirty="0"/>
          </a:p>
        </p:txBody>
      </p:sp>
    </p:spTree>
    <p:extLst>
      <p:ext uri="{BB962C8B-B14F-4D97-AF65-F5344CB8AC3E}">
        <p14:creationId xmlns:p14="http://schemas.microsoft.com/office/powerpoint/2010/main" val="1182449573"/>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6625</TotalTime>
  <Words>1595</Words>
  <Application>Microsoft Macintosh PowerPoint</Application>
  <PresentationFormat>화면 슬라이드 쇼(4:3)</PresentationFormat>
  <Paragraphs>223</Paragraphs>
  <Slides>20</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맑은 고딕</vt:lpstr>
      <vt:lpstr>Calibri</vt:lpstr>
      <vt:lpstr>Times New Roman</vt:lpstr>
      <vt:lpstr>Trebuchet MS</vt:lpstr>
      <vt:lpstr>Wingdings</vt:lpstr>
      <vt:lpstr>Wingdings 2</vt:lpstr>
      <vt:lpstr>Revolution</vt:lpstr>
      <vt:lpstr>Project #3 Pipelined MIPS  Due data: May 22th</vt:lpstr>
      <vt:lpstr>Analogy with previous project</vt:lpstr>
      <vt:lpstr>Introduction to pipeline</vt:lpstr>
      <vt:lpstr>Simulate pipeline in software</vt:lpstr>
      <vt:lpstr>An example) IF-&gt;ID (cont’)</vt:lpstr>
      <vt:lpstr>An example) IF-&gt;ID</vt:lpstr>
      <vt:lpstr>Wrong way!</vt:lpstr>
      <vt:lpstr>Another way (use input/output latches)</vt:lpstr>
      <vt:lpstr>Data Dependency handling</vt:lpstr>
      <vt:lpstr>Control dependency handling</vt:lpstr>
      <vt:lpstr>NOTE:</vt:lpstr>
      <vt:lpstr>Requirements</vt:lpstr>
      <vt:lpstr>Machine Initialization</vt:lpstr>
      <vt:lpstr>Implementation requirements:</vt:lpstr>
      <vt:lpstr>Output</vt:lpstr>
      <vt:lpstr>Evaluation:</vt:lpstr>
      <vt:lpstr>Input program binary:</vt:lpstr>
      <vt:lpstr>Some advices</vt:lpstr>
      <vt:lpstr>Strategic movements</vt:lpstr>
      <vt:lpstr>Lastly, </vt:lpstr>
    </vt:vector>
  </TitlesOfParts>
  <Company>Korea univ.</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모바일 가상화:  가능성과 도전과제  2015년 정보과학회 시스템 연구회 동계 워크샵</dc:title>
  <dc:creator>Seehwan Yoo</dc:creator>
  <cp:lastModifiedBy>유시환</cp:lastModifiedBy>
  <cp:revision>404</cp:revision>
  <dcterms:created xsi:type="dcterms:W3CDTF">2015-01-07T13:02:38Z</dcterms:created>
  <dcterms:modified xsi:type="dcterms:W3CDTF">2018-04-13T08:14:26Z</dcterms:modified>
</cp:coreProperties>
</file>