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20"/>
  </p:notesMasterIdLst>
  <p:sldIdLst>
    <p:sldId id="256" r:id="rId7"/>
    <p:sldId id="257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12"/>
    <p:restoredTop sz="94631"/>
  </p:normalViewPr>
  <p:slideViewPr>
    <p:cSldViewPr snapToGrid="0" snapToObjects="1">
      <p:cViewPr varScale="1">
        <p:scale>
          <a:sx n="87" d="100"/>
          <a:sy n="87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D857-2717-1740-B390-0915B3A11796}" type="datetimeFigureOut">
              <a:rPr kumimoji="1" lang="ko-KR" altLang="en-US" smtClean="0"/>
              <a:t>2019. 5. 17.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B0365-F736-8F41-960E-D203597697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47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1DCB78-167B-C743-9818-3AB22397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266" y="309644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9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3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590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7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97F77-C710-9640-B9F1-FD223B863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089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D3D56D-668C-0542-8D3B-37A0ED370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4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B2C18DF-019D-8C4B-8E4F-5D6F75E967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57931" y="1089764"/>
            <a:ext cx="5073120" cy="49046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AB601C-E537-4241-88DD-602097BA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5539" y="108119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C2372B1-790E-4769-91EC-B53FF1F07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1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81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90355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BCFD-6124-8F49-B0E4-0E0D51E9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Huffman coding &amp;</a:t>
            </a:r>
            <a:br>
              <a:rPr kumimoji="1" lang="en-US" altLang="ko-KR" dirty="0"/>
            </a:br>
            <a:r>
              <a:rPr kumimoji="1" lang="en-US" altLang="ko-KR" dirty="0"/>
              <a:t>Java programming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92EFC-E430-0F42-8797-4C2E0BED8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Seehwan Yoo</a:t>
            </a:r>
          </a:p>
          <a:p>
            <a:r>
              <a:rPr kumimoji="1" lang="en-US" altLang="ko-KR" dirty="0" err="1"/>
              <a:t>Dankook</a:t>
            </a:r>
            <a:r>
              <a:rPr kumimoji="1" lang="en-US" altLang="ko-KR" dirty="0"/>
              <a:t> University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3E119-56CD-1D45-8901-4CAE8A5D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F5EDD-FB67-B54B-91D6-012AFF84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CF2E35-9A83-8243-8AAE-26D95664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Sort the characters in frequency order?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959FA-EF71-B84B-88EB-31F7B80AD5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Prepare frequency array (bin)</a:t>
            </a:r>
          </a:p>
          <a:p>
            <a:pPr lvl="1"/>
            <a:r>
              <a:rPr kumimoji="1" lang="en-US" altLang="ko-KR" dirty="0"/>
              <a:t>Index = code word</a:t>
            </a:r>
          </a:p>
          <a:p>
            <a:r>
              <a:rPr kumimoji="1" lang="en-US" altLang="ko-KR" dirty="0"/>
              <a:t>Gather statistics of frequency</a:t>
            </a:r>
          </a:p>
          <a:p>
            <a:pPr lvl="1"/>
            <a:r>
              <a:rPr kumimoji="1" lang="en-US" altLang="ko-KR" dirty="0"/>
              <a:t>Investigate each character, and sum up frequency array</a:t>
            </a:r>
          </a:p>
          <a:p>
            <a:pPr lvl="1"/>
            <a:r>
              <a:rPr kumimoji="1" lang="en-US" altLang="ko-KR" dirty="0"/>
              <a:t>Sort out characters in frequency order</a:t>
            </a:r>
          </a:p>
          <a:p>
            <a:r>
              <a:rPr kumimoji="1" lang="en-US" altLang="ko-KR" dirty="0"/>
              <a:t>Generic types and symbols</a:t>
            </a:r>
          </a:p>
          <a:p>
            <a:pPr lvl="1"/>
            <a:r>
              <a:rPr kumimoji="1" lang="en-US" altLang="ko-KR" dirty="0"/>
              <a:t>Consider a symbol class</a:t>
            </a:r>
          </a:p>
          <a:p>
            <a:pPr lvl="1"/>
            <a:r>
              <a:rPr kumimoji="1" lang="en-US" altLang="ko-KR" dirty="0"/>
              <a:t>Each symbol has value and string presentation, and frequency</a:t>
            </a:r>
          </a:p>
          <a:p>
            <a:pPr lvl="1"/>
            <a:r>
              <a:rPr kumimoji="1" lang="en-US" altLang="ko-KR" dirty="0"/>
              <a:t>Can be Linked List or </a:t>
            </a:r>
            <a:r>
              <a:rPr kumimoji="1" lang="en-US" altLang="ko-KR" dirty="0" err="1"/>
              <a:t>ArrayList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Can be sorted – but how?</a:t>
            </a:r>
          </a:p>
          <a:p>
            <a:pPr lvl="2"/>
            <a:r>
              <a:rPr kumimoji="1" lang="en-US" altLang="ko-KR" dirty="0"/>
              <a:t>Type argument is not Integer</a:t>
            </a:r>
          </a:p>
        </p:txBody>
      </p:sp>
    </p:spTree>
    <p:extLst>
      <p:ext uri="{BB962C8B-B14F-4D97-AF65-F5344CB8AC3E}">
        <p14:creationId xmlns:p14="http://schemas.microsoft.com/office/powerpoint/2010/main" val="27693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BF2744-CDC8-6F42-BD6A-9971AC3A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5AB9C7-73B3-524C-A622-8CF50AF1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Implements comparable&lt;&gt; interface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B18D9-9858-8343-B07C-ED3702C94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To sort it out, you need to compare two objects</a:t>
            </a:r>
          </a:p>
          <a:p>
            <a:r>
              <a:rPr kumimoji="1" lang="en-US" altLang="ko-KR" dirty="0"/>
              <a:t>implements comparable interface</a:t>
            </a:r>
          </a:p>
          <a:p>
            <a:pPr lvl="1"/>
            <a:r>
              <a:rPr kumimoji="1" lang="en-US" altLang="ko-KR" dirty="0"/>
              <a:t>Make your class objects to be comparable</a:t>
            </a:r>
          </a:p>
          <a:p>
            <a:r>
              <a:rPr kumimoji="1" lang="en-US" altLang="ko-KR" dirty="0"/>
              <a:t>public int </a:t>
            </a:r>
            <a:r>
              <a:rPr kumimoji="1" lang="en-US" altLang="ko-KR" dirty="0" err="1"/>
              <a:t>compareTo</a:t>
            </a:r>
            <a:r>
              <a:rPr kumimoji="1" lang="en-US" altLang="ko-KR" dirty="0"/>
              <a:t>(Symbol o)</a:t>
            </a:r>
          </a:p>
          <a:p>
            <a:r>
              <a:rPr kumimoji="1" lang="en-US" altLang="ko-KR" dirty="0"/>
              <a:t>Now, you can use </a:t>
            </a:r>
            <a:r>
              <a:rPr kumimoji="1" lang="en-US" altLang="ko-KR" dirty="0" err="1"/>
              <a:t>Collections.sort</a:t>
            </a:r>
            <a:r>
              <a:rPr kumimoji="1" lang="en-US" altLang="ko-KR" dirty="0"/>
              <a:t>() method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025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F6D4DE-C0F6-6846-B331-03B72D20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E741E8-337C-4D4C-B055-A3ABF50C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 print out all the symbols in List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45AF7-9861-484A-A18A-2ECC94D51B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Iterator &lt;Symbol&gt; can be used</a:t>
            </a:r>
          </a:p>
          <a:p>
            <a:r>
              <a:rPr kumimoji="1" lang="en-US" altLang="ko-KR" dirty="0"/>
              <a:t>Iterator class has </a:t>
            </a:r>
            <a:r>
              <a:rPr kumimoji="1" lang="en-US" altLang="ko-KR" dirty="0" err="1"/>
              <a:t>hasNext</a:t>
            </a:r>
            <a:r>
              <a:rPr kumimoji="1" lang="en-US" altLang="ko-KR" dirty="0"/>
              <a:t>() method</a:t>
            </a:r>
          </a:p>
          <a:p>
            <a:pPr lvl="1"/>
            <a:r>
              <a:rPr kumimoji="1" lang="en-US" altLang="ko-KR" dirty="0"/>
              <a:t>Traverse all the Symbols in the List</a:t>
            </a:r>
          </a:p>
          <a:p>
            <a:r>
              <a:rPr kumimoji="1" lang="en-US" altLang="ko-KR" dirty="0"/>
              <a:t>Iterator class has next() method</a:t>
            </a:r>
          </a:p>
          <a:p>
            <a:pPr lvl="1"/>
            <a:r>
              <a:rPr kumimoji="1" lang="en-US" altLang="ko-KR" dirty="0"/>
              <a:t>Select a specific symbol; and print it out</a:t>
            </a:r>
          </a:p>
          <a:p>
            <a:r>
              <a:rPr kumimoji="1" lang="en-US" altLang="ko-KR" dirty="0"/>
              <a:t>Symbol class would need </a:t>
            </a:r>
            <a:r>
              <a:rPr kumimoji="1" lang="en-US" altLang="ko-KR" dirty="0" err="1"/>
              <a:t>toString</a:t>
            </a:r>
            <a:r>
              <a:rPr kumimoji="1" lang="en-US" altLang="ko-KR" dirty="0"/>
              <a:t>() method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75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55D20-AB97-4D4E-91CA-22C8E3CC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FE5644-8075-D340-9CFB-4A3B5218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Next time, we will build up Huffman tree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D4BF8-59D9-9E40-8BA2-B8085AB3D9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Get prepared</a:t>
            </a:r>
          </a:p>
          <a:p>
            <a:r>
              <a:rPr kumimoji="1" lang="en-US" altLang="ko-KR" dirty="0"/>
              <a:t>You can begin from scratch!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Entry into Entropy coding</a:t>
            </a:r>
          </a:p>
          <a:p>
            <a:pPr lvl="1"/>
            <a:r>
              <a:rPr kumimoji="1" lang="en-US" altLang="ko-KR" dirty="0"/>
              <a:t>Information theory</a:t>
            </a:r>
          </a:p>
          <a:p>
            <a:pPr lvl="1"/>
            <a:r>
              <a:rPr kumimoji="1" lang="en-US" altLang="ko-KR"/>
              <a:t>Source coding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254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5D6A40-55F0-7C4A-BC70-297705E3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A4BF71-5272-4F49-BD02-ACFF7E93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 Compression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59DA6-182E-C240-AED2-B49F4FCA07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Reducing size of data</a:t>
            </a:r>
          </a:p>
          <a:p>
            <a:pPr lvl="1"/>
            <a:r>
              <a:rPr kumimoji="1" lang="en-US" altLang="ko-KR" dirty="0"/>
              <a:t>Use less bits</a:t>
            </a:r>
          </a:p>
          <a:p>
            <a:r>
              <a:rPr kumimoji="1" lang="en-US" altLang="ko-KR" dirty="0"/>
              <a:t>How?</a:t>
            </a:r>
          </a:p>
          <a:p>
            <a:pPr lvl="1"/>
            <a:r>
              <a:rPr kumimoji="1" lang="en-US" altLang="ko-KR" dirty="0"/>
              <a:t>Allocate different bits according to the frequency</a:t>
            </a:r>
          </a:p>
          <a:p>
            <a:pPr lvl="1"/>
            <a:r>
              <a:rPr kumimoji="1" lang="en-US" altLang="ko-KR" dirty="0"/>
              <a:t>More frequent word </a:t>
            </a:r>
            <a:r>
              <a:rPr kumimoji="1" lang="en-US" altLang="ko-KR" dirty="0">
                <a:sym typeface="Wingdings" pitchFamily="2" charset="2"/>
              </a:rPr>
              <a:t> use less bits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Less frequent word  use longer bits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Allocate symbols such that total length is smaller than the 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260936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B62CA0-8D4C-A94C-ABC4-1B191D0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EE0A0D-A0F7-2240-8395-1A055CBE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90E41-2E40-1F44-B6B8-D372DE6450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Some bad case</a:t>
            </a:r>
          </a:p>
          <a:p>
            <a:r>
              <a:rPr kumimoji="1" lang="en-US" altLang="ko-KR" dirty="0"/>
              <a:t>Plain text</a:t>
            </a:r>
          </a:p>
          <a:p>
            <a:pPr lvl="1"/>
            <a:r>
              <a:rPr kumimoji="1" lang="en-US" altLang="ko-KR" dirty="0" err="1"/>
              <a:t>abcdefghijkl</a:t>
            </a:r>
            <a:endParaRPr kumimoji="1" lang="en-US" altLang="ko-KR" dirty="0"/>
          </a:p>
          <a:p>
            <a:r>
              <a:rPr kumimoji="1" lang="en-US" altLang="ko-KR" dirty="0"/>
              <a:t>Frequency</a:t>
            </a:r>
          </a:p>
          <a:p>
            <a:pPr lvl="1"/>
            <a:r>
              <a:rPr kumimoji="1" lang="en-US" altLang="ko-KR" dirty="0" err="1"/>
              <a:t>a~l</a:t>
            </a:r>
            <a:r>
              <a:rPr kumimoji="1" lang="en-US" altLang="ko-KR" dirty="0"/>
              <a:t> appear once: frequency of a: 1, freq. of b: 1, </a:t>
            </a:r>
            <a:r>
              <a:rPr kumimoji="1" lang="en-US" altLang="ko-KR" dirty="0" err="1"/>
              <a:t>freq</a:t>
            </a:r>
            <a:r>
              <a:rPr kumimoji="1" lang="en-US" altLang="ko-KR" dirty="0"/>
              <a:t> of c:1</a:t>
            </a:r>
          </a:p>
          <a:p>
            <a:r>
              <a:rPr kumimoji="1" lang="en-US" altLang="ko-KR" dirty="0" err="1"/>
              <a:t>a~l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12 code word </a:t>
            </a:r>
            <a:r>
              <a:rPr kumimoji="1" lang="en-US" altLang="ko-KR" dirty="0">
                <a:sym typeface="Wingdings" pitchFamily="2" charset="2"/>
              </a:rPr>
              <a:t> 4 bits required to present a word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0000  a, 0001  b, 0010  c, 0011 d, …</a:t>
            </a:r>
          </a:p>
          <a:p>
            <a:r>
              <a:rPr kumimoji="1" lang="en-US" altLang="ko-KR" dirty="0">
                <a:sym typeface="Wingdings" pitchFamily="2" charset="2"/>
              </a:rPr>
              <a:t>Coded text</a:t>
            </a:r>
          </a:p>
          <a:p>
            <a:pPr lvl="1"/>
            <a:r>
              <a:rPr kumimoji="1" lang="en-US" altLang="ko-KR" dirty="0">
                <a:sym typeface="Wingdings" pitchFamily="2" charset="2"/>
              </a:rPr>
              <a:t>0000 0001 0010 0011 0100 0101 0110 …</a:t>
            </a:r>
          </a:p>
          <a:p>
            <a:pPr lvl="1"/>
            <a:r>
              <a:rPr kumimoji="1" lang="en-US" altLang="ko-KR" dirty="0"/>
              <a:t>4 bits * 12 word = 48 bits</a:t>
            </a:r>
          </a:p>
          <a:p>
            <a:pPr lvl="1"/>
            <a:r>
              <a:rPr kumimoji="1" lang="en-US" altLang="ko-KR" dirty="0"/>
              <a:t>For original text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67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448F1D-14F0-5A4A-BEF8-374A5F71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8E6169-04EF-8946-8835-57B6A04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Fixed-length encoding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D9CEE-B14C-D542-9C97-2E92E61AB2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Plaintext</a:t>
            </a:r>
          </a:p>
          <a:p>
            <a:pPr lvl="1"/>
            <a:r>
              <a:rPr kumimoji="1" lang="en-US" altLang="ko-KR" dirty="0" err="1"/>
              <a:t>abracadabraa</a:t>
            </a:r>
            <a:endParaRPr kumimoji="1" lang="en-US" altLang="ko-KR" dirty="0"/>
          </a:p>
          <a:p>
            <a:r>
              <a:rPr kumimoji="1" lang="en-US" altLang="ko-KR" dirty="0"/>
              <a:t>Frequency</a:t>
            </a:r>
          </a:p>
          <a:p>
            <a:pPr lvl="1"/>
            <a:r>
              <a:rPr kumimoji="1" lang="en-US" altLang="ko-KR" dirty="0"/>
              <a:t>a: 6, b: 2, c: 1, d: 1, r: 2</a:t>
            </a:r>
          </a:p>
          <a:p>
            <a:r>
              <a:rPr kumimoji="1" lang="en-US" altLang="ko-KR" dirty="0"/>
              <a:t>Fixed-length symbol allocation</a:t>
            </a:r>
          </a:p>
          <a:p>
            <a:pPr lvl="1"/>
            <a:r>
              <a:rPr kumimoji="1" lang="en-US" altLang="ko-KR" dirty="0"/>
              <a:t>Each code word needs 3 bits</a:t>
            </a:r>
          </a:p>
          <a:p>
            <a:pPr lvl="1"/>
            <a:r>
              <a:rPr kumimoji="1" lang="en-US" altLang="ko-KR" dirty="0"/>
              <a:t>a: 000, b: 001, c: 010, d: 011, r: 100</a:t>
            </a:r>
          </a:p>
          <a:p>
            <a:r>
              <a:rPr kumimoji="1" lang="en-US" altLang="ko-KR" dirty="0"/>
              <a:t>Coded text</a:t>
            </a:r>
          </a:p>
          <a:p>
            <a:pPr lvl="1"/>
            <a:r>
              <a:rPr kumimoji="1" lang="en-US" altLang="ko-KR" dirty="0"/>
              <a:t>000 001 100 000 010 000 011 000 001 100 000 000</a:t>
            </a:r>
          </a:p>
          <a:p>
            <a:pPr lvl="1"/>
            <a:r>
              <a:rPr kumimoji="1" lang="en-US" altLang="ko-KR" dirty="0"/>
              <a:t>3 bit * 12 = 36 bits!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76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448F1D-14F0-5A4A-BEF8-374A5F71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8E6169-04EF-8946-8835-57B6A04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Some good case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1D9CEE-B14C-D542-9C97-2E92E61AB2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Plaintext</a:t>
            </a:r>
          </a:p>
          <a:p>
            <a:pPr lvl="1"/>
            <a:r>
              <a:rPr kumimoji="1" lang="en-US" altLang="ko-KR" dirty="0" err="1"/>
              <a:t>abracadabraa</a:t>
            </a:r>
            <a:endParaRPr kumimoji="1" lang="en-US" altLang="ko-KR" dirty="0"/>
          </a:p>
          <a:p>
            <a:r>
              <a:rPr kumimoji="1" lang="en-US" altLang="ko-KR" dirty="0"/>
              <a:t>Frequency</a:t>
            </a:r>
          </a:p>
          <a:p>
            <a:pPr lvl="1"/>
            <a:r>
              <a:rPr kumimoji="1" lang="en-US" altLang="ko-KR" dirty="0"/>
              <a:t>a: 6, b: 2, c: 1, d: 1, r: 2</a:t>
            </a:r>
          </a:p>
          <a:p>
            <a:r>
              <a:rPr kumimoji="1" lang="en-US" altLang="ko-KR" dirty="0"/>
              <a:t>Symbol allocation</a:t>
            </a:r>
          </a:p>
          <a:p>
            <a:pPr lvl="1"/>
            <a:r>
              <a:rPr kumimoji="1" lang="en-US" altLang="ko-KR" dirty="0"/>
              <a:t>More frequent word: less symbol</a:t>
            </a:r>
          </a:p>
          <a:p>
            <a:pPr lvl="1"/>
            <a:r>
              <a:rPr kumimoji="1" lang="en-US" altLang="ko-KR" dirty="0"/>
              <a:t>Less frequent word: longer symbol</a:t>
            </a:r>
          </a:p>
          <a:p>
            <a:pPr lvl="1"/>
            <a:r>
              <a:rPr kumimoji="1" lang="en-US" altLang="ko-KR" dirty="0"/>
              <a:t>a: 0, b: 100, r: 101, c:110, d: 111</a:t>
            </a:r>
          </a:p>
          <a:p>
            <a:r>
              <a:rPr kumimoji="1" lang="en-US" altLang="ko-KR" dirty="0"/>
              <a:t>Coded text</a:t>
            </a:r>
          </a:p>
          <a:p>
            <a:pPr lvl="1"/>
            <a:r>
              <a:rPr kumimoji="1" lang="en-US" altLang="ko-KR" dirty="0"/>
              <a:t>0 100 101 0 110 0 111 0 100 101 0 0</a:t>
            </a:r>
          </a:p>
          <a:p>
            <a:pPr lvl="1"/>
            <a:r>
              <a:rPr kumimoji="1" lang="en-US" altLang="ko-KR" dirty="0"/>
              <a:t>1 bit * 6 + 3 bit * 6 = 24 bits!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6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D639E3-60C6-6E49-9095-A412912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739397-2153-E24B-B38C-518D5CEF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Huffman Tree.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8D31F-9467-7A44-BB49-7373F35EBA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Allocating code word</a:t>
            </a:r>
          </a:p>
          <a:p>
            <a:r>
              <a:rPr kumimoji="1" lang="en-US" altLang="ko-KR" dirty="0"/>
              <a:t>From a tree based on frequency</a:t>
            </a:r>
          </a:p>
          <a:p>
            <a:r>
              <a:rPr kumimoji="1" lang="en-US" altLang="ko-KR" dirty="0"/>
              <a:t>First sort all the code words in frequency order</a:t>
            </a:r>
          </a:p>
          <a:p>
            <a:r>
              <a:rPr kumimoji="1" lang="en-US" altLang="ko-KR" dirty="0"/>
              <a:t>Find the two least frequent code words, and make a subtree</a:t>
            </a:r>
          </a:p>
          <a:p>
            <a:pPr lvl="1"/>
            <a:r>
              <a:rPr kumimoji="1" lang="en-US" altLang="ko-KR" dirty="0"/>
              <a:t>Parent has the sum of children’s frequency</a:t>
            </a:r>
          </a:p>
          <a:p>
            <a:r>
              <a:rPr kumimoji="1" lang="en-US" altLang="ko-KR" dirty="0"/>
              <a:t>Sort all the nodes in frequency order</a:t>
            </a:r>
          </a:p>
          <a:p>
            <a:r>
              <a:rPr kumimoji="1" lang="en-US" altLang="ko-KR" dirty="0"/>
              <a:t>Find the two least frequent code words, and make a sub tree until all the nodes are in the tree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450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1721-F7B6-A441-AAAB-C46036B3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60474E-9BBD-3D4E-9E51-0ADE3514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Allocating symbols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B1F7C-8841-1F4A-93D5-2AD92FA73E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8613" y="1089764"/>
            <a:ext cx="11477625" cy="4904636"/>
          </a:xfrm>
        </p:spPr>
        <p:txBody>
          <a:bodyPr/>
          <a:lstStyle/>
          <a:p>
            <a:r>
              <a:rPr kumimoji="1" lang="en-US" altLang="ko-KR" dirty="0"/>
              <a:t>Left child gets ‘0’, right child gets ‘1’</a:t>
            </a:r>
          </a:p>
          <a:p>
            <a:r>
              <a:rPr kumimoji="1" lang="en-US" altLang="ko-KR" dirty="0"/>
              <a:t>All the code words are at the leaves</a:t>
            </a:r>
          </a:p>
          <a:p>
            <a:pPr lvl="1"/>
            <a:r>
              <a:rPr kumimoji="1" lang="en-US" altLang="ko-KR" dirty="0"/>
              <a:t>Drill down and label the code words</a:t>
            </a:r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9B8B9168-9DA0-CD4F-9D09-FAE62837A253}"/>
              </a:ext>
            </a:extLst>
          </p:cNvPr>
          <p:cNvCxnSpPr/>
          <p:nvPr/>
        </p:nvCxnSpPr>
        <p:spPr>
          <a:xfrm>
            <a:off x="8568813" y="158598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5B05544-C503-A34F-9CE8-57A848571A8C}"/>
              </a:ext>
            </a:extLst>
          </p:cNvPr>
          <p:cNvCxnSpPr>
            <a:cxnSpLocks/>
          </p:cNvCxnSpPr>
          <p:nvPr/>
        </p:nvCxnSpPr>
        <p:spPr>
          <a:xfrm flipV="1">
            <a:off x="7742903" y="1585984"/>
            <a:ext cx="82591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0AA8377-1882-1048-AE29-1866087ACFE9}"/>
              </a:ext>
            </a:extLst>
          </p:cNvPr>
          <p:cNvCxnSpPr/>
          <p:nvPr/>
        </p:nvCxnSpPr>
        <p:spPr>
          <a:xfrm>
            <a:off x="9483213" y="2514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9C87BCD-D743-6A46-98C3-57BE719B3FBF}"/>
              </a:ext>
            </a:extLst>
          </p:cNvPr>
          <p:cNvCxnSpPr>
            <a:cxnSpLocks/>
          </p:cNvCxnSpPr>
          <p:nvPr/>
        </p:nvCxnSpPr>
        <p:spPr>
          <a:xfrm flipV="1">
            <a:off x="8657303" y="2514600"/>
            <a:ext cx="82591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1B7BC1C-FC2C-3741-A2C8-AE84211BE4C0}"/>
              </a:ext>
            </a:extLst>
          </p:cNvPr>
          <p:cNvCxnSpPr>
            <a:cxnSpLocks/>
          </p:cNvCxnSpPr>
          <p:nvPr/>
        </p:nvCxnSpPr>
        <p:spPr>
          <a:xfrm>
            <a:off x="8657303" y="3429000"/>
            <a:ext cx="736887" cy="73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0E03730-8B5C-2E4F-AC9E-67AE30698BE0}"/>
              </a:ext>
            </a:extLst>
          </p:cNvPr>
          <p:cNvCxnSpPr>
            <a:cxnSpLocks/>
          </p:cNvCxnSpPr>
          <p:nvPr/>
        </p:nvCxnSpPr>
        <p:spPr>
          <a:xfrm flipV="1">
            <a:off x="8074588" y="3429000"/>
            <a:ext cx="582715" cy="64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A360900-31AA-8745-AADA-A245C6E7FDCF}"/>
              </a:ext>
            </a:extLst>
          </p:cNvPr>
          <p:cNvCxnSpPr>
            <a:cxnSpLocks/>
          </p:cNvCxnSpPr>
          <p:nvPr/>
        </p:nvCxnSpPr>
        <p:spPr>
          <a:xfrm>
            <a:off x="10397613" y="3443216"/>
            <a:ext cx="722671" cy="72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97B4EF3-FBA5-DC44-BD52-3ABF0331E8AC}"/>
              </a:ext>
            </a:extLst>
          </p:cNvPr>
          <p:cNvCxnSpPr>
            <a:cxnSpLocks/>
          </p:cNvCxnSpPr>
          <p:nvPr/>
        </p:nvCxnSpPr>
        <p:spPr>
          <a:xfrm flipV="1">
            <a:off x="9763432" y="3443216"/>
            <a:ext cx="634181" cy="70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2CA786-78CD-9F4E-9A11-45E75CF59333}"/>
              </a:ext>
            </a:extLst>
          </p:cNvPr>
          <p:cNvSpPr txBox="1"/>
          <p:nvPr/>
        </p:nvSpPr>
        <p:spPr>
          <a:xfrm>
            <a:off x="7541458" y="239582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a</a:t>
            </a:r>
            <a:r>
              <a:rPr kumimoji="1" lang="en-US" altLang="ko-KR" sz="2800" baseline="-25000" dirty="0"/>
              <a:t>(6)</a:t>
            </a:r>
            <a:endParaRPr kumimoji="1" lang="ko-KR" altLang="en-US" sz="2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05AFD-7416-174D-ADFB-074104EB2F59}"/>
              </a:ext>
            </a:extLst>
          </p:cNvPr>
          <p:cNvSpPr txBox="1"/>
          <p:nvPr/>
        </p:nvSpPr>
        <p:spPr>
          <a:xfrm>
            <a:off x="9148758" y="414981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r</a:t>
            </a:r>
            <a:r>
              <a:rPr kumimoji="1" lang="en-US" altLang="ko-KR" sz="2800" baseline="-25000" dirty="0"/>
              <a:t>(2)</a:t>
            </a:r>
            <a:endParaRPr kumimoji="1" lang="ko-KR" altLang="en-US" sz="28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C4A1CD-2F06-ED46-8E6F-1DC240AD26FE}"/>
              </a:ext>
            </a:extLst>
          </p:cNvPr>
          <p:cNvSpPr txBox="1"/>
          <p:nvPr/>
        </p:nvSpPr>
        <p:spPr>
          <a:xfrm>
            <a:off x="9650203" y="414981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c</a:t>
            </a:r>
            <a:r>
              <a:rPr kumimoji="1" lang="en-US" altLang="ko-KR" sz="2800" baseline="-25000" dirty="0"/>
              <a:t>(1)</a:t>
            </a:r>
            <a:endParaRPr kumimoji="1" lang="ko-KR" altLang="en-US" sz="2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377E3-779B-C64C-93BC-A57FD93F2F89}"/>
              </a:ext>
            </a:extLst>
          </p:cNvPr>
          <p:cNvSpPr txBox="1"/>
          <p:nvPr/>
        </p:nvSpPr>
        <p:spPr>
          <a:xfrm>
            <a:off x="10962810" y="4149818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d</a:t>
            </a:r>
            <a:r>
              <a:rPr kumimoji="1" lang="en-US" altLang="ko-KR" sz="2800" baseline="-25000" dirty="0"/>
              <a:t>(1)</a:t>
            </a:r>
            <a:r>
              <a:rPr kumimoji="1" lang="en-US" altLang="ko-KR" sz="2800" dirty="0"/>
              <a:t> </a:t>
            </a:r>
            <a:endParaRPr kumimoji="1"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DF74C4-8F53-8941-BA6A-CDD4FDBEDE33}"/>
              </a:ext>
            </a:extLst>
          </p:cNvPr>
          <p:cNvSpPr txBox="1"/>
          <p:nvPr/>
        </p:nvSpPr>
        <p:spPr>
          <a:xfrm>
            <a:off x="7850900" y="414981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</a:t>
            </a:r>
            <a:r>
              <a:rPr kumimoji="1" lang="en-US" altLang="ko-KR" sz="2800" baseline="-25000" dirty="0"/>
              <a:t>(2)</a:t>
            </a:r>
            <a:endParaRPr kumimoji="1" lang="ko-KR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28E851-48E7-B143-9A39-35D91D82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F6683E-51CA-B44E-882C-43AA785E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Huffman Table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95629-5F10-1643-AA0F-B32CA8FAE4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Table that maps symbol and codeword</a:t>
            </a:r>
          </a:p>
          <a:p>
            <a:r>
              <a:rPr kumimoji="1" lang="en-US" altLang="ko-KR" dirty="0"/>
              <a:t>Symbols are string (usually)</a:t>
            </a:r>
          </a:p>
          <a:p>
            <a:r>
              <a:rPr kumimoji="1" lang="en-US" altLang="ko-KR" dirty="0"/>
              <a:t>Codewords are numbers (usually)</a:t>
            </a:r>
          </a:p>
          <a:p>
            <a:r>
              <a:rPr kumimoji="1" lang="en-US" altLang="ko-KR" dirty="0"/>
              <a:t>To encode, </a:t>
            </a:r>
            <a:br>
              <a:rPr kumimoji="1" lang="en-US" altLang="ko-KR" dirty="0"/>
            </a:br>
            <a:r>
              <a:rPr kumimoji="1" lang="en-US" altLang="ko-KR" dirty="0"/>
              <a:t>we need to find a symbol corresponding to the code word</a:t>
            </a:r>
          </a:p>
          <a:p>
            <a:pPr lvl="1"/>
            <a:r>
              <a:rPr kumimoji="1" lang="en-US" altLang="ko-KR" dirty="0"/>
              <a:t>Reading plaintext, identify a code word</a:t>
            </a:r>
          </a:p>
          <a:p>
            <a:pPr lvl="1"/>
            <a:r>
              <a:rPr kumimoji="1" lang="en-US" altLang="ko-KR" dirty="0"/>
              <a:t>Write out a symbol according to the code word</a:t>
            </a:r>
          </a:p>
        </p:txBody>
      </p:sp>
    </p:spTree>
    <p:extLst>
      <p:ext uri="{BB962C8B-B14F-4D97-AF65-F5344CB8AC3E}">
        <p14:creationId xmlns:p14="http://schemas.microsoft.com/office/powerpoint/2010/main" val="213458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FF18AC7-B14D-BF4E-9CC1-4975BAC9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152" y="2300748"/>
            <a:ext cx="7801848" cy="34674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6CC0F5-D1EB-4A4E-A414-D1E78A4E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372B1-790E-4769-91EC-B53FF1F07AF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61C474-59C2-C444-969A-ADE6CE2C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File Read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BDC07-1E12-4442-9492-6459E5179A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ko-KR" dirty="0"/>
              <a:t>Files class has some utility functions</a:t>
            </a:r>
          </a:p>
          <a:p>
            <a:pPr lvl="1"/>
            <a:r>
              <a:rPr kumimoji="1" lang="en-US" altLang="ko-KR" dirty="0" err="1"/>
              <a:t>readAllLines</a:t>
            </a:r>
            <a:r>
              <a:rPr kumimoji="1" lang="en-US" altLang="ko-KR" dirty="0"/>
              <a:t>() method reads file line-by-line</a:t>
            </a:r>
          </a:p>
          <a:p>
            <a:r>
              <a:rPr kumimoji="1" lang="en-US" altLang="ko-KR" dirty="0" err="1"/>
              <a:t>StringBuffer</a:t>
            </a:r>
            <a:r>
              <a:rPr kumimoji="1" lang="en-US" altLang="ko-KR" dirty="0"/>
              <a:t> class has some utility functions</a:t>
            </a:r>
          </a:p>
          <a:p>
            <a:pPr lvl="1"/>
            <a:r>
              <a:rPr kumimoji="1" lang="en-US" altLang="ko-KR" dirty="0"/>
              <a:t>append(String input) </a:t>
            </a:r>
            <a:br>
              <a:rPr kumimoji="1" lang="en-US" altLang="ko-KR" dirty="0"/>
            </a:br>
            <a:r>
              <a:rPr kumimoji="1" lang="en-US" altLang="ko-KR" dirty="0"/>
              <a:t>adds input after original </a:t>
            </a:r>
            <a:br>
              <a:rPr kumimoji="1" lang="en-US" altLang="ko-KR" dirty="0"/>
            </a:br>
            <a:r>
              <a:rPr kumimoji="1" lang="en-US" altLang="ko-KR" dirty="0"/>
              <a:t>string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Consider </a:t>
            </a:r>
            <a:br>
              <a:rPr kumimoji="1" lang="en-US" altLang="ko-KR" dirty="0"/>
            </a:br>
            <a:r>
              <a:rPr kumimoji="1" lang="en-US" altLang="ko-KR" dirty="0"/>
              <a:t>public String </a:t>
            </a:r>
            <a:r>
              <a:rPr kumimoji="1" lang="en-US" altLang="ko-KR" dirty="0" err="1"/>
              <a:t>readFileString</a:t>
            </a:r>
            <a:r>
              <a:rPr kumimoji="1" lang="en-US" altLang="ko-KR" dirty="0"/>
              <a:t>(String </a:t>
            </a:r>
            <a:r>
              <a:rPr kumimoji="1" lang="en-US" altLang="ko-KR" dirty="0" err="1"/>
              <a:t>filePath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946125"/>
      </p:ext>
    </p:extLst>
  </p:cSld>
  <p:clrMapOvr>
    <a:masterClrMapping/>
  </p:clrMapOvr>
</p:sld>
</file>

<file path=ppt/theme/theme1.xml><?xml version="1.0" encoding="utf-8"?>
<a:theme xmlns:a="http://schemas.openxmlformats.org/drawingml/2006/main" name="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4298EF3D-3F24-6D45-A96B-5FC2B3C2E390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6F8A4568-5B0C-C743-9E10-BA95F041CBA4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C12C2CC3-3223-F54F-8563-321C48155783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02F455B0-F107-C345-BE66-225B8C3DCE17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7616DB5B-E651-9C47-863B-ECDC516EF058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custom" id="{6F77EBA9-94A9-2E4A-AD41-B0F6444CC903}" vid="{5BD712E6-88CA-9E49-A3FA-A0FB11FFD28D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</Template>
  <TotalTime>124</TotalTime>
  <Words>661</Words>
  <Application>Microsoft Macintosh PowerPoint</Application>
  <PresentationFormat>와이드스크린</PresentationFormat>
  <Paragraphs>126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굴림</vt:lpstr>
      <vt:lpstr>나눔바른고딕</vt:lpstr>
      <vt:lpstr>맑은 고딕</vt:lpstr>
      <vt:lpstr>Arial</vt:lpstr>
      <vt:lpstr>Calibri</vt:lpstr>
      <vt:lpstr>Calibri Light</vt:lpstr>
      <vt:lpstr>Times New Roman</vt:lpstr>
      <vt:lpstr>MOSL</vt:lpstr>
      <vt:lpstr>FOUO</vt:lpstr>
      <vt:lpstr>Confidential</vt:lpstr>
      <vt:lpstr>1_MOSL</vt:lpstr>
      <vt:lpstr>1_FOUO</vt:lpstr>
      <vt:lpstr>1_Confidential</vt:lpstr>
      <vt:lpstr>Huffman coding &amp; Java programming</vt:lpstr>
      <vt:lpstr>Data Compression</vt:lpstr>
      <vt:lpstr>Example</vt:lpstr>
      <vt:lpstr>Fixed-length encoding</vt:lpstr>
      <vt:lpstr>Some good case</vt:lpstr>
      <vt:lpstr>Huffman Tree.</vt:lpstr>
      <vt:lpstr>Allocating symbols</vt:lpstr>
      <vt:lpstr>Huffman Table</vt:lpstr>
      <vt:lpstr>File Read</vt:lpstr>
      <vt:lpstr>Sort the characters in frequency order?</vt:lpstr>
      <vt:lpstr>Implements comparable&lt;&gt; interface</vt:lpstr>
      <vt:lpstr>To print out all the symbols in List</vt:lpstr>
      <vt:lpstr>Next time, we will build up Huffman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 &amp; Java programming</dc:title>
  <dc:creator>유시환</dc:creator>
  <cp:lastModifiedBy>유시환</cp:lastModifiedBy>
  <cp:revision>13</cp:revision>
  <dcterms:created xsi:type="dcterms:W3CDTF">2019-05-17T01:22:42Z</dcterms:created>
  <dcterms:modified xsi:type="dcterms:W3CDTF">2019-05-17T03:27:14Z</dcterms:modified>
</cp:coreProperties>
</file>