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2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7" r:id="rId19"/>
    <p:sldId id="269" r:id="rId20"/>
    <p:sldId id="270" r:id="rId21"/>
    <p:sldId id="271" r:id="rId22"/>
    <p:sldId id="273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/>
    <p:restoredTop sz="94631"/>
  </p:normalViewPr>
  <p:slideViewPr>
    <p:cSldViewPr snapToGrid="0" snapToObjects="1">
      <p:cViewPr varScale="1">
        <p:scale>
          <a:sx n="114" d="100"/>
          <a:sy n="114" d="100"/>
        </p:scale>
        <p:origin x="64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D857-2717-1740-B390-0915B3A11796}" type="datetimeFigureOut">
              <a:rPr kumimoji="1" lang="ko-KR" altLang="en-US" smtClean="0"/>
              <a:t>2019-05-28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0365-F736-8F41-960E-D20359769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1DCB78-167B-C743-9818-3AB2239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266" y="309644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5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97F77-C710-9640-B9F1-FD223B863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D3D56D-668C-0542-8D3B-37A0ED37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B2C18DF-019D-8C4B-8E4F-5D6F75E967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7931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ko-KR" altLang="en-US"/>
              <a:t>마스터 텍스트 스타일 편집
둘째 수준
셋째 수준
넷째 수준
다섯째 수준</a:t>
            </a:r>
            <a:endParaRPr kumimoji="1"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AB601C-E537-4241-88DD-602097B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8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5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Communication_Theory_of_Secrecy_Systems" TargetMode="External"/><Relationship Id="rId2" Type="http://schemas.openxmlformats.org/officeDocument/2006/relationships/hyperlink" Target="https://simple.wikipedia.org/wiki/Confusion_and_diffu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44E1-3830-034E-AFEF-86DFC3B5F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Java Programming</a:t>
            </a:r>
            <a:br>
              <a:rPr kumimoji="1" lang="en-US" altLang="ko-KR" dirty="0"/>
            </a:br>
            <a:r>
              <a:rPr kumimoji="1" lang="en-US" altLang="ko-KR" dirty="0"/>
              <a:t>Security and DES encoding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D5463B-C295-DA49-B65F-45C640E1E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/>
              <a:t>Seehwan</a:t>
            </a:r>
            <a:r>
              <a:rPr kumimoji="1" lang="en-US" altLang="ko-KR" dirty="0"/>
              <a:t> Yoo</a:t>
            </a:r>
          </a:p>
          <a:p>
            <a:r>
              <a:rPr kumimoji="1" lang="en-US" altLang="ko-KR" dirty="0"/>
              <a:t>Dept. of Mobile Systems Engineering</a:t>
            </a:r>
          </a:p>
          <a:p>
            <a:r>
              <a:rPr kumimoji="1" lang="en-US" altLang="ko-KR" dirty="0" err="1"/>
              <a:t>Dankook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9A359-FE0E-CB47-92E6-245AB9AF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5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29457D-9FE0-45C6-9026-A2A3A501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1F06EA-4904-4574-A5BB-0D72E0A6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Key scheduling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3E29E-9755-4761-B965-F109F4DFCA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Making sub keys</a:t>
            </a:r>
          </a:p>
          <a:p>
            <a:pPr lvl="1"/>
            <a:r>
              <a:rPr lang="en-US" altLang="ko-KR" dirty="0"/>
              <a:t>Two permuted choice tables: PC1, PC2</a:t>
            </a:r>
          </a:p>
          <a:p>
            <a:pPr lvl="1"/>
            <a:r>
              <a:rPr lang="en-US" altLang="ko-KR" dirty="0"/>
              <a:t>Each Cn, </a:t>
            </a:r>
            <a:r>
              <a:rPr lang="en-US" altLang="ko-KR" dirty="0" err="1"/>
              <a:t>Dn</a:t>
            </a:r>
            <a:r>
              <a:rPr lang="en-US" altLang="ko-KR" dirty="0"/>
              <a:t> forms 56 bit </a:t>
            </a:r>
          </a:p>
          <a:p>
            <a:pPr lvl="1"/>
            <a:r>
              <a:rPr lang="en-US" altLang="ko-KR" dirty="0"/>
              <a:t>PC2 input: 56bit </a:t>
            </a:r>
            <a:r>
              <a:rPr lang="en-US" altLang="ko-KR" dirty="0">
                <a:sym typeface="Wingdings" panose="05000000000000000000" pitchFamily="2" charset="2"/>
              </a:rPr>
              <a:t> output: 48 bit</a:t>
            </a:r>
            <a:endParaRPr lang="en-US" altLang="ko-KR" dirty="0"/>
          </a:p>
          <a:p>
            <a:pPr lvl="1"/>
            <a:r>
              <a:rPr lang="en-US" altLang="ko-KR" dirty="0"/>
              <a:t>Further permuted; </a:t>
            </a:r>
            <a:br>
              <a:rPr lang="en-US" altLang="ko-KR" dirty="0"/>
            </a:br>
            <a:r>
              <a:rPr lang="en-US" altLang="ko-KR" dirty="0"/>
              <a:t>select 48 bits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selected 48 bits</a:t>
            </a:r>
            <a:br>
              <a:rPr lang="en-US" altLang="ko-KR" dirty="0"/>
            </a:br>
            <a:r>
              <a:rPr lang="en-US" altLang="ko-KR" dirty="0"/>
              <a:t>form </a:t>
            </a:r>
            <a:r>
              <a:rPr lang="en-US" altLang="ko-KR" dirty="0" err="1"/>
              <a:t>SubKeyn</a:t>
            </a:r>
            <a:endParaRPr lang="en-US" altLang="ko-KR" dirty="0"/>
          </a:p>
          <a:p>
            <a:pPr lvl="1"/>
            <a:r>
              <a:rPr lang="en-US" altLang="ko-KR" dirty="0"/>
              <a:t>Used in round 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FB362-82EC-42DD-B07E-9474579FB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74" y="1594219"/>
            <a:ext cx="2394790" cy="3917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B32118-654C-48DF-ACC5-ED915F8F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90" y="3815795"/>
            <a:ext cx="4344661" cy="10644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ACC4FB-AB9C-46AD-8764-C6C24826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111" y="1342604"/>
            <a:ext cx="2331440" cy="24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2DD4E0-C1EB-4F40-B8DC-66F73C5B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80A536-C90C-4E69-A5F0-17C31A7E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block encoding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13C659-AF44-4BF9-B87D-33D097855C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Initial Permutation / Final Permutation</a:t>
            </a:r>
          </a:p>
          <a:p>
            <a:pPr lvl="1"/>
            <a:r>
              <a:rPr lang="en-US" altLang="ko-KR" dirty="0"/>
              <a:t>Rearrange bits</a:t>
            </a:r>
          </a:p>
          <a:p>
            <a:r>
              <a:rPr lang="en-US" altLang="ko-KR" dirty="0"/>
              <a:t>Permutation Table</a:t>
            </a:r>
          </a:p>
          <a:p>
            <a:pPr lvl="1"/>
            <a:r>
              <a:rPr lang="en-US" altLang="ko-KR" dirty="0"/>
              <a:t>Remembers the </a:t>
            </a:r>
            <a:br>
              <a:rPr lang="en-US" altLang="ko-KR" dirty="0"/>
            </a:br>
            <a:r>
              <a:rPr lang="en-US" altLang="ko-KR" dirty="0"/>
              <a:t>order of output bits</a:t>
            </a:r>
          </a:p>
          <a:p>
            <a:pPr lvl="1"/>
            <a:r>
              <a:rPr lang="en-US" altLang="ko-KR" dirty="0"/>
              <a:t>IP table’s index[0]</a:t>
            </a:r>
            <a:br>
              <a:rPr lang="en-US" altLang="ko-KR" dirty="0"/>
            </a:br>
            <a:r>
              <a:rPr lang="en-US" altLang="ko-KR" dirty="0"/>
              <a:t>has N, </a:t>
            </a:r>
            <a:br>
              <a:rPr lang="en-US" altLang="ko-KR" dirty="0"/>
            </a:br>
            <a:r>
              <a:rPr lang="en-US" altLang="ko-KR" dirty="0"/>
              <a:t>where the bit comes from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E.g.)</a:t>
            </a:r>
          </a:p>
          <a:p>
            <a:pPr lvl="1"/>
            <a:r>
              <a:rPr lang="en-US" altLang="ko-KR" dirty="0"/>
              <a:t>IP[0]=58</a:t>
            </a:r>
          </a:p>
          <a:p>
            <a:pPr lvl="1"/>
            <a:r>
              <a:rPr lang="en-US" altLang="ko-KR" dirty="0"/>
              <a:t>Output bit 0 </a:t>
            </a: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 Input bit 58</a:t>
            </a:r>
          </a:p>
          <a:p>
            <a:pPr lvl="1"/>
            <a:r>
              <a:rPr lang="en-US" altLang="ko-KR" dirty="0"/>
              <a:t>Input bit 58 </a:t>
            </a:r>
            <a:r>
              <a:rPr lang="en-US" altLang="ko-KR" dirty="0">
                <a:sym typeface="Wingdings" panose="05000000000000000000" pitchFamily="2" charset="2"/>
              </a:rPr>
              <a:t> Output bit 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BDCFF5-D269-44CE-A2B5-9CF741B6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35" y="1682348"/>
            <a:ext cx="3810000" cy="2066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3245E-D9CA-4F44-B905-D0F9D592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635" y="964086"/>
            <a:ext cx="2535485" cy="2733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4EEB6-EDC7-4CFA-A9AA-7DC9AB604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35" y="3826661"/>
            <a:ext cx="3810000" cy="1514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63A632-0432-4A78-83B6-C8983E309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873" y="3605803"/>
            <a:ext cx="2545614" cy="27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3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359DFE-7148-41C3-9438-A48894EC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856DD9-6334-446C-B72F-94030092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big Picture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F926D-CB48-4471-ACA7-3B1E7471DE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Two phases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Key derivation</a:t>
            </a:r>
          </a:p>
          <a:p>
            <a:pPr lvl="1"/>
            <a:r>
              <a:rPr lang="en-US" altLang="ko-KR" dirty="0"/>
              <a:t>Make subkeys, used for each encryption round</a:t>
            </a:r>
          </a:p>
          <a:p>
            <a:pPr lvl="1"/>
            <a:r>
              <a:rPr lang="en-US" altLang="ko-KR" dirty="0"/>
              <a:t>Rearrange bits in </a:t>
            </a:r>
            <a:r>
              <a:rPr lang="en-US" altLang="ko-KR" strike="sngStrike" dirty="0"/>
              <a:t>unpredictable </a:t>
            </a:r>
            <a:r>
              <a:rPr lang="en-US" altLang="ko-KR" dirty="0"/>
              <a:t>less predictable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Encode the input text block</a:t>
            </a:r>
          </a:p>
          <a:p>
            <a:pPr lvl="1"/>
            <a:r>
              <a:rPr lang="en-US" altLang="ko-KR" dirty="0"/>
              <a:t>Input data: 64 bits form single block, unit of encryption</a:t>
            </a:r>
          </a:p>
          <a:p>
            <a:pPr lvl="1"/>
            <a:r>
              <a:rPr lang="en-US" altLang="ko-KR" dirty="0"/>
              <a:t>Initial Permutation (rearrange bits)</a:t>
            </a:r>
          </a:p>
          <a:p>
            <a:pPr lvl="2"/>
            <a:r>
              <a:rPr lang="en-US" altLang="ko-KR" dirty="0"/>
              <a:t>Divide the word into two</a:t>
            </a:r>
          </a:p>
          <a:p>
            <a:pPr lvl="1"/>
            <a:r>
              <a:rPr lang="en-US" altLang="ko-KR" dirty="0"/>
              <a:t>Goes through Feistel Network</a:t>
            </a:r>
          </a:p>
          <a:p>
            <a:pPr lvl="1"/>
            <a:r>
              <a:rPr lang="en-US" altLang="ko-KR" dirty="0"/>
              <a:t>Final Permutation (rearrange bits)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F2E20-0FFB-44E6-AEFE-128937EE3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82" y="932713"/>
            <a:ext cx="2011700" cy="5423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CBAA5-8151-47A4-8257-E6A598FE5601}"/>
              </a:ext>
            </a:extLst>
          </p:cNvPr>
          <p:cNvSpPr txBox="1"/>
          <p:nvPr/>
        </p:nvSpPr>
        <p:spPr>
          <a:xfrm>
            <a:off x="2915674" y="5925287"/>
            <a:ext cx="542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https://en.wikipedia.org/wiki/Data_Encryption_Standard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6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368A55-1C02-4787-9C42-CA8FBAF5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C00643-2386-4DAC-909F-7B08B1DC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Feistel Network / Structure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3C29C-9886-4103-AB26-7FDB70DCAE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Bit twist / XOR with </a:t>
            </a:r>
            <a:r>
              <a:rPr lang="en-US" altLang="ko-KR" dirty="0" err="1"/>
              <a:t>SubKeyn</a:t>
            </a:r>
            <a:endParaRPr lang="en-US" altLang="ko-KR" dirty="0"/>
          </a:p>
          <a:p>
            <a:r>
              <a:rPr lang="en-US" altLang="ko-KR" dirty="0"/>
              <a:t>Divide Permuted bits into two halves</a:t>
            </a:r>
          </a:p>
          <a:p>
            <a:pPr lvl="1"/>
            <a:r>
              <a:rPr lang="en-US" altLang="ko-KR" dirty="0"/>
              <a:t>L0, R0 (32 bits each)</a:t>
            </a:r>
          </a:p>
          <a:p>
            <a:r>
              <a:rPr lang="en-US" altLang="ko-KR" dirty="0"/>
              <a:t>Right half directly goes through the next round</a:t>
            </a:r>
          </a:p>
          <a:p>
            <a:pPr lvl="1"/>
            <a:r>
              <a:rPr lang="en-US" altLang="ko-KR" dirty="0"/>
              <a:t>L1 = R0</a:t>
            </a:r>
          </a:p>
          <a:p>
            <a:r>
              <a:rPr lang="en-US" altLang="ko-KR" dirty="0"/>
              <a:t>Left half is encrypted from right half (R0)</a:t>
            </a:r>
          </a:p>
          <a:p>
            <a:r>
              <a:rPr lang="en-US" altLang="ko-KR" dirty="0"/>
              <a:t>F-box: the encryption engine</a:t>
            </a:r>
          </a:p>
          <a:p>
            <a:pPr lvl="1"/>
            <a:r>
              <a:rPr lang="en-US" altLang="ko-KR" dirty="0"/>
              <a:t>Input: R0 (32bit), SubKey0 (48bit), L0 (32bit)</a:t>
            </a:r>
          </a:p>
          <a:p>
            <a:pPr lvl="1"/>
            <a:r>
              <a:rPr lang="en-US" altLang="ko-KR" dirty="0"/>
              <a:t>Output: R1 (32bit) goes to the next round</a:t>
            </a:r>
          </a:p>
          <a:p>
            <a:r>
              <a:rPr lang="en-US" altLang="ko-KR" dirty="0"/>
              <a:t>Repeated 16 times, with different </a:t>
            </a:r>
            <a:r>
              <a:rPr lang="en-US" altLang="ko-KR" dirty="0" err="1"/>
              <a:t>SubKeys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CD52D-89B8-4EE3-8BBE-1466B002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82" y="932713"/>
            <a:ext cx="2011700" cy="54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332EC1-AEA0-4D48-AC8A-F9B93155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67F5CA-3F12-46B1-A777-2E5D1139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F-box, Feistel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91F3F-C59E-4141-9337-BF3D0AF4ED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F-box: the encryption engine</a:t>
            </a:r>
          </a:p>
          <a:p>
            <a:pPr lvl="1"/>
            <a:r>
              <a:rPr lang="en-US" altLang="ko-KR" dirty="0"/>
              <a:t>Input: R0 (32bit), SubKey0 (48bit), L0 (32bit)</a:t>
            </a:r>
          </a:p>
          <a:p>
            <a:pPr lvl="1"/>
            <a:r>
              <a:rPr lang="en-US" altLang="ko-KR" dirty="0"/>
              <a:t>Output: R1 (32bit) goes to the next round</a:t>
            </a:r>
          </a:p>
          <a:p>
            <a:r>
              <a:rPr lang="en-US" altLang="ko-KR" dirty="0"/>
              <a:t>R0 is expanded to make 48 bits</a:t>
            </a:r>
          </a:p>
          <a:p>
            <a:pPr lvl="1"/>
            <a:r>
              <a:rPr lang="en-US" altLang="ko-KR" dirty="0"/>
              <a:t>Some bits are repeated</a:t>
            </a:r>
          </a:p>
          <a:p>
            <a:pPr lvl="1"/>
            <a:r>
              <a:rPr lang="en-US" altLang="ko-KR" dirty="0"/>
              <a:t>The Expansion table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Now, we have two 48 bits</a:t>
            </a:r>
          </a:p>
          <a:p>
            <a:pPr lvl="1"/>
            <a:r>
              <a:rPr lang="en-US" altLang="ko-KR" dirty="0"/>
              <a:t>SubKey0, Expanded R0</a:t>
            </a:r>
          </a:p>
          <a:p>
            <a:pPr lvl="1"/>
            <a:r>
              <a:rPr lang="en-US" altLang="ko-KR" dirty="0"/>
              <a:t>XOR them </a:t>
            </a:r>
            <a:r>
              <a:rPr lang="en-US" altLang="ko-KR" dirty="0">
                <a:sym typeface="Wingdings" panose="05000000000000000000" pitchFamily="2" charset="2"/>
              </a:rPr>
              <a:t> 48 bits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5EA52-468C-4420-877A-02BC2F561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62" y="2304201"/>
            <a:ext cx="3810000" cy="174307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2/25/Data_Encription_Standard_Flow_Diagram.svg/250px-Data_Encription_Standard_Flow_Diagram.svg.png">
            <a:extLst>
              <a:ext uri="{FF2B5EF4-FFF2-40B4-BE49-F238E27FC236}">
                <a16:creationId xmlns:a16="http://schemas.microsoft.com/office/drawing/2014/main" id="{F5716E8E-9679-498D-A09D-78097BAC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841" y="108976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0B186D-8500-441B-AEEF-1C3AEEF28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285" y="3715336"/>
            <a:ext cx="2200362" cy="24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332EC1-AEA0-4D48-AC8A-F9B93155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67F5CA-3F12-46B1-A777-2E5D1139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F-box, Feistel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91F3F-C59E-4141-9337-BF3D0AF4ED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F-box: the encryption engine</a:t>
            </a:r>
          </a:p>
          <a:p>
            <a:pPr lvl="1"/>
            <a:r>
              <a:rPr lang="en-US" altLang="ko-KR" dirty="0"/>
              <a:t>Input: R0 (32bit), SubKey0 (48bit), L0 (32bit)</a:t>
            </a:r>
          </a:p>
          <a:p>
            <a:pPr lvl="1"/>
            <a:r>
              <a:rPr lang="en-US" altLang="ko-KR" dirty="0"/>
              <a:t>Output: R1 (32bit) goes to the next round</a:t>
            </a:r>
          </a:p>
          <a:p>
            <a:r>
              <a:rPr lang="en-US" altLang="ko-KR" dirty="0"/>
              <a:t>48 bits are re-grouped</a:t>
            </a:r>
          </a:p>
          <a:p>
            <a:pPr lvl="1"/>
            <a:r>
              <a:rPr lang="en-US" altLang="ko-KR" dirty="0"/>
              <a:t>8 groups of 6 bits </a:t>
            </a:r>
          </a:p>
          <a:p>
            <a:pPr lvl="1"/>
            <a:r>
              <a:rPr lang="en-US" altLang="ko-KR" dirty="0"/>
              <a:t>Substitution Box, S-boxes</a:t>
            </a:r>
          </a:p>
          <a:p>
            <a:pPr lvl="1"/>
            <a:r>
              <a:rPr lang="en-US" altLang="ko-KR" dirty="0"/>
              <a:t>Each group uses Sn box</a:t>
            </a:r>
          </a:p>
          <a:p>
            <a:r>
              <a:rPr lang="en-US" altLang="ko-KR" dirty="0"/>
              <a:t>S-box encoding table</a:t>
            </a:r>
          </a:p>
          <a:p>
            <a:pPr lvl="1"/>
            <a:r>
              <a:rPr lang="en-US" altLang="ko-KR" dirty="0"/>
              <a:t>Input: 6bits </a:t>
            </a:r>
            <a:r>
              <a:rPr lang="en-US" altLang="ko-KR" dirty="0">
                <a:sym typeface="Wingdings" panose="05000000000000000000" pitchFamily="2" charset="2"/>
              </a:rPr>
              <a:t> Output: 4 bits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0~63  0~15</a:t>
            </a:r>
          </a:p>
          <a:p>
            <a:pPr lvl="1"/>
            <a:r>
              <a:rPr lang="en-US" altLang="ko-KR" dirty="0"/>
              <a:t>4bits x 8 groups = 32 bits</a:t>
            </a:r>
          </a:p>
        </p:txBody>
      </p:sp>
      <p:pic>
        <p:nvPicPr>
          <p:cNvPr id="1026" name="Picture 2" descr="https://upload.wikimedia.org/wikipedia/commons/thumb/2/25/Data_Encription_Standard_Flow_Diagram.svg/250px-Data_Encription_Standard_Flow_Diagram.svg.png">
            <a:extLst>
              <a:ext uri="{FF2B5EF4-FFF2-40B4-BE49-F238E27FC236}">
                <a16:creationId xmlns:a16="http://schemas.microsoft.com/office/drawing/2014/main" id="{F5716E8E-9679-498D-A09D-78097BAC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841" y="108976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9DAD4F-5ACE-4434-99E6-EE509E1D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08" y="3518639"/>
            <a:ext cx="6957787" cy="27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332EC1-AEA0-4D48-AC8A-F9B93155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67F5CA-3F12-46B1-A777-2E5D1139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F-box, Feistel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91F3F-C59E-4141-9337-BF3D0AF4ED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F-box: the encryption engine</a:t>
            </a:r>
          </a:p>
          <a:p>
            <a:pPr lvl="1"/>
            <a:r>
              <a:rPr lang="en-US" altLang="ko-KR" dirty="0"/>
              <a:t>Input: R0 (32bit), SubKey0 (48bit), L0 (32bit)</a:t>
            </a:r>
          </a:p>
          <a:p>
            <a:pPr lvl="1"/>
            <a:r>
              <a:rPr lang="en-US" altLang="ko-KR" dirty="0"/>
              <a:t>Output: R1 (32bit) goes to the next round</a:t>
            </a:r>
          </a:p>
          <a:p>
            <a:r>
              <a:rPr lang="en-US" altLang="ko-KR" dirty="0"/>
              <a:t>S-box encoding table</a:t>
            </a:r>
          </a:p>
          <a:p>
            <a:pPr lvl="1"/>
            <a:r>
              <a:rPr lang="en-US" altLang="ko-KR" dirty="0"/>
              <a:t>Input: 6bits </a:t>
            </a:r>
            <a:r>
              <a:rPr lang="en-US" altLang="ko-KR" dirty="0">
                <a:sym typeface="Wingdings" panose="05000000000000000000" pitchFamily="2" charset="2"/>
              </a:rPr>
              <a:t> Output: 4 bits</a:t>
            </a:r>
          </a:p>
          <a:p>
            <a:pPr lvl="1"/>
            <a:r>
              <a:rPr lang="en-US" altLang="ko-KR" dirty="0"/>
              <a:t>4bits x 8 groups = 32 bits</a:t>
            </a:r>
          </a:p>
          <a:p>
            <a:r>
              <a:rPr lang="en-US" altLang="ko-KR" dirty="0"/>
              <a:t>Permutation table</a:t>
            </a:r>
          </a:p>
          <a:p>
            <a:pPr lvl="1"/>
            <a:r>
              <a:rPr lang="en-US" altLang="ko-KR" dirty="0"/>
              <a:t>Another bit shuffling</a:t>
            </a:r>
          </a:p>
        </p:txBody>
      </p:sp>
      <p:pic>
        <p:nvPicPr>
          <p:cNvPr id="1026" name="Picture 2" descr="https://upload.wikimedia.org/wikipedia/commons/thumb/2/25/Data_Encription_Standard_Flow_Diagram.svg/250px-Data_Encription_Standard_Flow_Diagram.svg.png">
            <a:extLst>
              <a:ext uri="{FF2B5EF4-FFF2-40B4-BE49-F238E27FC236}">
                <a16:creationId xmlns:a16="http://schemas.microsoft.com/office/drawing/2014/main" id="{F5716E8E-9679-498D-A09D-78097BAC5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841" y="108976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46EA3A-D2D0-4339-9457-F7C00219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06" y="4186237"/>
            <a:ext cx="2266950" cy="182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EB2568-4800-4234-91D7-90206B5E2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4" y="4291012"/>
            <a:ext cx="2857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368A55-1C02-4787-9C42-CA8FBAF5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C00643-2386-4DAC-909F-7B08B1DC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Feistel Network / Structure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3C29C-9886-4103-AB26-7FDB70DCAE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Divide Permuted bits into two halves</a:t>
            </a:r>
          </a:p>
          <a:p>
            <a:pPr lvl="1"/>
            <a:r>
              <a:rPr lang="en-US" altLang="ko-KR" dirty="0"/>
              <a:t>L0, R0 (32 bits each)</a:t>
            </a:r>
          </a:p>
          <a:p>
            <a:r>
              <a:rPr lang="en-US" altLang="ko-KR" dirty="0"/>
              <a:t>Right half directly goes through the next round</a:t>
            </a:r>
          </a:p>
          <a:p>
            <a:pPr lvl="1"/>
            <a:r>
              <a:rPr lang="en-US" altLang="ko-KR" dirty="0"/>
              <a:t>L1 = R0</a:t>
            </a:r>
          </a:p>
          <a:p>
            <a:r>
              <a:rPr lang="en-US" altLang="ko-KR" dirty="0"/>
              <a:t>R0, goes through Feistel function with SubKey0</a:t>
            </a:r>
          </a:p>
          <a:p>
            <a:pPr lvl="1"/>
            <a:r>
              <a:rPr lang="en-US" altLang="ko-KR" dirty="0"/>
              <a:t>F(R0, SubKey0)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32 bits output</a:t>
            </a:r>
          </a:p>
          <a:p>
            <a:r>
              <a:rPr lang="en-US" altLang="ko-KR" dirty="0"/>
              <a:t>The rest of half output,</a:t>
            </a:r>
          </a:p>
          <a:p>
            <a:pPr lvl="1"/>
            <a:r>
              <a:rPr lang="en-US" altLang="ko-KR" dirty="0"/>
              <a:t>R1 = XOR (L0, F(R0, SubKey0) )</a:t>
            </a:r>
          </a:p>
          <a:p>
            <a:r>
              <a:rPr lang="en-US" altLang="ko-KR" dirty="0"/>
              <a:t>Repeat with SubKey1, SubKey2, … SubKey15</a:t>
            </a:r>
          </a:p>
          <a:p>
            <a:r>
              <a:rPr lang="en-US" altLang="ko-KR" dirty="0"/>
              <a:t>Finally Permuted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CD52D-89B8-4EE3-8BBE-1466B002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82" y="932713"/>
            <a:ext cx="2011700" cy="54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2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975BD9-7139-4088-A9E0-FE7029DC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B5685A-4B5E-4AA6-A2ED-C9D8BF4B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There are much literature on Crypto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CD880A-F38B-4E5A-95FF-44FF5522D6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This semester focus on practicing your programming skill</a:t>
            </a:r>
          </a:p>
          <a:p>
            <a:pPr lvl="1"/>
            <a:r>
              <a:rPr lang="en-US" altLang="ko-KR" dirty="0"/>
              <a:t>Rather than theoretical analysis</a:t>
            </a:r>
          </a:p>
          <a:p>
            <a:r>
              <a:rPr lang="en-US" altLang="ko-KR" dirty="0"/>
              <a:t>Symmetric Encryption today uses AES (Advanced Encryption System)</a:t>
            </a:r>
          </a:p>
          <a:p>
            <a:pPr lvl="1"/>
            <a:r>
              <a:rPr lang="en-US" altLang="ko-KR" dirty="0"/>
              <a:t>CPU has instruction for the encryption/decryption</a:t>
            </a:r>
          </a:p>
          <a:p>
            <a:pPr lvl="1"/>
            <a:r>
              <a:rPr lang="en-US" altLang="ko-KR" dirty="0"/>
              <a:t>Some CPU encrypts memory region to strengthen confidentiality</a:t>
            </a:r>
          </a:p>
          <a:p>
            <a:r>
              <a:rPr lang="en-US" altLang="ko-KR" dirty="0"/>
              <a:t>There are some body who tries to break crypto, always</a:t>
            </a:r>
          </a:p>
          <a:p>
            <a:pPr lvl="1"/>
            <a:r>
              <a:rPr lang="en-US" altLang="ko-KR" dirty="0"/>
              <a:t>Imitation game, Enigma</a:t>
            </a:r>
          </a:p>
          <a:p>
            <a:pPr lvl="2"/>
            <a:r>
              <a:rPr lang="en-US" altLang="ko-KR" dirty="0"/>
              <a:t>Fictions, Movies</a:t>
            </a:r>
          </a:p>
          <a:p>
            <a:pPr lvl="1"/>
            <a:r>
              <a:rPr lang="en-US" altLang="ko-KR" dirty="0"/>
              <a:t>And somehow real</a:t>
            </a:r>
          </a:p>
          <a:p>
            <a:pPr lvl="1"/>
            <a:r>
              <a:rPr lang="en-US" altLang="ko-KR" dirty="0"/>
              <a:t>There are security check tools &amp; methodologies</a:t>
            </a:r>
          </a:p>
          <a:p>
            <a:pPr lvl="2"/>
            <a:r>
              <a:rPr lang="en-US" altLang="ko-KR" dirty="0"/>
              <a:t>Use verified tools, that’s we are using</a:t>
            </a:r>
          </a:p>
        </p:txBody>
      </p:sp>
    </p:spTree>
    <p:extLst>
      <p:ext uri="{BB962C8B-B14F-4D97-AF65-F5344CB8AC3E}">
        <p14:creationId xmlns:p14="http://schemas.microsoft.com/office/powerpoint/2010/main" val="35269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AA8AD1-926C-4EEF-BB27-6B79CDA5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748BCC-D3E7-4E2F-B4FC-4C105742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Review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B2A24-A739-4363-A5F4-D6231569FC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Encoding/decoding changes data presentation</a:t>
            </a:r>
          </a:p>
          <a:p>
            <a:pPr lvl="1"/>
            <a:r>
              <a:rPr lang="en-US" altLang="ko-KR" dirty="0"/>
              <a:t>However, information should be identical</a:t>
            </a:r>
          </a:p>
          <a:p>
            <a:pPr lvl="1"/>
            <a:r>
              <a:rPr lang="en-US" altLang="ko-KR" dirty="0"/>
              <a:t>Bit/byte/base64/decimal/hexadecimal</a:t>
            </a:r>
          </a:p>
          <a:p>
            <a:pPr lvl="2"/>
            <a:r>
              <a:rPr lang="en-US" altLang="ko-KR" dirty="0"/>
              <a:t>Merely different information presentation</a:t>
            </a:r>
          </a:p>
          <a:p>
            <a:pPr lvl="1"/>
            <a:r>
              <a:rPr lang="en-US" altLang="ko-KR" dirty="0"/>
              <a:t>Huffman encoding for Data compression</a:t>
            </a:r>
          </a:p>
          <a:p>
            <a:pPr lvl="2"/>
            <a:r>
              <a:rPr lang="en-US" altLang="ko-KR" dirty="0"/>
              <a:t>Allocate shorter code word for frequent symbol</a:t>
            </a:r>
          </a:p>
          <a:p>
            <a:pPr lvl="2"/>
            <a:r>
              <a:rPr lang="en-US" altLang="ko-KR" dirty="0"/>
              <a:t>Reduces the average / total length of data presentation – ZIP, RAR uses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4734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102140-D8AD-4C3A-B73D-E82E7FBB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2AA5D7-7486-4E3A-BA08-62DF84D9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encoding – data encryption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6A41A-4FA2-4AA1-9D59-EB7366509B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Cryptography</a:t>
            </a:r>
          </a:p>
          <a:p>
            <a:pPr lvl="1"/>
            <a:r>
              <a:rPr lang="en-US" altLang="ko-KR" dirty="0"/>
              <a:t>Much focus on information security, confidentiality, in particular</a:t>
            </a:r>
          </a:p>
          <a:p>
            <a:pPr lvl="1"/>
            <a:r>
              <a:rPr lang="en-US" altLang="ko-KR" dirty="0"/>
              <a:t>Do not reveal useful information to unauthorized users</a:t>
            </a:r>
          </a:p>
          <a:p>
            <a:pPr lvl="1"/>
            <a:r>
              <a:rPr lang="en-US" altLang="ko-KR" dirty="0"/>
              <a:t>Making data difficult to read /understand (get correct information)</a:t>
            </a:r>
          </a:p>
          <a:p>
            <a:pPr lvl="1"/>
            <a:r>
              <a:rPr lang="en-US" altLang="ko-KR" dirty="0"/>
              <a:t>Hiding confidential/secret information from public users</a:t>
            </a:r>
          </a:p>
          <a:p>
            <a:r>
              <a:rPr lang="en-US" altLang="ko-KR" dirty="0"/>
              <a:t>Data can be decrypted only with the feasible ‘key’</a:t>
            </a:r>
          </a:p>
          <a:p>
            <a:pPr lvl="1"/>
            <a:r>
              <a:rPr lang="en-US" altLang="ko-KR" dirty="0"/>
              <a:t>Special operation with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5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AF473D-C2BF-47A9-9378-9316CE2C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D52705-71D9-4218-AC5C-B9BAFDB0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of oldest cipher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F1B0EF-EB36-4966-A5B9-76CC874D47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8797905" cy="4904636"/>
          </a:xfrm>
        </p:spPr>
        <p:txBody>
          <a:bodyPr/>
          <a:lstStyle/>
          <a:p>
            <a:r>
              <a:rPr lang="en-US" altLang="ko-KR" dirty="0"/>
              <a:t>Caesar’s code</a:t>
            </a:r>
          </a:p>
          <a:p>
            <a:r>
              <a:rPr lang="en-US" altLang="ko-KR" dirty="0"/>
              <a:t>Known to be developed by Julius Caesar</a:t>
            </a:r>
          </a:p>
          <a:p>
            <a:pPr lvl="1"/>
            <a:r>
              <a:rPr lang="en-US" altLang="ko-KR" dirty="0"/>
              <a:t>For military purpose, deliver ordering across the country (Rome)</a:t>
            </a:r>
          </a:p>
          <a:p>
            <a:pPr lvl="1"/>
            <a:r>
              <a:rPr lang="en-US" altLang="ko-KR" dirty="0"/>
              <a:t>Keep secrecy because one cannot properly comprehend meanings</a:t>
            </a:r>
          </a:p>
          <a:p>
            <a:r>
              <a:rPr lang="en-US" altLang="ko-KR" dirty="0"/>
              <a:t>Pick some number 0~25, use it as ‘</a:t>
            </a:r>
            <a:r>
              <a:rPr lang="en-US" altLang="ko-KR" i="1" dirty="0"/>
              <a:t>shift key’</a:t>
            </a:r>
          </a:p>
          <a:p>
            <a:pPr lvl="1"/>
            <a:r>
              <a:rPr lang="en-US" altLang="ko-KR" dirty="0"/>
              <a:t>Assume that shift key is securely distributed, before use</a:t>
            </a:r>
          </a:p>
          <a:p>
            <a:r>
              <a:rPr lang="en-US" altLang="ko-KR" dirty="0"/>
              <a:t>For every letter in the plain text, </a:t>
            </a:r>
          </a:p>
          <a:p>
            <a:pPr lvl="1"/>
            <a:r>
              <a:rPr lang="en-US" altLang="ko-KR" dirty="0"/>
              <a:t>Change the alphabet character with the next N-</a:t>
            </a:r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character, where N is shift key</a:t>
            </a:r>
          </a:p>
          <a:p>
            <a:pPr lvl="1"/>
            <a:r>
              <a:rPr lang="en-US" altLang="ko-KR" dirty="0"/>
              <a:t>E.g.) shift key = 3, input character is ‘I’ </a:t>
            </a:r>
            <a:r>
              <a:rPr lang="en-US" altLang="ko-KR" dirty="0">
                <a:sym typeface="Wingdings" panose="05000000000000000000" pitchFamily="2" charset="2"/>
              </a:rPr>
              <a:t> cipher text is ‘L’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07345-692A-47DE-B5B6-581F7B6C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599" y="1534380"/>
            <a:ext cx="2374788" cy="41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C9322E-FF85-4878-AE80-77B5C60F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 more examples)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FD2C9-E2AE-4899-BE1E-BAFC1F7FCB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Shift key is 3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Try yourself with ‘I am a boy’</a:t>
            </a:r>
          </a:p>
          <a:p>
            <a:pPr lvl="1"/>
            <a:r>
              <a:rPr lang="en-US" altLang="ko-KR" dirty="0"/>
              <a:t>Does it look like encrypted?</a:t>
            </a:r>
          </a:p>
          <a:p>
            <a:endParaRPr lang="en-US" altLang="ko-KR" dirty="0"/>
          </a:p>
          <a:p>
            <a:r>
              <a:rPr lang="en-US" altLang="ko-KR" dirty="0"/>
              <a:t>Variant: ROT13</a:t>
            </a:r>
          </a:p>
          <a:p>
            <a:pPr lvl="1"/>
            <a:r>
              <a:rPr lang="en-US" altLang="ko-KR" strike="sngStrike" dirty="0"/>
              <a:t>WT.</a:t>
            </a:r>
            <a:endParaRPr lang="ko-KR" altLang="en-US" strike="sngStrike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747278E-BE13-4AE5-AA85-D20E9016FBA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How to decrypt?</a:t>
            </a:r>
          </a:p>
          <a:p>
            <a:pPr lvl="1"/>
            <a:r>
              <a:rPr lang="en-US" altLang="ko-KR" dirty="0"/>
              <a:t>Inverse operation to shift right </a:t>
            </a:r>
            <a:br>
              <a:rPr lang="en-US" altLang="ko-KR" dirty="0"/>
            </a:br>
            <a:r>
              <a:rPr lang="en-US" altLang="ko-KR" dirty="0"/>
              <a:t>= shift left</a:t>
            </a:r>
          </a:p>
          <a:p>
            <a:pPr lvl="1"/>
            <a:r>
              <a:rPr lang="en-US" altLang="ko-KR" dirty="0"/>
              <a:t>Shift left 3 char</a:t>
            </a:r>
          </a:p>
          <a:p>
            <a:pPr lvl="1"/>
            <a:r>
              <a:rPr lang="en-US" altLang="ko-KR" dirty="0"/>
              <a:t>Check with ‘I am a boy’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Decrypt of ROT13?</a:t>
            </a:r>
          </a:p>
          <a:p>
            <a:pPr lvl="1"/>
            <a:r>
              <a:rPr lang="en-US" altLang="ko-KR" dirty="0"/>
              <a:t>Do it once again</a:t>
            </a:r>
          </a:p>
          <a:p>
            <a:pPr lvl="1"/>
            <a:r>
              <a:rPr lang="en-US" altLang="ko-KR" dirty="0"/>
              <a:t>Plain text will be back</a:t>
            </a:r>
          </a:p>
          <a:p>
            <a:pPr lvl="1"/>
            <a:r>
              <a:rPr lang="en-US" altLang="ko-KR" dirty="0"/>
              <a:t>Same keys are used for </a:t>
            </a:r>
            <a:br>
              <a:rPr lang="en-US" altLang="ko-KR" dirty="0"/>
            </a:br>
            <a:r>
              <a:rPr lang="en-US" altLang="ko-KR" dirty="0"/>
              <a:t>encryption / decryption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FF663A-6D41-4194-8CBF-EE2BB1B7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69C702-833F-43F1-88D0-B91DCF587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67654"/>
            <a:ext cx="3048000" cy="1285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D04816-9BBA-42C0-ADD3-AE534A83C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32275"/>
            <a:ext cx="3048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3EF976-3075-494F-9AF3-EF8800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DE6735-290C-4293-829F-0D27D976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Yes. Easy to break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AE495-EA25-4148-B12C-365F87C36E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Why and How?</a:t>
            </a:r>
          </a:p>
          <a:p>
            <a:pPr lvl="1"/>
            <a:r>
              <a:rPr lang="en-US" altLang="ko-KR" dirty="0"/>
              <a:t>Single key is used for every letter, not changed</a:t>
            </a:r>
          </a:p>
          <a:p>
            <a:pPr lvl="1"/>
            <a:r>
              <a:rPr lang="en-US" altLang="ko-KR" dirty="0"/>
              <a:t>The number of possible key is limited. How many?</a:t>
            </a:r>
          </a:p>
          <a:p>
            <a:pPr lvl="2"/>
            <a:r>
              <a:rPr lang="en-US" altLang="ko-KR" dirty="0"/>
              <a:t>You can try for all 26 keys</a:t>
            </a:r>
          </a:p>
          <a:p>
            <a:pPr lvl="2"/>
            <a:r>
              <a:rPr lang="en-US" altLang="ko-KR" dirty="0"/>
              <a:t>Brute-force algorithm</a:t>
            </a:r>
          </a:p>
          <a:p>
            <a:pPr lvl="1"/>
            <a:r>
              <a:rPr lang="en-US" altLang="ko-KR" dirty="0"/>
              <a:t>The frequency is not changed, even though characters are different</a:t>
            </a:r>
          </a:p>
          <a:p>
            <a:pPr lvl="2"/>
            <a:r>
              <a:rPr lang="en-US" altLang="ko-KR" dirty="0"/>
              <a:t>Guess the most frequent character? ‘ ’, ‘e’, ‘i’, ‘o’, etc.</a:t>
            </a:r>
          </a:p>
          <a:p>
            <a:pPr lvl="2"/>
            <a:r>
              <a:rPr lang="en-US" altLang="ko-KR" dirty="0"/>
              <a:t>Try one by one</a:t>
            </a:r>
          </a:p>
          <a:p>
            <a:r>
              <a:rPr lang="en-US" altLang="ko-KR" dirty="0"/>
              <a:t>No, do not use it with modern computers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06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1A4B29-CB61-454C-980E-21FA8AB5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FB389-5BAC-4987-B03B-4ADFC350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Somewhat modern encryption system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68FB1-A601-417B-A4B2-A880AB5D12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DES (data encryption standard)</a:t>
            </a:r>
          </a:p>
          <a:p>
            <a:pPr lvl="1"/>
            <a:r>
              <a:rPr lang="en-US" altLang="ko-KR" dirty="0"/>
              <a:t>Developed by IBM in 1975</a:t>
            </a:r>
          </a:p>
          <a:p>
            <a:pPr lvl="1"/>
            <a:r>
              <a:rPr lang="en-US" altLang="ko-KR" dirty="0"/>
              <a:t>Now, it has been broken. So, do not use DES for any commercial/professional use</a:t>
            </a:r>
          </a:p>
          <a:p>
            <a:pPr lvl="1"/>
            <a:r>
              <a:rPr lang="en-US" altLang="ko-KR" dirty="0"/>
              <a:t>Basic idea for later generation crypto algorithms</a:t>
            </a:r>
          </a:p>
          <a:p>
            <a:r>
              <a:rPr lang="en-US" altLang="ko-KR" dirty="0"/>
              <a:t>This is what you’ll implement</a:t>
            </a:r>
          </a:p>
          <a:p>
            <a:pPr lvl="1"/>
            <a:r>
              <a:rPr lang="en-US" altLang="ko-KR" dirty="0"/>
              <a:t>Use multiple keys</a:t>
            </a:r>
          </a:p>
          <a:p>
            <a:pPr lvl="1"/>
            <a:r>
              <a:rPr lang="en-US" altLang="ko-KR" dirty="0"/>
              <a:t>Consist of multiple rounds</a:t>
            </a:r>
          </a:p>
          <a:p>
            <a:pPr lvl="1"/>
            <a:r>
              <a:rPr lang="en-US" altLang="ko-KR" dirty="0"/>
              <a:t>Pseudo-random permutation</a:t>
            </a:r>
            <a:endParaRPr lang="ko-KR" altLang="en-US" dirty="0"/>
          </a:p>
          <a:p>
            <a:pPr lvl="2"/>
            <a:r>
              <a:rPr lang="en-US" altLang="ko-KR" dirty="0"/>
              <a:t>Combination of shifting bits, XOR, operations</a:t>
            </a:r>
          </a:p>
          <a:p>
            <a:pPr lvl="2"/>
            <a:r>
              <a:rPr lang="en-US" altLang="ko-KR" dirty="0"/>
              <a:t>Give some redundancy, drop some bits</a:t>
            </a:r>
          </a:p>
          <a:p>
            <a:pPr lvl="1"/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cipher</a:t>
            </a:r>
          </a:p>
          <a:p>
            <a:pPr lvl="2"/>
            <a:r>
              <a:rPr lang="en-US" altLang="ko-KR" dirty="0"/>
              <a:t>Every 64 bit forms the unit of encryption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81F91-386F-4701-82A1-9A8E9EC930F1}"/>
              </a:ext>
            </a:extLst>
          </p:cNvPr>
          <p:cNvSpPr txBox="1"/>
          <p:nvPr/>
        </p:nvSpPr>
        <p:spPr>
          <a:xfrm>
            <a:off x="6442745" y="3844086"/>
            <a:ext cx="5654179" cy="24314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Principle of Confusion and Diffusion</a:t>
            </a:r>
          </a:p>
          <a:p>
            <a:pPr lvl="1"/>
            <a:r>
              <a:rPr lang="en-US" altLang="ko-KR" dirty="0"/>
              <a:t>Confusion: make things complex enough, so that input (plain text, keys) and cipher text are irrelevant</a:t>
            </a:r>
          </a:p>
          <a:p>
            <a:pPr lvl="1"/>
            <a:r>
              <a:rPr lang="en-US" altLang="ko-KR" dirty="0"/>
              <a:t>Diffusion: small change in input leads to large &amp; multiple changes in output</a:t>
            </a:r>
          </a:p>
          <a:p>
            <a:pPr lvl="2"/>
            <a:r>
              <a:rPr lang="en-US" altLang="ko-KR" sz="1400" dirty="0">
                <a:hlinkClick r:id="rId2"/>
              </a:rPr>
              <a:t>https://simple.wikipedia.org/wiki/Confusion_and_diffusion</a:t>
            </a:r>
            <a:endParaRPr lang="en-US" altLang="ko-KR" sz="1400" dirty="0"/>
          </a:p>
          <a:p>
            <a:pPr lvl="2"/>
            <a:r>
              <a:rPr lang="en-US" altLang="ko-KR" sz="1600" dirty="0"/>
              <a:t>Claude E. Shannon, "</a:t>
            </a:r>
            <a:r>
              <a:rPr lang="en-US" altLang="ko-KR" sz="1600" dirty="0">
                <a:hlinkClick r:id="rId3" tooltip="Communication Theory of Secrecy Systems"/>
              </a:rPr>
              <a:t>Communication Theory of Secrecy Systems</a:t>
            </a:r>
            <a:r>
              <a:rPr lang="en-US" altLang="ko-KR" sz="1600" dirty="0"/>
              <a:t>", Bell System Technical Journal, vol.28-4, page 656–715, 1949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998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359DFE-7148-41C3-9438-A48894EC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856DD9-6334-446C-B72F-94030092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big Picture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F926D-CB48-4471-ACA7-3B1E7471DE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Two phases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Key derivation</a:t>
            </a:r>
          </a:p>
          <a:p>
            <a:pPr lvl="1"/>
            <a:r>
              <a:rPr lang="en-US" altLang="ko-KR" dirty="0"/>
              <a:t>Make subkeys, used for each encryption round</a:t>
            </a:r>
          </a:p>
          <a:p>
            <a:pPr lvl="1"/>
            <a:r>
              <a:rPr lang="en-US" altLang="ko-KR" dirty="0"/>
              <a:t>Rearrange bits in </a:t>
            </a:r>
            <a:r>
              <a:rPr lang="en-US" altLang="ko-KR" strike="sngStrike" dirty="0"/>
              <a:t>unpredictable </a:t>
            </a:r>
            <a:r>
              <a:rPr lang="en-US" altLang="ko-KR" dirty="0"/>
              <a:t>less predictable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Encode the input text block</a:t>
            </a:r>
          </a:p>
          <a:p>
            <a:pPr lvl="1"/>
            <a:r>
              <a:rPr lang="en-US" altLang="ko-KR" dirty="0"/>
              <a:t>Input data: 64 bits form single block, unit of encryption</a:t>
            </a:r>
          </a:p>
          <a:p>
            <a:pPr lvl="1"/>
            <a:r>
              <a:rPr lang="en-US" altLang="ko-KR" dirty="0"/>
              <a:t>Initial Permutation (rearrange bits)</a:t>
            </a:r>
          </a:p>
          <a:p>
            <a:pPr lvl="2"/>
            <a:r>
              <a:rPr lang="en-US" altLang="ko-KR" dirty="0"/>
              <a:t>Divide the word into two</a:t>
            </a:r>
          </a:p>
          <a:p>
            <a:pPr lvl="1"/>
            <a:r>
              <a:rPr lang="en-US" altLang="ko-KR" dirty="0"/>
              <a:t>Goes through Feistel Network</a:t>
            </a:r>
          </a:p>
          <a:p>
            <a:pPr lvl="1"/>
            <a:r>
              <a:rPr lang="en-US" altLang="ko-KR" dirty="0"/>
              <a:t>Final Permutation (rearrange bits)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F2E20-0FFB-44E6-AEFE-128937EE3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82" y="932713"/>
            <a:ext cx="2011700" cy="5423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CBAA5-8151-47A4-8257-E6A598FE5601}"/>
              </a:ext>
            </a:extLst>
          </p:cNvPr>
          <p:cNvSpPr txBox="1"/>
          <p:nvPr/>
        </p:nvSpPr>
        <p:spPr>
          <a:xfrm>
            <a:off x="2915674" y="5925287"/>
            <a:ext cx="542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https://en.wikipedia.org/wiki/Data_Encryption_Standard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77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29457D-9FE0-45C6-9026-A2A3A501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1F06EA-4904-4574-A5BB-0D72E0A6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Key scheduling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3E29E-9755-4761-B965-F109F4DFCA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Making sub keys</a:t>
            </a:r>
          </a:p>
          <a:p>
            <a:pPr lvl="1"/>
            <a:r>
              <a:rPr lang="en-US" altLang="ko-KR" dirty="0"/>
              <a:t>Two permuted choice tables: PC1, PC2</a:t>
            </a:r>
          </a:p>
          <a:p>
            <a:pPr lvl="1"/>
            <a:r>
              <a:rPr lang="en-US" altLang="ko-KR" dirty="0"/>
              <a:t>PC1 input: 64bit </a:t>
            </a:r>
            <a:r>
              <a:rPr lang="en-US" altLang="ko-KR" dirty="0">
                <a:sym typeface="Wingdings" panose="05000000000000000000" pitchFamily="2" charset="2"/>
              </a:rPr>
              <a:t> output: 56 bit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56bits are divided into two parts C0, D0</a:t>
            </a:r>
          </a:p>
          <a:p>
            <a:pPr lvl="1"/>
            <a:r>
              <a:rPr lang="en-US" altLang="ko-KR" dirty="0"/>
              <a:t>C0: left half (28 bits), D0: right half (28 bits)</a:t>
            </a:r>
          </a:p>
          <a:p>
            <a:pPr lvl="1"/>
            <a:r>
              <a:rPr lang="en-US" altLang="ko-KR" dirty="0"/>
              <a:t>C, D are left rotated 1 bits or 2 bits</a:t>
            </a:r>
          </a:p>
          <a:p>
            <a:pPr lvl="2"/>
            <a:r>
              <a:rPr lang="en-US" altLang="ko-KR" dirty="0"/>
              <a:t>In round # 1, 2, 9, 16, shift 1 bit left rotate</a:t>
            </a:r>
          </a:p>
          <a:p>
            <a:pPr lvl="2"/>
            <a:r>
              <a:rPr lang="en-US" altLang="ko-KR" dirty="0"/>
              <a:t>Rest of rounds shift 2 bit left rotate</a:t>
            </a:r>
          </a:p>
          <a:p>
            <a:pPr lvl="1"/>
            <a:r>
              <a:rPr lang="en-US" altLang="ko-KR" dirty="0"/>
              <a:t>Each Cn, </a:t>
            </a:r>
            <a:r>
              <a:rPr lang="en-US" altLang="ko-KR" dirty="0" err="1"/>
              <a:t>Dn</a:t>
            </a:r>
            <a:r>
              <a:rPr lang="en-US" altLang="ko-KR" dirty="0"/>
              <a:t> forms 56 bit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FB362-82EC-42DD-B07E-9474579FB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74" y="1594219"/>
            <a:ext cx="2394790" cy="3917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5EBDEF-1251-4900-A0C9-FA38915C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700" y="2019300"/>
            <a:ext cx="3810000" cy="1409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20862B-051E-42EF-B1E0-8D3C62597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646" y="2353617"/>
            <a:ext cx="2894288" cy="1626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5AA7CD-C961-4884-B67B-19751153D250}"/>
              </a:ext>
            </a:extLst>
          </p:cNvPr>
          <p:cNvSpPr txBox="1"/>
          <p:nvPr/>
        </p:nvSpPr>
        <p:spPr>
          <a:xfrm>
            <a:off x="6304666" y="981296"/>
            <a:ext cx="569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https://en.wikipedia.org/wiki/DES_supplementary_material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341149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77A15CA5-6431-8C4F-AB14-BC41542E9650}" vid="{77CF2C4C-990F-0749-8A50-2C922E687B5A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77A15CA5-6431-8C4F-AB14-BC41542E9650}" vid="{7A08482A-B2B7-0B4A-BB1D-CAFB7C13B4D4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77A15CA5-6431-8C4F-AB14-BC41542E9650}" vid="{8967C7C1-2550-9B46-B316-52726105386E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77A15CA5-6431-8C4F-AB14-BC41542E9650}" vid="{59B3E183-E87E-B944-B35E-9186743AFF16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77A15CA5-6431-8C4F-AB14-BC41542E9650}" vid="{A876EB33-0C4F-764F-90AA-E43985E965A6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77A15CA5-6431-8C4F-AB14-BC41542E9650}" vid="{CF980D96-845C-344E-9AC7-229348DC7562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1257</Words>
  <Application>Microsoft Office PowerPoint</Application>
  <PresentationFormat>와이드스크린</PresentationFormat>
  <Paragraphs>220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굴림</vt:lpstr>
      <vt:lpstr>나눔바른고딕</vt:lpstr>
      <vt:lpstr>맑은 고딕</vt:lpstr>
      <vt:lpstr>Arial</vt:lpstr>
      <vt:lpstr>Calibri</vt:lpstr>
      <vt:lpstr>Calibri Light</vt:lpstr>
      <vt:lpstr>Times New Roman</vt:lpstr>
      <vt:lpstr>MOSL</vt:lpstr>
      <vt:lpstr>FOUO</vt:lpstr>
      <vt:lpstr>Confidential</vt:lpstr>
      <vt:lpstr>1_MOSL</vt:lpstr>
      <vt:lpstr>1_FOUO</vt:lpstr>
      <vt:lpstr>1_Confidential</vt:lpstr>
      <vt:lpstr>Java Programming Security and DES encoding</vt:lpstr>
      <vt:lpstr>Quick Review</vt:lpstr>
      <vt:lpstr>Another encoding – data encryption</vt:lpstr>
      <vt:lpstr>One of oldest cipher</vt:lpstr>
      <vt:lpstr>Some more examples)</vt:lpstr>
      <vt:lpstr>Yes. Easy to break</vt:lpstr>
      <vt:lpstr>Somewhat modern encryption system</vt:lpstr>
      <vt:lpstr>A big Picture</vt:lpstr>
      <vt:lpstr>DES Key scheduling</vt:lpstr>
      <vt:lpstr>DES Key scheduling</vt:lpstr>
      <vt:lpstr>DES block encoding</vt:lpstr>
      <vt:lpstr>A big Picture</vt:lpstr>
      <vt:lpstr>Feistel Network / Structure</vt:lpstr>
      <vt:lpstr>F-box, Feistel Function</vt:lpstr>
      <vt:lpstr>F-box, Feistel Function</vt:lpstr>
      <vt:lpstr>F-box, Feistel Function</vt:lpstr>
      <vt:lpstr>Feistel Network / Structure</vt:lpstr>
      <vt:lpstr>There are much literature on Crypto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유시환</dc:creator>
  <cp:lastModifiedBy>유시환</cp:lastModifiedBy>
  <cp:revision>22</cp:revision>
  <dcterms:created xsi:type="dcterms:W3CDTF">2018-08-03T13:24:07Z</dcterms:created>
  <dcterms:modified xsi:type="dcterms:W3CDTF">2019-05-27T22:48:27Z</dcterms:modified>
</cp:coreProperties>
</file>