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57" r:id="rId3"/>
    <p:sldId id="258" r:id="rId4"/>
    <p:sldId id="269" r:id="rId5"/>
    <p:sldId id="268" r:id="rId6"/>
    <p:sldId id="260" r:id="rId7"/>
    <p:sldId id="259" r:id="rId8"/>
    <p:sldId id="264" r:id="rId9"/>
    <p:sldId id="261" r:id="rId10"/>
    <p:sldId id="263" r:id="rId11"/>
    <p:sldId id="270" r:id="rId12"/>
    <p:sldId id="267" r:id="rId13"/>
    <p:sldId id="262" r:id="rId14"/>
    <p:sldId id="271" r:id="rId15"/>
    <p:sldId id="272"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83" d="100"/>
          <a:sy n="83"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382DD-A79F-4493-A551-6E667599CB89}"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A5872-4E6C-4208-9582-443F6E1A9B49}" type="slidenum">
              <a:rPr lang="en-US" smtClean="0"/>
              <a:t>‹#›</a:t>
            </a:fld>
            <a:endParaRPr lang="en-US"/>
          </a:p>
        </p:txBody>
      </p:sp>
    </p:spTree>
    <p:extLst>
      <p:ext uri="{BB962C8B-B14F-4D97-AF65-F5344CB8AC3E}">
        <p14:creationId xmlns:p14="http://schemas.microsoft.com/office/powerpoint/2010/main" val="3243878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presentation, I decided to use an organization that I am very familiar with and who is extraordinarily bad at digital marketing, the National Women’s Soccer League. </a:t>
            </a:r>
          </a:p>
        </p:txBody>
      </p:sp>
      <p:sp>
        <p:nvSpPr>
          <p:cNvPr id="4" name="Slide Number Placeholder 3"/>
          <p:cNvSpPr>
            <a:spLocks noGrp="1"/>
          </p:cNvSpPr>
          <p:nvPr>
            <p:ph type="sldNum" sz="quarter" idx="5"/>
          </p:nvPr>
        </p:nvSpPr>
        <p:spPr/>
        <p:txBody>
          <a:bodyPr/>
          <a:lstStyle/>
          <a:p>
            <a:fld id="{4A6A5872-4E6C-4208-9582-443F6E1A9B49}" type="slidenum">
              <a:rPr lang="en-US" smtClean="0"/>
              <a:t>1</a:t>
            </a:fld>
            <a:endParaRPr lang="en-US"/>
          </a:p>
        </p:txBody>
      </p:sp>
    </p:spTree>
    <p:extLst>
      <p:ext uri="{BB962C8B-B14F-4D97-AF65-F5344CB8AC3E}">
        <p14:creationId xmlns:p14="http://schemas.microsoft.com/office/powerpoint/2010/main" val="311885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Meg Linehan tells us:</a:t>
            </a:r>
          </a:p>
        </p:txBody>
      </p:sp>
      <p:sp>
        <p:nvSpPr>
          <p:cNvPr id="4" name="Slide Number Placeholder 3"/>
          <p:cNvSpPr>
            <a:spLocks noGrp="1"/>
          </p:cNvSpPr>
          <p:nvPr>
            <p:ph type="sldNum" sz="quarter" idx="5"/>
          </p:nvPr>
        </p:nvSpPr>
        <p:spPr/>
        <p:txBody>
          <a:bodyPr/>
          <a:lstStyle/>
          <a:p>
            <a:fld id="{4A6A5872-4E6C-4208-9582-443F6E1A9B49}" type="slidenum">
              <a:rPr lang="en-US" smtClean="0"/>
              <a:t>10</a:t>
            </a:fld>
            <a:endParaRPr lang="en-US"/>
          </a:p>
        </p:txBody>
      </p:sp>
    </p:spTree>
    <p:extLst>
      <p:ext uri="{BB962C8B-B14F-4D97-AF65-F5344CB8AC3E}">
        <p14:creationId xmlns:p14="http://schemas.microsoft.com/office/powerpoint/2010/main" val="76935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2016, the hashtag was used on multiple occasions anytime something went wrong in the league such as when the website crashed after Reign FC made an announcement. The hashtag remains in use today as shown by Olney’s tweet about the anthem mishap during a Canadian National Team game last month. </a:t>
            </a:r>
          </a:p>
        </p:txBody>
      </p:sp>
      <p:sp>
        <p:nvSpPr>
          <p:cNvPr id="4" name="Slide Number Placeholder 3"/>
          <p:cNvSpPr>
            <a:spLocks noGrp="1"/>
          </p:cNvSpPr>
          <p:nvPr>
            <p:ph type="sldNum" sz="quarter" idx="5"/>
          </p:nvPr>
        </p:nvSpPr>
        <p:spPr/>
        <p:txBody>
          <a:bodyPr/>
          <a:lstStyle/>
          <a:p>
            <a:fld id="{4A6A5872-4E6C-4208-9582-443F6E1A9B49}" type="slidenum">
              <a:rPr lang="en-US" smtClean="0"/>
              <a:t>11</a:t>
            </a:fld>
            <a:endParaRPr lang="en-US"/>
          </a:p>
        </p:txBody>
      </p:sp>
    </p:spTree>
    <p:extLst>
      <p:ext uri="{BB962C8B-B14F-4D97-AF65-F5344CB8AC3E}">
        <p14:creationId xmlns:p14="http://schemas.microsoft.com/office/powerpoint/2010/main" val="1814940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design error reached a much larger audience than the follow up idea which was poorly thought through and happened to coincide with the exact same tag used by the Clinton campaign. </a:t>
            </a:r>
          </a:p>
        </p:txBody>
      </p:sp>
      <p:sp>
        <p:nvSpPr>
          <p:cNvPr id="4" name="Slide Number Placeholder 3"/>
          <p:cNvSpPr>
            <a:spLocks noGrp="1"/>
          </p:cNvSpPr>
          <p:nvPr>
            <p:ph type="sldNum" sz="quarter" idx="5"/>
          </p:nvPr>
        </p:nvSpPr>
        <p:spPr/>
        <p:txBody>
          <a:bodyPr/>
          <a:lstStyle/>
          <a:p>
            <a:fld id="{4A6A5872-4E6C-4208-9582-443F6E1A9B49}" type="slidenum">
              <a:rPr lang="en-US" smtClean="0"/>
              <a:t>12</a:t>
            </a:fld>
            <a:endParaRPr lang="en-US"/>
          </a:p>
        </p:txBody>
      </p:sp>
    </p:spTree>
    <p:extLst>
      <p:ext uri="{BB962C8B-B14F-4D97-AF65-F5344CB8AC3E}">
        <p14:creationId xmlns:p14="http://schemas.microsoft.com/office/powerpoint/2010/main" val="137398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A5872-4E6C-4208-9582-443F6E1A9B49}" type="slidenum">
              <a:rPr lang="en-US" smtClean="0"/>
              <a:t>13</a:t>
            </a:fld>
            <a:endParaRPr lang="en-US"/>
          </a:p>
        </p:txBody>
      </p:sp>
    </p:spTree>
    <p:extLst>
      <p:ext uri="{BB962C8B-B14F-4D97-AF65-F5344CB8AC3E}">
        <p14:creationId xmlns:p14="http://schemas.microsoft.com/office/powerpoint/2010/main" val="362636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league was founded about halfway through 2012 and played its very first game on April 13, 2013. The NWSL is the 3</a:t>
            </a:r>
            <a:r>
              <a:rPr lang="en-US" baseline="30000" dirty="0"/>
              <a:t>rd</a:t>
            </a:r>
            <a:r>
              <a:rPr lang="en-US" dirty="0"/>
              <a:t> attempt at founding a fully professional league in the United States within the last 20 years. The previous 2 leagues failed for a variety of reasons, most of which had to do with mismanagement of either funding or of the teams. The NWSL’s goal is to be the top women’s soccer league in the United States. They are the only fully professional women’s league, but there are several smaller semi-professional leagues. The leagues headquarters are located in Chicago which is significant because they share many resources with the United States National Teams who are also headquartered there.</a:t>
            </a:r>
          </a:p>
        </p:txBody>
      </p:sp>
      <p:sp>
        <p:nvSpPr>
          <p:cNvPr id="4" name="Slide Number Placeholder 3"/>
          <p:cNvSpPr>
            <a:spLocks noGrp="1"/>
          </p:cNvSpPr>
          <p:nvPr>
            <p:ph type="sldNum" sz="quarter" idx="5"/>
          </p:nvPr>
        </p:nvSpPr>
        <p:spPr/>
        <p:txBody>
          <a:bodyPr/>
          <a:lstStyle/>
          <a:p>
            <a:fld id="{4A6A5872-4E6C-4208-9582-443F6E1A9B49}" type="slidenum">
              <a:rPr lang="en-US" smtClean="0"/>
              <a:t>2</a:t>
            </a:fld>
            <a:endParaRPr lang="en-US"/>
          </a:p>
        </p:txBody>
      </p:sp>
    </p:spTree>
    <p:extLst>
      <p:ext uri="{BB962C8B-B14F-4D97-AF65-F5344CB8AC3E}">
        <p14:creationId xmlns:p14="http://schemas.microsoft.com/office/powerpoint/2010/main" val="344422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this is the third attempt at a league, there is both less funding and a more conscience effort to spend less money. To that end, the league makes extensive use of the various free platforms available to it for marketing. It has accounts on Twitter, YouTube, Instagram and Facebook. The digital marketing team is very active on Twitter and YouTube. There are frequent posts on twitter and an encouragement from the league for teams to also be active and interact with fans there. </a:t>
            </a:r>
          </a:p>
        </p:txBody>
      </p:sp>
      <p:sp>
        <p:nvSpPr>
          <p:cNvPr id="4" name="Slide Number Placeholder 3"/>
          <p:cNvSpPr>
            <a:spLocks noGrp="1"/>
          </p:cNvSpPr>
          <p:nvPr>
            <p:ph type="sldNum" sz="quarter" idx="5"/>
          </p:nvPr>
        </p:nvSpPr>
        <p:spPr/>
        <p:txBody>
          <a:bodyPr/>
          <a:lstStyle/>
          <a:p>
            <a:fld id="{4A6A5872-4E6C-4208-9582-443F6E1A9B49}" type="slidenum">
              <a:rPr lang="en-US" smtClean="0"/>
              <a:t>3</a:t>
            </a:fld>
            <a:endParaRPr lang="en-US"/>
          </a:p>
        </p:txBody>
      </p:sp>
    </p:spTree>
    <p:extLst>
      <p:ext uri="{BB962C8B-B14F-4D97-AF65-F5344CB8AC3E}">
        <p14:creationId xmlns:p14="http://schemas.microsoft.com/office/powerpoint/2010/main" val="923412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rather than pursue a full network contract, the league chose to livestream every game on YouTube initially. There was a contract to air some games on cable television, but “free access for fans was crucial in order to increase awareness and the NWSL was pleased with viewership numbers.” The league also developed a variety of videos and coordinated with teams to make videos on their own channels about training and their players lives. This was successful, if the measure of success is steadily increasing view numbers. </a:t>
            </a:r>
          </a:p>
        </p:txBody>
      </p:sp>
      <p:sp>
        <p:nvSpPr>
          <p:cNvPr id="4" name="Slide Number Placeholder 3"/>
          <p:cNvSpPr>
            <a:spLocks noGrp="1"/>
          </p:cNvSpPr>
          <p:nvPr>
            <p:ph type="sldNum" sz="quarter" idx="5"/>
          </p:nvPr>
        </p:nvSpPr>
        <p:spPr/>
        <p:txBody>
          <a:bodyPr/>
          <a:lstStyle/>
          <a:p>
            <a:fld id="{4A6A5872-4E6C-4208-9582-443F6E1A9B49}" type="slidenum">
              <a:rPr lang="en-US" smtClean="0"/>
              <a:t>4</a:t>
            </a:fld>
            <a:endParaRPr lang="en-US"/>
          </a:p>
        </p:txBody>
      </p:sp>
    </p:spTree>
    <p:extLst>
      <p:ext uri="{BB962C8B-B14F-4D97-AF65-F5344CB8AC3E}">
        <p14:creationId xmlns:p14="http://schemas.microsoft.com/office/powerpoint/2010/main" val="175059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league also relied on writeup in local newspapers, soccer publications and women’s sports publications to announce their presence and remind people of upcoming games as well as results. The league was successful enough in its first few seasons to get a sponsorship from A&amp;E to air a weekly game on Lifetime as well as help with their marketing, website, and analytics. Part of the negotiation was to move games from YouTube to Go90 in order to gain a more healthy revenue stream. When Verizon shuttered Go90, the games were moved to </a:t>
            </a:r>
            <a:r>
              <a:rPr lang="en-US" dirty="0" err="1"/>
              <a:t>Yahoo!Sports</a:t>
            </a:r>
            <a:r>
              <a:rPr lang="en-US" dirty="0"/>
              <a:t> for the upcoming season as well as A&amp;E negotiating a deal to air some additional games on </a:t>
            </a:r>
            <a:r>
              <a:rPr lang="en-US" dirty="0" err="1"/>
              <a:t>ESPNews</a:t>
            </a:r>
            <a:r>
              <a:rPr lang="en-US" dirty="0"/>
              <a:t>. </a:t>
            </a:r>
          </a:p>
        </p:txBody>
      </p:sp>
      <p:sp>
        <p:nvSpPr>
          <p:cNvPr id="4" name="Slide Number Placeholder 3"/>
          <p:cNvSpPr>
            <a:spLocks noGrp="1"/>
          </p:cNvSpPr>
          <p:nvPr>
            <p:ph type="sldNum" sz="quarter" idx="5"/>
          </p:nvPr>
        </p:nvSpPr>
        <p:spPr/>
        <p:txBody>
          <a:bodyPr/>
          <a:lstStyle/>
          <a:p>
            <a:fld id="{4A6A5872-4E6C-4208-9582-443F6E1A9B49}" type="slidenum">
              <a:rPr lang="en-US" smtClean="0"/>
              <a:t>5</a:t>
            </a:fld>
            <a:endParaRPr lang="en-US"/>
          </a:p>
        </p:txBody>
      </p:sp>
    </p:spTree>
    <p:extLst>
      <p:ext uri="{BB962C8B-B14F-4D97-AF65-F5344CB8AC3E}">
        <p14:creationId xmlns:p14="http://schemas.microsoft.com/office/powerpoint/2010/main" val="121929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NWSL has been steadily growing an audience, it has not been without it’s missteps. On April 16, 2016, as the league was about to make its historic season 4 debut, a season that no previous league had reached, the NWSL had the, “marketing hiccup </a:t>
            </a:r>
            <a:r>
              <a:rPr lang="en-US" dirty="0" err="1"/>
              <a:t>furt</a:t>
            </a:r>
            <a:r>
              <a:rPr lang="en-US" dirty="0"/>
              <a:t> </a:t>
            </a:r>
            <a:r>
              <a:rPr lang="en-US" dirty="0" err="1"/>
              <a:t>roung</a:t>
            </a:r>
            <a:r>
              <a:rPr lang="en-US" dirty="0"/>
              <a:t> the world.”</a:t>
            </a:r>
          </a:p>
        </p:txBody>
      </p:sp>
      <p:sp>
        <p:nvSpPr>
          <p:cNvPr id="4" name="Slide Number Placeholder 3"/>
          <p:cNvSpPr>
            <a:spLocks noGrp="1"/>
          </p:cNvSpPr>
          <p:nvPr>
            <p:ph type="sldNum" sz="quarter" idx="5"/>
          </p:nvPr>
        </p:nvSpPr>
        <p:spPr/>
        <p:txBody>
          <a:bodyPr/>
          <a:lstStyle/>
          <a:p>
            <a:fld id="{4A6A5872-4E6C-4208-9582-443F6E1A9B49}" type="slidenum">
              <a:rPr lang="en-US" smtClean="0"/>
              <a:t>6</a:t>
            </a:fld>
            <a:endParaRPr lang="en-US"/>
          </a:p>
        </p:txBody>
      </p:sp>
    </p:spTree>
    <p:extLst>
      <p:ext uri="{BB962C8B-B14F-4D97-AF65-F5344CB8AC3E}">
        <p14:creationId xmlns:p14="http://schemas.microsoft.com/office/powerpoint/2010/main" val="122088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league unveiled these 2 banners simultaneously on YouTube and Twitter, immediately sparking laughter from fans. </a:t>
            </a:r>
          </a:p>
        </p:txBody>
      </p:sp>
      <p:sp>
        <p:nvSpPr>
          <p:cNvPr id="4" name="Slide Number Placeholder 3"/>
          <p:cNvSpPr>
            <a:spLocks noGrp="1"/>
          </p:cNvSpPr>
          <p:nvPr>
            <p:ph type="sldNum" sz="quarter" idx="5"/>
          </p:nvPr>
        </p:nvSpPr>
        <p:spPr/>
        <p:txBody>
          <a:bodyPr/>
          <a:lstStyle/>
          <a:p>
            <a:fld id="{4A6A5872-4E6C-4208-9582-443F6E1A9B49}" type="slidenum">
              <a:rPr lang="en-US" smtClean="0"/>
              <a:t>7</a:t>
            </a:fld>
            <a:endParaRPr lang="en-US"/>
          </a:p>
        </p:txBody>
      </p:sp>
    </p:spTree>
    <p:extLst>
      <p:ext uri="{BB962C8B-B14F-4D97-AF65-F5344CB8AC3E}">
        <p14:creationId xmlns:p14="http://schemas.microsoft.com/office/powerpoint/2010/main" val="230208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an attempt add the word her to each part of the slogan, which led to highlighting something that isn’t a word causing some hilarity in the community. The chosen colors are also terrible. While they aren’t terrible, the backgrounds are very busy looking and the league chooses to put it’s log on everything which doesn’t match the graphic colors at all. Additionally, there has been a bunch of discussion about how the league needs to stop pandering to young girls who can’t give the league in money. It’s not a good target audience.</a:t>
            </a:r>
          </a:p>
        </p:txBody>
      </p:sp>
      <p:sp>
        <p:nvSpPr>
          <p:cNvPr id="4" name="Slide Number Placeholder 3"/>
          <p:cNvSpPr>
            <a:spLocks noGrp="1"/>
          </p:cNvSpPr>
          <p:nvPr>
            <p:ph type="sldNum" sz="quarter" idx="5"/>
          </p:nvPr>
        </p:nvSpPr>
        <p:spPr/>
        <p:txBody>
          <a:bodyPr/>
          <a:lstStyle/>
          <a:p>
            <a:fld id="{4A6A5872-4E6C-4208-9582-443F6E1A9B49}" type="slidenum">
              <a:rPr lang="en-US" smtClean="0"/>
              <a:t>8</a:t>
            </a:fld>
            <a:endParaRPr lang="en-US"/>
          </a:p>
        </p:txBody>
      </p:sp>
    </p:spTree>
    <p:extLst>
      <p:ext uri="{BB962C8B-B14F-4D97-AF65-F5344CB8AC3E}">
        <p14:creationId xmlns:p14="http://schemas.microsoft.com/office/powerpoint/2010/main" val="261124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was a number of news articles that referred to the snafu, a twitter hashtag that remains in use today and a redesign that still isn’t fantastic. </a:t>
            </a:r>
          </a:p>
        </p:txBody>
      </p:sp>
      <p:sp>
        <p:nvSpPr>
          <p:cNvPr id="4" name="Slide Number Placeholder 3"/>
          <p:cNvSpPr>
            <a:spLocks noGrp="1"/>
          </p:cNvSpPr>
          <p:nvPr>
            <p:ph type="sldNum" sz="quarter" idx="5"/>
          </p:nvPr>
        </p:nvSpPr>
        <p:spPr/>
        <p:txBody>
          <a:bodyPr/>
          <a:lstStyle/>
          <a:p>
            <a:fld id="{4A6A5872-4E6C-4208-9582-443F6E1A9B49}" type="slidenum">
              <a:rPr lang="en-US" smtClean="0"/>
              <a:t>9</a:t>
            </a:fld>
            <a:endParaRPr lang="en-US"/>
          </a:p>
        </p:txBody>
      </p:sp>
    </p:spTree>
    <p:extLst>
      <p:ext uri="{BB962C8B-B14F-4D97-AF65-F5344CB8AC3E}">
        <p14:creationId xmlns:p14="http://schemas.microsoft.com/office/powerpoint/2010/main" val="57441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DC9E40-1A0D-4CD1-95B8-470D356563AD}"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0264A-4A8E-4832-99DB-45C929E0B6C0}"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D722EF-32B7-44AC-A9B4-DFFB088EF36B}"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36B89B-B618-4911-94C6-C396C4E4898A}"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94BEBD-9695-4DE8-8DC2-FA81D9317FB0}"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EA35E-60DF-4334-9402-FD8265F7C334}"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832BBF-C6CD-4023-A46D-B836500ED589}"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B3EB6-D90B-4B96-B03A-9111CFE465CD}"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2FF44-0084-44D4-B8BC-4D5088087C70}"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9FD915-B94A-4569-93E4-4BBCB12DDF27}" type="datetime1">
              <a:rPr lang="en-US" smtClean="0"/>
              <a:t>2/13/2019</a:t>
            </a:fld>
            <a:endParaRPr lang="en-US" dirty="0"/>
          </a:p>
        </p:txBody>
      </p:sp>
      <p:sp>
        <p:nvSpPr>
          <p:cNvPr id="5" name="Footer Placeholder 4"/>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7D5A8-5323-46F5-802E-82444EBD0AF0}" type="datetime1">
              <a:rPr lang="en-US" smtClean="0"/>
              <a:t>2/13/2019</a:t>
            </a:fld>
            <a:endParaRPr lang="en-US" dirty="0"/>
          </a:p>
        </p:txBody>
      </p:sp>
      <p:sp>
        <p:nvSpPr>
          <p:cNvPr id="6" name="Footer Placeholder 5"/>
          <p:cNvSpPr>
            <a:spLocks noGrp="1"/>
          </p:cNvSpPr>
          <p:nvPr>
            <p:ph type="ftr" sz="quarter" idx="11"/>
          </p:nvPr>
        </p:nvSpPr>
        <p:spPr/>
        <p:txBody>
          <a:bodyPr/>
          <a:lstStyle/>
          <a:p>
            <a:r>
              <a:rPr lang="en-US"/>
              <a:t>Jennifer Brady                                      National Women's Soccer League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3F954-AF16-4BD5-B354-3C62A4DB94BD}" type="datetime1">
              <a:rPr lang="en-US" smtClean="0"/>
              <a:t>2/13/2019</a:t>
            </a:fld>
            <a:endParaRPr lang="en-US" dirty="0"/>
          </a:p>
        </p:txBody>
      </p:sp>
      <p:sp>
        <p:nvSpPr>
          <p:cNvPr id="8" name="Footer Placeholder 7"/>
          <p:cNvSpPr>
            <a:spLocks noGrp="1"/>
          </p:cNvSpPr>
          <p:nvPr>
            <p:ph type="ftr" sz="quarter" idx="11"/>
          </p:nvPr>
        </p:nvSpPr>
        <p:spPr/>
        <p:txBody>
          <a:bodyPr/>
          <a:lstStyle/>
          <a:p>
            <a:r>
              <a:rPr lang="en-US"/>
              <a:t>Jennifer Brady                                      National Women's Soccer League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114DC-55CE-4EFA-9529-32874C08D611}" type="datetime1">
              <a:rPr lang="en-US" smtClean="0"/>
              <a:t>2/13/2019</a:t>
            </a:fld>
            <a:endParaRPr lang="en-US" dirty="0"/>
          </a:p>
        </p:txBody>
      </p:sp>
      <p:sp>
        <p:nvSpPr>
          <p:cNvPr id="4" name="Footer Placeholder 3"/>
          <p:cNvSpPr>
            <a:spLocks noGrp="1"/>
          </p:cNvSpPr>
          <p:nvPr>
            <p:ph type="ftr" sz="quarter" idx="11"/>
          </p:nvPr>
        </p:nvSpPr>
        <p:spPr/>
        <p:txBody>
          <a:bodyPr/>
          <a:lstStyle/>
          <a:p>
            <a:r>
              <a:rPr lang="en-US"/>
              <a:t>Jennifer Brady                                      National Women's Soccer League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4FEFF-F628-45F8-AD0A-8E6CBF1FA5ED}" type="datetime1">
              <a:rPr lang="en-US" smtClean="0"/>
              <a:t>2/13/2019</a:t>
            </a:fld>
            <a:endParaRPr lang="en-US" dirty="0"/>
          </a:p>
        </p:txBody>
      </p:sp>
      <p:sp>
        <p:nvSpPr>
          <p:cNvPr id="3" name="Footer Placeholder 2"/>
          <p:cNvSpPr>
            <a:spLocks noGrp="1"/>
          </p:cNvSpPr>
          <p:nvPr>
            <p:ph type="ftr" sz="quarter" idx="11"/>
          </p:nvPr>
        </p:nvSpPr>
        <p:spPr/>
        <p:txBody>
          <a:bodyPr/>
          <a:lstStyle/>
          <a:p>
            <a:r>
              <a:rPr lang="en-US"/>
              <a:t>Jennifer Brady                                      National Women's Soccer League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8E6F8A-B8CD-4932-B4F7-97A0BD5A2E36}" type="datetime1">
              <a:rPr lang="en-US" smtClean="0"/>
              <a:t>2/13/2019</a:t>
            </a:fld>
            <a:endParaRPr lang="en-US" dirty="0"/>
          </a:p>
        </p:txBody>
      </p:sp>
      <p:sp>
        <p:nvSpPr>
          <p:cNvPr id="6" name="Footer Placeholder 5"/>
          <p:cNvSpPr>
            <a:spLocks noGrp="1"/>
          </p:cNvSpPr>
          <p:nvPr>
            <p:ph type="ftr" sz="quarter" idx="11"/>
          </p:nvPr>
        </p:nvSpPr>
        <p:spPr/>
        <p:txBody>
          <a:bodyPr/>
          <a:lstStyle/>
          <a:p>
            <a:r>
              <a:rPr lang="en-US"/>
              <a:t>Jennifer Brady                                      National Women's Soccer League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885494-530B-4BCB-8068-7D7EB6DE9AEE}" type="datetime1">
              <a:rPr lang="en-US" smtClean="0"/>
              <a:t>2/13/2019</a:t>
            </a:fld>
            <a:endParaRPr lang="en-US" dirty="0"/>
          </a:p>
        </p:txBody>
      </p:sp>
      <p:sp>
        <p:nvSpPr>
          <p:cNvPr id="6" name="Footer Placeholder 5"/>
          <p:cNvSpPr>
            <a:spLocks noGrp="1"/>
          </p:cNvSpPr>
          <p:nvPr>
            <p:ph type="ftr" sz="quarter" idx="11"/>
          </p:nvPr>
        </p:nvSpPr>
        <p:spPr/>
        <p:txBody>
          <a:bodyPr/>
          <a:lstStyle/>
          <a:p>
            <a:r>
              <a:rPr lang="en-US"/>
              <a:t>Jennifer Brady                                      National Women's Soccer League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A168F0-8DEE-42A0-8343-74293989A342}" type="datetime1">
              <a:rPr lang="en-US" smtClean="0"/>
              <a:t>2/13/2019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 Brady                                      National Women's Soccer League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nwslsoccer.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nstagram.com/nws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facebook.com/NWS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6101-0238-4C30-B085-3321C15DF135}"/>
              </a:ext>
            </a:extLst>
          </p:cNvPr>
          <p:cNvSpPr>
            <a:spLocks noGrp="1"/>
          </p:cNvSpPr>
          <p:nvPr>
            <p:ph type="ctrTitle"/>
          </p:nvPr>
        </p:nvSpPr>
        <p:spPr/>
        <p:txBody>
          <a:bodyPr/>
          <a:lstStyle/>
          <a:p>
            <a:r>
              <a:rPr lang="en-US" sz="3600" dirty="0">
                <a:latin typeface="Times New Roman" panose="02020603050405020304" pitchFamily="18" charset="0"/>
                <a:cs typeface="Times New Roman" panose="02020603050405020304" pitchFamily="18" charset="0"/>
              </a:rPr>
              <a:t>National Women’s Soccer League</a:t>
            </a:r>
          </a:p>
        </p:txBody>
      </p:sp>
      <p:sp>
        <p:nvSpPr>
          <p:cNvPr id="3" name="Subtitle 2">
            <a:extLst>
              <a:ext uri="{FF2B5EF4-FFF2-40B4-BE49-F238E27FC236}">
                <a16:creationId xmlns:a16="http://schemas.microsoft.com/office/drawing/2014/main" id="{E116F417-25C8-45A2-9AF0-6F6C3E34A837}"/>
              </a:ext>
            </a:extLst>
          </p:cNvPr>
          <p:cNvSpPr>
            <a:spLocks noGrp="1"/>
          </p:cNvSpPr>
          <p:nvPr>
            <p:ph type="subTitle" idx="1"/>
          </p:nvPr>
        </p:nvSpPr>
        <p:spPr/>
        <p:txBody>
          <a:bodyPr>
            <a:noAutofit/>
          </a:bodyPr>
          <a:lstStyle/>
          <a:p>
            <a:r>
              <a:rPr lang="en-US" sz="2400" dirty="0">
                <a:latin typeface="Times New Roman" panose="02020603050405020304" pitchFamily="18" charset="0"/>
                <a:cs typeface="Times New Roman" panose="02020603050405020304" pitchFamily="18" charset="0"/>
              </a:rPr>
              <a:t>Jennifer Brady</a:t>
            </a:r>
          </a:p>
          <a:p>
            <a:r>
              <a:rPr lang="en-US" sz="2400" dirty="0">
                <a:latin typeface="Times New Roman" panose="02020603050405020304" pitchFamily="18" charset="0"/>
                <a:cs typeface="Times New Roman" panose="02020603050405020304" pitchFamily="18" charset="0"/>
              </a:rPr>
              <a:t>Professor Ann McDermott</a:t>
            </a:r>
          </a:p>
          <a:p>
            <a:r>
              <a:rPr lang="en-US" sz="2400" dirty="0">
                <a:latin typeface="Times New Roman" panose="02020603050405020304" pitchFamily="18" charset="0"/>
                <a:cs typeface="Times New Roman" panose="02020603050405020304" pitchFamily="18" charset="0"/>
              </a:rPr>
              <a:t>CMST 301 5125</a:t>
            </a:r>
          </a:p>
        </p:txBody>
      </p:sp>
    </p:spTree>
    <p:extLst>
      <p:ext uri="{BB962C8B-B14F-4D97-AF65-F5344CB8AC3E}">
        <p14:creationId xmlns:p14="http://schemas.microsoft.com/office/powerpoint/2010/main" val="351025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E52B-27AF-4DFD-9112-6ED58418A0D1}"/>
              </a:ext>
            </a:extLst>
          </p:cNvPr>
          <p:cNvSpPr>
            <a:spLocks noGrp="1"/>
          </p:cNvSpPr>
          <p:nvPr>
            <p:ph type="title"/>
          </p:nvPr>
        </p:nvSpPr>
        <p:spPr>
          <a:xfrm>
            <a:off x="931334" y="609600"/>
            <a:ext cx="8047203" cy="3022600"/>
          </a:xfrm>
        </p:spPr>
        <p:txBody>
          <a:bodyPr>
            <a:noAutofit/>
          </a:bodyPr>
          <a:lstStyle/>
          <a:p>
            <a:r>
              <a:rPr lang="en-US" sz="2800" dirty="0">
                <a:latin typeface="Times New Roman" panose="02020603050405020304" pitchFamily="18" charset="0"/>
                <a:cs typeface="Times New Roman" panose="02020603050405020304" pitchFamily="18" charset="0"/>
              </a:rPr>
              <a:t>Of course, the “</a:t>
            </a:r>
            <a:r>
              <a:rPr lang="en-US" sz="2800" dirty="0" err="1">
                <a:latin typeface="Times New Roman" panose="02020603050405020304" pitchFamily="18" charset="0"/>
                <a:cs typeface="Times New Roman" panose="02020603050405020304" pitchFamily="18" charset="0"/>
              </a:rPr>
              <a:t>furt</a:t>
            </a:r>
            <a:r>
              <a:rPr lang="en-US" sz="2800" dirty="0">
                <a:latin typeface="Times New Roman" panose="02020603050405020304" pitchFamily="18" charset="0"/>
                <a:cs typeface="Times New Roman" panose="02020603050405020304" pitchFamily="18" charset="0"/>
              </a:rPr>
              <a:t>” joke isn’t a new phenomenon for women’s soccer fans either. They seem to enjoy taking something that was intended to appeal to them, rejecting it wholeheartedly with plenty of jokes on Twitter and then adopting it in their own way.</a:t>
            </a:r>
          </a:p>
        </p:txBody>
      </p:sp>
      <p:sp>
        <p:nvSpPr>
          <p:cNvPr id="3" name="Text Placeholder 2">
            <a:extLst>
              <a:ext uri="{FF2B5EF4-FFF2-40B4-BE49-F238E27FC236}">
                <a16:creationId xmlns:a16="http://schemas.microsoft.com/office/drawing/2014/main" id="{35C26029-824B-4A19-81B2-0DC93850F6EF}"/>
              </a:ext>
            </a:extLst>
          </p:cNvPr>
          <p:cNvSpPr>
            <a:spLocks noGrp="1"/>
          </p:cNvSpPr>
          <p:nvPr>
            <p:ph type="body" sz="quarter" idx="13"/>
          </p:nvPr>
        </p:nvSpPr>
        <p:spPr/>
        <p:txBody>
          <a:bodyPr/>
          <a:lstStyle/>
          <a:p>
            <a:pPr algn="r"/>
            <a:r>
              <a:rPr lang="en-US" dirty="0"/>
              <a:t>(Linehan, 2016)</a:t>
            </a:r>
          </a:p>
        </p:txBody>
      </p:sp>
      <p:sp>
        <p:nvSpPr>
          <p:cNvPr id="5" name="Footer Placeholder 4">
            <a:extLst>
              <a:ext uri="{FF2B5EF4-FFF2-40B4-BE49-F238E27FC236}">
                <a16:creationId xmlns:a16="http://schemas.microsoft.com/office/drawing/2014/main" id="{20F44590-A674-4536-AE8E-13C414B900E6}"/>
              </a:ext>
            </a:extLst>
          </p:cNvPr>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a:extLst>
              <a:ext uri="{FF2B5EF4-FFF2-40B4-BE49-F238E27FC236}">
                <a16:creationId xmlns:a16="http://schemas.microsoft.com/office/drawing/2014/main" id="{A17D0B9A-2035-46DE-B279-A5C1F0A12B8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0066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6795C5A-FAD0-464A-8866-A6D0B3192139}"/>
              </a:ext>
            </a:extLst>
          </p:cNvPr>
          <p:cNvPicPr>
            <a:picLocks noGrp="1" noChangeAspect="1"/>
          </p:cNvPicPr>
          <p:nvPr>
            <p:ph sz="half" idx="2"/>
          </p:nvPr>
        </p:nvPicPr>
        <p:blipFill>
          <a:blip r:embed="rId3"/>
          <a:stretch>
            <a:fillRect/>
          </a:stretch>
        </p:blipFill>
        <p:spPr>
          <a:xfrm>
            <a:off x="2757230" y="738511"/>
            <a:ext cx="5245494" cy="1946320"/>
          </a:xfrm>
        </p:spPr>
      </p:pic>
      <p:sp>
        <p:nvSpPr>
          <p:cNvPr id="5" name="Footer Placeholder 4">
            <a:extLst>
              <a:ext uri="{FF2B5EF4-FFF2-40B4-BE49-F238E27FC236}">
                <a16:creationId xmlns:a16="http://schemas.microsoft.com/office/drawing/2014/main" id="{C571F094-57BB-4825-A69B-B954B05EFA04}"/>
              </a:ext>
            </a:extLst>
          </p:cNvPr>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a:extLst>
              <a:ext uri="{FF2B5EF4-FFF2-40B4-BE49-F238E27FC236}">
                <a16:creationId xmlns:a16="http://schemas.microsoft.com/office/drawing/2014/main" id="{3041973E-9D3A-4B1B-B5E5-C017FB859121}"/>
              </a:ext>
            </a:extLst>
          </p:cNvPr>
          <p:cNvSpPr>
            <a:spLocks noGrp="1"/>
          </p:cNvSpPr>
          <p:nvPr>
            <p:ph type="sldNum" sz="quarter" idx="12"/>
          </p:nvPr>
        </p:nvSpPr>
        <p:spPr/>
        <p:txBody>
          <a:bodyPr/>
          <a:lstStyle/>
          <a:p>
            <a:fld id="{6FF9F0C5-380F-41C2-899A-BAC0F0927E16}" type="slidenum">
              <a:rPr lang="en-US" smtClean="0"/>
              <a:t>11</a:t>
            </a:fld>
            <a:endParaRPr lang="en-US" dirty="0"/>
          </a:p>
        </p:txBody>
      </p:sp>
      <p:pic>
        <p:nvPicPr>
          <p:cNvPr id="7" name="Content Placeholder 7">
            <a:extLst>
              <a:ext uri="{FF2B5EF4-FFF2-40B4-BE49-F238E27FC236}">
                <a16:creationId xmlns:a16="http://schemas.microsoft.com/office/drawing/2014/main" id="{7E662E80-DD04-4AA7-9621-2C3E83B79B2A}"/>
              </a:ext>
            </a:extLst>
          </p:cNvPr>
          <p:cNvPicPr>
            <a:picLocks noGrp="1" noChangeAspect="1"/>
          </p:cNvPicPr>
          <p:nvPr>
            <p:ph sz="half" idx="1"/>
          </p:nvPr>
        </p:nvPicPr>
        <p:blipFill>
          <a:blip r:embed="rId4"/>
          <a:stretch>
            <a:fillRect/>
          </a:stretch>
        </p:blipFill>
        <p:spPr>
          <a:xfrm>
            <a:off x="2757230" y="3142768"/>
            <a:ext cx="5245494" cy="2440656"/>
          </a:xfrm>
        </p:spPr>
      </p:pic>
    </p:spTree>
    <p:extLst>
      <p:ext uri="{BB962C8B-B14F-4D97-AF65-F5344CB8AC3E}">
        <p14:creationId xmlns:p14="http://schemas.microsoft.com/office/powerpoint/2010/main" val="151268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4CC9-6BB2-4343-9204-EF1527DF66A3}"/>
              </a:ext>
            </a:extLst>
          </p:cNvPr>
          <p:cNvSpPr>
            <a:spLocks noGrp="1"/>
          </p:cNvSpPr>
          <p:nvPr>
            <p:ph sz="half" idx="1"/>
          </p:nvPr>
        </p:nvSpPr>
        <p:spPr>
          <a:xfrm>
            <a:off x="859865" y="734398"/>
            <a:ext cx="8257661" cy="181051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This mistake reached much further than the follow up real campaign</a:t>
            </a:r>
          </a:p>
          <a:p>
            <a:pPr marL="457200" lvl="1" indent="0" algn="ctr">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Supporther</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13273A7-F9E5-4834-93D6-1C2124D45647}"/>
              </a:ext>
            </a:extLst>
          </p:cNvPr>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a:extLst>
              <a:ext uri="{FF2B5EF4-FFF2-40B4-BE49-F238E27FC236}">
                <a16:creationId xmlns:a16="http://schemas.microsoft.com/office/drawing/2014/main" id="{2FECE027-B177-49CB-9A31-77F3D5894259}"/>
              </a:ext>
            </a:extLst>
          </p:cNvPr>
          <p:cNvSpPr>
            <a:spLocks noGrp="1"/>
          </p:cNvSpPr>
          <p:nvPr>
            <p:ph type="sldNum" sz="quarter" idx="12"/>
          </p:nvPr>
        </p:nvSpPr>
        <p:spPr/>
        <p:txBody>
          <a:bodyPr/>
          <a:lstStyle/>
          <a:p>
            <a:fld id="{6FF9F0C5-380F-41C2-899A-BAC0F0927E16}" type="slidenum">
              <a:rPr lang="en-US" smtClean="0"/>
              <a:t>12</a:t>
            </a:fld>
            <a:endParaRPr lang="en-US" dirty="0"/>
          </a:p>
        </p:txBody>
      </p:sp>
      <p:sp>
        <p:nvSpPr>
          <p:cNvPr id="4" name="TextBox 3">
            <a:extLst>
              <a:ext uri="{FF2B5EF4-FFF2-40B4-BE49-F238E27FC236}">
                <a16:creationId xmlns:a16="http://schemas.microsoft.com/office/drawing/2014/main" id="{6179350D-132C-421C-9329-CAA0089A760A}"/>
              </a:ext>
            </a:extLst>
          </p:cNvPr>
          <p:cNvSpPr txBox="1"/>
          <p:nvPr/>
        </p:nvSpPr>
        <p:spPr>
          <a:xfrm>
            <a:off x="1057748" y="2521059"/>
            <a:ext cx="7532915"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people used this tag, the main NWSL account and the [former] NWSL Commissioner.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was taken over by the Hillary campaign. </a:t>
            </a:r>
          </a:p>
        </p:txBody>
      </p:sp>
    </p:spTree>
    <p:extLst>
      <p:ext uri="{BB962C8B-B14F-4D97-AF65-F5344CB8AC3E}">
        <p14:creationId xmlns:p14="http://schemas.microsoft.com/office/powerpoint/2010/main" val="44709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5819-C6AA-4E04-A2A1-ABED1CEA7D2F}"/>
              </a:ext>
            </a:extLst>
          </p:cNvPr>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Negative Publicity</a:t>
            </a:r>
          </a:p>
        </p:txBody>
      </p:sp>
      <p:sp>
        <p:nvSpPr>
          <p:cNvPr id="3" name="Content Placeholder 2">
            <a:extLst>
              <a:ext uri="{FF2B5EF4-FFF2-40B4-BE49-F238E27FC236}">
                <a16:creationId xmlns:a16="http://schemas.microsoft.com/office/drawing/2014/main" id="{31B0481B-6AD4-48B5-9645-2FE33382CD9D}"/>
              </a:ext>
            </a:extLst>
          </p:cNvPr>
          <p:cNvSpPr>
            <a:spLocks noGrp="1"/>
          </p:cNvSpPr>
          <p:nvPr>
            <p:ph sz="half" idx="1"/>
          </p:nvPr>
        </p:nvSpPr>
        <p:spPr>
          <a:xfrm>
            <a:off x="677334" y="1629366"/>
            <a:ext cx="8745340" cy="3880772"/>
          </a:xfrm>
        </p:spPr>
        <p:txBody>
          <a:bodyPr/>
          <a:lstStyle/>
          <a:p>
            <a:r>
              <a:rPr lang="en-US" sz="2800" dirty="0">
                <a:latin typeface="Times New Roman" panose="02020603050405020304" pitchFamily="18" charset="0"/>
                <a:cs typeface="Times New Roman" panose="02020603050405020304" pitchFamily="18" charset="0"/>
              </a:rPr>
              <a:t>Initially, there was a lot of bad publicity</a:t>
            </a:r>
          </a:p>
          <a:p>
            <a:r>
              <a:rPr lang="en-US" sz="2800" dirty="0">
                <a:latin typeface="Times New Roman" panose="02020603050405020304" pitchFamily="18" charset="0"/>
                <a:cs typeface="Times New Roman" panose="02020603050405020304" pitchFamily="18" charset="0"/>
              </a:rPr>
              <a:t>Waste time combating that</a:t>
            </a:r>
          </a:p>
          <a:p>
            <a:r>
              <a:rPr lang="en-US" sz="2800" dirty="0">
                <a:latin typeface="Times New Roman" panose="02020603050405020304" pitchFamily="18" charset="0"/>
                <a:cs typeface="Times New Roman" panose="02020603050405020304" pitchFamily="18" charset="0"/>
              </a:rPr>
              <a:t>Waste time on a redesign</a:t>
            </a:r>
          </a:p>
          <a:p>
            <a:r>
              <a:rPr lang="en-US" sz="2800" dirty="0">
                <a:latin typeface="Times New Roman" panose="02020603050405020304" pitchFamily="18" charset="0"/>
                <a:cs typeface="Times New Roman" panose="02020603050405020304" pitchFamily="18" charset="0"/>
              </a:rPr>
              <a:t>Loss of focus on goal</a:t>
            </a:r>
          </a:p>
          <a:p>
            <a:pPr lvl="1"/>
            <a:r>
              <a:rPr lang="en-US" sz="2400" dirty="0">
                <a:latin typeface="Times New Roman" panose="02020603050405020304" pitchFamily="18" charset="0"/>
                <a:cs typeface="Times New Roman" panose="02020603050405020304" pitchFamily="18" charset="0"/>
              </a:rPr>
              <a:t>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league to have a 4</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season</a:t>
            </a:r>
          </a:p>
          <a:p>
            <a:endParaRPr lang="en-US" dirty="0"/>
          </a:p>
          <a:p>
            <a:pPr lvl="1"/>
            <a:endParaRPr lang="en-US" dirty="0"/>
          </a:p>
        </p:txBody>
      </p:sp>
      <p:sp>
        <p:nvSpPr>
          <p:cNvPr id="5" name="Footer Placeholder 4">
            <a:extLst>
              <a:ext uri="{FF2B5EF4-FFF2-40B4-BE49-F238E27FC236}">
                <a16:creationId xmlns:a16="http://schemas.microsoft.com/office/drawing/2014/main" id="{1CA2D30F-2FA6-4E64-8300-97EF9D40CB92}"/>
              </a:ext>
            </a:extLst>
          </p:cNvPr>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a:extLst>
              <a:ext uri="{FF2B5EF4-FFF2-40B4-BE49-F238E27FC236}">
                <a16:creationId xmlns:a16="http://schemas.microsoft.com/office/drawing/2014/main" id="{036F232C-3588-4BCB-942F-604071A20646}"/>
              </a:ext>
            </a:extLst>
          </p:cNvPr>
          <p:cNvSpPr>
            <a:spLocks noGrp="1"/>
          </p:cNvSpPr>
          <p:nvPr>
            <p:ph type="sldNum" sz="quarter" idx="12"/>
          </p:nvPr>
        </p:nvSpPr>
        <p:spPr/>
        <p:txBody>
          <a:bodyPr/>
          <a:lstStyle/>
          <a:p>
            <a:fld id="{6FF9F0C5-380F-41C2-899A-BAC0F0927E16}" type="slidenum">
              <a:rPr lang="en-US" smtClean="0"/>
              <a:t>13</a:t>
            </a:fld>
            <a:endParaRPr lang="en-US" dirty="0"/>
          </a:p>
        </p:txBody>
      </p:sp>
    </p:spTree>
    <p:extLst>
      <p:ext uri="{BB962C8B-B14F-4D97-AF65-F5344CB8AC3E}">
        <p14:creationId xmlns:p14="http://schemas.microsoft.com/office/powerpoint/2010/main" val="45893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556A-353F-4661-99E9-34B27B6062AB}"/>
              </a:ext>
            </a:extLst>
          </p:cNvPr>
          <p:cNvSpPr>
            <a:spLocks noGrp="1"/>
          </p:cNvSpPr>
          <p:nvPr>
            <p:ph type="title"/>
          </p:nvPr>
        </p:nvSpPr>
        <p:spPr/>
        <p:txBody>
          <a:bodyPr/>
          <a:lstStyle/>
          <a:p>
            <a:r>
              <a:rPr lang="en-US" dirty="0"/>
              <a:t>Positive </a:t>
            </a:r>
          </a:p>
        </p:txBody>
      </p:sp>
      <p:sp>
        <p:nvSpPr>
          <p:cNvPr id="3" name="Content Placeholder 2">
            <a:extLst>
              <a:ext uri="{FF2B5EF4-FFF2-40B4-BE49-F238E27FC236}">
                <a16:creationId xmlns:a16="http://schemas.microsoft.com/office/drawing/2014/main" id="{A20EF968-A5CF-4AD4-967B-71F5E5FEAC33}"/>
              </a:ext>
            </a:extLst>
          </p:cNvPr>
          <p:cNvSpPr>
            <a:spLocks noGrp="1"/>
          </p:cNvSpPr>
          <p:nvPr>
            <p:ph sz="half" idx="1"/>
          </p:nvPr>
        </p:nvSpPr>
        <p:spPr>
          <a:xfrm>
            <a:off x="677334" y="1488614"/>
            <a:ext cx="7543557" cy="3880772"/>
          </a:xfrm>
        </p:spPr>
        <p:txBody>
          <a:bodyPr/>
          <a:lstStyle/>
          <a:p>
            <a:r>
              <a:rPr lang="en-US" sz="2800" dirty="0">
                <a:latin typeface="Times New Roman" panose="02020603050405020304" pitchFamily="18" charset="0"/>
                <a:cs typeface="Times New Roman" panose="02020603050405020304" pitchFamily="18" charset="0"/>
              </a:rPr>
              <a:t>Comedy</a:t>
            </a:r>
          </a:p>
          <a:p>
            <a:pPr lvl="1"/>
            <a:r>
              <a:rPr lang="en-US" sz="2400" dirty="0">
                <a:latin typeface="Times New Roman" panose="02020603050405020304" pitchFamily="18" charset="0"/>
                <a:cs typeface="Times New Roman" panose="02020603050405020304" pitchFamily="18" charset="0"/>
              </a:rPr>
              <a:t>Hashtag is still in use</a:t>
            </a:r>
          </a:p>
          <a:p>
            <a:pPr lvl="1"/>
            <a:r>
              <a:rPr lang="en-US" sz="2400" dirty="0">
                <a:latin typeface="Times New Roman" panose="02020603050405020304" pitchFamily="18" charset="0"/>
                <a:cs typeface="Times New Roman" panose="02020603050405020304" pitchFamily="18" charset="0"/>
              </a:rPr>
              <a:t>Journalists still refer to any mishaps as </a:t>
            </a:r>
            <a:r>
              <a:rPr lang="en-US" sz="2400" dirty="0" err="1">
                <a:latin typeface="Times New Roman" panose="02020603050405020304" pitchFamily="18" charset="0"/>
                <a:cs typeface="Times New Roman" panose="02020603050405020304" pitchFamily="18" charset="0"/>
              </a:rPr>
              <a:t>furt</a:t>
            </a:r>
            <a:endParaRPr lang="en-US" sz="24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wasn’t a major error.</a:t>
            </a:r>
          </a:p>
          <a:p>
            <a:pPr lvl="1"/>
            <a:endParaRPr lang="en-US" dirty="0"/>
          </a:p>
          <a:p>
            <a:pPr marL="457200" lvl="1" indent="0">
              <a:buNone/>
            </a:pPr>
            <a:endParaRPr lang="en-US" dirty="0"/>
          </a:p>
          <a:p>
            <a:endParaRPr lang="en-US" dirty="0"/>
          </a:p>
        </p:txBody>
      </p:sp>
      <p:sp>
        <p:nvSpPr>
          <p:cNvPr id="5" name="Footer Placeholder 4">
            <a:extLst>
              <a:ext uri="{FF2B5EF4-FFF2-40B4-BE49-F238E27FC236}">
                <a16:creationId xmlns:a16="http://schemas.microsoft.com/office/drawing/2014/main" id="{A2100406-5902-452E-ADDC-9421923B9AA8}"/>
              </a:ext>
            </a:extLst>
          </p:cNvPr>
          <p:cNvSpPr>
            <a:spLocks noGrp="1"/>
          </p:cNvSpPr>
          <p:nvPr>
            <p:ph type="ftr" sz="quarter" idx="11"/>
          </p:nvPr>
        </p:nvSpPr>
        <p:spPr/>
        <p:txBody>
          <a:bodyPr/>
          <a:lstStyle/>
          <a:p>
            <a:r>
              <a:rPr lang="en-US"/>
              <a:t>Jennifer Brady                                      National Women's Soccer League</a:t>
            </a:r>
            <a:endParaRPr lang="en-US" dirty="0"/>
          </a:p>
        </p:txBody>
      </p:sp>
      <p:sp>
        <p:nvSpPr>
          <p:cNvPr id="6" name="Slide Number Placeholder 5">
            <a:extLst>
              <a:ext uri="{FF2B5EF4-FFF2-40B4-BE49-F238E27FC236}">
                <a16:creationId xmlns:a16="http://schemas.microsoft.com/office/drawing/2014/main" id="{88A849D9-3CFA-4A22-8EEB-DBE46A302E45}"/>
              </a:ext>
            </a:extLst>
          </p:cNvPr>
          <p:cNvSpPr>
            <a:spLocks noGrp="1"/>
          </p:cNvSpPr>
          <p:nvPr>
            <p:ph type="sldNum" sz="quarter" idx="12"/>
          </p:nvPr>
        </p:nvSpPr>
        <p:spPr/>
        <p:txBody>
          <a:bodyPr/>
          <a:lstStyle/>
          <a:p>
            <a:fld id="{6FF9F0C5-380F-41C2-899A-BAC0F0927E16}" type="slidenum">
              <a:rPr lang="en-US" smtClean="0"/>
              <a:t>14</a:t>
            </a:fld>
            <a:endParaRPr lang="en-US" dirty="0"/>
          </a:p>
        </p:txBody>
      </p:sp>
    </p:spTree>
    <p:extLst>
      <p:ext uri="{BB962C8B-B14F-4D97-AF65-F5344CB8AC3E}">
        <p14:creationId xmlns:p14="http://schemas.microsoft.com/office/powerpoint/2010/main" val="62682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1DF8-2A47-4E27-B946-C105A43B1079}"/>
              </a:ext>
            </a:extLst>
          </p:cNvPr>
          <p:cNvSpPr>
            <a:spLocks noGrp="1"/>
          </p:cNvSpPr>
          <p:nvPr>
            <p:ph type="title"/>
          </p:nvPr>
        </p:nvSpPr>
        <p:spPr/>
        <p:txBody>
          <a:bodyPr/>
          <a:lstStyle/>
          <a:p>
            <a:r>
              <a:rPr lang="en-US" dirty="0"/>
              <a:t>Summary</a:t>
            </a:r>
          </a:p>
        </p:txBody>
      </p:sp>
      <p:sp>
        <p:nvSpPr>
          <p:cNvPr id="3" name="Footer Placeholder 2">
            <a:extLst>
              <a:ext uri="{FF2B5EF4-FFF2-40B4-BE49-F238E27FC236}">
                <a16:creationId xmlns:a16="http://schemas.microsoft.com/office/drawing/2014/main" id="{6EB38324-B2BC-4473-AD57-E4DA2F456F0B}"/>
              </a:ext>
            </a:extLst>
          </p:cNvPr>
          <p:cNvSpPr>
            <a:spLocks noGrp="1"/>
          </p:cNvSpPr>
          <p:nvPr>
            <p:ph type="ftr" sz="quarter" idx="11"/>
          </p:nvPr>
        </p:nvSpPr>
        <p:spPr/>
        <p:txBody>
          <a:bodyPr/>
          <a:lstStyle/>
          <a:p>
            <a:r>
              <a:rPr lang="en-US"/>
              <a:t>Jennifer Brady                                      National Women's Soccer League</a:t>
            </a:r>
            <a:endParaRPr lang="en-US" dirty="0"/>
          </a:p>
        </p:txBody>
      </p:sp>
      <p:sp>
        <p:nvSpPr>
          <p:cNvPr id="4" name="Slide Number Placeholder 3">
            <a:extLst>
              <a:ext uri="{FF2B5EF4-FFF2-40B4-BE49-F238E27FC236}">
                <a16:creationId xmlns:a16="http://schemas.microsoft.com/office/drawing/2014/main" id="{72D42FEA-78DE-4E5D-92B5-A896941F0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a:extLst>
              <a:ext uri="{FF2B5EF4-FFF2-40B4-BE49-F238E27FC236}">
                <a16:creationId xmlns:a16="http://schemas.microsoft.com/office/drawing/2014/main" id="{926EA496-0367-44F7-AC22-E18AB13B37B1}"/>
              </a:ext>
            </a:extLst>
          </p:cNvPr>
          <p:cNvSpPr txBox="1"/>
          <p:nvPr/>
        </p:nvSpPr>
        <p:spPr>
          <a:xfrm flipH="1">
            <a:off x="1693624" y="2821577"/>
            <a:ext cx="65640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Professional Design Staff is important. </a:t>
            </a:r>
          </a:p>
        </p:txBody>
      </p:sp>
    </p:spTree>
    <p:extLst>
      <p:ext uri="{BB962C8B-B14F-4D97-AF65-F5344CB8AC3E}">
        <p14:creationId xmlns:p14="http://schemas.microsoft.com/office/powerpoint/2010/main" val="324137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C5FA37-380E-47B6-B1C7-B2135D8F3A74}"/>
              </a:ext>
            </a:extLst>
          </p:cNvPr>
          <p:cNvSpPr>
            <a:spLocks noGrp="1"/>
          </p:cNvSpPr>
          <p:nvPr>
            <p:ph type="ftr" sz="quarter" idx="11"/>
          </p:nvPr>
        </p:nvSpPr>
        <p:spPr/>
        <p:txBody>
          <a:bodyPr/>
          <a:lstStyle/>
          <a:p>
            <a:r>
              <a:rPr lang="en-US"/>
              <a:t>Jennifer Brady                                      National Women's Soccer League</a:t>
            </a:r>
            <a:endParaRPr lang="en-US" dirty="0"/>
          </a:p>
        </p:txBody>
      </p:sp>
      <p:sp>
        <p:nvSpPr>
          <p:cNvPr id="3" name="Slide Number Placeholder 2">
            <a:extLst>
              <a:ext uri="{FF2B5EF4-FFF2-40B4-BE49-F238E27FC236}">
                <a16:creationId xmlns:a16="http://schemas.microsoft.com/office/drawing/2014/main" id="{DFEC2815-10DD-44B4-96EA-3B01F46852D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a:extLst>
              <a:ext uri="{FF2B5EF4-FFF2-40B4-BE49-F238E27FC236}">
                <a16:creationId xmlns:a16="http://schemas.microsoft.com/office/drawing/2014/main" id="{03DB4C24-6C60-47DA-879F-69419DD42A1F}"/>
              </a:ext>
            </a:extLst>
          </p:cNvPr>
          <p:cNvPicPr>
            <a:picLocks noChangeAspect="1"/>
          </p:cNvPicPr>
          <p:nvPr/>
        </p:nvPicPr>
        <p:blipFill>
          <a:blip r:embed="rId2"/>
          <a:stretch>
            <a:fillRect/>
          </a:stretch>
        </p:blipFill>
        <p:spPr>
          <a:xfrm>
            <a:off x="1802677" y="1001485"/>
            <a:ext cx="6710517" cy="4480560"/>
          </a:xfrm>
          <a:prstGeom prst="rect">
            <a:avLst/>
          </a:prstGeom>
        </p:spPr>
      </p:pic>
    </p:spTree>
    <p:extLst>
      <p:ext uri="{BB962C8B-B14F-4D97-AF65-F5344CB8AC3E}">
        <p14:creationId xmlns:p14="http://schemas.microsoft.com/office/powerpoint/2010/main" val="377574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94C0-FCD6-4959-BBD8-CE2C0DE3EA12}"/>
              </a:ext>
            </a:extLst>
          </p:cNvPr>
          <p:cNvSpPr>
            <a:spLocks noGrp="1"/>
          </p:cNvSpPr>
          <p:nvPr>
            <p:ph type="title"/>
          </p:nvPr>
        </p:nvSpPr>
        <p:spPr>
          <a:xfrm>
            <a:off x="792480" y="383178"/>
            <a:ext cx="8481522" cy="557135"/>
          </a:xfrm>
        </p:spPr>
        <p:txBody>
          <a:bodyPr>
            <a:normAutofit fontScale="90000"/>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3" name="Footer Placeholder 2">
            <a:extLst>
              <a:ext uri="{FF2B5EF4-FFF2-40B4-BE49-F238E27FC236}">
                <a16:creationId xmlns:a16="http://schemas.microsoft.com/office/drawing/2014/main" id="{83C85B70-3044-46DB-8919-1747B5E2F890}"/>
              </a:ext>
            </a:extLst>
          </p:cNvPr>
          <p:cNvSpPr>
            <a:spLocks noGrp="1"/>
          </p:cNvSpPr>
          <p:nvPr>
            <p:ph type="ftr" sz="quarter" idx="11"/>
          </p:nvPr>
        </p:nvSpPr>
        <p:spPr/>
        <p:txBody>
          <a:bodyPr/>
          <a:lstStyle/>
          <a:p>
            <a:r>
              <a:rPr lang="en-US"/>
              <a:t>Jennifer Brady                                      National Women's Soccer League</a:t>
            </a:r>
            <a:endParaRPr lang="en-US" dirty="0"/>
          </a:p>
        </p:txBody>
      </p:sp>
      <p:sp>
        <p:nvSpPr>
          <p:cNvPr id="4" name="Slide Number Placeholder 3">
            <a:extLst>
              <a:ext uri="{FF2B5EF4-FFF2-40B4-BE49-F238E27FC236}">
                <a16:creationId xmlns:a16="http://schemas.microsoft.com/office/drawing/2014/main" id="{75DE1B9A-449B-466F-AD25-C954377080E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a:extLst>
              <a:ext uri="{FF2B5EF4-FFF2-40B4-BE49-F238E27FC236}">
                <a16:creationId xmlns:a16="http://schemas.microsoft.com/office/drawing/2014/main" id="{241D4795-2737-4CAE-868D-276F4AFF0863}"/>
              </a:ext>
            </a:extLst>
          </p:cNvPr>
          <p:cNvSpPr txBox="1"/>
          <p:nvPr/>
        </p:nvSpPr>
        <p:spPr>
          <a:xfrm>
            <a:off x="677334" y="1166842"/>
            <a:ext cx="8596668" cy="4308872"/>
          </a:xfrm>
          <a:prstGeom prst="rect">
            <a:avLst/>
          </a:prstGeom>
          <a:noFill/>
        </p:spPr>
        <p:txBody>
          <a:bodyPr wrap="square" rtlCol="0">
            <a:spAutoFit/>
          </a:bodyPr>
          <a:lstStyle/>
          <a:p>
            <a:pPr indent="-457200"/>
            <a:r>
              <a:rPr lang="en-US" sz="1400" dirty="0">
                <a:latin typeface="Times New Roman" panose="02020603050405020304" pitchFamily="18" charset="0"/>
                <a:cs typeface="Times New Roman" panose="02020603050405020304" pitchFamily="18" charset="0"/>
              </a:rPr>
              <a:t>Barker, L. (2016, July 11). NWSL Week 12 in review: WNY's Embarrassing Field. 	Retrieved from 	https://www.sbnation.com/soccer/2016/7/11/12153008/nwsl-week-12-in-review-western-ny-s-tiny-field-was-	unnecessary-and</a:t>
            </a:r>
          </a:p>
          <a:p>
            <a:pPr indent="-457200"/>
            <a:endParaRPr lang="en-US" sz="1400" dirty="0">
              <a:latin typeface="Times New Roman" panose="02020603050405020304" pitchFamily="18" charset="0"/>
              <a:cs typeface="Times New Roman" panose="02020603050405020304" pitchFamily="18" charset="0"/>
            </a:endParaRPr>
          </a:p>
          <a:p>
            <a:pPr indent="-457200"/>
            <a:r>
              <a:rPr lang="en-US" sz="1400" dirty="0">
                <a:latin typeface="Times New Roman" panose="02020603050405020304" pitchFamily="18" charset="0"/>
                <a:cs typeface="Times New Roman" panose="02020603050405020304" pitchFamily="18" charset="0"/>
              </a:rPr>
              <a:t>Linehan, M. (2016, December 28). NWSL: The ten best moments from the 2016      </a:t>
            </a:r>
          </a:p>
          <a:p>
            <a:pPr indent="-457200"/>
            <a:r>
              <a:rPr lang="en-US" sz="1400" dirty="0">
                <a:latin typeface="Times New Roman" panose="02020603050405020304" pitchFamily="18" charset="0"/>
                <a:cs typeface="Times New Roman" panose="02020603050405020304" pitchFamily="18" charset="0"/>
              </a:rPr>
              <a:t>	season. Retrieved from http://www.excellesports.com/news/nwsl-ten-best-moments-2016/</a:t>
            </a:r>
          </a:p>
          <a:p>
            <a:pPr indent="-457200"/>
            <a:endParaRPr lang="en-US" sz="1400" dirty="0">
              <a:latin typeface="Times New Roman" panose="02020603050405020304" pitchFamily="18" charset="0"/>
              <a:cs typeface="Times New Roman" panose="02020603050405020304" pitchFamily="18" charset="0"/>
            </a:endParaRPr>
          </a:p>
          <a:p>
            <a:pPr indent="-457200"/>
            <a:r>
              <a:rPr lang="en-US" sz="1400" dirty="0">
                <a:latin typeface="Times New Roman" panose="02020603050405020304" pitchFamily="18" charset="0"/>
                <a:cs typeface="Times New Roman" panose="02020603050405020304" pitchFamily="18" charset="0"/>
              </a:rPr>
              <a:t>NWSL. (n.d.). National Women's Soccer League. Retrieved February 14, 2019, from http://www.nwslsoccer.com/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Olney, C. (2019, January 22). The stadium PA accidentally played God Save the Queen as the Norway anthem for 	their match against Canada.[Tweet]. https://twitter.com/olneyce/status/1087757413728616450</a:t>
            </a:r>
          </a:p>
          <a:p>
            <a:pPr indent="-457200"/>
            <a:endParaRPr lang="en-US" sz="1400" dirty="0">
              <a:latin typeface="Times New Roman" panose="02020603050405020304" pitchFamily="18" charset="0"/>
              <a:cs typeface="Times New Roman" panose="02020603050405020304" pitchFamily="18" charset="0"/>
            </a:endParaRPr>
          </a:p>
          <a:p>
            <a:pPr indent="-457200"/>
            <a:r>
              <a:rPr lang="en-US" sz="1400" dirty="0">
                <a:latin typeface="Times New Roman" panose="02020603050405020304" pitchFamily="18" charset="0"/>
                <a:cs typeface="Times New Roman" panose="02020603050405020304" pitchFamily="18" charset="0"/>
              </a:rPr>
              <a:t>Phelan, A. (2016, May 04). NWSL teams should reconsider their marketing strategies. Retrieved from 	http://www.unusualefforts.com/nwsl-marketing-strategies/</a:t>
            </a:r>
          </a:p>
          <a:p>
            <a:pPr indent="-457200"/>
            <a:endParaRPr lang="en-US" sz="1400" dirty="0">
              <a:latin typeface="Times New Roman" panose="02020603050405020304" pitchFamily="18" charset="0"/>
              <a:cs typeface="Times New Roman" panose="02020603050405020304" pitchFamily="18" charset="0"/>
            </a:endParaRPr>
          </a:p>
          <a:p>
            <a:pPr indent="-457200"/>
            <a:r>
              <a:rPr lang="en-US" sz="1400" dirty="0" err="1">
                <a:latin typeface="Times New Roman" panose="02020603050405020304" pitchFamily="18" charset="0"/>
                <a:cs typeface="Times New Roman" panose="02020603050405020304" pitchFamily="18" charset="0"/>
              </a:rPr>
              <a:t>ReignFC</a:t>
            </a:r>
            <a:r>
              <a:rPr lang="en-US" sz="1400" dirty="0">
                <a:latin typeface="Times New Roman" panose="02020603050405020304" pitchFamily="18" charset="0"/>
                <a:cs typeface="Times New Roman" panose="02020603050405020304" pitchFamily="18" charset="0"/>
              </a:rPr>
              <a:t>. (2016, June 16). Our announcement is so big it broke the NWSL website. [Tweet]. 	https://twitter.com/ReignFC/status/743592579653001216</a:t>
            </a:r>
          </a:p>
          <a:p>
            <a:pPr indent="-457200"/>
            <a:endParaRPr lang="en-US" dirty="0"/>
          </a:p>
          <a:p>
            <a:pPr indent="-457200"/>
            <a:endParaRPr lang="en-US" dirty="0"/>
          </a:p>
        </p:txBody>
      </p:sp>
    </p:spTree>
    <p:extLst>
      <p:ext uri="{BB962C8B-B14F-4D97-AF65-F5344CB8AC3E}">
        <p14:creationId xmlns:p14="http://schemas.microsoft.com/office/powerpoint/2010/main" val="237639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08C60-F885-4ADE-AAB1-2E2A24CE8D70}"/>
              </a:ext>
            </a:extLst>
          </p:cNvPr>
          <p:cNvSpPr txBox="1"/>
          <p:nvPr/>
        </p:nvSpPr>
        <p:spPr>
          <a:xfrm>
            <a:off x="798022" y="349135"/>
            <a:ext cx="7190509" cy="646331"/>
          </a:xfrm>
          <a:prstGeom prst="rect">
            <a:avLst/>
          </a:prstGeom>
          <a:noFill/>
        </p:spPr>
        <p:txBody>
          <a:bodyPr wrap="squar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Company Information</a:t>
            </a:r>
          </a:p>
        </p:txBody>
      </p:sp>
      <p:sp>
        <p:nvSpPr>
          <p:cNvPr id="4" name="Rectangle 3">
            <a:extLst>
              <a:ext uri="{FF2B5EF4-FFF2-40B4-BE49-F238E27FC236}">
                <a16:creationId xmlns:a16="http://schemas.microsoft.com/office/drawing/2014/main" id="{36277504-5076-4F33-B4E8-6181DC3AC098}"/>
              </a:ext>
            </a:extLst>
          </p:cNvPr>
          <p:cNvSpPr/>
          <p:nvPr/>
        </p:nvSpPr>
        <p:spPr>
          <a:xfrm>
            <a:off x="889462" y="1197033"/>
            <a:ext cx="8645236" cy="1039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Established 2012</a:t>
            </a:r>
          </a:p>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1</a:t>
            </a:r>
            <a:r>
              <a:rPr lang="en-US" sz="2800" baseline="30000" dirty="0">
                <a:solidFill>
                  <a:schemeClr val="accent2">
                    <a:lumMod val="75000"/>
                  </a:schemeClr>
                </a:solidFill>
                <a:latin typeface="Times New Roman" panose="02020603050405020304" pitchFamily="18" charset="0"/>
                <a:cs typeface="Times New Roman" panose="02020603050405020304" pitchFamily="18" charset="0"/>
              </a:rPr>
              <a:t>st</a:t>
            </a:r>
            <a:r>
              <a:rPr lang="en-US" sz="2800" dirty="0">
                <a:solidFill>
                  <a:schemeClr val="accent2">
                    <a:lumMod val="75000"/>
                  </a:schemeClr>
                </a:solidFill>
                <a:latin typeface="Times New Roman" panose="02020603050405020304" pitchFamily="18" charset="0"/>
                <a:cs typeface="Times New Roman" panose="02020603050405020304" pitchFamily="18" charset="0"/>
              </a:rPr>
              <a:t> Game: April 13, 2013</a:t>
            </a:r>
          </a:p>
        </p:txBody>
      </p:sp>
      <p:sp>
        <p:nvSpPr>
          <p:cNvPr id="5" name="Rectangle 4">
            <a:extLst>
              <a:ext uri="{FF2B5EF4-FFF2-40B4-BE49-F238E27FC236}">
                <a16:creationId xmlns:a16="http://schemas.microsoft.com/office/drawing/2014/main" id="{A8B80D6E-3125-43B3-874B-44DC9E2A99FD}"/>
              </a:ext>
            </a:extLst>
          </p:cNvPr>
          <p:cNvSpPr/>
          <p:nvPr/>
        </p:nvSpPr>
        <p:spPr>
          <a:xfrm>
            <a:off x="889461" y="1197033"/>
            <a:ext cx="16625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Founding</a:t>
            </a:r>
          </a:p>
        </p:txBody>
      </p:sp>
      <p:sp>
        <p:nvSpPr>
          <p:cNvPr id="6" name="Rectangle 5">
            <a:extLst>
              <a:ext uri="{FF2B5EF4-FFF2-40B4-BE49-F238E27FC236}">
                <a16:creationId xmlns:a16="http://schemas.microsoft.com/office/drawing/2014/main" id="{E0798A12-DF77-4D47-A27C-F6D61EF1A198}"/>
              </a:ext>
            </a:extLst>
          </p:cNvPr>
          <p:cNvSpPr/>
          <p:nvPr/>
        </p:nvSpPr>
        <p:spPr>
          <a:xfrm>
            <a:off x="889462" y="2389909"/>
            <a:ext cx="8645236" cy="1039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To be the top</a:t>
            </a:r>
          </a:p>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                women’s soccer league in the United States. </a:t>
            </a:r>
          </a:p>
        </p:txBody>
      </p:sp>
      <p:sp>
        <p:nvSpPr>
          <p:cNvPr id="7" name="Rectangle 6">
            <a:extLst>
              <a:ext uri="{FF2B5EF4-FFF2-40B4-BE49-F238E27FC236}">
                <a16:creationId xmlns:a16="http://schemas.microsoft.com/office/drawing/2014/main" id="{5D0508CC-D7BE-4250-BE6D-2F5E16C99AD3}"/>
              </a:ext>
            </a:extLst>
          </p:cNvPr>
          <p:cNvSpPr/>
          <p:nvPr/>
        </p:nvSpPr>
        <p:spPr>
          <a:xfrm>
            <a:off x="889462" y="2389909"/>
            <a:ext cx="1662544"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Goal</a:t>
            </a:r>
          </a:p>
        </p:txBody>
      </p:sp>
      <p:sp>
        <p:nvSpPr>
          <p:cNvPr id="8" name="Rectangle 7">
            <a:extLst>
              <a:ext uri="{FF2B5EF4-FFF2-40B4-BE49-F238E27FC236}">
                <a16:creationId xmlns:a16="http://schemas.microsoft.com/office/drawing/2014/main" id="{E06042AB-A96B-4D8B-97BE-0A47CA506B69}"/>
              </a:ext>
            </a:extLst>
          </p:cNvPr>
          <p:cNvSpPr/>
          <p:nvPr/>
        </p:nvSpPr>
        <p:spPr>
          <a:xfrm>
            <a:off x="889462" y="3582785"/>
            <a:ext cx="8645236" cy="1039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1556 S. Michigan Avenue, Floor 2</a:t>
            </a:r>
          </a:p>
          <a:p>
            <a:pPr algn="ctr"/>
            <a:r>
              <a:rPr lang="en-US" sz="2800" dirty="0">
                <a:solidFill>
                  <a:schemeClr val="accent2">
                    <a:lumMod val="75000"/>
                  </a:schemeClr>
                </a:solidFill>
                <a:latin typeface="Times New Roman" panose="02020603050405020304" pitchFamily="18" charset="0"/>
                <a:cs typeface="Times New Roman" panose="02020603050405020304" pitchFamily="18" charset="0"/>
              </a:rPr>
              <a:t>Chicago, IL 60605</a:t>
            </a:r>
          </a:p>
        </p:txBody>
      </p:sp>
      <p:sp>
        <p:nvSpPr>
          <p:cNvPr id="9" name="Rectangle 8">
            <a:extLst>
              <a:ext uri="{FF2B5EF4-FFF2-40B4-BE49-F238E27FC236}">
                <a16:creationId xmlns:a16="http://schemas.microsoft.com/office/drawing/2014/main" id="{26F83BE4-D8BA-4ADE-A53F-244AA932BF56}"/>
              </a:ext>
            </a:extLst>
          </p:cNvPr>
          <p:cNvSpPr/>
          <p:nvPr/>
        </p:nvSpPr>
        <p:spPr>
          <a:xfrm>
            <a:off x="889461" y="3582785"/>
            <a:ext cx="1662543"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HQ</a:t>
            </a:r>
          </a:p>
        </p:txBody>
      </p:sp>
      <p:sp>
        <p:nvSpPr>
          <p:cNvPr id="10" name="TextBox 9">
            <a:extLst>
              <a:ext uri="{FF2B5EF4-FFF2-40B4-BE49-F238E27FC236}">
                <a16:creationId xmlns:a16="http://schemas.microsoft.com/office/drawing/2014/main" id="{BCD9E817-8EDC-48D5-AC68-656CF166C4B4}"/>
              </a:ext>
            </a:extLst>
          </p:cNvPr>
          <p:cNvSpPr txBox="1"/>
          <p:nvPr/>
        </p:nvSpPr>
        <p:spPr>
          <a:xfrm>
            <a:off x="889462" y="5030025"/>
            <a:ext cx="8645235" cy="954107"/>
          </a:xfrm>
          <a:prstGeom prst="rect">
            <a:avLst/>
          </a:prstGeom>
          <a:noFill/>
        </p:spPr>
        <p:txBody>
          <a:bodyPr wrap="square" rtlCol="0" anchor="b">
            <a:spAutoFit/>
          </a:bodyPr>
          <a:lstStyle/>
          <a:p>
            <a:pPr algn="ctr"/>
            <a:r>
              <a:rPr lang="en-US" sz="2800" u="sng" dirty="0">
                <a:solidFill>
                  <a:schemeClr val="accent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http://www.nwslsoccer.com/</a:t>
            </a:r>
            <a:endParaRPr lang="en-US" sz="2800" dirty="0">
              <a:solidFill>
                <a:schemeClr val="accent2"/>
              </a:solidFill>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197E38DF-7F3A-429B-8B56-C53FA354B320}"/>
              </a:ext>
            </a:extLst>
          </p:cNvPr>
          <p:cNvSpPr>
            <a:spLocks noGrp="1"/>
          </p:cNvSpPr>
          <p:nvPr>
            <p:ph type="ftr" sz="quarter" idx="11"/>
          </p:nvPr>
        </p:nvSpPr>
        <p:spPr/>
        <p:txBody>
          <a:bodyPr/>
          <a:lstStyle/>
          <a:p>
            <a:r>
              <a:rPr lang="en-US" dirty="0"/>
              <a:t>Jennifer Brady                                      National Women's Soccer League</a:t>
            </a:r>
          </a:p>
        </p:txBody>
      </p:sp>
      <p:sp>
        <p:nvSpPr>
          <p:cNvPr id="12" name="Slide Number Placeholder 11">
            <a:extLst>
              <a:ext uri="{FF2B5EF4-FFF2-40B4-BE49-F238E27FC236}">
                <a16:creationId xmlns:a16="http://schemas.microsoft.com/office/drawing/2014/main" id="{11BF26EB-AD7D-40D8-9D73-443D5B9769C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4995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9542-7D2F-4143-8A08-8EADC67FA250}"/>
              </a:ext>
            </a:extLst>
          </p:cNvPr>
          <p:cNvSpPr>
            <a:spLocks noGrp="1"/>
          </p:cNvSpPr>
          <p:nvPr>
            <p:ph type="title"/>
          </p:nvPr>
        </p:nvSpPr>
        <p:spPr>
          <a:xfrm>
            <a:off x="335664" y="333577"/>
            <a:ext cx="8596668" cy="747078"/>
          </a:xfrm>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Marketing Strategy</a:t>
            </a:r>
          </a:p>
        </p:txBody>
      </p:sp>
      <p:sp>
        <p:nvSpPr>
          <p:cNvPr id="3" name="Content Placeholder 2">
            <a:extLst>
              <a:ext uri="{FF2B5EF4-FFF2-40B4-BE49-F238E27FC236}">
                <a16:creationId xmlns:a16="http://schemas.microsoft.com/office/drawing/2014/main" id="{BC5389CA-2F45-48C4-90CF-CB928564B1BE}"/>
              </a:ext>
            </a:extLst>
          </p:cNvPr>
          <p:cNvSpPr>
            <a:spLocks noGrp="1"/>
          </p:cNvSpPr>
          <p:nvPr>
            <p:ph idx="1"/>
          </p:nvPr>
        </p:nvSpPr>
        <p:spPr>
          <a:xfrm>
            <a:off x="677334" y="1280160"/>
            <a:ext cx="8596668" cy="4761202"/>
          </a:xfrm>
        </p:spPr>
        <p:txBody>
          <a:bodyPr>
            <a:normAutofit/>
          </a:bodyPr>
          <a:lstStyle/>
          <a:p>
            <a:r>
              <a:rPr lang="en-US" sz="2800" dirty="0">
                <a:latin typeface="Times New Roman" panose="02020603050405020304" pitchFamily="18" charset="0"/>
                <a:cs typeface="Times New Roman" panose="02020603050405020304" pitchFamily="18" charset="0"/>
              </a:rPr>
              <a:t>Operates on a shoestring budget</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Makes use of free social media platforms for advertising</a:t>
            </a: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Twitter (https://twitter.com/NWSL)</a:t>
            </a: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YouTube (https://www.youtube.com/user/NWSLsoccer)</a:t>
            </a: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Instagram </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https://www.instagram.com/nwsl</a:t>
            </a:r>
            <a:r>
              <a:rPr lang="en-US" sz="2400" dirty="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Facebook (</a:t>
            </a:r>
            <a:r>
              <a:rPr lang="en-US" sz="2400" dirty="0">
                <a:latin typeface="Times New Roman" panose="02020603050405020304" pitchFamily="18" charset="0"/>
                <a:cs typeface="Times New Roman" panose="02020603050405020304" pitchFamily="18" charset="0"/>
                <a:hlinkClick r:id="rId4"/>
              </a:rPr>
              <a:t>https://www.facebook.com/NWSL</a:t>
            </a:r>
            <a:r>
              <a:rPr lang="en-US"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F567CAA-63CE-46C6-AC91-8B1514F54D1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Jennifer Brady                                      National Women's Soccer League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AB2C190-1513-4AF2-A107-B1E28DE726D8}"/>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04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19B8FF-9517-44B8-A1D7-5808AA50F65C}"/>
              </a:ext>
            </a:extLst>
          </p:cNvPr>
          <p:cNvSpPr>
            <a:spLocks noGrp="1"/>
          </p:cNvSpPr>
          <p:nvPr>
            <p:ph type="ftr" sz="quarter" idx="11"/>
          </p:nvPr>
        </p:nvSpPr>
        <p:spPr/>
        <p:txBody>
          <a:bodyPr/>
          <a:lstStyle/>
          <a:p>
            <a:r>
              <a:rPr lang="en-US"/>
              <a:t>Jennifer Brady                                      National Women's Soccer League</a:t>
            </a:r>
            <a:endParaRPr lang="en-US" dirty="0"/>
          </a:p>
        </p:txBody>
      </p:sp>
      <p:sp>
        <p:nvSpPr>
          <p:cNvPr id="3" name="Slide Number Placeholder 2">
            <a:extLst>
              <a:ext uri="{FF2B5EF4-FFF2-40B4-BE49-F238E27FC236}">
                <a16:creationId xmlns:a16="http://schemas.microsoft.com/office/drawing/2014/main" id="{84E004BD-299E-4342-808F-EAD92281073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Rectangle 3">
            <a:extLst>
              <a:ext uri="{FF2B5EF4-FFF2-40B4-BE49-F238E27FC236}">
                <a16:creationId xmlns:a16="http://schemas.microsoft.com/office/drawing/2014/main" id="{B239004B-9093-4832-B376-38F9F49178EE}"/>
              </a:ext>
            </a:extLst>
          </p:cNvPr>
          <p:cNvSpPr/>
          <p:nvPr/>
        </p:nvSpPr>
        <p:spPr>
          <a:xfrm>
            <a:off x="583473" y="2009392"/>
            <a:ext cx="9100457" cy="1384995"/>
          </a:xfrm>
          <a:prstGeom prst="rect">
            <a:avLst/>
          </a:prstGeom>
        </p:spPr>
        <p:txBody>
          <a:bodyPr wrap="square">
            <a:spAutoFit/>
          </a:bodyPr>
          <a:lstStyle/>
          <a:p>
            <a:pPr lvl="1"/>
            <a:r>
              <a:rPr lang="en-US" sz="2800" dirty="0">
                <a:latin typeface="Times New Roman" panose="02020603050405020304" pitchFamily="18" charset="0"/>
                <a:cs typeface="Times New Roman" panose="02020603050405020304" pitchFamily="18" charset="0"/>
              </a:rPr>
              <a:t>“Free access for fans was crucial in order to increase awareness and the NWSL was pleased with viewership numbers” (Concacaf, 2014)</a:t>
            </a:r>
          </a:p>
        </p:txBody>
      </p:sp>
      <p:sp>
        <p:nvSpPr>
          <p:cNvPr id="5" name="TextBox 4">
            <a:extLst>
              <a:ext uri="{FF2B5EF4-FFF2-40B4-BE49-F238E27FC236}">
                <a16:creationId xmlns:a16="http://schemas.microsoft.com/office/drawing/2014/main" id="{44D5AD96-B370-463D-860D-CEF2854DE756}"/>
              </a:ext>
            </a:extLst>
          </p:cNvPr>
          <p:cNvSpPr txBox="1"/>
          <p:nvPr/>
        </p:nvSpPr>
        <p:spPr>
          <a:xfrm>
            <a:off x="1001486" y="644434"/>
            <a:ext cx="2569028" cy="646331"/>
          </a:xfrm>
          <a:prstGeom prst="rect">
            <a:avLst/>
          </a:prstGeom>
          <a:noFill/>
        </p:spPr>
        <p:txBody>
          <a:bodyPr wrap="squar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Free Access</a:t>
            </a:r>
          </a:p>
        </p:txBody>
      </p:sp>
    </p:spTree>
    <p:extLst>
      <p:ext uri="{BB962C8B-B14F-4D97-AF65-F5344CB8AC3E}">
        <p14:creationId xmlns:p14="http://schemas.microsoft.com/office/powerpoint/2010/main" val="48943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8EF82-B704-4702-8F10-F199D3558954}"/>
              </a:ext>
            </a:extLst>
          </p:cNvPr>
          <p:cNvSpPr>
            <a:spLocks noGrp="1"/>
          </p:cNvSpPr>
          <p:nvPr>
            <p:ph type="ftr" sz="quarter" idx="11"/>
          </p:nvPr>
        </p:nvSpPr>
        <p:spPr/>
        <p:txBody>
          <a:bodyPr/>
          <a:lstStyle/>
          <a:p>
            <a:r>
              <a:rPr lang="en-US"/>
              <a:t>Jennifer Brady                                      National Women's Soccer League</a:t>
            </a:r>
            <a:endParaRPr lang="en-US" dirty="0"/>
          </a:p>
        </p:txBody>
      </p:sp>
      <p:sp>
        <p:nvSpPr>
          <p:cNvPr id="3" name="Slide Number Placeholder 2">
            <a:extLst>
              <a:ext uri="{FF2B5EF4-FFF2-40B4-BE49-F238E27FC236}">
                <a16:creationId xmlns:a16="http://schemas.microsoft.com/office/drawing/2014/main" id="{50E9AB6A-0979-4D94-893C-EAEC88963C12}"/>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Rectangle 3">
            <a:extLst>
              <a:ext uri="{FF2B5EF4-FFF2-40B4-BE49-F238E27FC236}">
                <a16:creationId xmlns:a16="http://schemas.microsoft.com/office/drawing/2014/main" id="{810E4449-1370-4588-BFF8-DE98E217A1A3}"/>
              </a:ext>
            </a:extLst>
          </p:cNvPr>
          <p:cNvSpPr/>
          <p:nvPr/>
        </p:nvSpPr>
        <p:spPr>
          <a:xfrm>
            <a:off x="809897" y="1332410"/>
            <a:ext cx="8551817" cy="3785652"/>
          </a:xfrm>
          <a:prstGeom prst="rect">
            <a:avLst/>
          </a:prstGeom>
        </p:spPr>
        <p:txBody>
          <a:bodyPr wrap="square">
            <a:spAutoFit/>
          </a:bodyPr>
          <a:lstStyle/>
          <a:p>
            <a:pPr marL="457200" indent="-457200">
              <a:buClr>
                <a:schemeClr val="accent2"/>
              </a:buClr>
              <a:buSzPct val="113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Relies on sports publications</a:t>
            </a:r>
          </a:p>
          <a:p>
            <a:pPr marL="914400" lvl="1" indent="-457200">
              <a:buClr>
                <a:schemeClr val="accent2"/>
              </a:buClr>
              <a:buSzPct val="1130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Specialized soccer publications</a:t>
            </a:r>
          </a:p>
          <a:p>
            <a:pPr marL="914400" lvl="1" indent="-457200">
              <a:buClr>
                <a:schemeClr val="accent2"/>
              </a:buClr>
              <a:buSzPct val="1130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Specialized women’s sports publications</a:t>
            </a:r>
          </a:p>
          <a:p>
            <a:pPr>
              <a:buClr>
                <a:schemeClr val="accent2"/>
              </a:buClr>
              <a:buSzPct val="113000"/>
            </a:pPr>
            <a:endParaRPr lang="en-US" sz="2800" dirty="0">
              <a:latin typeface="Times New Roman" panose="02020603050405020304" pitchFamily="18" charset="0"/>
              <a:cs typeface="Times New Roman" panose="02020603050405020304" pitchFamily="18" charset="0"/>
            </a:endParaRPr>
          </a:p>
          <a:p>
            <a:pPr>
              <a:buClr>
                <a:schemeClr val="accent2"/>
              </a:buClr>
              <a:buSzPct val="113000"/>
            </a:pPr>
            <a:endParaRPr lang="en-US" sz="2800" dirty="0">
              <a:latin typeface="Times New Roman" panose="02020603050405020304" pitchFamily="18" charset="0"/>
              <a:cs typeface="Times New Roman" panose="02020603050405020304" pitchFamily="18" charset="0"/>
            </a:endParaRPr>
          </a:p>
          <a:p>
            <a:pPr marL="457200" indent="-457200">
              <a:buClr>
                <a:schemeClr val="accent2"/>
              </a:buClr>
              <a:buSzPct val="113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Recent Television deal:</a:t>
            </a:r>
          </a:p>
          <a:p>
            <a:pPr marL="800100" lvl="1" indent="-342900">
              <a:buClr>
                <a:schemeClr val="accent2"/>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Go90/</a:t>
            </a:r>
            <a:r>
              <a:rPr lang="en-US" sz="2400" dirty="0" err="1">
                <a:latin typeface="Times New Roman" panose="02020603050405020304" pitchFamily="18" charset="0"/>
                <a:cs typeface="Times New Roman" panose="02020603050405020304" pitchFamily="18" charset="0"/>
              </a:rPr>
              <a:t>Yahoo!Sports</a:t>
            </a:r>
            <a:endParaRPr lang="en-US" sz="2400" dirty="0">
              <a:latin typeface="Times New Roman" panose="02020603050405020304" pitchFamily="18" charset="0"/>
              <a:cs typeface="Times New Roman" panose="02020603050405020304" pitchFamily="18" charset="0"/>
            </a:endParaRPr>
          </a:p>
          <a:p>
            <a:pPr marL="800100" lvl="1" indent="-342900">
              <a:buClr>
                <a:schemeClr val="accent2"/>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A&amp;E/Lifetime</a:t>
            </a:r>
          </a:p>
          <a:p>
            <a:pPr marL="800100" lvl="1" indent="-342900">
              <a:buClr>
                <a:schemeClr val="accent2"/>
              </a:buCl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ESPNews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B330EE-778E-4EAD-B3FC-1FE987803C4A}"/>
              </a:ext>
            </a:extLst>
          </p:cNvPr>
          <p:cNvSpPr txBox="1"/>
          <p:nvPr/>
        </p:nvSpPr>
        <p:spPr>
          <a:xfrm>
            <a:off x="566057" y="451513"/>
            <a:ext cx="3762568" cy="646331"/>
          </a:xfrm>
          <a:prstGeom prst="rect">
            <a:avLst/>
          </a:prstGeom>
          <a:noFill/>
        </p:spPr>
        <p:txBody>
          <a:bodyPr wrap="non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Strategy Continued</a:t>
            </a:r>
          </a:p>
        </p:txBody>
      </p:sp>
    </p:spTree>
    <p:extLst>
      <p:ext uri="{BB962C8B-B14F-4D97-AF65-F5344CB8AC3E}">
        <p14:creationId xmlns:p14="http://schemas.microsoft.com/office/powerpoint/2010/main" val="163750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C54B-B5FB-4D55-9089-B69F3EC2211F}"/>
              </a:ext>
            </a:extLst>
          </p:cNvPr>
          <p:cNvSpPr>
            <a:spLocks noGrp="1"/>
          </p:cNvSpPr>
          <p:nvPr>
            <p:ph type="title"/>
          </p:nvPr>
        </p:nvSpPr>
        <p:spPr>
          <a:xfrm>
            <a:off x="677334" y="609600"/>
            <a:ext cx="8596668" cy="1019695"/>
          </a:xfrm>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New Advertising Campaign</a:t>
            </a:r>
          </a:p>
        </p:txBody>
      </p:sp>
      <p:sp>
        <p:nvSpPr>
          <p:cNvPr id="3" name="Content Placeholder 2">
            <a:extLst>
              <a:ext uri="{FF2B5EF4-FFF2-40B4-BE49-F238E27FC236}">
                <a16:creationId xmlns:a16="http://schemas.microsoft.com/office/drawing/2014/main" id="{CC598C07-858D-4371-AEE8-A432BC6BC7D8}"/>
              </a:ext>
            </a:extLst>
          </p:cNvPr>
          <p:cNvSpPr>
            <a:spLocks noGrp="1"/>
          </p:cNvSpPr>
          <p:nvPr>
            <p:ph idx="1"/>
          </p:nvPr>
        </p:nvSpPr>
        <p:spPr>
          <a:xfrm>
            <a:off x="677334" y="1488613"/>
            <a:ext cx="8596668" cy="3880773"/>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Unveiled on April 16, 2016 </a:t>
            </a:r>
          </a:p>
          <a:p>
            <a:pPr marL="0" indent="0">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“marketing hiccup </a:t>
            </a:r>
            <a:r>
              <a:rPr lang="en-US" sz="2400" dirty="0" err="1">
                <a:latin typeface="Times New Roman" panose="02020603050405020304" pitchFamily="18" charset="0"/>
                <a:cs typeface="Times New Roman" panose="02020603050405020304" pitchFamily="18" charset="0"/>
              </a:rPr>
              <a:t>furt</a:t>
            </a:r>
            <a:r>
              <a:rPr lang="en-US" sz="2400" dirty="0">
                <a:latin typeface="Times New Roman" panose="02020603050405020304" pitchFamily="18" charset="0"/>
                <a:cs typeface="Times New Roman" panose="02020603050405020304" pitchFamily="18" charset="0"/>
              </a:rPr>
              <a:t> round the world” – (Barker, 2016, para 9)</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B0173CC-01BA-4888-AAA5-09FE006DE487}"/>
              </a:ext>
            </a:extLst>
          </p:cNvPr>
          <p:cNvSpPr>
            <a:spLocks noGrp="1"/>
          </p:cNvSpPr>
          <p:nvPr>
            <p:ph type="ftr" sz="quarter" idx="11"/>
          </p:nvPr>
        </p:nvSpPr>
        <p:spPr/>
        <p:txBody>
          <a:bodyPr/>
          <a:lstStyle/>
          <a:p>
            <a:r>
              <a:rPr lang="en-US"/>
              <a:t>Jennifer Brady                                      National Women's Soccer League</a:t>
            </a:r>
            <a:endParaRPr lang="en-US" dirty="0"/>
          </a:p>
        </p:txBody>
      </p:sp>
      <p:sp>
        <p:nvSpPr>
          <p:cNvPr id="5" name="Slide Number Placeholder 4">
            <a:extLst>
              <a:ext uri="{FF2B5EF4-FFF2-40B4-BE49-F238E27FC236}">
                <a16:creationId xmlns:a16="http://schemas.microsoft.com/office/drawing/2014/main" id="{258924B0-B3EC-44E6-B57B-3B787644CC9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15872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7FFF-4E7B-47D2-9140-C343C0C1D3C4}"/>
              </a:ext>
            </a:extLst>
          </p:cNvPr>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Terrible Design</a:t>
            </a:r>
          </a:p>
        </p:txBody>
      </p:sp>
      <p:pic>
        <p:nvPicPr>
          <p:cNvPr id="7" name="Content Placeholder 6">
            <a:extLst>
              <a:ext uri="{FF2B5EF4-FFF2-40B4-BE49-F238E27FC236}">
                <a16:creationId xmlns:a16="http://schemas.microsoft.com/office/drawing/2014/main" id="{5508537D-E195-4503-AC64-16CE0A2C3821}"/>
              </a:ext>
            </a:extLst>
          </p:cNvPr>
          <p:cNvPicPr>
            <a:picLocks noGrp="1" noChangeAspect="1"/>
          </p:cNvPicPr>
          <p:nvPr>
            <p:ph idx="1"/>
          </p:nvPr>
        </p:nvPicPr>
        <p:blipFill>
          <a:blip r:embed="rId3"/>
          <a:stretch>
            <a:fillRect/>
          </a:stretch>
        </p:blipFill>
        <p:spPr>
          <a:xfrm>
            <a:off x="1010372" y="1593874"/>
            <a:ext cx="8596312" cy="1423764"/>
          </a:xfrm>
        </p:spPr>
      </p:pic>
      <p:sp>
        <p:nvSpPr>
          <p:cNvPr id="4" name="Footer Placeholder 3">
            <a:extLst>
              <a:ext uri="{FF2B5EF4-FFF2-40B4-BE49-F238E27FC236}">
                <a16:creationId xmlns:a16="http://schemas.microsoft.com/office/drawing/2014/main" id="{E5AFEE4C-A70B-4F31-8124-34F7C82205D0}"/>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Jennifer Brady                                      National Women's Soccer League</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F422058-3A25-4638-A45D-4C040C973F49}"/>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3B5B5FF-8616-4304-A71D-CEFDC4C7008D}"/>
              </a:ext>
            </a:extLst>
          </p:cNvPr>
          <p:cNvPicPr>
            <a:picLocks noChangeAspect="1"/>
          </p:cNvPicPr>
          <p:nvPr/>
        </p:nvPicPr>
        <p:blipFill>
          <a:blip r:embed="rId4"/>
          <a:stretch>
            <a:fillRect/>
          </a:stretch>
        </p:blipFill>
        <p:spPr>
          <a:xfrm>
            <a:off x="1010373" y="3429000"/>
            <a:ext cx="8596312" cy="1924396"/>
          </a:xfrm>
          <a:prstGeom prst="rect">
            <a:avLst/>
          </a:prstGeom>
        </p:spPr>
      </p:pic>
      <p:sp>
        <p:nvSpPr>
          <p:cNvPr id="10" name="TextBox 9">
            <a:extLst>
              <a:ext uri="{FF2B5EF4-FFF2-40B4-BE49-F238E27FC236}">
                <a16:creationId xmlns:a16="http://schemas.microsoft.com/office/drawing/2014/main" id="{A1E2CAFF-7FF3-4A38-86DF-F899E84A06DF}"/>
              </a:ext>
            </a:extLst>
          </p:cNvPr>
          <p:cNvSpPr txBox="1"/>
          <p:nvPr/>
        </p:nvSpPr>
        <p:spPr>
          <a:xfrm>
            <a:off x="8329353" y="3017638"/>
            <a:ext cx="127733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YouTube Banner</a:t>
            </a:r>
          </a:p>
        </p:txBody>
      </p:sp>
      <p:sp>
        <p:nvSpPr>
          <p:cNvPr id="11" name="TextBox 10">
            <a:extLst>
              <a:ext uri="{FF2B5EF4-FFF2-40B4-BE49-F238E27FC236}">
                <a16:creationId xmlns:a16="http://schemas.microsoft.com/office/drawing/2014/main" id="{83878356-3A55-4F8E-9696-56C471641718}"/>
              </a:ext>
            </a:extLst>
          </p:cNvPr>
          <p:cNvSpPr txBox="1"/>
          <p:nvPr/>
        </p:nvSpPr>
        <p:spPr>
          <a:xfrm>
            <a:off x="8493431" y="5264126"/>
            <a:ext cx="111325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Twitter Banner</a:t>
            </a:r>
          </a:p>
        </p:txBody>
      </p:sp>
    </p:spTree>
    <p:extLst>
      <p:ext uri="{BB962C8B-B14F-4D97-AF65-F5344CB8AC3E}">
        <p14:creationId xmlns:p14="http://schemas.microsoft.com/office/powerpoint/2010/main" val="100220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965C3-7B47-4A89-8EE4-7253D2CE35A6}"/>
              </a:ext>
            </a:extLst>
          </p:cNvPr>
          <p:cNvSpPr>
            <a:spLocks noGrp="1"/>
          </p:cNvSpPr>
          <p:nvPr>
            <p:ph idx="1"/>
          </p:nvPr>
        </p:nvSpPr>
        <p:spPr>
          <a:xfrm>
            <a:off x="764419" y="1594532"/>
            <a:ext cx="8596668" cy="3880773"/>
          </a:xfrm>
        </p:spPr>
        <p:txBody>
          <a:bodyPr>
            <a:normAutofit fontScale="92500" lnSpcReduction="10000"/>
          </a:bodyPr>
          <a:lstStyle/>
          <a:p>
            <a:pP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Odd spellings</a:t>
            </a:r>
          </a:p>
          <a:p>
            <a:pPr marL="0" indent="0">
              <a:buSzPct val="100000"/>
              <a:buNone/>
            </a:pPr>
            <a:endParaRPr lang="en-US" sz="2800" dirty="0">
              <a:latin typeface="Times New Roman" panose="02020603050405020304" pitchFamily="18" charset="0"/>
              <a:cs typeface="Times New Roman" panose="02020603050405020304" pitchFamily="18" charset="0"/>
            </a:endParaRPr>
          </a:p>
          <a:p>
            <a:pP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Terrible Colors</a:t>
            </a: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Do not match the logo</a:t>
            </a: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Pink</a:t>
            </a: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“why are teams continuing to pander to this small part of the American public?”(Phelan, 2016)</a:t>
            </a:r>
          </a:p>
          <a:p>
            <a:pPr lvl="2">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Difficult to read</a:t>
            </a:r>
          </a:p>
          <a:p>
            <a:pPr>
              <a:buSzPct val="100000"/>
              <a:buFont typeface="Times New Roman" panose="02020603050405020304" pitchFamily="18" charset="0"/>
              <a:buChar char="►"/>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AAC95C6-E53B-4215-BB51-AE30103A9631}"/>
              </a:ext>
            </a:extLst>
          </p:cNvPr>
          <p:cNvSpPr>
            <a:spLocks noGrp="1"/>
          </p:cNvSpPr>
          <p:nvPr>
            <p:ph type="ftr" sz="quarter" idx="11"/>
          </p:nvPr>
        </p:nvSpPr>
        <p:spPr/>
        <p:txBody>
          <a:bodyPr/>
          <a:lstStyle/>
          <a:p>
            <a:r>
              <a:rPr lang="en-US" dirty="0"/>
              <a:t>Jennifer Brady                                      National Women's Soccer League</a:t>
            </a:r>
          </a:p>
        </p:txBody>
      </p:sp>
      <p:sp>
        <p:nvSpPr>
          <p:cNvPr id="5" name="Slide Number Placeholder 4">
            <a:extLst>
              <a:ext uri="{FF2B5EF4-FFF2-40B4-BE49-F238E27FC236}">
                <a16:creationId xmlns:a16="http://schemas.microsoft.com/office/drawing/2014/main" id="{86D1457F-01BB-4884-A5CB-9423CD86669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2" name="TextBox 1">
            <a:extLst>
              <a:ext uri="{FF2B5EF4-FFF2-40B4-BE49-F238E27FC236}">
                <a16:creationId xmlns:a16="http://schemas.microsoft.com/office/drawing/2014/main" id="{D842BD55-4A95-456D-A18B-4CADDB9898C1}"/>
              </a:ext>
            </a:extLst>
          </p:cNvPr>
          <p:cNvSpPr txBox="1"/>
          <p:nvPr/>
        </p:nvSpPr>
        <p:spPr>
          <a:xfrm>
            <a:off x="598957" y="679268"/>
            <a:ext cx="6297612" cy="646331"/>
          </a:xfrm>
          <a:prstGeom prst="rect">
            <a:avLst/>
          </a:prstGeom>
          <a:noFill/>
        </p:spPr>
        <p:txBody>
          <a:bodyPr wrap="square" rtlCol="0">
            <a:spAutoFit/>
          </a:bodyPr>
          <a:lstStyle/>
          <a:p>
            <a:r>
              <a:rPr lang="en-US" sz="3600" dirty="0">
                <a:solidFill>
                  <a:schemeClr val="accent2">
                    <a:lumMod val="75000"/>
                  </a:schemeClr>
                </a:solidFill>
                <a:latin typeface="Times New Roman" panose="02020603050405020304" pitchFamily="18" charset="0"/>
                <a:cs typeface="Times New Roman" panose="02020603050405020304" pitchFamily="18" charset="0"/>
              </a:rPr>
              <a:t>Design Problems</a:t>
            </a:r>
          </a:p>
        </p:txBody>
      </p:sp>
    </p:spTree>
    <p:extLst>
      <p:ext uri="{BB962C8B-B14F-4D97-AF65-F5344CB8AC3E}">
        <p14:creationId xmlns:p14="http://schemas.microsoft.com/office/powerpoint/2010/main" val="415682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F4DD-ECA7-4C53-9D19-48318D957C33}"/>
              </a:ext>
            </a:extLst>
          </p:cNvPr>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9E625117-0DE3-4A32-8232-1991615C3AB6}"/>
              </a:ext>
            </a:extLst>
          </p:cNvPr>
          <p:cNvSpPr>
            <a:spLocks noGrp="1"/>
          </p:cNvSpPr>
          <p:nvPr>
            <p:ph idx="1"/>
          </p:nvPr>
        </p:nvSpPr>
        <p:spPr>
          <a:xfrm>
            <a:off x="764419" y="1333275"/>
            <a:ext cx="8596668" cy="3880773"/>
          </a:xfrm>
        </p:spPr>
        <p:txBody>
          <a:bodyPr/>
          <a:lstStyle/>
          <a:p>
            <a:r>
              <a:rPr lang="en-US" sz="2800" dirty="0">
                <a:latin typeface="Times New Roman" panose="02020603050405020304" pitchFamily="18" charset="0"/>
                <a:cs typeface="Times New Roman" panose="02020603050405020304" pitchFamily="18" charset="0"/>
              </a:rPr>
              <a:t>Multiple News articles</a:t>
            </a:r>
          </a:p>
          <a:p>
            <a:r>
              <a:rPr lang="en-US" sz="2800" dirty="0">
                <a:latin typeface="Times New Roman" panose="02020603050405020304" pitchFamily="18" charset="0"/>
                <a:cs typeface="Times New Roman" panose="02020603050405020304" pitchFamily="18" charset="0"/>
              </a:rPr>
              <a:t>Trending #</a:t>
            </a:r>
            <a:r>
              <a:rPr lang="en-US" sz="2800" dirty="0" err="1">
                <a:latin typeface="Times New Roman" panose="02020603050405020304" pitchFamily="18" charset="0"/>
                <a:cs typeface="Times New Roman" panose="02020603050405020304" pitchFamily="18" charset="0"/>
              </a:rPr>
              <a:t>Furt</a:t>
            </a: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Still in use 3 years later</a:t>
            </a:r>
          </a:p>
          <a:p>
            <a:r>
              <a:rPr lang="en-US" sz="2800" dirty="0">
                <a:latin typeface="Times New Roman" panose="02020603050405020304" pitchFamily="18" charset="0"/>
                <a:cs typeface="Times New Roman" panose="02020603050405020304" pitchFamily="18" charset="0"/>
              </a:rPr>
              <a:t>A lot of comedy</a:t>
            </a:r>
          </a:p>
          <a:p>
            <a:r>
              <a:rPr lang="en-US" sz="2800" dirty="0">
                <a:latin typeface="Times New Roman" panose="02020603050405020304" pitchFamily="18" charset="0"/>
                <a:cs typeface="Times New Roman" panose="02020603050405020304" pitchFamily="18" charset="0"/>
              </a:rPr>
              <a:t>Redesign</a:t>
            </a:r>
          </a:p>
          <a:p>
            <a:endParaRPr lang="en-US" dirty="0"/>
          </a:p>
        </p:txBody>
      </p:sp>
      <p:sp>
        <p:nvSpPr>
          <p:cNvPr id="4" name="Footer Placeholder 3">
            <a:extLst>
              <a:ext uri="{FF2B5EF4-FFF2-40B4-BE49-F238E27FC236}">
                <a16:creationId xmlns:a16="http://schemas.microsoft.com/office/drawing/2014/main" id="{38C54C2E-3E5E-420E-A566-B0D4C1A68072}"/>
              </a:ext>
            </a:extLst>
          </p:cNvPr>
          <p:cNvSpPr>
            <a:spLocks noGrp="1"/>
          </p:cNvSpPr>
          <p:nvPr>
            <p:ph type="ftr" sz="quarter" idx="11"/>
          </p:nvPr>
        </p:nvSpPr>
        <p:spPr/>
        <p:txBody>
          <a:bodyPr/>
          <a:lstStyle/>
          <a:p>
            <a:r>
              <a:rPr lang="en-US"/>
              <a:t>Jennifer Brady                                      National Women's Soccer League</a:t>
            </a:r>
            <a:endParaRPr lang="en-US" dirty="0"/>
          </a:p>
        </p:txBody>
      </p:sp>
      <p:sp>
        <p:nvSpPr>
          <p:cNvPr id="5" name="Slide Number Placeholder 4">
            <a:extLst>
              <a:ext uri="{FF2B5EF4-FFF2-40B4-BE49-F238E27FC236}">
                <a16:creationId xmlns:a16="http://schemas.microsoft.com/office/drawing/2014/main" id="{411B55DB-D2E6-486F-94EB-5EA34DE7B7C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Picture 6">
            <a:extLst>
              <a:ext uri="{FF2B5EF4-FFF2-40B4-BE49-F238E27FC236}">
                <a16:creationId xmlns:a16="http://schemas.microsoft.com/office/drawing/2014/main" id="{5DB8F1E1-1531-49DC-BB1D-FA2746FD4835}"/>
              </a:ext>
            </a:extLst>
          </p:cNvPr>
          <p:cNvPicPr>
            <a:picLocks noChangeAspect="1"/>
          </p:cNvPicPr>
          <p:nvPr/>
        </p:nvPicPr>
        <p:blipFill>
          <a:blip r:embed="rId3"/>
          <a:stretch>
            <a:fillRect/>
          </a:stretch>
        </p:blipFill>
        <p:spPr>
          <a:xfrm>
            <a:off x="1356790" y="4602928"/>
            <a:ext cx="7411926" cy="1222239"/>
          </a:xfrm>
          <a:prstGeom prst="rect">
            <a:avLst/>
          </a:prstGeom>
        </p:spPr>
      </p:pic>
    </p:spTree>
    <p:extLst>
      <p:ext uri="{BB962C8B-B14F-4D97-AF65-F5344CB8AC3E}">
        <p14:creationId xmlns:p14="http://schemas.microsoft.com/office/powerpoint/2010/main" val="3176958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1337</TotalTime>
  <Words>1316</Words>
  <Application>Microsoft Office PowerPoint</Application>
  <PresentationFormat>Widescreen</PresentationFormat>
  <Paragraphs>150</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National Women’s Soccer League</vt:lpstr>
      <vt:lpstr>PowerPoint Presentation</vt:lpstr>
      <vt:lpstr>Marketing Strategy</vt:lpstr>
      <vt:lpstr>PowerPoint Presentation</vt:lpstr>
      <vt:lpstr>PowerPoint Presentation</vt:lpstr>
      <vt:lpstr>New Advertising Campaign</vt:lpstr>
      <vt:lpstr>Terrible Design</vt:lpstr>
      <vt:lpstr>PowerPoint Presentation</vt:lpstr>
      <vt:lpstr>Results</vt:lpstr>
      <vt:lpstr>Of course, the “furt” joke isn’t a new phenomenon for women’s soccer fans either. They seem to enjoy taking something that was intended to appeal to them, rejecting it wholeheartedly with plenty of jokes on Twitter and then adopting it in their own way.</vt:lpstr>
      <vt:lpstr>PowerPoint Presentation</vt:lpstr>
      <vt:lpstr>PowerPoint Presentation</vt:lpstr>
      <vt:lpstr>Negative Publicity</vt:lpstr>
      <vt:lpstr>Positive </vt:lpstr>
      <vt:lpstr>Summary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Women’s Soccer League</dc:title>
  <dc:creator>Jennifer Brady</dc:creator>
  <cp:lastModifiedBy>Jennifer Brady</cp:lastModifiedBy>
  <cp:revision>34</cp:revision>
  <dcterms:created xsi:type="dcterms:W3CDTF">2019-01-31T21:44:10Z</dcterms:created>
  <dcterms:modified xsi:type="dcterms:W3CDTF">2019-02-15T01:02:13Z</dcterms:modified>
</cp:coreProperties>
</file>