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7" r:id="rId3"/>
    <p:sldId id="278" r:id="rId4"/>
    <p:sldId id="279" r:id="rId5"/>
    <p:sldId id="280" r:id="rId6"/>
    <p:sldId id="287" r:id="rId7"/>
    <p:sldId id="282" r:id="rId8"/>
    <p:sldId id="257" r:id="rId9"/>
    <p:sldId id="258" r:id="rId10"/>
    <p:sldId id="259" r:id="rId11"/>
    <p:sldId id="268" r:id="rId12"/>
    <p:sldId id="267" r:id="rId13"/>
    <p:sldId id="269" r:id="rId14"/>
    <p:sldId id="272" r:id="rId15"/>
    <p:sldId id="273" r:id="rId16"/>
    <p:sldId id="283" r:id="rId17"/>
    <p:sldId id="284" r:id="rId18"/>
    <p:sldId id="285" r:id="rId19"/>
    <p:sldId id="286" r:id="rId20"/>
    <p:sldId id="288" r:id="rId21"/>
    <p:sldId id="266" r:id="rId22"/>
    <p:sldId id="275" r:id="rId23"/>
    <p:sldId id="265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CAC"/>
    <a:srgbClr val="70BF41"/>
    <a:srgbClr val="EC5D57"/>
    <a:srgbClr val="FFC90E"/>
    <a:srgbClr val="C42275"/>
    <a:srgbClr val="723897"/>
    <a:srgbClr val="3C828C"/>
    <a:srgbClr val="9C4B74"/>
    <a:srgbClr val="000000"/>
    <a:srgbClr val="D3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42" autoAdjust="0"/>
  </p:normalViewPr>
  <p:slideViewPr>
    <p:cSldViewPr snapToGrid="0">
      <p:cViewPr varScale="1">
        <p:scale>
          <a:sx n="75" d="100"/>
          <a:sy n="75" d="100"/>
        </p:scale>
        <p:origin x="16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BC86-05D6-4B63-8821-609D4FC50ABA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8E8C-05C2-430F-B8FE-9836F2210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4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mingw32-make -f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makefile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8E8C-05C2-430F-B8FE-9836F2210F4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1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7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83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7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12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9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43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2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4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6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09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314F-A5B5-474A-BED4-0C579A5CF080}" type="datetimeFigureOut">
              <a:rPr lang="zh-TW" altLang="en-US" smtClean="0"/>
              <a:t>2017/4/20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5583-3826-496A-8955-9D4C0D47A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1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10520CS235100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Homework 3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2017/04/20 14:30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2017/05/04 23:59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altLang="zh-TW" dirty="0">
                <a:solidFill>
                  <a:srgbClr val="3C828C"/>
                </a:solidFill>
              </a:rPr>
              <a:t>Node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constructTree(</a:t>
            </a:r>
            <a:r>
              <a:rPr lang="nl-NL" altLang="zh-TW" dirty="0">
                <a:solidFill>
                  <a:srgbClr val="3C828C"/>
                </a:solidFill>
              </a:rPr>
              <a:t>Node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*root, std::string treeStr)</a:t>
            </a:r>
            <a:r>
              <a:rPr lang="nl-NL" altLang="zh-TW" dirty="0">
                <a:solidFill>
                  <a:srgbClr val="C42275"/>
                </a:solidFill>
              </a:rPr>
              <a:t>const</a:t>
            </a:r>
            <a:br>
              <a:rPr lang="nl-NL" altLang="zh-TW" dirty="0">
                <a:solidFill>
                  <a:srgbClr val="C42275"/>
                </a:solidFill>
              </a:rPr>
            </a:b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Input a tree string in S-expression, construct the tree and return the pointer to its root node.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altLang="zh-TW" dirty="0">
                <a:solidFill>
                  <a:srgbClr val="3C828C"/>
                </a:solidFill>
              </a:rPr>
              <a:t>Node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deleteTree(</a:t>
            </a:r>
            <a:r>
              <a:rPr lang="nl-NL" altLang="zh-TW" dirty="0">
                <a:solidFill>
                  <a:srgbClr val="3C828C"/>
                </a:solidFill>
              </a:rPr>
              <a:t>Node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dirty="0">
                <a:solidFill>
                  <a:srgbClr val="C42275"/>
                </a:solidFill>
              </a:rPr>
              <a:t>const</a:t>
            </a:r>
            <a:br>
              <a:rPr lang="nl-NL" altLang="zh-TW" dirty="0">
                <a:solidFill>
                  <a:srgbClr val="C42275"/>
                </a:solidFill>
              </a:rPr>
            </a:b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Delete and release the memory allocation of each node, and return a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nullptr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lvl="0" indent="-514350">
              <a:buFont typeface="+mj-lt"/>
              <a:buAutoNum type="arabicPeriod" startAt="3"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94734" y="2005781"/>
            <a:ext cx="7427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nl-NL" altLang="zh-TW" sz="2800" dirty="0">
                <a:solidFill>
                  <a:srgbClr val="C42275"/>
                </a:solidFill>
              </a:rPr>
              <a:t>int</a:t>
            </a:r>
            <a: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tree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eight(</a:t>
            </a:r>
            <a:r>
              <a:rPr lang="nl-NL" altLang="zh-TW" sz="2800" dirty="0">
                <a:solidFill>
                  <a:srgbClr val="C42275"/>
                </a:solidFill>
              </a:rPr>
              <a:t>const</a:t>
            </a:r>
            <a: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800" dirty="0">
                <a:solidFill>
                  <a:srgbClr val="3C828C"/>
                </a:solidFill>
              </a:rPr>
              <a:t>Node</a:t>
            </a:r>
            <a: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sz="2800" dirty="0">
                <a:solidFill>
                  <a:srgbClr val="C42275"/>
                </a:solidFill>
              </a:rPr>
              <a:t>const</a:t>
            </a:r>
            <a: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Return the height of the tree.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nl-NL" altLang="zh-TW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nl-NL" altLang="zh-TW" sz="2800" dirty="0">
                <a:solidFill>
                  <a:srgbClr val="C42275"/>
                </a:solidFill>
              </a:rPr>
              <a:t>int</a:t>
            </a:r>
            <a: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treeWeight(</a:t>
            </a:r>
            <a:r>
              <a:rPr lang="nl-NL" altLang="zh-TW" sz="2800" dirty="0">
                <a:solidFill>
                  <a:srgbClr val="C42275"/>
                </a:solidFill>
              </a:rPr>
              <a:t>const</a:t>
            </a:r>
            <a: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800" dirty="0">
                <a:solidFill>
                  <a:srgbClr val="3C828C"/>
                </a:solidFill>
              </a:rPr>
              <a:t>Node</a:t>
            </a:r>
            <a: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sz="2800" dirty="0">
                <a:solidFill>
                  <a:srgbClr val="C42275"/>
                </a:solidFill>
              </a:rPr>
              <a:t>const</a:t>
            </a:r>
            <a: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nl-NL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2800" dirty="0">
                <a:latin typeface="+mj-lt"/>
              </a:rPr>
              <a:t>Return the sum of node weights.</a:t>
            </a:r>
            <a:endParaRPr lang="zh-TW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98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7619" y="2011604"/>
            <a:ext cx="7654225" cy="41257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nl-NL" altLang="zh-TW" dirty="0">
                <a:solidFill>
                  <a:srgbClr val="C42275"/>
                </a:solidFill>
              </a:rPr>
              <a:t>int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leafNum(</a:t>
            </a:r>
            <a:r>
              <a:rPr lang="nl-NL" altLang="zh-TW" dirty="0">
                <a:solidFill>
                  <a:srgbClr val="C42275"/>
                </a:solidFill>
              </a:rPr>
              <a:t>const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dirty="0">
                <a:solidFill>
                  <a:srgbClr val="3C828C"/>
                </a:solidFill>
              </a:rPr>
              <a:t>Node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dirty="0">
                <a:solidFill>
                  <a:srgbClr val="C42275"/>
                </a:solidFill>
              </a:rPr>
              <a:t>const</a:t>
            </a:r>
            <a:br>
              <a:rPr lang="nl-NL" altLang="zh-TW" dirty="0">
                <a:solidFill>
                  <a:srgbClr val="C42275"/>
                </a:solidFill>
              </a:rPr>
            </a:b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Return the number of leaf nodes.</a:t>
            </a:r>
            <a:b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</a:br>
            <a:endParaRPr lang="es-ES" altLang="zh-TW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nl-NL" altLang="zh-TW" dirty="0">
                <a:solidFill>
                  <a:srgbClr val="C42275"/>
                </a:solidFill>
              </a:rPr>
              <a:t>int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minPathWeight(</a:t>
            </a:r>
            <a:r>
              <a:rPr lang="nl-NL" altLang="zh-TW" dirty="0">
                <a:solidFill>
                  <a:srgbClr val="C42275"/>
                </a:solidFill>
              </a:rPr>
              <a:t>const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dirty="0">
                <a:solidFill>
                  <a:srgbClr val="3C828C"/>
                </a:solidFill>
              </a:rPr>
              <a:t>Node</a:t>
            </a:r>
            <a:r>
              <a:rPr lang="nl-NL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dirty="0">
                <a:solidFill>
                  <a:srgbClr val="C42275"/>
                </a:solidFill>
              </a:rPr>
              <a:t>const</a:t>
            </a:r>
            <a:r>
              <a:rPr lang="es-E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s-E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Return the min path weight from root to leaf.</a:t>
            </a:r>
            <a:endParaRPr lang="es-ES" altLang="zh-TW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33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C00000"/>
                </a:solidFill>
              </a:rPr>
              <a:t>makefile</a:t>
            </a:r>
            <a:endParaRPr lang="en-US" altLang="zh-TW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1.in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released test file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main.cpp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a testing function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class “Node”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represents the DS of a linked list node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BinearyTreeOps.cpp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class “</a:t>
            </a:r>
            <a:r>
              <a:rPr lang="en-US" altLang="zh-TW" dirty="0" err="1">
                <a:solidFill>
                  <a:srgbClr val="C00000"/>
                </a:solidFill>
              </a:rPr>
              <a:t>MyBinaryTreeOps</a:t>
            </a:r>
            <a:r>
              <a:rPr lang="en-US" altLang="zh-TW" dirty="0">
                <a:solidFill>
                  <a:srgbClr val="C00000"/>
                </a:solidFill>
              </a:rPr>
              <a:t>” 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your implementation</a:t>
            </a:r>
          </a:p>
          <a:p>
            <a:pPr marL="0" indent="0">
              <a:buNone/>
            </a:pPr>
            <a:endParaRPr lang="zh-TW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MyBinaryTreeOps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54129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 err="1">
                <a:cs typeface="Tahoma" panose="020B0604030504040204" pitchFamily="34" charset="0"/>
              </a:rPr>
              <a:t>MyBinaryTreeOps.h</a:t>
            </a:r>
            <a:endParaRPr lang="en-US" altLang="zh-TW" sz="2400" dirty="0"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cs typeface="Tahoma" panose="020B0604030504040204" pitchFamily="34" charset="0"/>
              </a:rPr>
              <a:t>MyBinaryTreeOps.cpp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5" y="4329264"/>
            <a:ext cx="5656613" cy="17372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65" y="1889576"/>
            <a:ext cx="5052551" cy="19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1.in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7" y="1417882"/>
            <a:ext cx="7909339" cy="2242947"/>
          </a:xfrm>
          <a:prstGeom prst="rect">
            <a:avLst/>
          </a:prstGeom>
        </p:spPr>
      </p:pic>
      <p:sp>
        <p:nvSpPr>
          <p:cNvPr id="114" name="文字方塊 113"/>
          <p:cNvSpPr txBox="1"/>
          <p:nvPr/>
        </p:nvSpPr>
        <p:spPr>
          <a:xfrm>
            <a:off x="3132752" y="3882588"/>
            <a:ext cx="317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(99(5()())(35(-5()())()))</a:t>
            </a:r>
          </a:p>
          <a:p>
            <a:r>
              <a:rPr lang="en-US" altLang="zh-TW" sz="2400" dirty="0">
                <a:solidFill>
                  <a:srgbClr val="723897"/>
                </a:solidFill>
              </a:rPr>
              <a:t>3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2D7CAC"/>
                </a:solidFill>
              </a:rPr>
              <a:t>134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BF41"/>
                </a:solidFill>
              </a:rPr>
              <a:t>2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C90E"/>
                </a:solidFill>
              </a:rPr>
              <a:t>104</a:t>
            </a:r>
            <a:endParaRPr lang="zh-TW" altLang="en-US" sz="2400" dirty="0">
              <a:solidFill>
                <a:srgbClr val="FFC90E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>
            <a:off x="1999281" y="4713585"/>
            <a:ext cx="1225415" cy="509344"/>
          </a:xfrm>
          <a:prstGeom prst="straightConnector1">
            <a:avLst/>
          </a:prstGeom>
          <a:ln w="28575">
            <a:solidFill>
              <a:srgbClr val="7238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endCxn id="128" idx="0"/>
          </p:cNvCxnSpPr>
          <p:nvPr/>
        </p:nvCxnSpPr>
        <p:spPr>
          <a:xfrm flipH="1">
            <a:off x="3323923" y="4713585"/>
            <a:ext cx="365722" cy="787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4199743" y="4737424"/>
            <a:ext cx="744514" cy="740176"/>
          </a:xfrm>
          <a:prstGeom prst="straightConnector1">
            <a:avLst/>
          </a:prstGeom>
          <a:ln w="28575"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4696539" y="4653986"/>
            <a:ext cx="1613365" cy="453526"/>
          </a:xfrm>
          <a:prstGeom prst="straightConnector1">
            <a:avLst/>
          </a:prstGeom>
          <a:ln w="28575">
            <a:solidFill>
              <a:srgbClr val="FFC9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78778" y="5222929"/>
            <a:ext cx="161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723897"/>
                </a:solidFill>
              </a:rPr>
              <a:t> </a:t>
            </a:r>
            <a:r>
              <a:rPr lang="en-US" altLang="zh-TW" sz="2400" b="1" dirty="0" err="1">
                <a:solidFill>
                  <a:srgbClr val="723897"/>
                </a:solidFill>
              </a:rPr>
              <a:t>treeHeight</a:t>
            </a:r>
            <a:endParaRPr lang="en-US" altLang="zh-TW" sz="2400" b="1" dirty="0">
              <a:solidFill>
                <a:srgbClr val="723897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443554" y="5501440"/>
            <a:ext cx="176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b="1" dirty="0" err="1">
                <a:solidFill>
                  <a:srgbClr val="2D7CAC"/>
                </a:solidFill>
              </a:rPr>
              <a:t>treeWeight</a:t>
            </a:r>
            <a:r>
              <a:rPr lang="en-US" altLang="zh-TW" sz="2400" b="1" dirty="0">
                <a:solidFill>
                  <a:srgbClr val="2D7CAC"/>
                </a:solidFill>
              </a:rPr>
              <a:t> </a:t>
            </a:r>
            <a:endParaRPr lang="zh-TW" altLang="en-US" sz="2400" dirty="0"/>
          </a:p>
        </p:txBody>
      </p:sp>
      <p:sp>
        <p:nvSpPr>
          <p:cNvPr id="130" name="矩形 129"/>
          <p:cNvSpPr/>
          <p:nvPr/>
        </p:nvSpPr>
        <p:spPr>
          <a:xfrm>
            <a:off x="4303519" y="5453761"/>
            <a:ext cx="1418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400" b="1" dirty="0" err="1">
                <a:solidFill>
                  <a:srgbClr val="70BF41"/>
                </a:solidFill>
              </a:rPr>
              <a:t>leafNum</a:t>
            </a:r>
            <a:r>
              <a:rPr lang="en-US" altLang="zh-TW" sz="2400" b="1" dirty="0">
                <a:solidFill>
                  <a:srgbClr val="70BF41"/>
                </a:solidFill>
              </a:rPr>
              <a:t> </a:t>
            </a:r>
            <a:endParaRPr lang="zh-TW" altLang="en-US" sz="2400" dirty="0"/>
          </a:p>
        </p:txBody>
      </p:sp>
      <p:sp>
        <p:nvSpPr>
          <p:cNvPr id="133" name="矩形 132"/>
          <p:cNvSpPr/>
          <p:nvPr/>
        </p:nvSpPr>
        <p:spPr>
          <a:xfrm>
            <a:off x="5821661" y="5107512"/>
            <a:ext cx="2306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C90E"/>
                </a:solidFill>
              </a:rPr>
              <a:t> </a:t>
            </a:r>
            <a:r>
              <a:rPr lang="en-US" altLang="zh-TW" sz="2400" b="1" dirty="0" err="1">
                <a:solidFill>
                  <a:srgbClr val="FFC90E"/>
                </a:solidFill>
              </a:rPr>
              <a:t>minPathWeight</a:t>
            </a:r>
            <a:r>
              <a:rPr lang="en-US" altLang="zh-TW" sz="2400" b="1" dirty="0">
                <a:solidFill>
                  <a:srgbClr val="FFC90E"/>
                </a:solidFill>
              </a:rPr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47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1.in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55422"/>
          <a:stretch/>
        </p:blipFill>
        <p:spPr>
          <a:xfrm>
            <a:off x="882378" y="1402344"/>
            <a:ext cx="7553700" cy="95489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896238" y="5375510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2D7CAC"/>
                </a:solidFill>
              </a:rPr>
              <a:t>99+5+35+(-5) = 134</a:t>
            </a:r>
            <a:endParaRPr lang="zh-TW" altLang="en-US" sz="2400" dirty="0">
              <a:solidFill>
                <a:srgbClr val="2D7CAC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96238" y="57141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C90E"/>
                </a:solidFill>
              </a:rPr>
              <a:t>99+5=104</a:t>
            </a:r>
            <a:endParaRPr lang="zh-TW" altLang="en-US" dirty="0">
              <a:solidFill>
                <a:srgbClr val="FFC90E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572000" y="5483268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2D7CAC"/>
                </a:solidFill>
              </a:rPr>
              <a:t>68+23+(-96)+(-16)+63=42</a:t>
            </a:r>
            <a:endParaRPr lang="zh-TW" altLang="en-US" sz="2400" dirty="0">
              <a:solidFill>
                <a:srgbClr val="2D7CAC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72000" y="5906431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C90E"/>
                </a:solidFill>
              </a:rPr>
              <a:t>68+23+(-96)+(-16)=-21</a:t>
            </a:r>
            <a:endParaRPr lang="zh-TW" altLang="en-US" dirty="0">
              <a:solidFill>
                <a:srgbClr val="FFC90E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14" y="2688771"/>
            <a:ext cx="3040209" cy="22234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39" y="2464998"/>
            <a:ext cx="3490339" cy="29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1.in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-196" t="42841" r="196" b="33307"/>
          <a:stretch/>
        </p:blipFill>
        <p:spPr>
          <a:xfrm>
            <a:off x="835882" y="1442364"/>
            <a:ext cx="7909339" cy="53497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653430" y="5217990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2D7CAC"/>
                </a:solidFill>
              </a:rPr>
              <a:t>21+94+76+51+25=267</a:t>
            </a:r>
            <a:endParaRPr lang="zh-TW" altLang="en-US" sz="2400" dirty="0">
              <a:solidFill>
                <a:srgbClr val="2D7CAC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653431" y="5646152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C90E"/>
                </a:solidFill>
              </a:rPr>
              <a:t>21+94+76+51+25=267</a:t>
            </a:r>
            <a:endParaRPr lang="zh-TW" altLang="en-US" dirty="0">
              <a:solidFill>
                <a:srgbClr val="FFC90E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969708" y="2214601"/>
            <a:ext cx="441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/>
              <a:t>21()(94(76()(51()(25()())))())</a:t>
            </a:r>
            <a:r>
              <a:rPr lang="en-US" altLang="zh-TW" sz="2800" dirty="0">
                <a:solidFill>
                  <a:srgbClr val="EC5D57"/>
                </a:solidFill>
              </a:rPr>
              <a:t>)</a:t>
            </a:r>
            <a:endParaRPr lang="zh-TW" altLang="en-US" sz="2800" dirty="0">
              <a:solidFill>
                <a:srgbClr val="EC5D57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969708" y="2639729"/>
            <a:ext cx="441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>
                <a:solidFill>
                  <a:srgbClr val="2D7CAC"/>
                </a:solidFill>
              </a:rPr>
              <a:t>21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/>
              <a:t>94(76()(51()(25()())))()</a:t>
            </a:r>
            <a:r>
              <a:rPr lang="en-US" altLang="zh-TW" sz="2800" dirty="0">
                <a:solidFill>
                  <a:srgbClr val="EC5D57"/>
                </a:solidFill>
              </a:rPr>
              <a:t>))</a:t>
            </a:r>
            <a:endParaRPr lang="zh-TW" altLang="en-US" sz="2800" dirty="0">
              <a:solidFill>
                <a:srgbClr val="EC5D57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969708" y="3099470"/>
            <a:ext cx="441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>
                <a:solidFill>
                  <a:srgbClr val="2D7CAC"/>
                </a:solidFill>
              </a:rPr>
              <a:t>21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94</a:t>
            </a:r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/>
              <a:t>76()(51()(25()()))</a:t>
            </a:r>
            <a:r>
              <a:rPr lang="en-US" altLang="zh-TW" sz="2800" dirty="0">
                <a:solidFill>
                  <a:srgbClr val="EC5D57"/>
                </a:solidFill>
              </a:rPr>
              <a:t>)()))</a:t>
            </a:r>
            <a:endParaRPr lang="zh-TW" altLang="en-US" sz="2800" dirty="0">
              <a:solidFill>
                <a:srgbClr val="EC5D57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969708" y="3550442"/>
            <a:ext cx="441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>
                <a:solidFill>
                  <a:srgbClr val="2D7CAC"/>
                </a:solidFill>
              </a:rPr>
              <a:t>21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94</a:t>
            </a:r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>
                <a:solidFill>
                  <a:srgbClr val="2D7CAC"/>
                </a:solidFill>
              </a:rPr>
              <a:t>76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/>
              <a:t>51()(25()())</a:t>
            </a:r>
            <a:r>
              <a:rPr lang="en-US" altLang="zh-TW" sz="2800" dirty="0">
                <a:solidFill>
                  <a:srgbClr val="EC5D57"/>
                </a:solidFill>
              </a:rPr>
              <a:t>))()))</a:t>
            </a:r>
            <a:endParaRPr lang="zh-TW" altLang="en-US" sz="2800" dirty="0">
              <a:solidFill>
                <a:srgbClr val="EC5D57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969708" y="3994197"/>
            <a:ext cx="441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>
                <a:solidFill>
                  <a:srgbClr val="2D7CAC"/>
                </a:solidFill>
              </a:rPr>
              <a:t>21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94</a:t>
            </a:r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>
                <a:solidFill>
                  <a:srgbClr val="2D7CAC"/>
                </a:solidFill>
              </a:rPr>
              <a:t>76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51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/>
              <a:t>25()()</a:t>
            </a:r>
            <a:r>
              <a:rPr lang="en-US" altLang="zh-TW" sz="2800" dirty="0">
                <a:solidFill>
                  <a:srgbClr val="EC5D57"/>
                </a:solidFill>
              </a:rPr>
              <a:t>)))()))</a:t>
            </a:r>
            <a:endParaRPr lang="zh-TW" altLang="en-US" sz="2800" dirty="0">
              <a:solidFill>
                <a:srgbClr val="EC5D57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969708" y="4445631"/>
            <a:ext cx="441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>
                <a:solidFill>
                  <a:srgbClr val="2D7CAC"/>
                </a:solidFill>
              </a:rPr>
              <a:t>21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94</a:t>
            </a:r>
            <a:r>
              <a:rPr lang="en-US" altLang="zh-TW" sz="2800" dirty="0">
                <a:solidFill>
                  <a:srgbClr val="EC5D57"/>
                </a:solidFill>
              </a:rPr>
              <a:t>(</a:t>
            </a:r>
            <a:r>
              <a:rPr lang="en-US" altLang="zh-TW" sz="2800" dirty="0">
                <a:solidFill>
                  <a:srgbClr val="2D7CAC"/>
                </a:solidFill>
              </a:rPr>
              <a:t>76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51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25</a:t>
            </a:r>
            <a:r>
              <a:rPr lang="en-US" altLang="zh-TW" sz="2800" dirty="0">
                <a:solidFill>
                  <a:srgbClr val="EC5D57"/>
                </a:solidFill>
              </a:rPr>
              <a:t>()())))()))</a:t>
            </a:r>
            <a:endParaRPr lang="zh-TW" altLang="en-US" sz="2800" dirty="0">
              <a:solidFill>
                <a:srgbClr val="EC5D57"/>
              </a:solidFill>
            </a:endParaRPr>
          </a:p>
        </p:txBody>
      </p:sp>
      <p:pic>
        <p:nvPicPr>
          <p:cNvPr id="81" name="圖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38014"/>
            <a:ext cx="3097776" cy="38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1" grpId="0"/>
      <p:bldP spid="73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1.in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96" t="63571" r="-196" b="12577"/>
          <a:stretch/>
        </p:blipFill>
        <p:spPr>
          <a:xfrm>
            <a:off x="835880" y="1471026"/>
            <a:ext cx="7909339" cy="534976"/>
          </a:xfrm>
          <a:prstGeom prst="rect">
            <a:avLst/>
          </a:prstGeom>
        </p:spPr>
      </p:pic>
      <p:sp>
        <p:nvSpPr>
          <p:cNvPr id="61" name="文字方塊 60"/>
          <p:cNvSpPr txBox="1"/>
          <p:nvPr/>
        </p:nvSpPr>
        <p:spPr>
          <a:xfrm>
            <a:off x="956005" y="2273369"/>
            <a:ext cx="7669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/>
              <a:t>27(3</a:t>
            </a:r>
            <a:r>
              <a:rPr lang="en-US" altLang="zh-TW" sz="2800" dirty="0"/>
              <a:t>()(-</a:t>
            </a:r>
            <a:r>
              <a:rPr lang="en-US" altLang="zh-TW" sz="2400" dirty="0"/>
              <a:t>8()(30()(95()()))))(74(87(50()())(25(-1()())(82()())))())</a:t>
            </a:r>
            <a:r>
              <a:rPr lang="en-US" altLang="zh-TW" sz="2400" dirty="0">
                <a:solidFill>
                  <a:srgbClr val="EC5D57"/>
                </a:solidFill>
              </a:rPr>
              <a:t>)</a:t>
            </a:r>
            <a:endParaRPr lang="zh-TW" altLang="en-US" sz="2400" dirty="0">
              <a:solidFill>
                <a:srgbClr val="EC5D57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56005" y="2721044"/>
            <a:ext cx="7669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27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/>
              <a:t>3</a:t>
            </a:r>
            <a:r>
              <a:rPr lang="en-US" altLang="zh-TW" sz="2800" dirty="0"/>
              <a:t>()(-</a:t>
            </a:r>
            <a:r>
              <a:rPr lang="en-US" altLang="zh-TW" sz="2400" dirty="0"/>
              <a:t>8()(30()(95()())))</a:t>
            </a:r>
            <a:r>
              <a:rPr lang="en-US" altLang="zh-TW" sz="2400" dirty="0">
                <a:solidFill>
                  <a:srgbClr val="EC5D57"/>
                </a:solidFill>
              </a:rPr>
              <a:t>)(</a:t>
            </a:r>
            <a:r>
              <a:rPr lang="en-US" altLang="zh-TW" sz="2400" dirty="0"/>
              <a:t>74(87(50()())(25(-1()())(82()())))()</a:t>
            </a:r>
            <a:r>
              <a:rPr lang="en-US" altLang="zh-TW" sz="2400" dirty="0">
                <a:solidFill>
                  <a:srgbClr val="EC5D57"/>
                </a:solidFill>
              </a:rPr>
              <a:t>))</a:t>
            </a:r>
            <a:endParaRPr lang="zh-TW" altLang="en-US" sz="2400" dirty="0">
              <a:solidFill>
                <a:srgbClr val="EC5D57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23945" y="3187086"/>
            <a:ext cx="7669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27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3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/>
              <a:t>-</a:t>
            </a:r>
            <a:r>
              <a:rPr lang="en-US" altLang="zh-TW" sz="2400" dirty="0"/>
              <a:t>8()(30()(95()()))</a:t>
            </a:r>
            <a:r>
              <a:rPr lang="en-US" altLang="zh-TW" sz="2400" dirty="0">
                <a:solidFill>
                  <a:srgbClr val="EC5D57"/>
                </a:solidFill>
              </a:rPr>
              <a:t>))(</a:t>
            </a:r>
            <a:r>
              <a:rPr lang="en-US" altLang="zh-TW" sz="2400" dirty="0">
                <a:solidFill>
                  <a:srgbClr val="2D7CAC"/>
                </a:solidFill>
              </a:rPr>
              <a:t>74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/>
              <a:t>87(50()())(25(-1()())(82()()))</a:t>
            </a:r>
            <a:r>
              <a:rPr lang="en-US" altLang="zh-TW" sz="2400" dirty="0">
                <a:solidFill>
                  <a:srgbClr val="EC5D57"/>
                </a:solidFill>
              </a:rPr>
              <a:t>)()))</a:t>
            </a:r>
            <a:endParaRPr lang="zh-TW" altLang="en-US" sz="2400" dirty="0">
              <a:solidFill>
                <a:srgbClr val="EC5D57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23945" y="3634761"/>
            <a:ext cx="7669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27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3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-</a:t>
            </a:r>
            <a:r>
              <a:rPr lang="en-US" altLang="zh-TW" sz="2400" dirty="0">
                <a:solidFill>
                  <a:srgbClr val="2D7CAC"/>
                </a:solidFill>
              </a:rPr>
              <a:t>8</a:t>
            </a:r>
            <a:r>
              <a:rPr lang="en-US" altLang="zh-TW" sz="2400" dirty="0">
                <a:solidFill>
                  <a:srgbClr val="EC5D57"/>
                </a:solidFill>
              </a:rPr>
              <a:t>()(</a:t>
            </a:r>
            <a:r>
              <a:rPr lang="en-US" altLang="zh-TW" sz="2400" dirty="0"/>
              <a:t>30()(95()())</a:t>
            </a:r>
            <a:r>
              <a:rPr lang="en-US" altLang="zh-TW" sz="2400" dirty="0">
                <a:solidFill>
                  <a:srgbClr val="EC5D57"/>
                </a:solidFill>
              </a:rPr>
              <a:t>)))(</a:t>
            </a:r>
            <a:r>
              <a:rPr lang="en-US" altLang="zh-TW" sz="2400" dirty="0">
                <a:solidFill>
                  <a:srgbClr val="2D7CAC"/>
                </a:solidFill>
              </a:rPr>
              <a:t>74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87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/>
              <a:t>50()()</a:t>
            </a:r>
            <a:r>
              <a:rPr lang="en-US" altLang="zh-TW" sz="2400" dirty="0">
                <a:solidFill>
                  <a:srgbClr val="EC5D57"/>
                </a:solidFill>
              </a:rPr>
              <a:t>)(</a:t>
            </a:r>
            <a:r>
              <a:rPr lang="en-US" altLang="zh-TW" sz="2400" dirty="0"/>
              <a:t>25(-1()())(82()())</a:t>
            </a:r>
            <a:r>
              <a:rPr lang="en-US" altLang="zh-TW" sz="2400" dirty="0">
                <a:solidFill>
                  <a:srgbClr val="EC5D57"/>
                </a:solidFill>
              </a:rPr>
              <a:t>))()))</a:t>
            </a:r>
            <a:endParaRPr lang="zh-TW" altLang="en-US" sz="2400" dirty="0">
              <a:solidFill>
                <a:srgbClr val="EC5D57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23945" y="4139614"/>
            <a:ext cx="7669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27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3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-</a:t>
            </a:r>
            <a:r>
              <a:rPr lang="en-US" altLang="zh-TW" sz="2400" dirty="0">
                <a:solidFill>
                  <a:srgbClr val="2D7CAC"/>
                </a:solidFill>
              </a:rPr>
              <a:t>8</a:t>
            </a:r>
            <a:r>
              <a:rPr lang="en-US" altLang="zh-TW" sz="2400" dirty="0">
                <a:solidFill>
                  <a:srgbClr val="EC5D57"/>
                </a:solidFill>
              </a:rPr>
              <a:t>()(</a:t>
            </a:r>
            <a:r>
              <a:rPr lang="en-US" altLang="zh-TW" sz="2400" dirty="0">
                <a:solidFill>
                  <a:srgbClr val="2D7CAC"/>
                </a:solidFill>
              </a:rPr>
              <a:t>30</a:t>
            </a:r>
            <a:r>
              <a:rPr lang="en-US" altLang="zh-TW" sz="2400" dirty="0">
                <a:solidFill>
                  <a:srgbClr val="EC5D57"/>
                </a:solidFill>
              </a:rPr>
              <a:t>()(</a:t>
            </a:r>
            <a:r>
              <a:rPr lang="en-US" altLang="zh-TW" sz="2400" dirty="0"/>
              <a:t>95()()</a:t>
            </a:r>
            <a:r>
              <a:rPr lang="en-US" altLang="zh-TW" sz="2400" dirty="0">
                <a:solidFill>
                  <a:srgbClr val="EC5D57"/>
                </a:solidFill>
              </a:rPr>
              <a:t>))))(</a:t>
            </a:r>
            <a:r>
              <a:rPr lang="en-US" altLang="zh-TW" sz="2400" dirty="0">
                <a:solidFill>
                  <a:srgbClr val="2D7CAC"/>
                </a:solidFill>
              </a:rPr>
              <a:t>74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87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50</a:t>
            </a:r>
            <a:r>
              <a:rPr lang="en-US" altLang="zh-TW" sz="2400" dirty="0">
                <a:solidFill>
                  <a:srgbClr val="EC5D57"/>
                </a:solidFill>
              </a:rPr>
              <a:t>()())(</a:t>
            </a:r>
            <a:r>
              <a:rPr lang="en-US" altLang="zh-TW" sz="2400" dirty="0">
                <a:solidFill>
                  <a:srgbClr val="2D7CAC"/>
                </a:solidFill>
              </a:rPr>
              <a:t>25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/>
              <a:t>-1()()</a:t>
            </a:r>
            <a:r>
              <a:rPr lang="en-US" altLang="zh-TW" sz="2400" dirty="0">
                <a:solidFill>
                  <a:srgbClr val="EC5D57"/>
                </a:solidFill>
              </a:rPr>
              <a:t>)(</a:t>
            </a:r>
            <a:r>
              <a:rPr lang="en-US" altLang="zh-TW" sz="2400" dirty="0"/>
              <a:t>82()()</a:t>
            </a:r>
            <a:r>
              <a:rPr lang="en-US" altLang="zh-TW" sz="2400" dirty="0">
                <a:solidFill>
                  <a:srgbClr val="EC5D57"/>
                </a:solidFill>
              </a:rPr>
              <a:t>)))()))</a:t>
            </a:r>
            <a:endParaRPr lang="zh-TW" altLang="en-US" sz="2400" dirty="0">
              <a:solidFill>
                <a:srgbClr val="EC5D57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923945" y="4644467"/>
            <a:ext cx="7669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27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3</a:t>
            </a:r>
            <a:r>
              <a:rPr lang="en-US" altLang="zh-TW" sz="2800" dirty="0">
                <a:solidFill>
                  <a:srgbClr val="EC5D57"/>
                </a:solidFill>
              </a:rPr>
              <a:t>()(</a:t>
            </a:r>
            <a:r>
              <a:rPr lang="en-US" altLang="zh-TW" sz="2800" dirty="0">
                <a:solidFill>
                  <a:srgbClr val="2D7CAC"/>
                </a:solidFill>
              </a:rPr>
              <a:t>-</a:t>
            </a:r>
            <a:r>
              <a:rPr lang="en-US" altLang="zh-TW" sz="2400" dirty="0">
                <a:solidFill>
                  <a:srgbClr val="2D7CAC"/>
                </a:solidFill>
              </a:rPr>
              <a:t>8</a:t>
            </a:r>
            <a:r>
              <a:rPr lang="en-US" altLang="zh-TW" sz="2400" dirty="0">
                <a:solidFill>
                  <a:srgbClr val="EC5D57"/>
                </a:solidFill>
              </a:rPr>
              <a:t>()(</a:t>
            </a:r>
            <a:r>
              <a:rPr lang="en-US" altLang="zh-TW" sz="2400" dirty="0">
                <a:solidFill>
                  <a:srgbClr val="2D7CAC"/>
                </a:solidFill>
              </a:rPr>
              <a:t>30</a:t>
            </a:r>
            <a:r>
              <a:rPr lang="en-US" altLang="zh-TW" sz="2400" dirty="0">
                <a:solidFill>
                  <a:srgbClr val="EC5D57"/>
                </a:solidFill>
              </a:rPr>
              <a:t>()(</a:t>
            </a:r>
            <a:r>
              <a:rPr lang="en-US" altLang="zh-TW" sz="2400" dirty="0">
                <a:solidFill>
                  <a:srgbClr val="2D7CAC"/>
                </a:solidFill>
              </a:rPr>
              <a:t>95()()</a:t>
            </a:r>
            <a:r>
              <a:rPr lang="en-US" altLang="zh-TW" sz="2400" dirty="0">
                <a:solidFill>
                  <a:srgbClr val="EC5D57"/>
                </a:solidFill>
              </a:rPr>
              <a:t>))))(</a:t>
            </a:r>
            <a:r>
              <a:rPr lang="en-US" altLang="zh-TW" sz="2400" dirty="0">
                <a:solidFill>
                  <a:srgbClr val="2D7CAC"/>
                </a:solidFill>
              </a:rPr>
              <a:t>74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87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50</a:t>
            </a:r>
            <a:r>
              <a:rPr lang="en-US" altLang="zh-TW" sz="2400" dirty="0">
                <a:solidFill>
                  <a:srgbClr val="EC5D57"/>
                </a:solidFill>
              </a:rPr>
              <a:t>()())(</a:t>
            </a:r>
            <a:r>
              <a:rPr lang="en-US" altLang="zh-TW" sz="2400" dirty="0">
                <a:solidFill>
                  <a:srgbClr val="2D7CAC"/>
                </a:solidFill>
              </a:rPr>
              <a:t>25</a:t>
            </a:r>
            <a:r>
              <a:rPr lang="en-US" altLang="zh-TW" sz="2400" dirty="0">
                <a:solidFill>
                  <a:srgbClr val="EC5D57"/>
                </a:solidFill>
              </a:rPr>
              <a:t>(</a:t>
            </a:r>
            <a:r>
              <a:rPr lang="en-US" altLang="zh-TW" sz="2400" dirty="0">
                <a:solidFill>
                  <a:srgbClr val="2D7CAC"/>
                </a:solidFill>
              </a:rPr>
              <a:t>-1</a:t>
            </a:r>
            <a:r>
              <a:rPr lang="en-US" altLang="zh-TW" sz="2400" dirty="0">
                <a:solidFill>
                  <a:srgbClr val="EC5D57"/>
                </a:solidFill>
              </a:rPr>
              <a:t>()())(</a:t>
            </a:r>
            <a:r>
              <a:rPr lang="en-US" altLang="zh-TW" sz="2400" dirty="0">
                <a:solidFill>
                  <a:srgbClr val="2D7CAC"/>
                </a:solidFill>
              </a:rPr>
              <a:t>82</a:t>
            </a:r>
            <a:r>
              <a:rPr lang="en-US" altLang="zh-TW" sz="2400" dirty="0">
                <a:solidFill>
                  <a:srgbClr val="EC5D57"/>
                </a:solidFill>
              </a:rPr>
              <a:t>()())))()))</a:t>
            </a:r>
            <a:endParaRPr lang="zh-TW" altLang="en-US" sz="2400" dirty="0">
              <a:solidFill>
                <a:srgbClr val="EC5D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1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1.in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96" t="63571" r="-196" b="12577"/>
          <a:stretch/>
        </p:blipFill>
        <p:spPr>
          <a:xfrm>
            <a:off x="790079" y="1484787"/>
            <a:ext cx="7909339" cy="5349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8744"/>
          <a:stretch/>
        </p:blipFill>
        <p:spPr>
          <a:xfrm>
            <a:off x="974148" y="2148042"/>
            <a:ext cx="6881826" cy="39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S-Expression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empty tree ::= ()</a:t>
            </a:r>
          </a:p>
          <a:p>
            <a:r>
              <a:rPr lang="en-US" altLang="zh-TW" dirty="0"/>
              <a:t>tree ::= empty tree | (w tree tree)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compute </a:t>
            </a:r>
            <a:r>
              <a:rPr lang="en-US" altLang="zh-TW" dirty="0" err="1" smtClean="0"/>
              <a:t>MinWeightPath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Multiple Approaches. Please choose based on your preference</a:t>
            </a:r>
          </a:p>
          <a:p>
            <a:r>
              <a:rPr lang="en-US" altLang="zh-TW" dirty="0" smtClean="0"/>
              <a:t>1) Brute-Force</a:t>
            </a:r>
          </a:p>
          <a:p>
            <a:r>
              <a:rPr lang="en-US" altLang="zh-TW" dirty="0" smtClean="0"/>
              <a:t>2) Recursive</a:t>
            </a:r>
          </a:p>
          <a:p>
            <a:r>
              <a:rPr lang="en-US" altLang="zh-TW" dirty="0" smtClean="0"/>
              <a:t>3) Doubly Linked Tree (need to override Node class)</a:t>
            </a:r>
          </a:p>
          <a:p>
            <a:r>
              <a:rPr lang="en-US" altLang="zh-TW" dirty="0" smtClean="0"/>
              <a:t>4) Bottom-up Approach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2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 [Undefined </a:t>
            </a:r>
            <a:r>
              <a:rPr lang="en-US" altLang="zh-TW" dirty="0" err="1"/>
              <a:t>BinaryTreeOps</a:t>
            </a:r>
            <a:r>
              <a:rPr lang="en-US" altLang="zh-TW" dirty="0"/>
              <a:t>::*******]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The function is not implemented.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 [Wrong ********]</a:t>
            </a: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Different types of Wrong Answer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 [Accepted]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49" y="914399"/>
            <a:ext cx="313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Message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073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of the test cases contains up to TEN-THOUSAND trees!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 Each tree may have HUNDREDS of nodes.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0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Submission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make clean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object files (*.o) and the executable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Archive your source codes (whole hw3 folder) into a zip file named [studentID]_hw3.zip</a:t>
            </a:r>
          </a:p>
          <a:p>
            <a:pPr lvl="1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105062649_hw3.zip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 the zip file to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ilms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system </a:t>
            </a:r>
            <a:r>
              <a:rPr lang="en-US" altLang="zh-TW" dirty="0">
                <a:solidFill>
                  <a:srgbClr val="C00000"/>
                </a:solidFill>
              </a:rPr>
              <a:t>BEFORE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deadline</a:t>
            </a:r>
          </a:p>
        </p:txBody>
      </p:sp>
    </p:spTree>
    <p:extLst>
      <p:ext uri="{BB962C8B-B14F-4D97-AF65-F5344CB8AC3E}">
        <p14:creationId xmlns:p14="http://schemas.microsoft.com/office/powerpoint/2010/main" val="5922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4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Parse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87" y="2513063"/>
            <a:ext cx="7292226" cy="21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Parse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9" t="13929"/>
          <a:stretch/>
        </p:blipFill>
        <p:spPr>
          <a:xfrm>
            <a:off x="844960" y="2576051"/>
            <a:ext cx="7886086" cy="29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42275"/>
                </a:solidFill>
              </a:rPr>
              <a:t>class </a:t>
            </a:r>
            <a:r>
              <a:rPr lang="en-US" altLang="zh-TW" dirty="0">
                <a:solidFill>
                  <a:srgbClr val="000000"/>
                </a:solidFill>
              </a:rPr>
              <a:t>Node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C42275"/>
                </a:solidFill>
              </a:rPr>
              <a:t>      </a:t>
            </a:r>
            <a:r>
              <a:rPr lang="en-US" altLang="zh-TW" dirty="0">
                <a:solidFill>
                  <a:srgbClr val="C42275"/>
                </a:solidFill>
              </a:rPr>
              <a:t>public</a:t>
            </a:r>
            <a:r>
              <a:rPr lang="en-US" altLang="zh-TW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42275"/>
                </a:solidFill>
              </a:rPr>
              <a:t>	</a:t>
            </a:r>
            <a:r>
              <a:rPr lang="en-US" altLang="zh-TW" dirty="0" err="1">
                <a:solidFill>
                  <a:srgbClr val="C42275"/>
                </a:solidFill>
              </a:rPr>
              <a:t>int</a:t>
            </a:r>
            <a:r>
              <a:rPr lang="en-US" altLang="zh-TW" dirty="0">
                <a:solidFill>
                  <a:srgbClr val="C42275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weight; </a:t>
            </a:r>
            <a:r>
              <a:rPr lang="en-US" altLang="zh-TW" dirty="0">
                <a:solidFill>
                  <a:srgbClr val="1E9421"/>
                </a:solidFill>
              </a:rPr>
              <a:t>// weight can be negative!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3C828C"/>
                </a:solidFill>
              </a:rPr>
              <a:t>	Node </a:t>
            </a:r>
            <a:r>
              <a:rPr lang="en-US" altLang="zh-TW" dirty="0">
                <a:solidFill>
                  <a:srgbClr val="000000"/>
                </a:solidFill>
              </a:rPr>
              <a:t>*left, *right;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	Node():</a:t>
            </a:r>
            <a:r>
              <a:rPr lang="en-US" altLang="zh-TW" dirty="0">
                <a:solidFill>
                  <a:srgbClr val="539BA5"/>
                </a:solidFill>
              </a:rPr>
              <a:t>weight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436FF"/>
                </a:solidFill>
              </a:rPr>
              <a:t>0</a:t>
            </a:r>
            <a:r>
              <a:rPr lang="en-US" altLang="zh-TW" dirty="0">
                <a:solidFill>
                  <a:srgbClr val="000000"/>
                </a:solidFill>
              </a:rPr>
              <a:t>),</a:t>
            </a:r>
            <a:r>
              <a:rPr lang="en-US" altLang="zh-TW" dirty="0">
                <a:solidFill>
                  <a:srgbClr val="539BA5"/>
                </a:solidFill>
              </a:rPr>
              <a:t>left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C42275"/>
                </a:solidFill>
              </a:rPr>
              <a:t>NULL</a:t>
            </a:r>
            <a:r>
              <a:rPr lang="en-US" altLang="zh-TW" dirty="0">
                <a:solidFill>
                  <a:srgbClr val="000000"/>
                </a:solidFill>
              </a:rPr>
              <a:t>),</a:t>
            </a:r>
            <a:r>
              <a:rPr lang="en-US" altLang="zh-TW" dirty="0">
                <a:solidFill>
                  <a:srgbClr val="539BA5"/>
                </a:solidFill>
              </a:rPr>
              <a:t>right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C42275"/>
                </a:solidFill>
              </a:rPr>
              <a:t>NULL</a:t>
            </a:r>
            <a:r>
              <a:rPr lang="en-US" altLang="zh-TW" dirty="0">
                <a:solidFill>
                  <a:srgbClr val="000000"/>
                </a:solidFill>
              </a:rPr>
              <a:t>){}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	Node(</a:t>
            </a:r>
            <a:r>
              <a:rPr lang="en-US" altLang="zh-TW" dirty="0" err="1">
                <a:solidFill>
                  <a:srgbClr val="C42275"/>
                </a:solidFill>
              </a:rPr>
              <a:t>int</a:t>
            </a:r>
            <a:r>
              <a:rPr lang="en-US" altLang="zh-TW" dirty="0">
                <a:solidFill>
                  <a:srgbClr val="C42275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d):</a:t>
            </a:r>
            <a:r>
              <a:rPr lang="en-US" altLang="zh-TW" dirty="0">
                <a:solidFill>
                  <a:srgbClr val="539BA5"/>
                </a:solidFill>
              </a:rPr>
              <a:t>weight</a:t>
            </a:r>
            <a:r>
              <a:rPr lang="en-US" altLang="zh-TW" dirty="0">
                <a:solidFill>
                  <a:srgbClr val="000000"/>
                </a:solidFill>
              </a:rPr>
              <a:t>(d),</a:t>
            </a:r>
            <a:r>
              <a:rPr lang="en-US" altLang="zh-TW" dirty="0">
                <a:solidFill>
                  <a:srgbClr val="539BA5"/>
                </a:solidFill>
              </a:rPr>
              <a:t>left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C42275"/>
                </a:solidFill>
              </a:rPr>
              <a:t>NULL</a:t>
            </a:r>
            <a:r>
              <a:rPr lang="en-US" altLang="zh-TW" dirty="0">
                <a:solidFill>
                  <a:srgbClr val="000000"/>
                </a:solidFill>
              </a:rPr>
              <a:t>),</a:t>
            </a:r>
            <a:r>
              <a:rPr lang="en-US" altLang="zh-TW" dirty="0">
                <a:solidFill>
                  <a:srgbClr val="539BA5"/>
                </a:solidFill>
              </a:rPr>
              <a:t>right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C42275"/>
                </a:solidFill>
              </a:rPr>
              <a:t>NULL</a:t>
            </a:r>
            <a:r>
              <a:rPr lang="en-US" altLang="zh-TW" dirty="0">
                <a:solidFill>
                  <a:srgbClr val="000000"/>
                </a:solidFill>
              </a:rPr>
              <a:t>){}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(99(5()())(35(-5()())()))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42" y="2320411"/>
            <a:ext cx="6772516" cy="40335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35535" y="1743940"/>
            <a:ext cx="3353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EC5D57"/>
                </a:solidFill>
              </a:rPr>
              <a:t>99(</a:t>
            </a:r>
            <a:r>
              <a:rPr lang="en-US" altLang="zh-TW" sz="2800" dirty="0">
                <a:solidFill>
                  <a:srgbClr val="70BF41"/>
                </a:solidFill>
              </a:rPr>
              <a:t>5()()</a:t>
            </a:r>
            <a:r>
              <a:rPr lang="en-US" altLang="zh-TW" sz="2800" dirty="0">
                <a:solidFill>
                  <a:srgbClr val="EC5D57"/>
                </a:solidFill>
              </a:rPr>
              <a:t>)(</a:t>
            </a:r>
            <a:r>
              <a:rPr lang="en-US" altLang="zh-TW" sz="2800" dirty="0">
                <a:solidFill>
                  <a:srgbClr val="70BF41"/>
                </a:solidFill>
              </a:rPr>
              <a:t>35(</a:t>
            </a:r>
            <a:r>
              <a:rPr lang="en-US" altLang="zh-TW" sz="2800" dirty="0">
                <a:solidFill>
                  <a:srgbClr val="2D7CAC"/>
                </a:solidFill>
              </a:rPr>
              <a:t>-5()()</a:t>
            </a:r>
            <a:r>
              <a:rPr lang="en-US" altLang="zh-TW" sz="2800" dirty="0">
                <a:solidFill>
                  <a:srgbClr val="70BF41"/>
                </a:solidFill>
              </a:rPr>
              <a:t>)()</a:t>
            </a:r>
            <a:r>
              <a:rPr lang="en-US" altLang="zh-TW" sz="2800" dirty="0">
                <a:solidFill>
                  <a:srgbClr val="EC5D57"/>
                </a:solidFill>
              </a:rPr>
              <a:t>)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583722" y="3087329"/>
            <a:ext cx="1374536" cy="0"/>
          </a:xfrm>
          <a:prstGeom prst="straightConnector1">
            <a:avLst/>
          </a:prstGeom>
          <a:ln w="28575">
            <a:solidFill>
              <a:srgbClr val="EC5D57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583722" y="4031226"/>
            <a:ext cx="1374536" cy="0"/>
          </a:xfrm>
          <a:prstGeom prst="straightConnector1">
            <a:avLst/>
          </a:prstGeom>
          <a:ln w="28575">
            <a:solidFill>
              <a:srgbClr val="70BF4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583722" y="4965290"/>
            <a:ext cx="1374536" cy="0"/>
          </a:xfrm>
          <a:prstGeom prst="straightConnector1">
            <a:avLst/>
          </a:prstGeom>
          <a:ln w="28575">
            <a:solidFill>
              <a:srgbClr val="2D7C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4966238" cy="4351338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723897"/>
                </a:solidFill>
              </a:rPr>
              <a:t> </a:t>
            </a:r>
            <a:r>
              <a:rPr lang="en-US" altLang="zh-TW" b="1" dirty="0" err="1">
                <a:solidFill>
                  <a:srgbClr val="723897"/>
                </a:solidFill>
              </a:rPr>
              <a:t>treeHeight</a:t>
            </a:r>
            <a:r>
              <a:rPr lang="en-US" altLang="zh-TW" b="1" dirty="0">
                <a:solidFill>
                  <a:srgbClr val="723897"/>
                </a:solidFill>
              </a:rPr>
              <a:t> = 3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Height of the tree</a:t>
            </a:r>
          </a:p>
          <a:p>
            <a:r>
              <a:rPr lang="en-US" altLang="zh-TW" sz="2400" dirty="0"/>
              <a:t> </a:t>
            </a:r>
            <a:r>
              <a:rPr lang="en-US" altLang="zh-TW" b="1" dirty="0" err="1">
                <a:solidFill>
                  <a:srgbClr val="2D7CAC"/>
                </a:solidFill>
              </a:rPr>
              <a:t>treeWeight</a:t>
            </a:r>
            <a:r>
              <a:rPr lang="en-US" altLang="zh-TW" b="1" dirty="0">
                <a:solidFill>
                  <a:srgbClr val="2D7CAC"/>
                </a:solidFill>
              </a:rPr>
              <a:t> = 134</a:t>
            </a:r>
          </a:p>
          <a:p>
            <a:pPr marL="0" indent="0">
              <a:buNone/>
            </a:pPr>
            <a:r>
              <a:rPr lang="zh-TW" altLang="en-US" sz="2400" dirty="0"/>
              <a:t>    </a:t>
            </a:r>
            <a:r>
              <a:rPr lang="en-US" altLang="zh-TW" dirty="0"/>
              <a:t>Sum of node weights</a:t>
            </a:r>
          </a:p>
          <a:p>
            <a:r>
              <a:rPr lang="en-US" altLang="zh-TW" sz="2400" dirty="0"/>
              <a:t> </a:t>
            </a:r>
            <a:r>
              <a:rPr lang="en-US" altLang="zh-TW" b="1" dirty="0" err="1">
                <a:solidFill>
                  <a:srgbClr val="70BF41"/>
                </a:solidFill>
              </a:rPr>
              <a:t>leafNum</a:t>
            </a:r>
            <a:r>
              <a:rPr lang="en-US" altLang="zh-TW" b="1" dirty="0">
                <a:solidFill>
                  <a:srgbClr val="70BF41"/>
                </a:solidFill>
              </a:rPr>
              <a:t> = 2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zh-TW" altLang="en-US" sz="2400" dirty="0"/>
              <a:t>   </a:t>
            </a:r>
            <a:r>
              <a:rPr lang="en-US" altLang="zh-TW" dirty="0"/>
              <a:t>Leaf node number</a:t>
            </a:r>
          </a:p>
          <a:p>
            <a:r>
              <a:rPr lang="en-US" altLang="zh-TW" sz="2400" dirty="0">
                <a:solidFill>
                  <a:srgbClr val="FFC90E"/>
                </a:solidFill>
              </a:rPr>
              <a:t> </a:t>
            </a:r>
            <a:r>
              <a:rPr lang="en-US" altLang="zh-TW" b="1" dirty="0" err="1">
                <a:solidFill>
                  <a:srgbClr val="FFC90E"/>
                </a:solidFill>
              </a:rPr>
              <a:t>minPathWeight</a:t>
            </a:r>
            <a:r>
              <a:rPr lang="en-US" altLang="zh-TW" b="1" dirty="0">
                <a:solidFill>
                  <a:srgbClr val="FFC90E"/>
                </a:solidFill>
              </a:rPr>
              <a:t> = 104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zh-TW" altLang="en-US" sz="2400" dirty="0"/>
              <a:t>   </a:t>
            </a:r>
            <a:r>
              <a:rPr lang="en-US" altLang="zh-TW" dirty="0"/>
              <a:t>min weight from root to leaf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69185" y="1792953"/>
            <a:ext cx="452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(99(5()())(35(-5()())()))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9185" y="2597393"/>
            <a:ext cx="3657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093119"/>
            <a:ext cx="7772400" cy="3879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cs typeface="Tahoma" panose="020B0604030504040204" pitchFamily="34" charset="0"/>
              </a:rPr>
              <a:t>The target of this homework is to implement a Binary Tree.</a:t>
            </a: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619825" cy="44173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functions of the </a:t>
            </a:r>
            <a:r>
              <a:rPr lang="en-US" altLang="zh-TW" dirty="0">
                <a:cs typeface="Tahoma" panose="020B0604030504040204" pitchFamily="34" charset="0"/>
              </a:rPr>
              <a:t>Binary Tree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you need to implement.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3C828C"/>
                </a:solidFill>
              </a:rPr>
              <a:t>Node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constructTree(</a:t>
            </a:r>
            <a:r>
              <a:rPr lang="nl-NL" altLang="zh-TW" sz="2400" dirty="0">
                <a:solidFill>
                  <a:srgbClr val="3C828C"/>
                </a:solidFill>
              </a:rPr>
              <a:t>Node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*root, std::string treeStr)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3C828C"/>
                </a:solidFill>
              </a:rPr>
              <a:t>Node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deleteTree(</a:t>
            </a:r>
            <a:r>
              <a:rPr lang="nl-NL" altLang="zh-TW" sz="2400" dirty="0">
                <a:solidFill>
                  <a:srgbClr val="3C828C"/>
                </a:solidFill>
              </a:rPr>
              <a:t>Node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C42275"/>
                </a:solidFill>
              </a:rPr>
              <a:t>int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tree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eight(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3C828C"/>
                </a:solidFill>
              </a:rPr>
              <a:t>Node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C42275"/>
                </a:solidFill>
              </a:rPr>
              <a:t>int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treeWeight(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3C828C"/>
                </a:solidFill>
              </a:rPr>
              <a:t>Node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C42275"/>
                </a:solidFill>
              </a:rPr>
              <a:t>int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leafNum(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3C828C"/>
                </a:solidFill>
              </a:rPr>
              <a:t>Node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C42275"/>
                </a:solidFill>
              </a:rPr>
              <a:t>int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minPathWeight(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altLang="zh-TW" sz="2400" dirty="0">
                <a:solidFill>
                  <a:srgbClr val="3C828C"/>
                </a:solidFill>
              </a:rPr>
              <a:t>Node</a:t>
            </a:r>
            <a:r>
              <a:rPr lang="nl-NL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*root)</a:t>
            </a:r>
            <a:r>
              <a:rPr lang="nl-NL" altLang="zh-TW" sz="2400" dirty="0">
                <a:solidFill>
                  <a:srgbClr val="C42275"/>
                </a:solidFill>
              </a:rPr>
              <a:t>const</a:t>
            </a:r>
            <a:endParaRPr lang="en-US" altLang="zh-TW" sz="2400" dirty="0">
              <a:solidFill>
                <a:srgbClr val="C422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556</Words>
  <Application>Microsoft Office PowerPoint</Application>
  <PresentationFormat>如螢幕大小 (4:3)</PresentationFormat>
  <Paragraphs>119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Tahoma</vt:lpstr>
      <vt:lpstr>Office 佈景主題</vt:lpstr>
      <vt:lpstr>10520CS235100 Data Structures Homework 3</vt:lpstr>
      <vt:lpstr>S-Expression</vt:lpstr>
      <vt:lpstr>How to Parse</vt:lpstr>
      <vt:lpstr>How to Parse</vt:lpstr>
      <vt:lpstr>Tree Structure</vt:lpstr>
      <vt:lpstr>(99(5()())(35(-5()())()))</vt:lpstr>
      <vt:lpstr>Targets</vt:lpstr>
      <vt:lpstr>Target</vt:lpstr>
      <vt:lpstr>Target</vt:lpstr>
      <vt:lpstr>Target</vt:lpstr>
      <vt:lpstr>Target</vt:lpstr>
      <vt:lpstr>Target</vt:lpstr>
      <vt:lpstr>File Structure</vt:lpstr>
      <vt:lpstr>MyBinaryTreeOps</vt:lpstr>
      <vt:lpstr>1.in</vt:lpstr>
      <vt:lpstr>1.in</vt:lpstr>
      <vt:lpstr>1.in</vt:lpstr>
      <vt:lpstr>1.in</vt:lpstr>
      <vt:lpstr>1.in</vt:lpstr>
      <vt:lpstr>How to compute MinWeightPath?</vt:lpstr>
      <vt:lpstr>PowerPoint 簡報</vt:lpstr>
      <vt:lpstr>Notice</vt:lpstr>
      <vt:lpstr>Submission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10520CS235100 Data Structures Homework 1</dc:title>
  <dc:creator>杜佳霖</dc:creator>
  <cp:lastModifiedBy>Stan Lu</cp:lastModifiedBy>
  <cp:revision>34</cp:revision>
  <dcterms:created xsi:type="dcterms:W3CDTF">2017-03-29T14:24:09Z</dcterms:created>
  <dcterms:modified xsi:type="dcterms:W3CDTF">2017-04-20T06:28:31Z</dcterms:modified>
</cp:coreProperties>
</file>