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72" r:id="rId3"/>
    <p:sldId id="273" r:id="rId4"/>
    <p:sldId id="271" r:id="rId5"/>
    <p:sldId id="274"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3172" autoAdjust="0"/>
  </p:normalViewPr>
  <p:slideViewPr>
    <p:cSldViewPr snapToGrid="0">
      <p:cViewPr varScale="1">
        <p:scale>
          <a:sx n="106" d="100"/>
          <a:sy n="106" d="100"/>
        </p:scale>
        <p:origin x="778" y="6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b50150e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b50150e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Silas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bc912a26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bc912a26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everyone</a:t>
            </a:r>
            <a:endParaRPr/>
          </a:p>
        </p:txBody>
      </p:sp>
    </p:spTree>
    <p:extLst>
      <p:ext uri="{BB962C8B-B14F-4D97-AF65-F5344CB8AC3E}">
        <p14:creationId xmlns:p14="http://schemas.microsoft.com/office/powerpoint/2010/main" val="3680998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bc912a26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bc912a26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everyone</a:t>
            </a:r>
            <a:endParaRPr/>
          </a:p>
        </p:txBody>
      </p:sp>
    </p:spTree>
    <p:extLst>
      <p:ext uri="{BB962C8B-B14F-4D97-AF65-F5344CB8AC3E}">
        <p14:creationId xmlns:p14="http://schemas.microsoft.com/office/powerpoint/2010/main" val="103861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bc912a26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bc912a26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everyone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bc912a26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bc912a26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everyone</a:t>
            </a:r>
            <a:endParaRPr/>
          </a:p>
        </p:txBody>
      </p:sp>
    </p:spTree>
    <p:extLst>
      <p:ext uri="{BB962C8B-B14F-4D97-AF65-F5344CB8AC3E}">
        <p14:creationId xmlns:p14="http://schemas.microsoft.com/office/powerpoint/2010/main" val="378413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hyperlink" Target="https://www.facebook.com/UNHSEDS/" TargetMode="External"/><Relationship Id="rId3" Type="http://schemas.openxmlformats.org/officeDocument/2006/relationships/image" Target="../media/image1.png"/><Relationship Id="rId7" Type="http://schemas.openxmlformats.org/officeDocument/2006/relationships/hyperlink" Target="https://www.instagram.com/unhsed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youtube.com/channel/UCCGet3NkAJHD2hr-q8MuCUg" TargetMode="External"/><Relationship Id="rId5" Type="http://schemas.openxmlformats.org/officeDocument/2006/relationships/hyperlink" Target="https://www.unhseds.org/" TargetMode="External"/><Relationship Id="rId4" Type="http://schemas.openxmlformats.org/officeDocument/2006/relationships/image" Target="../media/image6.png"/><Relationship Id="rId9" Type="http://schemas.openxmlformats.org/officeDocument/2006/relationships/hyperlink" Target="https://www.linkedin.com/company/unh-students-for-the-exploration-and-development-of-space-seds/?viewAsMember=tru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4393396"/>
            <a:ext cx="9144000" cy="750104"/>
          </a:xfrm>
          <a:prstGeom prst="rect">
            <a:avLst/>
          </a:prstGeom>
          <a:noFill/>
          <a:ln>
            <a:noFill/>
          </a:ln>
        </p:spPr>
      </p:pic>
      <p:sp>
        <p:nvSpPr>
          <p:cNvPr id="2" name="TextBox 1">
            <a:extLst>
              <a:ext uri="{FF2B5EF4-FFF2-40B4-BE49-F238E27FC236}">
                <a16:creationId xmlns:a16="http://schemas.microsoft.com/office/drawing/2014/main" id="{8C6A935F-006C-4472-B545-9AC3AF07835B}"/>
              </a:ext>
            </a:extLst>
          </p:cNvPr>
          <p:cNvSpPr txBox="1"/>
          <p:nvPr/>
        </p:nvSpPr>
        <p:spPr>
          <a:xfrm>
            <a:off x="1873155" y="221819"/>
            <a:ext cx="5397689" cy="707886"/>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Thomas Collins </a:t>
            </a:r>
          </a:p>
          <a:p>
            <a:pPr algn="ctr"/>
            <a:r>
              <a:rPr lang="en-US" sz="1600" dirty="0">
                <a:solidFill>
                  <a:schemeClr val="bg1"/>
                </a:solidFill>
                <a:latin typeface="Times New Roman" panose="02020603050405020304" pitchFamily="18" charset="0"/>
                <a:cs typeface="Times New Roman" panose="02020603050405020304" pitchFamily="18" charset="0"/>
              </a:rPr>
              <a:t>MIFP Interview Trinket Explanation  </a:t>
            </a:r>
          </a:p>
        </p:txBody>
      </p:sp>
      <p:grpSp>
        <p:nvGrpSpPr>
          <p:cNvPr id="3" name="Group 2">
            <a:extLst>
              <a:ext uri="{FF2B5EF4-FFF2-40B4-BE49-F238E27FC236}">
                <a16:creationId xmlns:a16="http://schemas.microsoft.com/office/drawing/2014/main" id="{DECB7A28-01E2-4535-9ABA-C3376637B975}"/>
              </a:ext>
            </a:extLst>
          </p:cNvPr>
          <p:cNvGrpSpPr/>
          <p:nvPr/>
        </p:nvGrpSpPr>
        <p:grpSpPr>
          <a:xfrm>
            <a:off x="1788152" y="1137600"/>
            <a:ext cx="5567696" cy="3137123"/>
            <a:chOff x="1581904" y="918066"/>
            <a:chExt cx="5980189" cy="3363857"/>
          </a:xfrm>
        </p:grpSpPr>
        <p:pic>
          <p:nvPicPr>
            <p:cNvPr id="6" name="Picture 5" descr="An office with a desk and chair in a room&#10;&#10;Description automatically generated">
              <a:extLst>
                <a:ext uri="{FF2B5EF4-FFF2-40B4-BE49-F238E27FC236}">
                  <a16:creationId xmlns:a16="http://schemas.microsoft.com/office/drawing/2014/main" id="{4E958EE8-0A4B-42EF-99B2-F740201AABC4}"/>
                </a:ext>
              </a:extLst>
            </p:cNvPr>
            <p:cNvPicPr>
              <a:picLocks noChangeAspect="1"/>
            </p:cNvPicPr>
            <p:nvPr/>
          </p:nvPicPr>
          <p:blipFill>
            <a:blip r:embed="rId4"/>
            <a:stretch>
              <a:fillRect/>
            </a:stretch>
          </p:blipFill>
          <p:spPr>
            <a:xfrm>
              <a:off x="1581904" y="918066"/>
              <a:ext cx="5980189" cy="3363857"/>
            </a:xfrm>
            <a:prstGeom prst="rect">
              <a:avLst/>
            </a:prstGeom>
          </p:spPr>
        </p:pic>
        <p:sp>
          <p:nvSpPr>
            <p:cNvPr id="7" name="Oval 6">
              <a:extLst>
                <a:ext uri="{FF2B5EF4-FFF2-40B4-BE49-F238E27FC236}">
                  <a16:creationId xmlns:a16="http://schemas.microsoft.com/office/drawing/2014/main" id="{E74BE63E-821F-4F59-A3D6-1701CC728F09}"/>
                </a:ext>
              </a:extLst>
            </p:cNvPr>
            <p:cNvSpPr/>
            <p:nvPr/>
          </p:nvSpPr>
          <p:spPr>
            <a:xfrm>
              <a:off x="2682240" y="2476500"/>
              <a:ext cx="876300" cy="6896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6506857-69EA-4A18-9AEC-E4C1587F74A5}"/>
                </a:ext>
              </a:extLst>
            </p:cNvPr>
            <p:cNvSpPr/>
            <p:nvPr/>
          </p:nvSpPr>
          <p:spPr>
            <a:xfrm>
              <a:off x="3558540" y="2476500"/>
              <a:ext cx="876300" cy="6896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1C87D08-5AC5-4ABC-8925-B5E5EB053CD3}"/>
                </a:ext>
              </a:extLst>
            </p:cNvPr>
            <p:cNvSpPr/>
            <p:nvPr/>
          </p:nvSpPr>
          <p:spPr>
            <a:xfrm>
              <a:off x="5733296" y="1981200"/>
              <a:ext cx="1341120" cy="13440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0"/>
        <p:cNvGrpSpPr/>
        <p:nvPr/>
      </p:nvGrpSpPr>
      <p:grpSpPr>
        <a:xfrm>
          <a:off x="0" y="0"/>
          <a:ext cx="0" cy="0"/>
          <a:chOff x="0" y="0"/>
          <a:chExt cx="0" cy="0"/>
        </a:xfrm>
      </p:grpSpPr>
      <p:pic>
        <p:nvPicPr>
          <p:cNvPr id="211" name="Google Shape;211;p28"/>
          <p:cNvPicPr preferRelativeResize="0"/>
          <p:nvPr/>
        </p:nvPicPr>
        <p:blipFill>
          <a:blip r:embed="rId3">
            <a:alphaModFix/>
          </a:blip>
          <a:stretch>
            <a:fillRect/>
          </a:stretch>
        </p:blipFill>
        <p:spPr>
          <a:xfrm>
            <a:off x="0" y="4393396"/>
            <a:ext cx="9144000" cy="750104"/>
          </a:xfrm>
          <a:prstGeom prst="rect">
            <a:avLst/>
          </a:prstGeom>
          <a:noFill/>
          <a:ln>
            <a:noFill/>
          </a:ln>
        </p:spPr>
      </p:pic>
      <p:pic>
        <p:nvPicPr>
          <p:cNvPr id="2052" name="Picture 4">
            <a:extLst>
              <a:ext uri="{FF2B5EF4-FFF2-40B4-BE49-F238E27FC236}">
                <a16:creationId xmlns:a16="http://schemas.microsoft.com/office/drawing/2014/main" id="{54DF4F3C-5A6B-45E5-8119-278EB224EB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690" b="26791"/>
          <a:stretch/>
        </p:blipFill>
        <p:spPr bwMode="auto">
          <a:xfrm>
            <a:off x="1990725" y="1999295"/>
            <a:ext cx="5162550" cy="2265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80565A1-4836-4C07-B532-2D5AD0EC99F7}"/>
              </a:ext>
            </a:extLst>
          </p:cNvPr>
          <p:cNvSpPr txBox="1"/>
          <p:nvPr/>
        </p:nvSpPr>
        <p:spPr>
          <a:xfrm>
            <a:off x="803664" y="401406"/>
            <a:ext cx="7536672" cy="2554545"/>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Rocket Propulsion Elements </a:t>
            </a:r>
          </a:p>
          <a:p>
            <a:pPr algn="ctr"/>
            <a:endParaRPr lang="en-US" dirty="0">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In August 2018, Charlie Nitschelm and I summarized Rocket Propulsion Elements by George Paul Sutton and Oscar Biblarz. We felt this knowledge was critical to the next phase of UNH SEDS and the development of our hybrid engine. This summary consisted of the selected chapters most related to our organization and took about 3 weeks to complete.  </a:t>
            </a:r>
          </a:p>
          <a:p>
            <a:pPr algn="ctr"/>
            <a:endParaRPr lang="en-US" dirty="0"/>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7410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0"/>
        <p:cNvGrpSpPr/>
        <p:nvPr/>
      </p:nvGrpSpPr>
      <p:grpSpPr>
        <a:xfrm>
          <a:off x="0" y="0"/>
          <a:ext cx="0" cy="0"/>
          <a:chOff x="0" y="0"/>
          <a:chExt cx="0" cy="0"/>
        </a:xfrm>
      </p:grpSpPr>
      <p:pic>
        <p:nvPicPr>
          <p:cNvPr id="211" name="Google Shape;211;p28"/>
          <p:cNvPicPr preferRelativeResize="0"/>
          <p:nvPr/>
        </p:nvPicPr>
        <p:blipFill>
          <a:blip r:embed="rId3">
            <a:alphaModFix/>
          </a:blip>
          <a:stretch>
            <a:fillRect/>
          </a:stretch>
        </p:blipFill>
        <p:spPr>
          <a:xfrm>
            <a:off x="0" y="4393396"/>
            <a:ext cx="9144000" cy="750104"/>
          </a:xfrm>
          <a:prstGeom prst="rect">
            <a:avLst/>
          </a:prstGeom>
          <a:noFill/>
          <a:ln>
            <a:noFill/>
          </a:ln>
        </p:spPr>
      </p:pic>
      <p:pic>
        <p:nvPicPr>
          <p:cNvPr id="3074" name="Picture 2">
            <a:extLst>
              <a:ext uri="{FF2B5EF4-FFF2-40B4-BE49-F238E27FC236}">
                <a16:creationId xmlns:a16="http://schemas.microsoft.com/office/drawing/2014/main" id="{2EE59510-C3BF-4463-A3CB-DF7B8CC1EA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1728" b="8025"/>
          <a:stretch/>
        </p:blipFill>
        <p:spPr bwMode="auto">
          <a:xfrm>
            <a:off x="2395800" y="2021968"/>
            <a:ext cx="4352400" cy="2293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398B585-0BD3-4045-9CBA-746812F787DB}"/>
              </a:ext>
            </a:extLst>
          </p:cNvPr>
          <p:cNvSpPr txBox="1"/>
          <p:nvPr/>
        </p:nvSpPr>
        <p:spPr>
          <a:xfrm>
            <a:off x="1120140" y="266700"/>
            <a:ext cx="6903720" cy="2123658"/>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Project RUNAWAY </a:t>
            </a: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Project RUNAWAY was developed initially during the 2018-2019 school year. With a group of 6 Mechanical Engineering seniors and the preexisting members of UNH SEDS, we hot fire tested the engine 4 times. Personally, I directed 2 of these hot fire tests and assisted the senior team in the design and analysis of our engine. The cold and hot fire tests are showcased on our website along with additional information on the project</a:t>
            </a:r>
            <a:r>
              <a:rPr lang="en-US" dirty="0">
                <a:solidFill>
                  <a:schemeClr val="bg1"/>
                </a:solidFill>
              </a:rPr>
              <a:t>.   </a:t>
            </a:r>
          </a:p>
          <a:p>
            <a:pPr algn="ctr"/>
            <a:endParaRPr lang="en-US" dirty="0"/>
          </a:p>
          <a:p>
            <a:endParaRPr lang="en-US" dirty="0">
              <a:solidFill>
                <a:schemeClr val="bg1"/>
              </a:solidFill>
            </a:endParaRPr>
          </a:p>
        </p:txBody>
      </p:sp>
    </p:spTree>
    <p:extLst>
      <p:ext uri="{BB962C8B-B14F-4D97-AF65-F5344CB8AC3E}">
        <p14:creationId xmlns:p14="http://schemas.microsoft.com/office/powerpoint/2010/main" val="222384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0"/>
        <p:cNvGrpSpPr/>
        <p:nvPr/>
      </p:nvGrpSpPr>
      <p:grpSpPr>
        <a:xfrm>
          <a:off x="0" y="0"/>
          <a:ext cx="0" cy="0"/>
          <a:chOff x="0" y="0"/>
          <a:chExt cx="0" cy="0"/>
        </a:xfrm>
      </p:grpSpPr>
      <p:pic>
        <p:nvPicPr>
          <p:cNvPr id="211" name="Google Shape;211;p28"/>
          <p:cNvPicPr preferRelativeResize="0"/>
          <p:nvPr/>
        </p:nvPicPr>
        <p:blipFill>
          <a:blip r:embed="rId3">
            <a:alphaModFix/>
          </a:blip>
          <a:stretch>
            <a:fillRect/>
          </a:stretch>
        </p:blipFill>
        <p:spPr>
          <a:xfrm>
            <a:off x="0" y="4393396"/>
            <a:ext cx="9144000" cy="750104"/>
          </a:xfrm>
          <a:prstGeom prst="rect">
            <a:avLst/>
          </a:prstGeom>
          <a:noFill/>
          <a:ln>
            <a:noFill/>
          </a:ln>
        </p:spPr>
      </p:pic>
      <p:grpSp>
        <p:nvGrpSpPr>
          <p:cNvPr id="2" name="Group 1">
            <a:extLst>
              <a:ext uri="{FF2B5EF4-FFF2-40B4-BE49-F238E27FC236}">
                <a16:creationId xmlns:a16="http://schemas.microsoft.com/office/drawing/2014/main" id="{5D01AE45-DFD2-4574-88F8-C5D032611E52}"/>
              </a:ext>
            </a:extLst>
          </p:cNvPr>
          <p:cNvGrpSpPr/>
          <p:nvPr/>
        </p:nvGrpSpPr>
        <p:grpSpPr>
          <a:xfrm>
            <a:off x="6037579" y="116036"/>
            <a:ext cx="2038349" cy="4178300"/>
            <a:chOff x="5527349" y="245657"/>
            <a:chExt cx="2000016" cy="4005619"/>
          </a:xfrm>
        </p:grpSpPr>
        <p:pic>
          <p:nvPicPr>
            <p:cNvPr id="7" name="Picture 4">
              <a:extLst>
                <a:ext uri="{FF2B5EF4-FFF2-40B4-BE49-F238E27FC236}">
                  <a16:creationId xmlns:a16="http://schemas.microsoft.com/office/drawing/2014/main" id="{EF8D0ADE-EF64-4AB9-905D-6BDCB32D28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95" t="19503" r="6119" b="25317"/>
            <a:stretch/>
          </p:blipFill>
          <p:spPr bwMode="auto">
            <a:xfrm rot="16200000">
              <a:off x="4524547" y="1248459"/>
              <a:ext cx="4005619" cy="20000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9866E4D-F308-49ED-9C88-DD43ECE6BB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986" t="29632" r="26872" b="64845"/>
            <a:stretch/>
          </p:blipFill>
          <p:spPr bwMode="auto">
            <a:xfrm rot="16200000">
              <a:off x="6840502" y="747432"/>
              <a:ext cx="184185" cy="184185"/>
            </a:xfrm>
            <a:prstGeom prst="ellipse">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8E34F1E6-FBE0-44EA-BCA7-8CD4DEF86986}"/>
              </a:ext>
            </a:extLst>
          </p:cNvPr>
          <p:cNvSpPr txBox="1"/>
          <p:nvPr/>
        </p:nvSpPr>
        <p:spPr>
          <a:xfrm>
            <a:off x="541021" y="831567"/>
            <a:ext cx="4640580" cy="341632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Nitrous Oxide Tanks</a:t>
            </a: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Although a commercial off the shelf part, these bottles represent UNH SEDS’ growth over the past few years. Our fundraising efforts have rewarded us with an oxidizer tank that is lighter and more compact. This advantage comes in the form of a 12 lbs. 4 oz reduction in total weight while only sacrificing 3 lbs. 3 oz of oxidizer. The blue Nitrous tank will remain our hot fire testing tank with the Carbon Fiber wrapped tank being used in our final rocket. As the lead frame engineer, any reduction in weight to our rocket and motivating the team to raise these funds was critical.  </a:t>
            </a:r>
          </a:p>
          <a:p>
            <a:endParaRPr lang="en-US" dirty="0">
              <a:solidFill>
                <a:schemeClr val="bg1"/>
              </a:solidFill>
            </a:endParaRP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0"/>
        <p:cNvGrpSpPr/>
        <p:nvPr/>
      </p:nvGrpSpPr>
      <p:grpSpPr>
        <a:xfrm>
          <a:off x="0" y="0"/>
          <a:ext cx="0" cy="0"/>
          <a:chOff x="0" y="0"/>
          <a:chExt cx="0" cy="0"/>
        </a:xfrm>
      </p:grpSpPr>
      <p:pic>
        <p:nvPicPr>
          <p:cNvPr id="211" name="Google Shape;211;p28"/>
          <p:cNvPicPr preferRelativeResize="0"/>
          <p:nvPr/>
        </p:nvPicPr>
        <p:blipFill>
          <a:blip r:embed="rId3">
            <a:alphaModFix/>
          </a:blip>
          <a:stretch>
            <a:fillRect/>
          </a:stretch>
        </p:blipFill>
        <p:spPr>
          <a:xfrm>
            <a:off x="0" y="4393396"/>
            <a:ext cx="9144000" cy="750104"/>
          </a:xfrm>
          <a:prstGeom prst="rect">
            <a:avLst/>
          </a:prstGeom>
          <a:noFill/>
          <a:ln>
            <a:noFill/>
          </a:ln>
        </p:spPr>
      </p:pic>
      <p:pic>
        <p:nvPicPr>
          <p:cNvPr id="8" name="Google Shape;58;p13">
            <a:extLst>
              <a:ext uri="{FF2B5EF4-FFF2-40B4-BE49-F238E27FC236}">
                <a16:creationId xmlns:a16="http://schemas.microsoft.com/office/drawing/2014/main" id="{388F43DE-A391-4DA0-B45A-776C171D6534}"/>
              </a:ext>
            </a:extLst>
          </p:cNvPr>
          <p:cNvPicPr preferRelativeResize="0"/>
          <p:nvPr/>
        </p:nvPicPr>
        <p:blipFill>
          <a:blip r:embed="rId4">
            <a:alphaModFix/>
          </a:blip>
          <a:stretch>
            <a:fillRect/>
          </a:stretch>
        </p:blipFill>
        <p:spPr>
          <a:xfrm>
            <a:off x="179035" y="199170"/>
            <a:ext cx="1703105" cy="1675350"/>
          </a:xfrm>
          <a:prstGeom prst="rect">
            <a:avLst/>
          </a:prstGeom>
          <a:noFill/>
          <a:ln>
            <a:noFill/>
          </a:ln>
        </p:spPr>
      </p:pic>
      <p:sp>
        <p:nvSpPr>
          <p:cNvPr id="4" name="TextBox 3">
            <a:extLst>
              <a:ext uri="{FF2B5EF4-FFF2-40B4-BE49-F238E27FC236}">
                <a16:creationId xmlns:a16="http://schemas.microsoft.com/office/drawing/2014/main" id="{36E6A307-14F4-4742-9889-D8EA0922F61D}"/>
              </a:ext>
            </a:extLst>
          </p:cNvPr>
          <p:cNvSpPr txBox="1"/>
          <p:nvPr/>
        </p:nvSpPr>
        <p:spPr>
          <a:xfrm>
            <a:off x="1580280" y="694313"/>
            <a:ext cx="5983440" cy="3754874"/>
          </a:xfrm>
          <a:prstGeom prst="rect">
            <a:avLst/>
          </a:prstGeom>
          <a:noFill/>
        </p:spPr>
        <p:txBody>
          <a:bodyPr wrap="square" rtlCol="0">
            <a:spAutoFit/>
          </a:bodyPr>
          <a:lstStyle/>
          <a:p>
            <a:pPr algn="ctr"/>
            <a:r>
              <a:rPr lang="en-US" dirty="0">
                <a:solidFill>
                  <a:schemeClr val="bg1"/>
                </a:solidFill>
              </a:rPr>
              <a:t>Thank you for everything!</a:t>
            </a:r>
          </a:p>
          <a:p>
            <a:pPr algn="ctr"/>
            <a:endParaRPr lang="en-US" dirty="0">
              <a:solidFill>
                <a:schemeClr val="bg1"/>
              </a:solidFill>
            </a:endParaRPr>
          </a:p>
          <a:p>
            <a:pPr algn="ctr"/>
            <a:r>
              <a:rPr lang="en-US" dirty="0">
                <a:solidFill>
                  <a:schemeClr val="bg1"/>
                </a:solidFill>
              </a:rPr>
              <a:t>Below are UNH SEDS’ social media links.</a:t>
            </a:r>
          </a:p>
          <a:p>
            <a:pPr algn="ctr"/>
            <a:endParaRPr lang="en-US" dirty="0">
              <a:solidFill>
                <a:schemeClr val="bg1"/>
              </a:solidFill>
            </a:endParaRPr>
          </a:p>
          <a:p>
            <a:pPr algn="ctr"/>
            <a:r>
              <a:rPr lang="en-US" b="1" u="sng" dirty="0">
                <a:solidFill>
                  <a:schemeClr val="bg1"/>
                </a:solidFill>
              </a:rPr>
              <a:t>Website</a:t>
            </a:r>
          </a:p>
          <a:p>
            <a:pPr algn="ctr"/>
            <a:r>
              <a:rPr lang="en-US" u="sng" dirty="0">
                <a:solidFill>
                  <a:schemeClr val="bg1"/>
                </a:solidFill>
                <a:hlinkClick r:id="rId5">
                  <a:extLst>
                    <a:ext uri="{A12FA001-AC4F-418D-AE19-62706E023703}">
                      <ahyp:hlinkClr xmlns:ahyp="http://schemas.microsoft.com/office/drawing/2018/hyperlinkcolor" val="tx"/>
                    </a:ext>
                  </a:extLst>
                </a:hlinkClick>
              </a:rPr>
              <a:t>https://www.unhseds.org</a:t>
            </a:r>
            <a:endParaRPr lang="en-US" dirty="0">
              <a:solidFill>
                <a:schemeClr val="bg1"/>
              </a:solidFill>
            </a:endParaRPr>
          </a:p>
          <a:p>
            <a:pPr algn="ctr"/>
            <a:r>
              <a:rPr lang="en-US" b="1" u="sng" dirty="0">
                <a:solidFill>
                  <a:schemeClr val="bg1"/>
                </a:solidFill>
              </a:rPr>
              <a:t>YouTube</a:t>
            </a:r>
          </a:p>
          <a:p>
            <a:pPr algn="ctr"/>
            <a:r>
              <a:rPr lang="en-US" u="sng" dirty="0">
                <a:solidFill>
                  <a:schemeClr val="bg1"/>
                </a:solidFill>
                <a:hlinkClick r:id="rId6">
                  <a:extLst>
                    <a:ext uri="{A12FA001-AC4F-418D-AE19-62706E023703}">
                      <ahyp:hlinkClr xmlns:ahyp="http://schemas.microsoft.com/office/drawing/2018/hyperlinkcolor" val="tx"/>
                    </a:ext>
                  </a:extLst>
                </a:hlinkClick>
              </a:rPr>
              <a:t>https://www.youtube.com/channel/UCCGet3NkAJHD2hr-q8MuCUg</a:t>
            </a:r>
            <a:endParaRPr lang="en-US" dirty="0">
              <a:solidFill>
                <a:schemeClr val="bg1"/>
              </a:solidFill>
            </a:endParaRPr>
          </a:p>
          <a:p>
            <a:pPr algn="ctr"/>
            <a:r>
              <a:rPr lang="en-US" b="1" u="sng" dirty="0">
                <a:solidFill>
                  <a:schemeClr val="bg1"/>
                </a:solidFill>
              </a:rPr>
              <a:t>Instagram</a:t>
            </a:r>
          </a:p>
          <a:p>
            <a:pPr algn="ctr"/>
            <a:r>
              <a:rPr lang="en-US" u="sng" dirty="0">
                <a:solidFill>
                  <a:schemeClr val="bg1"/>
                </a:solidFill>
                <a:hlinkClick r:id="rId7">
                  <a:extLst>
                    <a:ext uri="{A12FA001-AC4F-418D-AE19-62706E023703}">
                      <ahyp:hlinkClr xmlns:ahyp="http://schemas.microsoft.com/office/drawing/2018/hyperlinkcolor" val="tx"/>
                    </a:ext>
                  </a:extLst>
                </a:hlinkClick>
              </a:rPr>
              <a:t>https://www.instagram.com/unhseds/</a:t>
            </a:r>
            <a:endParaRPr lang="en-US" dirty="0">
              <a:solidFill>
                <a:schemeClr val="bg1"/>
              </a:solidFill>
            </a:endParaRPr>
          </a:p>
          <a:p>
            <a:pPr algn="ctr"/>
            <a:r>
              <a:rPr lang="en-US" b="1" u="sng" dirty="0">
                <a:solidFill>
                  <a:schemeClr val="bg1"/>
                </a:solidFill>
              </a:rPr>
              <a:t>Facebook</a:t>
            </a:r>
          </a:p>
          <a:p>
            <a:pPr algn="ctr"/>
            <a:r>
              <a:rPr lang="en-US" u="sng" dirty="0">
                <a:solidFill>
                  <a:schemeClr val="bg1"/>
                </a:solidFill>
                <a:hlinkClick r:id="rId8">
                  <a:extLst>
                    <a:ext uri="{A12FA001-AC4F-418D-AE19-62706E023703}">
                      <ahyp:hlinkClr xmlns:ahyp="http://schemas.microsoft.com/office/drawing/2018/hyperlinkcolor" val="tx"/>
                    </a:ext>
                  </a:extLst>
                </a:hlinkClick>
              </a:rPr>
              <a:t>https://www.facebook.com/UNHSEDS/</a:t>
            </a:r>
            <a:endParaRPr lang="en-US" dirty="0">
              <a:solidFill>
                <a:schemeClr val="bg1"/>
              </a:solidFill>
            </a:endParaRPr>
          </a:p>
          <a:p>
            <a:pPr algn="ctr"/>
            <a:r>
              <a:rPr lang="en-US" b="1" u="sng" dirty="0">
                <a:solidFill>
                  <a:schemeClr val="bg1"/>
                </a:solidFill>
              </a:rPr>
              <a:t>LinkedIn</a:t>
            </a:r>
          </a:p>
          <a:p>
            <a:pPr algn="ctr"/>
            <a:r>
              <a:rPr lang="en-US" dirty="0">
                <a:solidFill>
                  <a:schemeClr val="bg1"/>
                </a:solidFill>
              </a:rPr>
              <a:t> </a:t>
            </a:r>
            <a:r>
              <a:rPr lang="en-US" u="sng" dirty="0">
                <a:solidFill>
                  <a:schemeClr val="bg1"/>
                </a:solidFill>
                <a:hlinkClick r:id="rId9">
                  <a:extLst>
                    <a:ext uri="{A12FA001-AC4F-418D-AE19-62706E023703}">
                      <ahyp:hlinkClr xmlns:ahyp="http://schemas.microsoft.com/office/drawing/2018/hyperlinkcolor" val="tx"/>
                    </a:ext>
                  </a:extLst>
                </a:hlinkClick>
              </a:rPr>
              <a:t>https://www.linkedin.com/company/unh-students-for-the-exploration-and-development-of-space-seds/?viewAsMember=true</a:t>
            </a:r>
            <a:r>
              <a:rPr lang="en-US" dirty="0">
                <a:solidFill>
                  <a:schemeClr val="bg1"/>
                </a:solidFill>
              </a:rPr>
              <a:t> </a:t>
            </a:r>
          </a:p>
          <a:p>
            <a:endParaRPr lang="en-US" dirty="0">
              <a:solidFill>
                <a:schemeClr val="bg1"/>
              </a:solidFill>
            </a:endParaRPr>
          </a:p>
          <a:p>
            <a:r>
              <a:rPr lang="en-US" dirty="0">
                <a:solidFill>
                  <a:schemeClr val="bg1"/>
                </a:solidFill>
              </a:rPr>
              <a:t>  </a:t>
            </a:r>
          </a:p>
        </p:txBody>
      </p:sp>
    </p:spTree>
    <p:extLst>
      <p:ext uri="{BB962C8B-B14F-4D97-AF65-F5344CB8AC3E}">
        <p14:creationId xmlns:p14="http://schemas.microsoft.com/office/powerpoint/2010/main" val="1506311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347</Words>
  <Application>Microsoft Office PowerPoint</Application>
  <PresentationFormat>On-screen Show (16:9)</PresentationFormat>
  <Paragraphs>36</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Collins, Thomas</cp:lastModifiedBy>
  <cp:revision>12</cp:revision>
  <dcterms:modified xsi:type="dcterms:W3CDTF">2020-01-07T02:23:51Z</dcterms:modified>
</cp:coreProperties>
</file>