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1" r:id="rId1"/>
  </p:sldMasterIdLst>
  <p:sldIdLst>
    <p:sldId id="256" r:id="rId2"/>
    <p:sldId id="257" r:id="rId3"/>
    <p:sldId id="276" r:id="rId4"/>
    <p:sldId id="258" r:id="rId5"/>
    <p:sldId id="278" r:id="rId6"/>
    <p:sldId id="267" r:id="rId7"/>
    <p:sldId id="270" r:id="rId8"/>
    <p:sldId id="269" r:id="rId9"/>
    <p:sldId id="280" r:id="rId10"/>
    <p:sldId id="281" r:id="rId11"/>
    <p:sldId id="282" r:id="rId12"/>
    <p:sldId id="283" r:id="rId13"/>
    <p:sldId id="284" r:id="rId14"/>
    <p:sldId id="279" r:id="rId15"/>
    <p:sldId id="271" r:id="rId16"/>
    <p:sldId id="272" r:id="rId17"/>
    <p:sldId id="274" r:id="rId18"/>
    <p:sldId id="275" r:id="rId19"/>
    <p:sldId id="285" r:id="rId20"/>
    <p:sldId id="286" r:id="rId21"/>
    <p:sldId id="287" r:id="rId22"/>
    <p:sldId id="288" r:id="rId23"/>
    <p:sldId id="289" r:id="rId24"/>
    <p:sldId id="273" r:id="rId25"/>
    <p:sldId id="26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Cannon" initials="TC" lastIdx="1" clrIdx="0">
    <p:extLst>
      <p:ext uri="{19B8F6BF-5375-455C-9EA6-DF929625EA0E}">
        <p15:presenceInfo xmlns:p15="http://schemas.microsoft.com/office/powerpoint/2012/main" userId="S-1-5-21-3264787077-1933277238-3699082249-36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7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9A21-EC76-A143-8404-223C5D000BA4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9A21-EC76-A143-8404-223C5D000BA4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3C34-076A-F041-BDFE-C17EF2655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9A21-EC76-A143-8404-223C5D000BA4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3C34-076A-F041-BDFE-C17EF2655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9A21-EC76-A143-8404-223C5D000BA4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3C34-076A-F041-BDFE-C17EF2655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9A21-EC76-A143-8404-223C5D000BA4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3C34-076A-F041-BDFE-C17EF2655C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9A21-EC76-A143-8404-223C5D000BA4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3C34-076A-F041-BDFE-C17EF2655C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9A21-EC76-A143-8404-223C5D000BA4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3C34-076A-F041-BDFE-C17EF2655C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9A21-EC76-A143-8404-223C5D000BA4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3C34-076A-F041-BDFE-C17EF2655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9A21-EC76-A143-8404-223C5D000BA4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3C34-076A-F041-BDFE-C17EF2655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9A21-EC76-A143-8404-223C5D000BA4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9A21-EC76-A143-8404-223C5D000BA4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3C34-076A-F041-BDFE-C17EF2655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819A21-EC76-A143-8404-223C5D000BA4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3203C34-076A-F041-BDFE-C17EF2655C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d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A search for Self-Consistency in BATSE Gamma-Ray Burst Emissions Using Agglomerative </a:t>
            </a:r>
            <a:r>
              <a:rPr lang="en-US" sz="4400" dirty="0" err="1"/>
              <a:t>Clutstering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Thomas Cannon</a:t>
            </a:r>
          </a:p>
        </p:txBody>
      </p:sp>
    </p:spTree>
    <p:extLst>
      <p:ext uri="{BB962C8B-B14F-4D97-AF65-F5344CB8AC3E}">
        <p14:creationId xmlns:p14="http://schemas.microsoft.com/office/powerpoint/2010/main" val="300792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Zero-Normalized Cross-Correlation (ZNCC)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92818"/>
          </a:xfrm>
        </p:spPr>
        <p:txBody>
          <a:bodyPr/>
          <a:lstStyle/>
          <a:p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6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8240"/>
          </a:xfrm>
        </p:spPr>
        <p:txBody>
          <a:bodyPr/>
          <a:lstStyle/>
          <a:p>
            <a:r>
              <a:rPr lang="en-US" sz="4000" dirty="0"/>
              <a:t>Normalized Manhattan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92818"/>
          </a:xfrm>
        </p:spPr>
        <p:txBody>
          <a:bodyPr/>
          <a:lstStyle/>
          <a:p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3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0620"/>
          </a:xfrm>
        </p:spPr>
        <p:txBody>
          <a:bodyPr/>
          <a:lstStyle/>
          <a:p>
            <a:r>
              <a:rPr lang="en-US" sz="4000" dirty="0"/>
              <a:t>Dynamic Time Warping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92818"/>
          </a:xfrm>
        </p:spPr>
        <p:txBody>
          <a:bodyPr/>
          <a:lstStyle/>
          <a:p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49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CDFB-920E-4A2B-BABE-FEEDEE68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5360"/>
          </a:xfrm>
        </p:spPr>
        <p:txBody>
          <a:bodyPr/>
          <a:lstStyle/>
          <a:p>
            <a:r>
              <a:rPr lang="en-US" sz="4000" dirty="0"/>
              <a:t>Agglomerative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9FCD3-15B2-46E9-AA6C-B268EDD6B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0640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34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92818"/>
          </a:xfrm>
        </p:spPr>
        <p:txBody>
          <a:bodyPr/>
          <a:lstStyle/>
          <a:p>
            <a:r>
              <a:rPr lang="en-US" dirty="0"/>
              <a:t>Background slope removed</a:t>
            </a:r>
          </a:p>
          <a:p>
            <a:pPr lvl="1"/>
            <a:r>
              <a:rPr lang="en-US" dirty="0"/>
              <a:t>Justification: The detected background slope is independent of </a:t>
            </a:r>
            <a:r>
              <a:rPr lang="en-US" dirty="0" err="1"/>
              <a:t>GRB’s</a:t>
            </a:r>
            <a:r>
              <a:rPr lang="en-US" dirty="0"/>
              <a:t> and is mainly the result of the orbital mechanics of CGRO through earth’s Magnetosphere</a:t>
            </a:r>
          </a:p>
          <a:p>
            <a:r>
              <a:rPr lang="en-US" dirty="0"/>
              <a:t>Bursts temporally normalized based on t90 times</a:t>
            </a:r>
          </a:p>
          <a:p>
            <a:pPr lvl="1"/>
            <a:r>
              <a:rPr lang="en-US" dirty="0"/>
              <a:t>Justification: GRB pulse properties correlate with pulse duration</a:t>
            </a:r>
            <a:r>
              <a:rPr lang="en-US" baseline="30000" dirty="0"/>
              <a:t>(1)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</p:txBody>
      </p:sp>
      <p:pic>
        <p:nvPicPr>
          <p:cNvPr id="4" name="Picture 3" descr="    7840_background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392946" y="3693019"/>
            <a:ext cx="3997159" cy="28551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79F89F-58E7-47AA-B6BD-CA52B6E72553}"/>
              </a:ext>
            </a:extLst>
          </p:cNvPr>
          <p:cNvSpPr/>
          <p:nvPr/>
        </p:nvSpPr>
        <p:spPr>
          <a:xfrm>
            <a:off x="4094480" y="4653280"/>
            <a:ext cx="335280" cy="751840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EEE09-3751-4817-B2BB-01864A9D856A}"/>
              </a:ext>
            </a:extLst>
          </p:cNvPr>
          <p:cNvSpPr/>
          <p:nvPr/>
        </p:nvSpPr>
        <p:spPr>
          <a:xfrm>
            <a:off x="3474720" y="4653280"/>
            <a:ext cx="335280" cy="751840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76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C2C9BA6-D894-4B6F-8E61-C6D56FFAD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107" y="3584793"/>
            <a:ext cx="5448693" cy="2720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21488"/>
          </a:xfrm>
        </p:spPr>
        <p:txBody>
          <a:bodyPr/>
          <a:lstStyle/>
          <a:p>
            <a:r>
              <a:rPr lang="en-US" dirty="0"/>
              <a:t>The Dendrogram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16967"/>
            <a:ext cx="8229600" cy="210919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835A9B44-A2AB-4E35-8B98-AF3EC345B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28558"/>
            <a:ext cx="5448694" cy="272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949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1687398"/>
            <a:ext cx="8229600" cy="4571999"/>
          </a:xfrm>
        </p:spPr>
        <p:txBody>
          <a:bodyPr/>
          <a:lstStyle/>
          <a:p>
            <a:r>
              <a:rPr lang="en-US" dirty="0"/>
              <a:t>Bursts of the same nodes remain comparable despite the resolution of the normalized data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81815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5235016"/>
            <a:ext cx="8229600" cy="1181815"/>
          </a:xfrm>
        </p:spPr>
        <p:txBody>
          <a:bodyPr/>
          <a:lstStyle/>
          <a:p>
            <a:r>
              <a:rPr lang="en-US" dirty="0"/>
              <a:t>Bursts of adjacent nodes show a continuum of GRB property evolution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C2663A-2DDD-4F62-9F0A-FAA1CA1C8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23"/>
          <a:stretch/>
        </p:blipFill>
        <p:spPr>
          <a:xfrm>
            <a:off x="2375555" y="1263191"/>
            <a:ext cx="4392890" cy="310613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78351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919B33E8-8260-4EEC-9EFC-E22543A71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72" t="11846" r="-1272" b="-11846"/>
          <a:stretch/>
        </p:blipFill>
        <p:spPr>
          <a:xfrm>
            <a:off x="3063774" y="1112363"/>
            <a:ext cx="3016450" cy="1506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3405866-8D18-4DFA-AAE3-605C62EB5C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00" r="9200"/>
          <a:stretch/>
        </p:blipFill>
        <p:spPr>
          <a:xfrm>
            <a:off x="1828800" y="2290714"/>
            <a:ext cx="5486398" cy="430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24BF89-44FA-471A-8A2D-6F257A7CEA35}"/>
              </a:ext>
            </a:extLst>
          </p:cNvPr>
          <p:cNvCxnSpPr/>
          <p:nvPr/>
        </p:nvCxnSpPr>
        <p:spPr>
          <a:xfrm>
            <a:off x="3685880" y="1366887"/>
            <a:ext cx="0" cy="57503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78351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919B33E8-8260-4EEC-9EFC-E22543A71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72" t="11846" r="-1272" b="-11846"/>
          <a:stretch/>
        </p:blipFill>
        <p:spPr>
          <a:xfrm>
            <a:off x="3063774" y="1112363"/>
            <a:ext cx="3016450" cy="1506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919EADD-AB47-47AF-9087-C71AE4B26F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80" r="7080"/>
          <a:stretch/>
        </p:blipFill>
        <p:spPr>
          <a:xfrm>
            <a:off x="1828801" y="2290714"/>
            <a:ext cx="5486396" cy="4315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89571B-1F77-47B2-A9A2-BB3B2AE6500D}"/>
              </a:ext>
            </a:extLst>
          </p:cNvPr>
          <p:cNvCxnSpPr/>
          <p:nvPr/>
        </p:nvCxnSpPr>
        <p:spPr>
          <a:xfrm>
            <a:off x="4044098" y="1461155"/>
            <a:ext cx="0" cy="57503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12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0"/>
            <a:ext cx="8778240" cy="1028700"/>
          </a:xfrm>
        </p:spPr>
        <p:txBody>
          <a:bodyPr/>
          <a:lstStyle/>
          <a:p>
            <a:r>
              <a:rPr lang="en-US" sz="4000" dirty="0"/>
              <a:t>What is a Gamma-Ray Burst (GRB)?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Bright emission of gamma-rays to high X-rays</a:t>
            </a:r>
          </a:p>
          <a:p>
            <a:r>
              <a:rPr lang="en-US" dirty="0"/>
              <a:t>Field still undecided on the proper model</a:t>
            </a:r>
          </a:p>
          <a:p>
            <a:r>
              <a:rPr lang="en-US" dirty="0"/>
              <a:t>Durations range from fractions of a second to minutes</a:t>
            </a:r>
          </a:p>
          <a:p>
            <a:r>
              <a:rPr lang="en-US" dirty="0"/>
              <a:t>Observed about once a day</a:t>
            </a:r>
          </a:p>
          <a:p>
            <a:r>
              <a:rPr lang="en-US" dirty="0"/>
              <a:t>Uniform distribution across the sky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379" y="4176962"/>
            <a:ext cx="2208506" cy="2208506"/>
          </a:xfrm>
          <a:prstGeom prst="rect">
            <a:avLst/>
          </a:prstGeom>
        </p:spPr>
      </p:pic>
      <p:pic>
        <p:nvPicPr>
          <p:cNvPr id="5" name="Picture 4" descr="04368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485" y="4176962"/>
            <a:ext cx="3091909" cy="220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88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78351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919B33E8-8260-4EEC-9EFC-E22543A71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72" t="11846" r="-1272" b="-11846"/>
          <a:stretch/>
        </p:blipFill>
        <p:spPr>
          <a:xfrm>
            <a:off x="3063774" y="1112363"/>
            <a:ext cx="3016450" cy="1506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BBBC3D0B-DFA9-4B5F-AA81-BD696C048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85" r="8185"/>
          <a:stretch/>
        </p:blipFill>
        <p:spPr>
          <a:xfrm>
            <a:off x="1828801" y="2290714"/>
            <a:ext cx="5486396" cy="4320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614F14-5403-4D27-919D-D107382D4BBB}"/>
              </a:ext>
            </a:extLst>
          </p:cNvPr>
          <p:cNvCxnSpPr/>
          <p:nvPr/>
        </p:nvCxnSpPr>
        <p:spPr>
          <a:xfrm>
            <a:off x="4675694" y="1508289"/>
            <a:ext cx="0" cy="57503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9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78351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919B33E8-8260-4EEC-9EFC-E22543A71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72" t="11846" r="-1272" b="-11846"/>
          <a:stretch/>
        </p:blipFill>
        <p:spPr>
          <a:xfrm>
            <a:off x="3063774" y="1112363"/>
            <a:ext cx="3016450" cy="1506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12BF4AF9-DCDE-4B13-8011-F24C817A32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39" r="8415"/>
          <a:stretch/>
        </p:blipFill>
        <p:spPr>
          <a:xfrm>
            <a:off x="1828801" y="2290714"/>
            <a:ext cx="5514679" cy="4315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DD5589-420D-4C37-932A-51B4D6E4BF2B}"/>
              </a:ext>
            </a:extLst>
          </p:cNvPr>
          <p:cNvCxnSpPr/>
          <p:nvPr/>
        </p:nvCxnSpPr>
        <p:spPr>
          <a:xfrm>
            <a:off x="5231876" y="1588416"/>
            <a:ext cx="0" cy="57503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509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78351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919B33E8-8260-4EEC-9EFC-E22543A71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72" t="11846" r="-1272" b="-11846"/>
          <a:stretch/>
        </p:blipFill>
        <p:spPr>
          <a:xfrm>
            <a:off x="3063774" y="1112363"/>
            <a:ext cx="3016450" cy="1506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B85F101E-E029-4E27-B448-7C00538E30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33" r="8133"/>
          <a:stretch/>
        </p:blipFill>
        <p:spPr>
          <a:xfrm>
            <a:off x="1828801" y="2290714"/>
            <a:ext cx="5486396" cy="4315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817FD9-CBAE-4F0C-888A-2C3BE51B3459}"/>
              </a:ext>
            </a:extLst>
          </p:cNvPr>
          <p:cNvCxnSpPr/>
          <p:nvPr/>
        </p:nvCxnSpPr>
        <p:spPr>
          <a:xfrm>
            <a:off x="5599521" y="1498861"/>
            <a:ext cx="0" cy="57503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505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78351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E3DCB4-69E5-4B31-A93D-42FD1386C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12" y="1178351"/>
            <a:ext cx="5618376" cy="4213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30EF73-ECFF-421C-9630-26DBE5E45BE9}"/>
              </a:ext>
            </a:extLst>
          </p:cNvPr>
          <p:cNvSpPr txBox="1"/>
          <p:nvPr/>
        </p:nvSpPr>
        <p:spPr>
          <a:xfrm>
            <a:off x="3200400" y="567880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Pearson </a:t>
            </a:r>
            <a:r>
              <a:rPr lang="en-US" dirty="0" err="1"/>
              <a:t>coeff</a:t>
            </a:r>
            <a:r>
              <a:rPr lang="en-US" dirty="0"/>
              <a:t>. = -0.79</a:t>
            </a:r>
          </a:p>
        </p:txBody>
      </p:sp>
    </p:spTree>
    <p:extLst>
      <p:ext uri="{BB962C8B-B14F-4D97-AF65-F5344CB8AC3E}">
        <p14:creationId xmlns:p14="http://schemas.microsoft.com/office/powerpoint/2010/main" val="2294079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FAFCF2-B4B2-45E1-92FD-3A5D34E63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J. </a:t>
            </a:r>
            <a:r>
              <a:rPr lang="en-US" dirty="0" err="1"/>
              <a:t>Hakkila</a:t>
            </a:r>
            <a:r>
              <a:rPr lang="en-US" dirty="0"/>
              <a:t> and R. </a:t>
            </a:r>
            <a:r>
              <a:rPr lang="en-US" dirty="0" err="1"/>
              <a:t>Preece</a:t>
            </a:r>
            <a:r>
              <a:rPr lang="en-US" dirty="0"/>
              <a:t>, </a:t>
            </a:r>
            <a:r>
              <a:rPr lang="en-US" i="1" dirty="0" err="1"/>
              <a:t>Unificaiton</a:t>
            </a:r>
            <a:r>
              <a:rPr lang="en-US" i="1" dirty="0"/>
              <a:t> of pulses in long and short gamma-ray bursts: evidence from pulse properties and their correlations, </a:t>
            </a:r>
            <a:r>
              <a:rPr lang="en-US" i="1" dirty="0" err="1"/>
              <a:t>ApJ</a:t>
            </a:r>
            <a:r>
              <a:rPr lang="en-US" i="1" dirty="0"/>
              <a:t> </a:t>
            </a:r>
            <a:r>
              <a:rPr lang="en-US" b="1" dirty="0"/>
              <a:t>740</a:t>
            </a:r>
            <a:r>
              <a:rPr lang="en-US" dirty="0"/>
              <a:t> (2011) 104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0"/>
            <a:ext cx="8778240" cy="1028700"/>
          </a:xfrm>
        </p:spPr>
        <p:txBody>
          <a:bodyPr/>
          <a:lstStyle/>
          <a:p>
            <a:r>
              <a:rPr lang="en-US" sz="4000" dirty="0"/>
              <a:t>Historical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7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BATSE (CGRO)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from April 1991 to June 2000</a:t>
            </a:r>
          </a:p>
          <a:p>
            <a:r>
              <a:rPr lang="en-US" dirty="0"/>
              <a:t>Trigger starts high-resolution data stream</a:t>
            </a:r>
          </a:p>
          <a:p>
            <a:r>
              <a:rPr lang="en-US" dirty="0"/>
              <a:t>4-channel data at 64 ms</a:t>
            </a:r>
          </a:p>
          <a:p>
            <a:r>
              <a:rPr lang="en-US" dirty="0"/>
              <a:t>20-50keV 50-100keV 100-300keV 300-1MeV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0356E-E99B-4A49-945D-4ACDD3ED19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5400000">
            <a:off x="2980874" y="2330266"/>
            <a:ext cx="3182252" cy="5379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776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0"/>
            <a:ext cx="8778240" cy="1028700"/>
          </a:xfrm>
        </p:spPr>
        <p:txBody>
          <a:bodyPr/>
          <a:lstStyle/>
          <a:p>
            <a:r>
              <a:rPr lang="en-US" sz="4000" dirty="0"/>
              <a:t>BATSE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1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GRB’s</a:t>
            </a:r>
            <a:r>
              <a:rPr lang="en-US" sz="4800" dirty="0"/>
              <a:t> are Composed of Pulses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Complex characteristics combined with low signal to noise makes pulse definition difficult</a:t>
            </a:r>
          </a:p>
          <a:p>
            <a:r>
              <a:rPr lang="en-US" dirty="0"/>
              <a:t>Hard-to-Soft evolution and Lag: Every Pulse Has its own Lag</a:t>
            </a:r>
          </a:p>
          <a:p>
            <a:r>
              <a:rPr lang="en-US" dirty="0"/>
              <a:t>Inspiration from BATSE GRB pulse catalog</a:t>
            </a:r>
          </a:p>
        </p:txBody>
      </p:sp>
      <p:pic>
        <p:nvPicPr>
          <p:cNvPr id="5" name="Picture 4" descr="06145_1234_b150_3_0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361" y="4422685"/>
            <a:ext cx="2584316" cy="1845940"/>
          </a:xfrm>
          <a:prstGeom prst="rect">
            <a:avLst/>
          </a:prstGeom>
        </p:spPr>
      </p:pic>
      <p:pic>
        <p:nvPicPr>
          <p:cNvPr id="7" name="Picture 6" descr="06309_1234_b30_3_0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324" y="4422685"/>
            <a:ext cx="2584317" cy="184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59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740" y="3675892"/>
            <a:ext cx="3398518" cy="191166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A7016B-F957-4B06-990B-DD8B8ED68FF9}"/>
              </a:ext>
            </a:extLst>
          </p:cNvPr>
          <p:cNvGrpSpPr/>
          <p:nvPr/>
        </p:nvGrpSpPr>
        <p:grpSpPr>
          <a:xfrm>
            <a:off x="868680" y="1618075"/>
            <a:ext cx="7406640" cy="2014030"/>
            <a:chOff x="457200" y="1600200"/>
            <a:chExt cx="8229600" cy="2237809"/>
          </a:xfrm>
        </p:grpSpPr>
        <p:pic>
          <p:nvPicPr>
            <p:cNvPr id="13" name="Picture 1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C8D9C90-9275-4A4E-AE89-6B19CCBC8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6624" y="1600200"/>
              <a:ext cx="3150176" cy="223780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602EF9-D155-4EED-B03C-E1DC673C0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63788" y="1779157"/>
              <a:ext cx="2416423" cy="181231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93D387F-AAA2-45B7-98BC-742DFD824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200" y="1600200"/>
              <a:ext cx="2983745" cy="223780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Objective: Cluster and Classify GRB Complexity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65860"/>
          </a:xfrm>
        </p:spPr>
        <p:txBody>
          <a:bodyPr/>
          <a:lstStyle/>
          <a:p>
            <a:r>
              <a:rPr lang="en-US" dirty="0"/>
              <a:t>Similarity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92818"/>
          </a:xfrm>
        </p:spPr>
        <p:txBody>
          <a:bodyPr/>
          <a:lstStyle/>
          <a:p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3960"/>
          </a:xfrm>
        </p:spPr>
        <p:txBody>
          <a:bodyPr/>
          <a:lstStyle/>
          <a:p>
            <a:r>
              <a:rPr lang="en-US" dirty="0"/>
              <a:t>Euclidean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92818"/>
          </a:xfrm>
        </p:spPr>
        <p:txBody>
          <a:bodyPr/>
          <a:lstStyle/>
          <a:p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06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2928</TotalTime>
  <Words>266</Words>
  <Application>Microsoft Office PowerPoint</Application>
  <PresentationFormat>On-screen Show (4:3)</PresentationFormat>
  <Paragraphs>47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Courier New</vt:lpstr>
      <vt:lpstr>Palatino Linotype</vt:lpstr>
      <vt:lpstr>Executive</vt:lpstr>
      <vt:lpstr>A search for Self-Consistency in BATSE Gamma-Ray Burst Emissions Using Agglomerative Clutstering</vt:lpstr>
      <vt:lpstr>What is a Gamma-Ray Burst (GRB)?</vt:lpstr>
      <vt:lpstr>Historical Context</vt:lpstr>
      <vt:lpstr>BATSE (CGRO)</vt:lpstr>
      <vt:lpstr>BATSE Data</vt:lpstr>
      <vt:lpstr>GRB’s are Composed of Pulses</vt:lpstr>
      <vt:lpstr>Objective: Cluster and Classify GRB Complexity</vt:lpstr>
      <vt:lpstr>Similarity Matrices</vt:lpstr>
      <vt:lpstr>Euclidean Distance</vt:lpstr>
      <vt:lpstr>Zero-Normalized Cross-Correlation (ZNCC)</vt:lpstr>
      <vt:lpstr>Normalized Manhattan Distance</vt:lpstr>
      <vt:lpstr>Dynamic Time Warping</vt:lpstr>
      <vt:lpstr>Agglomerative Clustering</vt:lpstr>
      <vt:lpstr>Data Preparation</vt:lpstr>
      <vt:lpstr>The Dendrogram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Thomas Cannon</dc:creator>
  <cp:lastModifiedBy>Thomas Cannon</cp:lastModifiedBy>
  <cp:revision>72</cp:revision>
  <dcterms:created xsi:type="dcterms:W3CDTF">2015-04-11T01:03:29Z</dcterms:created>
  <dcterms:modified xsi:type="dcterms:W3CDTF">2020-07-24T02:37:38Z</dcterms:modified>
</cp:coreProperties>
</file>