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771" r:id="rId1"/>
  </p:sldMasterIdLst>
  <p:sldIdLst>
    <p:sldId id="256" r:id="rId2"/>
    <p:sldId id="276" r:id="rId3"/>
    <p:sldId id="257" r:id="rId4"/>
    <p:sldId id="267" r:id="rId5"/>
    <p:sldId id="258" r:id="rId6"/>
    <p:sldId id="278" r:id="rId7"/>
    <p:sldId id="290" r:id="rId8"/>
    <p:sldId id="270" r:id="rId9"/>
    <p:sldId id="269" r:id="rId10"/>
    <p:sldId id="280" r:id="rId11"/>
    <p:sldId id="282" r:id="rId12"/>
    <p:sldId id="281" r:id="rId13"/>
    <p:sldId id="283" r:id="rId14"/>
    <p:sldId id="294" r:id="rId15"/>
    <p:sldId id="284" r:id="rId16"/>
    <p:sldId id="295" r:id="rId17"/>
    <p:sldId id="279" r:id="rId18"/>
    <p:sldId id="291" r:id="rId19"/>
    <p:sldId id="271" r:id="rId20"/>
    <p:sldId id="292" r:id="rId21"/>
    <p:sldId id="274" r:id="rId22"/>
    <p:sldId id="275" r:id="rId23"/>
    <p:sldId id="285" r:id="rId24"/>
    <p:sldId id="286" r:id="rId25"/>
    <p:sldId id="287" r:id="rId26"/>
    <p:sldId id="288" r:id="rId27"/>
    <p:sldId id="289" r:id="rId28"/>
    <p:sldId id="268" r:id="rId29"/>
    <p:sldId id="29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Cannon" initials="TC" lastIdx="1" clrIdx="0">
    <p:extLst>
      <p:ext uri="{19B8F6BF-5375-455C-9EA6-DF929625EA0E}">
        <p15:presenceInfo xmlns:p15="http://schemas.microsoft.com/office/powerpoint/2012/main" userId="S-1-5-21-3264787077-1933277238-3699082249-36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76B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77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1819A21-EC76-A143-8404-223C5D000BA4}" type="datetimeFigureOut">
              <a:rPr lang="en-US" smtClean="0"/>
              <a:pPr/>
              <a:t>7/23/2020</a:t>
            </a:fld>
            <a:endParaRPr lang="en-US"/>
          </a:p>
        </p:txBody>
      </p:sp>
      <p:sp>
        <p:nvSpPr>
          <p:cNvPr id="8" name="Slide Number Placeholder 7"/>
          <p:cNvSpPr>
            <a:spLocks noGrp="1"/>
          </p:cNvSpPr>
          <p:nvPr>
            <p:ph type="sldNum" sz="quarter" idx="11"/>
          </p:nvPr>
        </p:nvSpPr>
        <p:spPr/>
        <p:txBody>
          <a:bodyPr/>
          <a:lstStyle/>
          <a:p>
            <a:fld id="{2754ED01-E2A0-4C1E-8E21-014B99041579}"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19A21-EC76-A143-8404-223C5D000BA4}"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03C34-076A-F041-BDFE-C17EF2655C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19A21-EC76-A143-8404-223C5D000BA4}"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03C34-076A-F041-BDFE-C17EF2655C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19A21-EC76-A143-8404-223C5D000BA4}"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03C34-076A-F041-BDFE-C17EF2655C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19A21-EC76-A143-8404-223C5D000BA4}"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03C34-076A-F041-BDFE-C17EF2655C00}"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19A21-EC76-A143-8404-223C5D000BA4}"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03C34-076A-F041-BDFE-C17EF2655C00}"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1819A21-EC76-A143-8404-223C5D000BA4}" type="datetimeFigureOut">
              <a:rPr lang="en-US" smtClean="0"/>
              <a:pPr/>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203C34-076A-F041-BDFE-C17EF2655C00}"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19A21-EC76-A143-8404-223C5D000BA4}" type="datetimeFigureOut">
              <a:rPr lang="en-US" smtClean="0"/>
              <a:pPr/>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203C34-076A-F041-BDFE-C17EF2655C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19A21-EC76-A143-8404-223C5D000BA4}" type="datetimeFigureOut">
              <a:rPr lang="en-US" smtClean="0"/>
              <a:pPr/>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203C34-076A-F041-BDFE-C17EF2655C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19A21-EC76-A143-8404-223C5D000BA4}"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19A21-EC76-A143-8404-223C5D000BA4}"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03C34-076A-F041-BDFE-C17EF2655C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1819A21-EC76-A143-8404-223C5D000BA4}" type="datetimeFigureOut">
              <a:rPr lang="en-US" smtClean="0"/>
              <a:pPr/>
              <a:t>7/23/2020</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3203C34-076A-F041-BDFE-C17EF2655C00}"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3130"/>
            <a:ext cx="7772400" cy="2727489"/>
          </a:xfrm>
        </p:spPr>
        <p:txBody>
          <a:bodyPr/>
          <a:lstStyle/>
          <a:p>
            <a:r>
              <a:rPr lang="en-US" sz="4400" dirty="0"/>
              <a:t>A Search for Self-Consistency in BATSE Gamma-Ray Burst Emissions Using Agglomerative Clustering</a:t>
            </a: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Thomas Cannon</a:t>
            </a:r>
          </a:p>
        </p:txBody>
      </p:sp>
    </p:spTree>
    <p:extLst>
      <p:ext uri="{BB962C8B-B14F-4D97-AF65-F5344CB8AC3E}">
        <p14:creationId xmlns:p14="http://schemas.microsoft.com/office/powerpoint/2010/main" val="3007928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03960"/>
          </a:xfrm>
        </p:spPr>
        <p:txBody>
          <a:bodyPr/>
          <a:lstStyle/>
          <a:p>
            <a:r>
              <a:rPr lang="en-US" dirty="0"/>
              <a:t>Euclidean Distance</a:t>
            </a:r>
          </a:p>
        </p:txBody>
      </p:sp>
      <p:sp>
        <p:nvSpPr>
          <p:cNvPr id="3" name="Content Placeholder 2"/>
          <p:cNvSpPr>
            <a:spLocks noGrp="1"/>
          </p:cNvSpPr>
          <p:nvPr>
            <p:ph idx="1"/>
          </p:nvPr>
        </p:nvSpPr>
        <p:spPr>
          <a:xfrm>
            <a:off x="457200" y="1600201"/>
            <a:ext cx="8229600" cy="2092818"/>
          </a:xfrm>
        </p:spPr>
        <p:txBody>
          <a:bodyPr/>
          <a:lstStyle/>
          <a:p>
            <a:endParaRPr lang="en-US" dirty="0"/>
          </a:p>
          <a:p>
            <a:pPr lvl="1">
              <a:buNone/>
            </a:pPr>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9F6F004-2852-47F8-9674-D105386630BA}"/>
                  </a:ext>
                </a:extLst>
              </p:cNvPr>
              <p:cNvSpPr txBox="1"/>
              <p:nvPr/>
            </p:nvSpPr>
            <p:spPr>
              <a:xfrm>
                <a:off x="3459804" y="5257799"/>
                <a:ext cx="2224391" cy="118769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m:ctrlPr>
                        </m:sSubPr>
                        <m:e>
                          <m:r>
                            <a:rPr lang="en-US" i="1"/>
                            <m:t>𝑑</m:t>
                          </m:r>
                        </m:e>
                        <m:sub>
                          <m:r>
                            <a:rPr lang="en-US" i="1"/>
                            <m:t>𝐸</m:t>
                          </m:r>
                        </m:sub>
                      </m:sSub>
                      <m:r>
                        <a:rPr lang="en-US" i="1"/>
                        <m:t>=</m:t>
                      </m:r>
                      <m:rad>
                        <m:radPr>
                          <m:degHide m:val="on"/>
                          <m:ctrlPr>
                            <a:rPr lang="en-US" i="1"/>
                          </m:ctrlPr>
                        </m:radPr>
                        <m:deg/>
                        <m:e>
                          <m:nary>
                            <m:naryPr>
                              <m:chr m:val="∑"/>
                              <m:limLoc m:val="undOvr"/>
                              <m:grow m:val="on"/>
                              <m:supHide m:val="on"/>
                              <m:ctrlPr>
                                <a:rPr lang="en-US" i="1"/>
                              </m:ctrlPr>
                            </m:naryPr>
                            <m:sub>
                              <m:r>
                                <a:rPr lang="en-US" i="1"/>
                                <m:t>𝑖</m:t>
                              </m:r>
                            </m:sub>
                            <m:sup/>
                            <m:e>
                              <m:sSup>
                                <m:sSupPr>
                                  <m:ctrlPr>
                                    <a:rPr lang="en-US" i="1"/>
                                  </m:ctrlPr>
                                </m:sSupPr>
                                <m:e>
                                  <m:d>
                                    <m:dPr>
                                      <m:begChr m:val="|"/>
                                      <m:endChr m:val="|"/>
                                      <m:ctrlPr>
                                        <a:rPr lang="en-US" i="1"/>
                                      </m:ctrlPr>
                                    </m:dPr>
                                    <m:e>
                                      <m:sSub>
                                        <m:sSubPr>
                                          <m:ctrlPr>
                                            <a:rPr lang="en-US" i="1"/>
                                          </m:ctrlPr>
                                        </m:sSubPr>
                                        <m:e>
                                          <m:acc>
                                            <m:accPr>
                                              <m:chr m:val="⃗"/>
                                              <m:ctrlPr>
                                                <a:rPr lang="en-US" i="1"/>
                                              </m:ctrlPr>
                                            </m:accPr>
                                            <m:e>
                                              <m:r>
                                                <a:rPr lang="en-US" i="1"/>
                                                <m:t>𝑥</m:t>
                                              </m:r>
                                            </m:e>
                                          </m:acc>
                                        </m:e>
                                        <m:sub>
                                          <m:r>
                                            <a:rPr lang="en-US" i="1"/>
                                            <m:t>𝑖</m:t>
                                          </m:r>
                                        </m:sub>
                                      </m:sSub>
                                      <m:r>
                                        <a:rPr lang="en-US" i="1"/>
                                        <m:t>−</m:t>
                                      </m:r>
                                      <m:sSub>
                                        <m:sSubPr>
                                          <m:ctrlPr>
                                            <a:rPr lang="en-US" i="1"/>
                                          </m:ctrlPr>
                                        </m:sSubPr>
                                        <m:e>
                                          <m:acc>
                                            <m:accPr>
                                              <m:chr m:val="⃗"/>
                                              <m:ctrlPr>
                                                <a:rPr lang="en-US" i="1"/>
                                              </m:ctrlPr>
                                            </m:accPr>
                                            <m:e>
                                              <m:r>
                                                <a:rPr lang="en-US" i="1"/>
                                                <m:t>𝑦</m:t>
                                              </m:r>
                                            </m:e>
                                          </m:acc>
                                        </m:e>
                                        <m:sub>
                                          <m:r>
                                            <a:rPr lang="en-US" i="1"/>
                                            <m:t>𝑖</m:t>
                                          </m:r>
                                        </m:sub>
                                      </m:sSub>
                                    </m:e>
                                  </m:d>
                                </m:e>
                                <m:sup>
                                  <m:r>
                                    <a:rPr lang="en-US" i="1"/>
                                    <m:t>2</m:t>
                                  </m:r>
                                </m:sup>
                              </m:sSup>
                            </m:e>
                          </m:nary>
                        </m:e>
                      </m:rad>
                    </m:oMath>
                  </m:oMathPara>
                </a14:m>
                <a:endParaRPr lang="en-US" dirty="0"/>
              </a:p>
              <a:p>
                <a:endParaRPr lang="en-US" dirty="0"/>
              </a:p>
            </p:txBody>
          </p:sp>
        </mc:Choice>
        <mc:Fallback>
          <p:sp>
            <p:nvSpPr>
              <p:cNvPr id="4" name="TextBox 3">
                <a:extLst>
                  <a:ext uri="{FF2B5EF4-FFF2-40B4-BE49-F238E27FC236}">
                    <a16:creationId xmlns:a16="http://schemas.microsoft.com/office/drawing/2014/main" id="{39F6F004-2852-47F8-9674-D105386630BA}"/>
                  </a:ext>
                </a:extLst>
              </p:cNvPr>
              <p:cNvSpPr txBox="1">
                <a:spLocks noRot="1" noChangeAspect="1" noMove="1" noResize="1" noEditPoints="1" noAdjustHandles="1" noChangeArrowheads="1" noChangeShapeType="1" noTextEdit="1"/>
              </p:cNvSpPr>
              <p:nvPr/>
            </p:nvSpPr>
            <p:spPr>
              <a:xfrm>
                <a:off x="3459804" y="5257799"/>
                <a:ext cx="2224391" cy="1187697"/>
              </a:xfrm>
              <a:prstGeom prst="rect">
                <a:avLst/>
              </a:prstGeom>
              <a:blipFill>
                <a:blip r:embed="rId2"/>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698A5F2D-F030-4F7C-B8AE-F057AA404BC3}"/>
              </a:ext>
            </a:extLst>
          </p:cNvPr>
          <p:cNvPicPr>
            <a:picLocks noChangeAspect="1"/>
          </p:cNvPicPr>
          <p:nvPr/>
        </p:nvPicPr>
        <p:blipFill rotWithShape="1">
          <a:blip r:embed="rId3">
            <a:alphaModFix/>
          </a:blip>
          <a:srcRect l="1887"/>
          <a:stretch/>
        </p:blipFill>
        <p:spPr>
          <a:xfrm>
            <a:off x="2489344" y="1600201"/>
            <a:ext cx="4086715" cy="3492564"/>
          </a:xfrm>
          <a:prstGeom prst="rect">
            <a:avLst/>
          </a:prstGeom>
        </p:spPr>
      </p:pic>
      <p:cxnSp>
        <p:nvCxnSpPr>
          <p:cNvPr id="11" name="Straight Connector 10">
            <a:extLst>
              <a:ext uri="{FF2B5EF4-FFF2-40B4-BE49-F238E27FC236}">
                <a16:creationId xmlns:a16="http://schemas.microsoft.com/office/drawing/2014/main" id="{8EF73E08-B374-4F03-A8CC-20315290439F}"/>
              </a:ext>
            </a:extLst>
          </p:cNvPr>
          <p:cNvCxnSpPr/>
          <p:nvPr/>
        </p:nvCxnSpPr>
        <p:spPr>
          <a:xfrm>
            <a:off x="3192780" y="2758441"/>
            <a:ext cx="2621280" cy="8305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106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58240"/>
          </a:xfrm>
        </p:spPr>
        <p:txBody>
          <a:bodyPr/>
          <a:lstStyle/>
          <a:p>
            <a:r>
              <a:rPr lang="en-US" sz="4000" dirty="0"/>
              <a:t>Normalized Manhattan Distance</a:t>
            </a:r>
          </a:p>
        </p:txBody>
      </p:sp>
      <p:sp>
        <p:nvSpPr>
          <p:cNvPr id="3" name="Content Placeholder 2"/>
          <p:cNvSpPr>
            <a:spLocks noGrp="1"/>
          </p:cNvSpPr>
          <p:nvPr>
            <p:ph idx="1"/>
          </p:nvPr>
        </p:nvSpPr>
        <p:spPr>
          <a:xfrm>
            <a:off x="457200" y="1600201"/>
            <a:ext cx="8229600" cy="2092818"/>
          </a:xfrm>
        </p:spPr>
        <p:txBody>
          <a:bodyPr/>
          <a:lstStyle/>
          <a:p>
            <a:endParaRPr lang="en-US" dirty="0"/>
          </a:p>
          <a:p>
            <a:pPr lvl="1">
              <a:buNone/>
            </a:pPr>
            <a:endParaRPr lang="en-US" dirty="0"/>
          </a:p>
        </p:txBody>
      </p:sp>
      <p:pic>
        <p:nvPicPr>
          <p:cNvPr id="4" name="Picture 3">
            <a:extLst>
              <a:ext uri="{FF2B5EF4-FFF2-40B4-BE49-F238E27FC236}">
                <a16:creationId xmlns:a16="http://schemas.microsoft.com/office/drawing/2014/main" id="{B9E59784-589C-49E6-96D5-2A8087CAB714}"/>
              </a:ext>
            </a:extLst>
          </p:cNvPr>
          <p:cNvPicPr>
            <a:picLocks noChangeAspect="1"/>
          </p:cNvPicPr>
          <p:nvPr/>
        </p:nvPicPr>
        <p:blipFill>
          <a:blip r:embed="rId2"/>
          <a:stretch>
            <a:fillRect/>
          </a:stretch>
        </p:blipFill>
        <p:spPr>
          <a:xfrm>
            <a:off x="2489345" y="1600201"/>
            <a:ext cx="4165310" cy="3492564"/>
          </a:xfrm>
          <a:prstGeom prst="rect">
            <a:avLst/>
          </a:prstGeom>
        </p:spPr>
      </p:pic>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DC48B411-EBB1-4287-AED6-EF603675B448}"/>
                  </a:ext>
                </a:extLst>
              </p:cNvPr>
              <p:cNvSpPr/>
              <p:nvPr/>
            </p:nvSpPr>
            <p:spPr>
              <a:xfrm>
                <a:off x="3507157" y="5297364"/>
                <a:ext cx="2129686" cy="76456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atin typeface="Cambria Math" panose="02040503050406030204" pitchFamily="18" charset="0"/>
                            </a:rPr>
                          </m:ctrlPr>
                        </m:sSubPr>
                        <m:e>
                          <m:r>
                            <a:rPr lang="en-US">
                              <a:latin typeface="Cambria Math" panose="02040503050406030204" pitchFamily="18" charset="0"/>
                            </a:rPr>
                            <m:t>ⅆ</m:t>
                          </m:r>
                        </m:e>
                        <m:sub>
                          <m:r>
                            <a:rPr lang="en-US" i="1">
                              <a:latin typeface="Cambria Math" panose="02040503050406030204" pitchFamily="18" charset="0"/>
                            </a:rPr>
                            <m:t>𝑀</m:t>
                          </m:r>
                        </m:sub>
                      </m:sSub>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1">
                              <a:latin typeface="Cambria Math" panose="02040503050406030204" pitchFamily="18" charset="0"/>
                            </a:rPr>
                            <m:t>𝑛</m:t>
                          </m:r>
                        </m:den>
                      </m:f>
                      <m:nary>
                        <m:naryPr>
                          <m:chr m:val="∑"/>
                          <m:limLoc m:val="undOvr"/>
                          <m:grow m:val="on"/>
                          <m:supHide m:val="on"/>
                          <m:ctrlPr>
                            <a:rPr lang="en-US" i="1">
                              <a:latin typeface="Cambria Math" panose="02040503050406030204" pitchFamily="18" charset="0"/>
                            </a:rPr>
                          </m:ctrlPr>
                        </m:naryPr>
                        <m:sub>
                          <m:r>
                            <a:rPr lang="en-US" i="1">
                              <a:latin typeface="Cambria Math" panose="02040503050406030204" pitchFamily="18" charset="0"/>
                            </a:rPr>
                            <m:t>𝑖</m:t>
                          </m:r>
                        </m:sub>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nary>
                    </m:oMath>
                  </m:oMathPara>
                </a14:m>
                <a:endParaRPr lang="en-US" dirty="0"/>
              </a:p>
            </p:txBody>
          </p:sp>
        </mc:Choice>
        <mc:Fallback>
          <p:sp>
            <p:nvSpPr>
              <p:cNvPr id="10" name="Rectangle 9">
                <a:extLst>
                  <a:ext uri="{FF2B5EF4-FFF2-40B4-BE49-F238E27FC236}">
                    <a16:creationId xmlns:a16="http://schemas.microsoft.com/office/drawing/2014/main" id="{DC48B411-EBB1-4287-AED6-EF603675B448}"/>
                  </a:ext>
                </a:extLst>
              </p:cNvPr>
              <p:cNvSpPr>
                <a:spLocks noRot="1" noChangeAspect="1" noMove="1" noResize="1" noEditPoints="1" noAdjustHandles="1" noChangeArrowheads="1" noChangeShapeType="1" noTextEdit="1"/>
              </p:cNvSpPr>
              <p:nvPr/>
            </p:nvSpPr>
            <p:spPr>
              <a:xfrm>
                <a:off x="3507157" y="5297364"/>
                <a:ext cx="2129686" cy="76456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9943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Zero-Normalized Cross-Correlation (ZNCC)</a:t>
            </a:r>
          </a:p>
        </p:txBody>
      </p:sp>
      <p:sp>
        <p:nvSpPr>
          <p:cNvPr id="3" name="Content Placeholder 2"/>
          <p:cNvSpPr>
            <a:spLocks noGrp="1"/>
          </p:cNvSpPr>
          <p:nvPr>
            <p:ph idx="1"/>
          </p:nvPr>
        </p:nvSpPr>
        <p:spPr>
          <a:xfrm>
            <a:off x="457200" y="1600201"/>
            <a:ext cx="8229600" cy="2092818"/>
          </a:xfrm>
        </p:spPr>
        <p:txBody>
          <a:bodyPr/>
          <a:lstStyle/>
          <a:p>
            <a:endParaRPr lang="en-US" dirty="0"/>
          </a:p>
          <a:p>
            <a:pPr lvl="1">
              <a:buNone/>
            </a:pPr>
            <a:endParaRPr lang="en-US" dirty="0"/>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5740FAF9-78F3-40C7-9B67-D2BB3118F607}"/>
                  </a:ext>
                </a:extLst>
              </p:cNvPr>
              <p:cNvSpPr/>
              <p:nvPr/>
            </p:nvSpPr>
            <p:spPr>
              <a:xfrm>
                <a:off x="2362804" y="2083122"/>
                <a:ext cx="4418389" cy="11269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atin typeface="Cambria Math" panose="02040503050406030204" pitchFamily="18" charset="0"/>
                            </a:rPr>
                          </m:ctrlPr>
                        </m:sSubPr>
                        <m:e>
                          <m:r>
                            <a:rPr lang="en-US">
                              <a:latin typeface="Cambria Math" panose="02040503050406030204" pitchFamily="18" charset="0"/>
                            </a:rPr>
                            <m:t>ⅆ</m:t>
                          </m:r>
                        </m:e>
                        <m:sub>
                          <m:r>
                            <a:rPr lang="en-US" i="1">
                              <a:latin typeface="Cambria Math" panose="02040503050406030204" pitchFamily="18" charset="0"/>
                            </a:rPr>
                            <m:t>𝐶</m:t>
                          </m:r>
                        </m:sub>
                      </m:sSub>
                      <m:r>
                        <a:rPr lang="en-US" i="0">
                          <a:latin typeface="Cambria Math" panose="02040503050406030204" pitchFamily="18" charset="0"/>
                        </a:rPr>
                        <m:t>=</m:t>
                      </m:r>
                      <m:func>
                        <m:funcPr>
                          <m:ctrlPr>
                            <a:rPr lang="en-US" i="1">
                              <a:latin typeface="Cambria Math" panose="02040503050406030204" pitchFamily="18" charset="0"/>
                            </a:rPr>
                          </m:ctrlPr>
                        </m:funcPr>
                        <m:fName>
                          <m:r>
                            <a:rPr lang="en-US" i="1">
                              <a:latin typeface="Cambria Math" panose="02040503050406030204" pitchFamily="18" charset="0"/>
                            </a:rPr>
                            <m:t>𝑚𝑎𝑥</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0">
                                      <a:latin typeface="Cambria Math" panose="02040503050406030204" pitchFamily="18" charset="0"/>
                                    </a:rPr>
                                    <m:t>1</m:t>
                                  </m:r>
                                </m:num>
                                <m:den>
                                  <m:r>
                                    <a:rPr lang="en-US" i="1">
                                      <a:latin typeface="Cambria Math" panose="02040503050406030204" pitchFamily="18" charset="0"/>
                                    </a:rPr>
                                    <m:t>𝑛</m:t>
                                  </m:r>
                                </m:den>
                              </m:f>
                              <m:nary>
                                <m:naryPr>
                                  <m:chr m:val="∑"/>
                                  <m:limLoc m:val="undOvr"/>
                                  <m:grow m:val="on"/>
                                  <m:supHide m:val="on"/>
                                  <m:ctrlPr>
                                    <a:rPr lang="en-US" i="1">
                                      <a:latin typeface="Cambria Math" panose="02040503050406030204" pitchFamily="18" charset="0"/>
                                    </a:rPr>
                                  </m:ctrlPr>
                                </m:naryPr>
                                <m:sub>
                                  <m:r>
                                    <a:rPr lang="en-US" i="1">
                                      <a:latin typeface="Cambria Math" panose="02040503050406030204" pitchFamily="18" charset="0"/>
                                    </a:rPr>
                                    <m:t>𝑖</m:t>
                                  </m:r>
                                </m:sub>
                                <m:sup/>
                                <m:e>
                                  <m:f>
                                    <m:fPr>
                                      <m:ctrlPr>
                                        <a:rPr lang="en-US" i="1">
                                          <a:latin typeface="Cambria Math" panose="02040503050406030204" pitchFamily="18" charset="0"/>
                                        </a:rPr>
                                      </m:ctrlPr>
                                    </m:fPr>
                                    <m:num>
                                      <m:r>
                                        <a:rPr lang="en-US" i="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𝑥</m:t>
                                          </m:r>
                                        </m:sub>
                                      </m:sSub>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𝑦</m:t>
                                          </m:r>
                                        </m:sub>
                                      </m:sSub>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nary>
                            </m:e>
                          </m:d>
                        </m:e>
                      </m:func>
                    </m:oMath>
                  </m:oMathPara>
                </a14:m>
                <a:endParaRPr lang="en-US" dirty="0"/>
              </a:p>
            </p:txBody>
          </p:sp>
        </mc:Choice>
        <mc:Fallback>
          <p:sp>
            <p:nvSpPr>
              <p:cNvPr id="4" name="Rectangle 3">
                <a:extLst>
                  <a:ext uri="{FF2B5EF4-FFF2-40B4-BE49-F238E27FC236}">
                    <a16:creationId xmlns:a16="http://schemas.microsoft.com/office/drawing/2014/main" id="{5740FAF9-78F3-40C7-9B67-D2BB3118F607}"/>
                  </a:ext>
                </a:extLst>
              </p:cNvPr>
              <p:cNvSpPr>
                <a:spLocks noRot="1" noChangeAspect="1" noMove="1" noResize="1" noEditPoints="1" noAdjustHandles="1" noChangeArrowheads="1" noChangeShapeType="1" noTextEdit="1"/>
              </p:cNvSpPr>
              <p:nvPr/>
            </p:nvSpPr>
            <p:spPr>
              <a:xfrm>
                <a:off x="2362804" y="2083122"/>
                <a:ext cx="4418389" cy="1126975"/>
              </a:xfrm>
              <a:prstGeom prst="rect">
                <a:avLst/>
              </a:prstGeom>
              <a:blipFill>
                <a:blip r:embed="rId2"/>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590AD27-4868-4439-88CF-8D2EF95E27B6}"/>
              </a:ext>
            </a:extLst>
          </p:cNvPr>
          <p:cNvSpPr txBox="1">
            <a:spLocks/>
          </p:cNvSpPr>
          <p:nvPr/>
        </p:nvSpPr>
        <p:spPr>
          <a:xfrm>
            <a:off x="914399" y="3693019"/>
            <a:ext cx="7315200" cy="182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285750" indent="-285750"/>
            <a:r>
              <a:rPr lang="en-US" dirty="0">
                <a:latin typeface="Times New Roman" panose="02020603050405020304" pitchFamily="18" charset="0"/>
                <a:cs typeface="Times New Roman" panose="02020603050405020304" pitchFamily="18" charset="0"/>
              </a:rPr>
              <a:t>Difference from a normal cross correlation is subtracting the mean and dividing by the standard deviation</a:t>
            </a:r>
          </a:p>
          <a:p>
            <a:pPr marL="285750" indent="-285750"/>
            <a:r>
              <a:rPr lang="en-US" dirty="0">
                <a:latin typeface="Times New Roman" panose="02020603050405020304" pitchFamily="18" charset="0"/>
                <a:cs typeface="Times New Roman" panose="02020603050405020304" pitchFamily="18" charset="0"/>
              </a:rPr>
              <a:t>Then select the max from the ZNCC array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161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50620"/>
          </a:xfrm>
        </p:spPr>
        <p:txBody>
          <a:bodyPr/>
          <a:lstStyle/>
          <a:p>
            <a:r>
              <a:rPr lang="en-US" sz="4000" dirty="0"/>
              <a:t>Dynamic Time Warping</a:t>
            </a:r>
          </a:p>
        </p:txBody>
      </p:sp>
      <p:sp>
        <p:nvSpPr>
          <p:cNvPr id="3" name="Content Placeholder 2"/>
          <p:cNvSpPr>
            <a:spLocks noGrp="1"/>
          </p:cNvSpPr>
          <p:nvPr>
            <p:ph idx="1"/>
          </p:nvPr>
        </p:nvSpPr>
        <p:spPr>
          <a:xfrm>
            <a:off x="457200" y="1600201"/>
            <a:ext cx="8229600" cy="2092818"/>
          </a:xfrm>
        </p:spPr>
        <p:txBody>
          <a:bodyPr/>
          <a:lstStyle/>
          <a:p>
            <a:endParaRPr lang="en-US" dirty="0"/>
          </a:p>
          <a:p>
            <a:pPr lvl="1">
              <a:buNone/>
            </a:pPr>
            <a:endParaRPr lang="en-US" dirty="0"/>
          </a:p>
        </p:txBody>
      </p:sp>
      <p:pic>
        <p:nvPicPr>
          <p:cNvPr id="5" name="Picture 4">
            <a:extLst>
              <a:ext uri="{FF2B5EF4-FFF2-40B4-BE49-F238E27FC236}">
                <a16:creationId xmlns:a16="http://schemas.microsoft.com/office/drawing/2014/main" id="{5584B803-E8D1-456D-9F87-FE6B66BDA031}"/>
              </a:ext>
            </a:extLst>
          </p:cNvPr>
          <p:cNvPicPr/>
          <p:nvPr/>
        </p:nvPicPr>
        <p:blipFill>
          <a:blip r:embed="rId2"/>
          <a:stretch>
            <a:fillRect/>
          </a:stretch>
        </p:blipFill>
        <p:spPr>
          <a:xfrm>
            <a:off x="2719387" y="1468050"/>
            <a:ext cx="3705225" cy="2357120"/>
          </a:xfrm>
          <a:prstGeom prst="rect">
            <a:avLst/>
          </a:prstGeom>
          <a:ln>
            <a:noFill/>
          </a:ln>
          <a:effectLst>
            <a:outerShdw blurRad="292100" dist="139700" dir="2700000" algn="tl" rotWithShape="0">
              <a:srgbClr val="333333">
                <a:alpha val="65000"/>
              </a:srgbClr>
            </a:outerShdw>
          </a:effectLst>
        </p:spPr>
      </p:pic>
      <p:sp>
        <p:nvSpPr>
          <p:cNvPr id="6" name="Content Placeholder 2">
            <a:extLst>
              <a:ext uri="{FF2B5EF4-FFF2-40B4-BE49-F238E27FC236}">
                <a16:creationId xmlns:a16="http://schemas.microsoft.com/office/drawing/2014/main" id="{2CFA1934-1EE2-4630-8B9E-1167B7541316}"/>
              </a:ext>
            </a:extLst>
          </p:cNvPr>
          <p:cNvSpPr txBox="1">
            <a:spLocks/>
          </p:cNvSpPr>
          <p:nvPr/>
        </p:nvSpPr>
        <p:spPr>
          <a:xfrm>
            <a:off x="457200" y="4410417"/>
            <a:ext cx="8229600" cy="11419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dirty="0">
                <a:latin typeface="Times New Roman" panose="02020603050405020304" pitchFamily="18" charset="0"/>
                <a:cs typeface="Times New Roman" panose="02020603050405020304" pitchFamily="18" charset="0"/>
              </a:rPr>
              <a:t>Allows for comparison of time series features between two data sources that are out of phase with one another. </a:t>
            </a:r>
          </a:p>
        </p:txBody>
      </p:sp>
    </p:spTree>
    <p:extLst>
      <p:ext uri="{BB962C8B-B14F-4D97-AF65-F5344CB8AC3E}">
        <p14:creationId xmlns:p14="http://schemas.microsoft.com/office/powerpoint/2010/main" val="3381649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50620"/>
          </a:xfrm>
        </p:spPr>
        <p:txBody>
          <a:bodyPr/>
          <a:lstStyle/>
          <a:p>
            <a:r>
              <a:rPr lang="en-US" sz="4000" dirty="0"/>
              <a:t>Dynamic Time Warping</a:t>
            </a:r>
          </a:p>
        </p:txBody>
      </p:sp>
      <p:sp>
        <p:nvSpPr>
          <p:cNvPr id="3" name="Content Placeholder 2"/>
          <p:cNvSpPr>
            <a:spLocks noGrp="1"/>
          </p:cNvSpPr>
          <p:nvPr>
            <p:ph idx="1"/>
          </p:nvPr>
        </p:nvSpPr>
        <p:spPr>
          <a:xfrm>
            <a:off x="457200" y="1600201"/>
            <a:ext cx="8229600" cy="2092818"/>
          </a:xfrm>
        </p:spPr>
        <p:txBody>
          <a:bodyPr/>
          <a:lstStyle/>
          <a:p>
            <a:endParaRPr lang="en-US" dirty="0"/>
          </a:p>
          <a:p>
            <a:pPr lvl="1">
              <a:buNone/>
            </a:pPr>
            <a:endParaRPr lang="en-US" dirty="0"/>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8519C026-A2B6-4AB4-B99C-87FE349EEFC0}"/>
                  </a:ext>
                </a:extLst>
              </p:cNvPr>
              <p:cNvSpPr/>
              <p:nvPr/>
            </p:nvSpPr>
            <p:spPr>
              <a:xfrm>
                <a:off x="5055095" y="4017039"/>
                <a:ext cx="2427459" cy="140737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atin typeface="Cambria Math" panose="02040503050406030204" pitchFamily="18" charset="0"/>
                            </a:rPr>
                          </m:ctrlPr>
                        </m:sSubPr>
                        <m:e>
                          <m:r>
                            <a:rPr lang="en-US">
                              <a:latin typeface="Cambria Math" panose="02040503050406030204" pitchFamily="18" charset="0"/>
                            </a:rPr>
                            <m:t>ⅆ</m:t>
                          </m:r>
                        </m:e>
                        <m:sub>
                          <m:r>
                            <a:rPr lang="en-US" i="1">
                              <a:latin typeface="Cambria Math" panose="02040503050406030204" pitchFamily="18" charset="0"/>
                            </a:rPr>
                            <m:t>𝑁</m:t>
                          </m:r>
                        </m:sub>
                      </m:sSub>
                      <m:r>
                        <a:rPr lang="en-US" i="0">
                          <a:latin typeface="Cambria Math" panose="02040503050406030204" pitchFamily="18" charset="0"/>
                        </a:rPr>
                        <m:t>=</m:t>
                      </m:r>
                      <m:func>
                        <m:funcPr>
                          <m:ctrlPr>
                            <a:rPr lang="en-US" i="1">
                              <a:latin typeface="Cambria Math" panose="02040503050406030204" pitchFamily="18" charset="0"/>
                            </a:rPr>
                          </m:ctrlPr>
                        </m:funcPr>
                        <m:fName>
                          <m:r>
                            <a:rPr lang="en-US" i="1">
                              <a:latin typeface="Cambria Math" panose="02040503050406030204" pitchFamily="18" charset="0"/>
                            </a:rPr>
                            <m:t>𝑚𝑖𝑛</m:t>
                          </m:r>
                        </m:fName>
                        <m:e>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𝑘</m:t>
                                      </m:r>
                                      <m:r>
                                        <a:rPr lang="en-US" i="0">
                                          <a:latin typeface="Cambria Math" panose="02040503050406030204" pitchFamily="18" charset="0"/>
                                        </a:rPr>
                                        <m:t>=1</m:t>
                                      </m:r>
                                    </m:sub>
                                    <m:sup>
                                      <m:r>
                                        <a:rPr lang="en-US" i="1">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e>
                                  </m:nary>
                                </m:e>
                              </m:rad>
                            </m:e>
                          </m:d>
                        </m:e>
                      </m:func>
                    </m:oMath>
                  </m:oMathPara>
                </a14:m>
                <a:endParaRPr lang="en-US" dirty="0"/>
              </a:p>
            </p:txBody>
          </p:sp>
        </mc:Choice>
        <mc:Fallback>
          <p:sp>
            <p:nvSpPr>
              <p:cNvPr id="6" name="Rectangle 5">
                <a:extLst>
                  <a:ext uri="{FF2B5EF4-FFF2-40B4-BE49-F238E27FC236}">
                    <a16:creationId xmlns:a16="http://schemas.microsoft.com/office/drawing/2014/main" id="{8519C026-A2B6-4AB4-B99C-87FE349EEFC0}"/>
                  </a:ext>
                </a:extLst>
              </p:cNvPr>
              <p:cNvSpPr>
                <a:spLocks noRot="1" noChangeAspect="1" noMove="1" noResize="1" noEditPoints="1" noAdjustHandles="1" noChangeArrowheads="1" noChangeShapeType="1" noTextEdit="1"/>
              </p:cNvSpPr>
              <p:nvPr/>
            </p:nvSpPr>
            <p:spPr>
              <a:xfrm>
                <a:off x="5055095" y="4017039"/>
                <a:ext cx="2427459" cy="140737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BF2AEA5D-D527-4D5F-81B1-F26A401A5377}"/>
                  </a:ext>
                </a:extLst>
              </p:cNvPr>
              <p:cNvSpPr txBox="1">
                <a:spLocks/>
              </p:cNvSpPr>
              <p:nvPr/>
            </p:nvSpPr>
            <p:spPr>
              <a:xfrm>
                <a:off x="914400" y="1600201"/>
                <a:ext cx="7315200" cy="182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285750" indent="-285750"/>
                <a:r>
                  <a:rPr lang="en-US"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𝑥</m:t>
                        </m:r>
                      </m:e>
                      <m:sub>
                        <m:r>
                          <a:rPr lang="en-US" i="1">
                            <a:latin typeface="Cambria Math" panose="02040503050406030204" pitchFamily="18" charset="0"/>
                          </a:rPr>
                          <m:t>𝑛</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𝑦</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𝑦</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𝑦</m:t>
                        </m:r>
                      </m:e>
                      <m:sub>
                        <m:r>
                          <a:rPr lang="en-US" i="1">
                            <a:latin typeface="Cambria Math" panose="02040503050406030204" pitchFamily="18" charset="0"/>
                          </a:rPr>
                          <m:t>𝑚</m:t>
                        </m:r>
                      </m:sub>
                    </m:sSub>
                  </m:oMath>
                </a14:m>
                <a:r>
                  <a:rPr lang="en-US" dirty="0">
                    <a:latin typeface="Times New Roman" panose="02020603050405020304" pitchFamily="18" charset="0"/>
                    <a:cs typeface="Times New Roman" panose="02020603050405020304" pitchFamily="18" charset="0"/>
                  </a:rPr>
                  <a:t> </a:t>
                </a:r>
              </a:p>
              <a:p>
                <a:pPr marL="285750" indent="-285750"/>
                <a:r>
                  <a:rPr lang="en-US" dirty="0">
                    <a:latin typeface="Times New Roman" panose="02020603050405020304" pitchFamily="18" charset="0"/>
                    <a:cs typeface="Times New Roman" panose="02020603050405020304" pitchFamily="18" charset="0"/>
                  </a:rPr>
                  <a:t>DTW builds an </a:t>
                </a:r>
                <a14:m>
                  <m:oMath xmlns:m="http://schemas.openxmlformats.org/officeDocument/2006/math">
                    <m:r>
                      <a:rPr lang="en-US" i="1">
                        <a:latin typeface="Cambria Math" panose="02040503050406030204" pitchFamily="18" charset="0"/>
                      </a:rPr>
                      <m:t>𝑛</m:t>
                    </m:r>
                  </m:oMath>
                </a14:m>
                <a:r>
                  <a:rPr lang="en-US" dirty="0">
                    <a:latin typeface="Times New Roman" panose="02020603050405020304" pitchFamily="18" charset="0"/>
                    <a:cs typeface="Times New Roman" panose="02020603050405020304" pitchFamily="18" charset="0"/>
                  </a:rPr>
                  <a:t>-by-</a:t>
                </a:r>
                <a14:m>
                  <m:oMath xmlns:m="http://schemas.openxmlformats.org/officeDocument/2006/math">
                    <m:r>
                      <a:rPr lang="en-US" i="1">
                        <a:latin typeface="Cambria Math" panose="02040503050406030204" pitchFamily="18" charset="0"/>
                      </a:rPr>
                      <m:t>𝑚</m:t>
                    </m:r>
                  </m:oMath>
                </a14:m>
                <a:r>
                  <a:rPr lang="en-US" dirty="0">
                    <a:latin typeface="Times New Roman" panose="02020603050405020304" pitchFamily="18" charset="0"/>
                    <a:cs typeface="Times New Roman" panose="02020603050405020304" pitchFamily="18" charset="0"/>
                  </a:rPr>
                  <a:t> cost matrix </a:t>
                </a:r>
                <a14:m>
                  <m:oMath xmlns:m="http://schemas.openxmlformats.org/officeDocument/2006/math">
                    <m:r>
                      <a:rPr lang="en-US" i="1">
                        <a:latin typeface="Cambria Math" panose="02040503050406030204" pitchFamily="18" charset="0"/>
                      </a:rPr>
                      <m:t>𝐶</m:t>
                    </m:r>
                  </m:oMath>
                </a14:m>
                <a:r>
                  <a:rPr lang="en-US" dirty="0">
                    <a:latin typeface="Times New Roman" panose="02020603050405020304" pitchFamily="18" charset="0"/>
                    <a:cs typeface="Times New Roman" panose="02020603050405020304" pitchFamily="18" charset="0"/>
                  </a:rPr>
                  <a:t> that contains the distances between two points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oMath>
                </a14:m>
                <a:r>
                  <a:rPr lang="en-US" dirty="0">
                    <a:latin typeface="Times New Roman" panose="02020603050405020304" pitchFamily="18" charset="0"/>
                    <a:cs typeface="Times New Roman" panose="02020603050405020304" pitchFamily="18" charset="0"/>
                  </a:rPr>
                  <a:t>. </a:t>
                </a:r>
              </a:p>
              <a:p>
                <a:pPr marL="285750" indent="-285750"/>
                <a:r>
                  <a:rPr lang="en-US" dirty="0">
                    <a:latin typeface="Times New Roman" panose="02020603050405020304" pitchFamily="18" charset="0"/>
                    <a:cs typeface="Times New Roman" panose="02020603050405020304" pitchFamily="18" charset="0"/>
                  </a:rPr>
                  <a:t>Then a warping path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𝑤</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𝑤</m:t>
                        </m:r>
                      </m:e>
                      <m:sub>
                        <m:r>
                          <a:rPr lang="en-US" i="1">
                            <a:latin typeface="Cambria Math" panose="02040503050406030204" pitchFamily="18" charset="0"/>
                          </a:rPr>
                          <m:t>𝐾</m:t>
                        </m:r>
                      </m:sub>
                    </m:sSub>
                  </m:oMath>
                </a14:m>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mc:Choice>
        <mc:Fallback>
          <p:sp>
            <p:nvSpPr>
              <p:cNvPr id="7" name="Content Placeholder 2">
                <a:extLst>
                  <a:ext uri="{FF2B5EF4-FFF2-40B4-BE49-F238E27FC236}">
                    <a16:creationId xmlns:a16="http://schemas.microsoft.com/office/drawing/2014/main" id="{BF2AEA5D-D527-4D5F-81B1-F26A401A5377}"/>
                  </a:ext>
                </a:extLst>
              </p:cNvPr>
              <p:cNvSpPr txBox="1">
                <a:spLocks noRot="1" noChangeAspect="1" noMove="1" noResize="1" noEditPoints="1" noAdjustHandles="1" noChangeArrowheads="1" noChangeShapeType="1" noTextEdit="1"/>
              </p:cNvSpPr>
              <p:nvPr/>
            </p:nvSpPr>
            <p:spPr>
              <a:xfrm>
                <a:off x="914400" y="1600201"/>
                <a:ext cx="7315200" cy="1828800"/>
              </a:xfrm>
              <a:prstGeom prst="rect">
                <a:avLst/>
              </a:prstGeom>
              <a:blipFill>
                <a:blip r:embed="rId3"/>
                <a:stretch>
                  <a:fillRect l="-1083" t="-4667" b="-3667"/>
                </a:stretch>
              </a:blipFill>
            </p:spPr>
            <p:txBody>
              <a:bodyPr/>
              <a:lstStyle/>
              <a:p>
                <a:r>
                  <a:rPr lang="en-US">
                    <a:noFill/>
                  </a:rPr>
                  <a:t> </a:t>
                </a:r>
              </a:p>
            </p:txBody>
          </p:sp>
        </mc:Fallback>
      </mc:AlternateContent>
      <p:pic>
        <p:nvPicPr>
          <p:cNvPr id="4098" name="Picture 2" descr="Dynamic Time Warping (DTW) — mlpy v3.4.0 documentation">
            <a:extLst>
              <a:ext uri="{FF2B5EF4-FFF2-40B4-BE49-F238E27FC236}">
                <a16:creationId xmlns:a16="http://schemas.microsoft.com/office/drawing/2014/main" id="{266AF085-AFB5-4508-AF42-E0AF0EE5C7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740" y="3765319"/>
            <a:ext cx="2877337" cy="21686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377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CDFB-920E-4A2B-BABE-FEEDEE6826EC}"/>
              </a:ext>
            </a:extLst>
          </p:cNvPr>
          <p:cNvSpPr>
            <a:spLocks noGrp="1"/>
          </p:cNvSpPr>
          <p:nvPr>
            <p:ph type="title"/>
          </p:nvPr>
        </p:nvSpPr>
        <p:spPr>
          <a:xfrm>
            <a:off x="457200" y="0"/>
            <a:ext cx="8229600" cy="975360"/>
          </a:xfrm>
        </p:spPr>
        <p:txBody>
          <a:bodyPr/>
          <a:lstStyle/>
          <a:p>
            <a:r>
              <a:rPr lang="en-US" sz="4000" dirty="0"/>
              <a:t>Agglomerative Clustering</a:t>
            </a:r>
          </a:p>
        </p:txBody>
      </p:sp>
      <p:sp>
        <p:nvSpPr>
          <p:cNvPr id="3" name="Content Placeholder 2">
            <a:extLst>
              <a:ext uri="{FF2B5EF4-FFF2-40B4-BE49-F238E27FC236}">
                <a16:creationId xmlns:a16="http://schemas.microsoft.com/office/drawing/2014/main" id="{D2A9FCD3-15B2-46E9-AA6C-B268EDD6B1EB}"/>
              </a:ext>
            </a:extLst>
          </p:cNvPr>
          <p:cNvSpPr>
            <a:spLocks noGrp="1"/>
          </p:cNvSpPr>
          <p:nvPr>
            <p:ph idx="1"/>
          </p:nvPr>
        </p:nvSpPr>
        <p:spPr>
          <a:xfrm>
            <a:off x="457200" y="1310640"/>
            <a:ext cx="8229600" cy="4525963"/>
          </a:xfrm>
        </p:spPr>
        <p:txBody>
          <a:bodyPr>
            <a:normAutofit lnSpcReduction="10000"/>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With an upper triangular matrix, where each entry contains the similarity distances between every unique pair of GRB emission episodes, treat each entry as its own cluster.</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By the values in the matrix, the two GRBs considered the most similar out of the entire matrix are then merged into one cluster. The matrix is then updated to reflect the merger by considering new position values that represent the combined cluster.</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If every GRB emission episode is within the same cluster, then stop. Otherwise, return to step 2.</a:t>
            </a:r>
          </a:p>
          <a:p>
            <a:pPr marL="0" indent="0">
              <a:buNone/>
            </a:pPr>
            <a:endParaRPr lang="en-US" dirty="0"/>
          </a:p>
        </p:txBody>
      </p:sp>
    </p:spTree>
    <p:extLst>
      <p:ext uri="{BB962C8B-B14F-4D97-AF65-F5344CB8AC3E}">
        <p14:creationId xmlns:p14="http://schemas.microsoft.com/office/powerpoint/2010/main" val="155333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Preparation</a:t>
            </a:r>
          </a:p>
        </p:txBody>
      </p:sp>
      <p:sp>
        <p:nvSpPr>
          <p:cNvPr id="3" name="Content Placeholder 2"/>
          <p:cNvSpPr>
            <a:spLocks noGrp="1"/>
          </p:cNvSpPr>
          <p:nvPr>
            <p:ph idx="1"/>
          </p:nvPr>
        </p:nvSpPr>
        <p:spPr>
          <a:xfrm>
            <a:off x="457200" y="1788736"/>
            <a:ext cx="8229600" cy="4159577"/>
          </a:xfrm>
        </p:spPr>
        <p:txBody>
          <a:bodyPr>
            <a:normAutofit/>
          </a:bodyPr>
          <a:lstStyle/>
          <a:p>
            <a:pPr>
              <a:lnSpc>
                <a:spcPct val="200000"/>
              </a:lnSpc>
            </a:pPr>
            <a:r>
              <a:rPr lang="en-US" dirty="0">
                <a:latin typeface="Times New Roman" panose="02020603050405020304" pitchFamily="18" charset="0"/>
                <a:cs typeface="Times New Roman" panose="02020603050405020304" pitchFamily="18" charset="0"/>
              </a:rPr>
              <a:t>Choosing quality data</a:t>
            </a:r>
          </a:p>
          <a:p>
            <a:pPr lvl="1">
              <a:lnSpc>
                <a:spcPct val="200000"/>
              </a:lnSpc>
            </a:pPr>
            <a:r>
              <a:rPr lang="en-US" dirty="0">
                <a:latin typeface="Times New Roman" panose="02020603050405020304" pitchFamily="18" charset="0"/>
                <a:cs typeface="Times New Roman" panose="02020603050405020304" pitchFamily="18" charset="0"/>
              </a:rPr>
              <a:t>Quality ASCII files</a:t>
            </a:r>
          </a:p>
          <a:p>
            <a:pPr lvl="1">
              <a:lnSpc>
                <a:spcPct val="200000"/>
              </a:lnSpc>
            </a:pPr>
            <a:r>
              <a:rPr lang="en-US" dirty="0">
                <a:latin typeface="Times New Roman" panose="02020603050405020304" pitchFamily="18" charset="0"/>
                <a:cs typeface="Times New Roman" panose="02020603050405020304" pitchFamily="18" charset="0"/>
              </a:rPr>
              <a:t>Ensuring a proper T90 time in the duration table</a:t>
            </a:r>
          </a:p>
          <a:p>
            <a:pPr lvl="1">
              <a:lnSpc>
                <a:spcPct val="200000"/>
              </a:lnSpc>
            </a:pPr>
            <a:r>
              <a:rPr lang="en-US" dirty="0">
                <a:latin typeface="Times New Roman" panose="02020603050405020304" pitchFamily="18" charset="0"/>
                <a:cs typeface="Times New Roman" panose="02020603050405020304" pitchFamily="18" charset="0"/>
              </a:rPr>
              <a:t>Hand picking single-emission episodes</a:t>
            </a:r>
          </a:p>
          <a:p>
            <a:pPr lvl="1">
              <a:lnSpc>
                <a:spcPct val="200000"/>
              </a:lnSpc>
            </a:pPr>
            <a:r>
              <a:rPr lang="en-US" dirty="0">
                <a:latin typeface="Times New Roman" panose="02020603050405020304" pitchFamily="18" charset="0"/>
                <a:cs typeface="Times New Roman" panose="02020603050405020304" pitchFamily="18" charset="0"/>
              </a:rPr>
              <a:t>Eliminating categorical short emissions</a:t>
            </a:r>
          </a:p>
          <a:p>
            <a:pPr lvl="1">
              <a:lnSpc>
                <a:spcPct val="200000"/>
              </a:lnSpc>
            </a:pPr>
            <a:r>
              <a:rPr lang="en-US" dirty="0">
                <a:latin typeface="Times New Roman" panose="02020603050405020304" pitchFamily="18" charset="0"/>
                <a:cs typeface="Times New Roman" panose="02020603050405020304" pitchFamily="18" charset="0"/>
              </a:rPr>
              <a:t>Emissions with calculable backgrounds</a:t>
            </a:r>
          </a:p>
          <a:p>
            <a:endParaRPr lang="en-US" baseline="30000"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780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Preparation</a:t>
            </a:r>
          </a:p>
        </p:txBody>
      </p:sp>
      <p:sp>
        <p:nvSpPr>
          <p:cNvPr id="3" name="Content Placeholder 2"/>
          <p:cNvSpPr>
            <a:spLocks noGrp="1"/>
          </p:cNvSpPr>
          <p:nvPr>
            <p:ph idx="1"/>
          </p:nvPr>
        </p:nvSpPr>
        <p:spPr>
          <a:xfrm>
            <a:off x="457200" y="1600201"/>
            <a:ext cx="8229600" cy="2154466"/>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Background slope removed</a:t>
            </a:r>
          </a:p>
          <a:p>
            <a:pPr lvl="1"/>
            <a:r>
              <a:rPr lang="en-US" dirty="0">
                <a:latin typeface="Times New Roman" panose="02020603050405020304" pitchFamily="18" charset="0"/>
                <a:cs typeface="Times New Roman" panose="02020603050405020304" pitchFamily="18" charset="0"/>
              </a:rPr>
              <a:t>The detected background slope is mainly the result of the orbital mechanics of CGRO through earth’s magnetosphere and other gamma-ray sources</a:t>
            </a:r>
          </a:p>
          <a:p>
            <a:r>
              <a:rPr lang="en-US" dirty="0">
                <a:latin typeface="Times New Roman" panose="02020603050405020304" pitchFamily="18" charset="0"/>
                <a:cs typeface="Times New Roman" panose="02020603050405020304" pitchFamily="18" charset="0"/>
              </a:rPr>
              <a:t>Emissions temporally normalized based on t90 times</a:t>
            </a:r>
          </a:p>
          <a:p>
            <a:pPr lvl="1"/>
            <a:r>
              <a:rPr lang="en-US" dirty="0">
                <a:latin typeface="Times New Roman" panose="02020603050405020304" pitchFamily="18" charset="0"/>
                <a:cs typeface="Times New Roman" panose="02020603050405020304" pitchFamily="18" charset="0"/>
              </a:rPr>
              <a:t>Justification: GRB pulse properties correlate with pulse duration</a:t>
            </a:r>
          </a:p>
          <a:p>
            <a:r>
              <a:rPr lang="en-US" dirty="0">
                <a:latin typeface="Times New Roman" panose="02020603050405020304" pitchFamily="18" charset="0"/>
                <a:cs typeface="Times New Roman" panose="02020603050405020304" pitchFamily="18" charset="0"/>
              </a:rPr>
              <a:t>Emission amplitudes normalized</a:t>
            </a:r>
          </a:p>
          <a:p>
            <a:pPr lvl="1"/>
            <a:r>
              <a:rPr lang="en-US" dirty="0">
                <a:latin typeface="Times New Roman" panose="02020603050405020304" pitchFamily="18" charset="0"/>
                <a:cs typeface="Times New Roman" panose="02020603050405020304" pitchFamily="18" charset="0"/>
              </a:rPr>
              <a:t>Emission amplitudes are the results of multiple factors including background noise, detector sensitivity, binning, and distance from the prompt emission </a:t>
            </a:r>
          </a:p>
          <a:p>
            <a:endParaRPr lang="en-US" baseline="30000"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buNone/>
            </a:pPr>
            <a:endParaRPr lang="en-US" dirty="0">
              <a:latin typeface="Times New Roman" panose="02020603050405020304" pitchFamily="18" charset="0"/>
              <a:cs typeface="Times New Roman" panose="02020603050405020304" pitchFamily="18" charset="0"/>
            </a:endParaRPr>
          </a:p>
        </p:txBody>
      </p:sp>
      <p:pic>
        <p:nvPicPr>
          <p:cNvPr id="4" name="Picture 3" descr="    7840_backgroun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573519" y="3977413"/>
            <a:ext cx="3636014" cy="25607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1379F89F-58E7-47AA-B6BD-CA52B6E72553}"/>
              </a:ext>
            </a:extLst>
          </p:cNvPr>
          <p:cNvSpPr/>
          <p:nvPr/>
        </p:nvSpPr>
        <p:spPr>
          <a:xfrm>
            <a:off x="4109626" y="4830930"/>
            <a:ext cx="304988" cy="630992"/>
          </a:xfrm>
          <a:prstGeom prst="rect">
            <a:avLst/>
          </a:prstGeom>
          <a:solidFill>
            <a:schemeClr val="accent5">
              <a:lumMod val="60000"/>
              <a:lumOff val="40000"/>
              <a:alpha val="50196"/>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8BEEE09-3751-4817-B2BB-01864A9D856A}"/>
              </a:ext>
            </a:extLst>
          </p:cNvPr>
          <p:cNvSpPr/>
          <p:nvPr/>
        </p:nvSpPr>
        <p:spPr>
          <a:xfrm>
            <a:off x="3555855" y="4830930"/>
            <a:ext cx="304988" cy="630992"/>
          </a:xfrm>
          <a:prstGeom prst="rect">
            <a:avLst/>
          </a:prstGeom>
          <a:solidFill>
            <a:schemeClr val="accent5">
              <a:lumMod val="60000"/>
              <a:lumOff val="40000"/>
              <a:alpha val="50196"/>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676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the Matrices</a:t>
            </a:r>
          </a:p>
        </p:txBody>
      </p:sp>
      <p:sp>
        <p:nvSpPr>
          <p:cNvPr id="3" name="Content Placeholder 2"/>
          <p:cNvSpPr>
            <a:spLocks noGrp="1"/>
          </p:cNvSpPr>
          <p:nvPr>
            <p:ph idx="1"/>
          </p:nvPr>
        </p:nvSpPr>
        <p:spPr>
          <a:xfrm>
            <a:off x="457200" y="1838228"/>
            <a:ext cx="8229600" cy="4326902"/>
          </a:xfrm>
        </p:spPr>
        <p:txBody>
          <a:bodyPr>
            <a:normAutofit/>
          </a:bodyPr>
          <a:lstStyle/>
          <a:p>
            <a:r>
              <a:rPr lang="en-US" dirty="0">
                <a:latin typeface="Times New Roman" panose="02020603050405020304" pitchFamily="18" charset="0"/>
                <a:cs typeface="Times New Roman" panose="02020603050405020304" pitchFamily="18" charset="0"/>
              </a:rPr>
              <a:t>Resampled the Emissions between every GRB</a:t>
            </a:r>
          </a:p>
          <a:p>
            <a:pPr lvl="1"/>
            <a:r>
              <a:rPr lang="en-US" dirty="0">
                <a:latin typeface="Times New Roman" panose="02020603050405020304" pitchFamily="18" charset="0"/>
                <a:cs typeface="Times New Roman" panose="02020603050405020304" pitchFamily="18" charset="0"/>
              </a:rPr>
              <a:t>Each pair of emissions has a different number of bins</a:t>
            </a:r>
          </a:p>
          <a:p>
            <a:pPr lvl="1"/>
            <a:r>
              <a:rPr lang="en-US" dirty="0">
                <a:latin typeface="Times New Roman" panose="02020603050405020304" pitchFamily="18" charset="0"/>
                <a:cs typeface="Times New Roman" panose="02020603050405020304" pitchFamily="18" charset="0"/>
              </a:rPr>
              <a:t>Fourier </a:t>
            </a:r>
            <a:r>
              <a:rPr lang="en-US" dirty="0" err="1">
                <a:latin typeface="Times New Roman" panose="02020603050405020304" pitchFamily="18" charset="0"/>
                <a:cs typeface="Times New Roman" panose="02020603050405020304" pitchFamily="18" charset="0"/>
              </a:rPr>
              <a:t>downsampling</a:t>
            </a:r>
            <a:r>
              <a:rPr lang="en-US" dirty="0">
                <a:latin typeface="Times New Roman" panose="02020603050405020304" pitchFamily="18" charset="0"/>
                <a:cs typeface="Times New Roman" panose="02020603050405020304" pitchFamily="18" charset="0"/>
              </a:rPr>
              <a:t> is applied to the emissions with the larger number of bins</a:t>
            </a:r>
          </a:p>
          <a:p>
            <a:pPr lvl="1"/>
            <a:r>
              <a:rPr lang="en-US" dirty="0">
                <a:latin typeface="Times New Roman" panose="02020603050405020304" pitchFamily="18" charset="0"/>
                <a:cs typeface="Times New Roman" panose="02020603050405020304" pitchFamily="18" charset="0"/>
              </a:rPr>
              <a:t>Because each pair of emissions was sampled differently, we end up relying on similarity measures that were normalized. As in, the similarity of any two pairs of emission needs to be on the same scale. </a:t>
            </a:r>
            <a:endParaRPr lang="en-US" baseline="30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Each method of calculating similarity measurements was used to create matrices</a:t>
            </a:r>
          </a:p>
          <a:p>
            <a:pPr lvl="1"/>
            <a:r>
              <a:rPr lang="en-US" dirty="0">
                <a:latin typeface="Times New Roman" panose="02020603050405020304" pitchFamily="18" charset="0"/>
                <a:cs typeface="Times New Roman" panose="02020603050405020304" pitchFamily="18" charset="0"/>
              </a:rPr>
              <a:t>Results from calculating the similarity measures were constructed into an upper triangular matrix, representing the similarities between every pair of emissions</a:t>
            </a: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51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C2C9BA6-D894-4B6F-8E61-C6D56FFAD2AC}"/>
              </a:ext>
            </a:extLst>
          </p:cNvPr>
          <p:cNvPicPr>
            <a:picLocks noChangeAspect="1"/>
          </p:cNvPicPr>
          <p:nvPr/>
        </p:nvPicPr>
        <p:blipFill>
          <a:blip r:embed="rId2"/>
          <a:stretch>
            <a:fillRect/>
          </a:stretch>
        </p:blipFill>
        <p:spPr>
          <a:xfrm>
            <a:off x="3238107" y="3584793"/>
            <a:ext cx="5448693" cy="2720799"/>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457200" y="0"/>
            <a:ext cx="8229600" cy="1221488"/>
          </a:xfrm>
        </p:spPr>
        <p:txBody>
          <a:bodyPr/>
          <a:lstStyle/>
          <a:p>
            <a:r>
              <a:rPr lang="en-US" dirty="0"/>
              <a:t>The Dendrogram</a:t>
            </a:r>
          </a:p>
        </p:txBody>
      </p:sp>
      <p:sp>
        <p:nvSpPr>
          <p:cNvPr id="3" name="Content Placeholder 2"/>
          <p:cNvSpPr>
            <a:spLocks noGrp="1"/>
          </p:cNvSpPr>
          <p:nvPr>
            <p:ph idx="1"/>
          </p:nvPr>
        </p:nvSpPr>
        <p:spPr>
          <a:xfrm>
            <a:off x="457200" y="4016967"/>
            <a:ext cx="8229600" cy="2109196"/>
          </a:xfrm>
        </p:spPr>
        <p:txBody>
          <a:bodyPr>
            <a:normAutofit/>
          </a:bodyPr>
          <a:lstStyle/>
          <a:p>
            <a:endParaRPr lang="en-US" dirty="0"/>
          </a:p>
          <a:p>
            <a:endParaRPr lang="en-US" dirty="0"/>
          </a:p>
        </p:txBody>
      </p:sp>
      <p:pic>
        <p:nvPicPr>
          <p:cNvPr id="6" name="Picture 5" descr="A screenshot of a video game&#10;&#10;Description automatically generated">
            <a:extLst>
              <a:ext uri="{FF2B5EF4-FFF2-40B4-BE49-F238E27FC236}">
                <a16:creationId xmlns:a16="http://schemas.microsoft.com/office/drawing/2014/main" id="{835A9B44-A2AB-4E35-8B98-AF3EC345B1B9}"/>
              </a:ext>
            </a:extLst>
          </p:cNvPr>
          <p:cNvPicPr>
            <a:picLocks noChangeAspect="1"/>
          </p:cNvPicPr>
          <p:nvPr/>
        </p:nvPicPr>
        <p:blipFill>
          <a:blip r:embed="rId3"/>
          <a:stretch>
            <a:fillRect/>
          </a:stretch>
        </p:blipFill>
        <p:spPr>
          <a:xfrm>
            <a:off x="457200" y="1428558"/>
            <a:ext cx="5448694" cy="2720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778240" cy="1028700"/>
          </a:xfrm>
        </p:spPr>
        <p:txBody>
          <a:bodyPr/>
          <a:lstStyle/>
          <a:p>
            <a:r>
              <a:rPr lang="en-US" sz="4000" dirty="0"/>
              <a:t>Historical Context</a:t>
            </a:r>
          </a:p>
        </p:txBody>
      </p:sp>
      <p:sp>
        <p:nvSpPr>
          <p:cNvPr id="3" name="Content Placeholder 2"/>
          <p:cNvSpPr>
            <a:spLocks noGrp="1"/>
          </p:cNvSpPr>
          <p:nvPr>
            <p:ph idx="1"/>
          </p:nvPr>
        </p:nvSpPr>
        <p:spPr/>
        <p:txBody>
          <a:bodyPr>
            <a:normAutofit/>
          </a:bodyPr>
          <a:lstStyle/>
          <a:p>
            <a:pPr>
              <a:lnSpc>
                <a:spcPct val="110000"/>
              </a:lnSpc>
            </a:pPr>
            <a:r>
              <a:rPr lang="en-US" dirty="0">
                <a:latin typeface="Times New Roman" panose="02020603050405020304" pitchFamily="18" charset="0"/>
                <a:cs typeface="Times New Roman" panose="02020603050405020304" pitchFamily="18" charset="0"/>
              </a:rPr>
              <a:t>1963 – Partial Test Ban Treaty and the Vela Satellites</a:t>
            </a:r>
          </a:p>
          <a:p>
            <a:pPr lvl="1">
              <a:lnSpc>
                <a:spcPct val="110000"/>
              </a:lnSpc>
            </a:pPr>
            <a:r>
              <a:rPr lang="en-US" dirty="0">
                <a:latin typeface="Times New Roman" panose="02020603050405020304" pitchFamily="18" charset="0"/>
                <a:cs typeface="Times New Roman" panose="02020603050405020304" pitchFamily="18" charset="0"/>
              </a:rPr>
              <a:t>The Vela satellites carried the ability to detect gamma-ray radiation from nuclear explosions originating on earth</a:t>
            </a:r>
          </a:p>
          <a:p>
            <a:pPr>
              <a:lnSpc>
                <a:spcPct val="150000"/>
              </a:lnSpc>
            </a:pPr>
            <a:r>
              <a:rPr lang="en-US" dirty="0">
                <a:latin typeface="Times New Roman" panose="02020603050405020304" pitchFamily="18" charset="0"/>
                <a:cs typeface="Times New Roman" panose="02020603050405020304" pitchFamily="18" charset="0"/>
              </a:rPr>
              <a:t>1973 – Discovery of flashes of gamma radiation out in space.</a:t>
            </a:r>
          </a:p>
          <a:p>
            <a:pPr>
              <a:lnSpc>
                <a:spcPct val="150000"/>
              </a:lnSpc>
            </a:pPr>
            <a:r>
              <a:rPr lang="en-US" dirty="0">
                <a:latin typeface="Times New Roman" panose="02020603050405020304" pitchFamily="18" charset="0"/>
                <a:cs typeface="Times New Roman" panose="02020603050405020304" pitchFamily="18" charset="0"/>
              </a:rPr>
              <a:t>1991 – BATSE on board the CGRO launched. </a:t>
            </a:r>
          </a:p>
          <a:p>
            <a:pPr>
              <a:lnSpc>
                <a:spcPct val="150000"/>
              </a:lnSpc>
            </a:pPr>
            <a:r>
              <a:rPr lang="en-US" dirty="0">
                <a:latin typeface="Times New Roman" panose="02020603050405020304" pitchFamily="18" charset="0"/>
                <a:cs typeface="Times New Roman" panose="02020603050405020304" pitchFamily="18" charset="0"/>
              </a:rPr>
              <a:t>1991/1992 - Isotropic distribution and daily frequency.</a:t>
            </a:r>
          </a:p>
          <a:p>
            <a:pPr>
              <a:lnSpc>
                <a:spcPct val="150000"/>
              </a:lnSpc>
            </a:pPr>
            <a:r>
              <a:rPr lang="en-US" dirty="0">
                <a:latin typeface="Times New Roman" panose="02020603050405020304" pitchFamily="18" charset="0"/>
                <a:cs typeface="Times New Roman" panose="02020603050405020304" pitchFamily="18" charset="0"/>
              </a:rPr>
              <a:t>1997 – First redshift was obtained on GRB 970228. </a:t>
            </a:r>
          </a:p>
          <a:p>
            <a:pPr lvl="1"/>
            <a:r>
              <a:rPr lang="en-US" dirty="0">
                <a:latin typeface="Times New Roman" panose="02020603050405020304" pitchFamily="18" charset="0"/>
                <a:cs typeface="Times New Roman" panose="02020603050405020304" pitchFamily="18" charset="0"/>
              </a:rPr>
              <a:t>GRBs occur outside of our galaxy and far back in time, confirming cosmological origin</a:t>
            </a:r>
          </a:p>
        </p:txBody>
      </p:sp>
    </p:spTree>
    <p:extLst>
      <p:ext uri="{BB962C8B-B14F-4D97-AF65-F5344CB8AC3E}">
        <p14:creationId xmlns:p14="http://schemas.microsoft.com/office/powerpoint/2010/main" val="2402574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59497"/>
          </a:xfrm>
        </p:spPr>
        <p:txBody>
          <a:bodyPr/>
          <a:lstStyle/>
          <a:p>
            <a:r>
              <a:rPr lang="en-US" dirty="0"/>
              <a:t>Results</a:t>
            </a:r>
          </a:p>
        </p:txBody>
      </p:sp>
      <p:sp>
        <p:nvSpPr>
          <p:cNvPr id="7" name="Content Placeholder 4"/>
          <p:cNvSpPr>
            <a:spLocks noGrp="1"/>
          </p:cNvSpPr>
          <p:nvPr>
            <p:ph idx="1"/>
          </p:nvPr>
        </p:nvSpPr>
        <p:spPr>
          <a:xfrm>
            <a:off x="457200" y="1687398"/>
            <a:ext cx="8229600" cy="4571999"/>
          </a:xfrm>
        </p:spPr>
        <p:txBody>
          <a:bodyPr/>
          <a:lstStyle/>
          <a:p>
            <a:r>
              <a:rPr lang="en-US" dirty="0">
                <a:latin typeface="Times New Roman" panose="02020603050405020304" pitchFamily="18" charset="0"/>
                <a:cs typeface="Times New Roman" panose="02020603050405020304" pitchFamily="18" charset="0"/>
              </a:rPr>
              <a:t>For most all but the Euclidean similarity measure, emissions remain comparable despite the inconsistent resolution of each emissions time bins relative to one another.</a:t>
            </a:r>
          </a:p>
        </p:txBody>
      </p:sp>
      <p:pic>
        <p:nvPicPr>
          <p:cNvPr id="4" name="Picture 3" descr="A screenshot of a cell phone&#10;&#10;Description automatically generated">
            <a:extLst>
              <a:ext uri="{FF2B5EF4-FFF2-40B4-BE49-F238E27FC236}">
                <a16:creationId xmlns:a16="http://schemas.microsoft.com/office/drawing/2014/main" id="{36C0311F-1116-4F2A-999F-B8FC8B64F3DE}"/>
              </a:ext>
            </a:extLst>
          </p:cNvPr>
          <p:cNvPicPr>
            <a:picLocks noChangeAspect="1"/>
          </p:cNvPicPr>
          <p:nvPr/>
        </p:nvPicPr>
        <p:blipFill rotWithShape="1">
          <a:blip r:embed="rId2"/>
          <a:srcRect t="5723"/>
          <a:stretch/>
        </p:blipFill>
        <p:spPr>
          <a:xfrm>
            <a:off x="2375555" y="3007150"/>
            <a:ext cx="4392890" cy="3106131"/>
          </a:xfrm>
          <a:prstGeom prst="rect">
            <a:avLst/>
          </a:prstGeom>
        </p:spPr>
      </p:pic>
    </p:spTree>
    <p:extLst>
      <p:ext uri="{BB962C8B-B14F-4D97-AF65-F5344CB8AC3E}">
        <p14:creationId xmlns:p14="http://schemas.microsoft.com/office/powerpoint/2010/main" val="317569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81815"/>
          </a:xfrm>
        </p:spPr>
        <p:txBody>
          <a:bodyPr/>
          <a:lstStyle/>
          <a:p>
            <a:r>
              <a:rPr lang="en-US" dirty="0"/>
              <a:t>Results</a:t>
            </a:r>
          </a:p>
        </p:txBody>
      </p:sp>
      <p:sp>
        <p:nvSpPr>
          <p:cNvPr id="7" name="Content Placeholder 4"/>
          <p:cNvSpPr>
            <a:spLocks noGrp="1"/>
          </p:cNvSpPr>
          <p:nvPr>
            <p:ph idx="1"/>
          </p:nvPr>
        </p:nvSpPr>
        <p:spPr>
          <a:xfrm>
            <a:off x="457200" y="1304037"/>
            <a:ext cx="8229600" cy="4710263"/>
          </a:xfrm>
        </p:spPr>
        <p:txBody>
          <a:bodyPr>
            <a:normAutofit/>
          </a:bodyPr>
          <a:lstStyle/>
          <a:p>
            <a:r>
              <a:rPr lang="en-US" dirty="0">
                <a:latin typeface="Times New Roman" panose="02020603050405020304" pitchFamily="18" charset="0"/>
                <a:cs typeface="Times New Roman" panose="02020603050405020304" pitchFamily="18" charset="0"/>
              </a:rPr>
              <a:t>Qualitatively, the DTW matrix creates the most visually consistent clusters of emission features</a:t>
            </a:r>
          </a:p>
          <a:p>
            <a:pPr lvl="1"/>
            <a:r>
              <a:rPr lang="en-US" dirty="0">
                <a:latin typeface="Times New Roman" panose="02020603050405020304" pitchFamily="18" charset="0"/>
                <a:cs typeface="Times New Roman" panose="02020603050405020304" pitchFamily="18" charset="0"/>
              </a:rPr>
              <a:t>Each technique is difficult to compare because they each approach the problem differently</a:t>
            </a:r>
          </a:p>
          <a:p>
            <a:r>
              <a:rPr lang="en-US" dirty="0">
                <a:latin typeface="Times New Roman" panose="02020603050405020304" pitchFamily="18" charset="0"/>
                <a:cs typeface="Times New Roman" panose="02020603050405020304" pitchFamily="18" charset="0"/>
              </a:rPr>
              <a:t>Emissions of adjacent leaves show visually comparable features between emissions</a:t>
            </a:r>
          </a:p>
          <a:p>
            <a:r>
              <a:rPr lang="en-US" dirty="0">
                <a:latin typeface="Times New Roman" panose="02020603050405020304" pitchFamily="18" charset="0"/>
                <a:cs typeface="Times New Roman" panose="02020603050405020304" pitchFamily="18" charset="0"/>
              </a:rPr>
              <a:t>Emissions of </a:t>
            </a:r>
            <a:r>
              <a:rPr lang="en-US">
                <a:latin typeface="Times New Roman" panose="02020603050405020304" pitchFamily="18" charset="0"/>
                <a:cs typeface="Times New Roman" panose="02020603050405020304" pitchFamily="18" charset="0"/>
              </a:rPr>
              <a:t>adjacent leaves </a:t>
            </a:r>
            <a:r>
              <a:rPr lang="en-US" dirty="0">
                <a:latin typeface="Times New Roman" panose="02020603050405020304" pitchFamily="18" charset="0"/>
                <a:cs typeface="Times New Roman" panose="02020603050405020304" pitchFamily="18" charset="0"/>
              </a:rPr>
              <a:t>show a continuum of GRB property evolution</a:t>
            </a:r>
          </a:p>
          <a:p>
            <a:r>
              <a:rPr lang="en-US" dirty="0">
                <a:latin typeface="Times New Roman" panose="02020603050405020304" pitchFamily="18" charset="0"/>
                <a:cs typeface="Times New Roman" panose="02020603050405020304" pitchFamily="18" charset="0"/>
              </a:rPr>
              <a:t>Vertical leaf distance in the Dendrogram is correlated to signal-to-noise</a:t>
            </a:r>
          </a:p>
          <a:p>
            <a:r>
              <a:rPr lang="en-US" dirty="0">
                <a:latin typeface="Times New Roman" panose="02020603050405020304" pitchFamily="18" charset="0"/>
                <a:cs typeface="Times New Roman" panose="02020603050405020304" pitchFamily="18" charset="0"/>
              </a:rPr>
              <a:t>First clustering attempt on GRB time series.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78351"/>
          </a:xfrm>
        </p:spPr>
        <p:txBody>
          <a:bodyPr/>
          <a:lstStyle/>
          <a:p>
            <a:r>
              <a:rPr lang="en-US" dirty="0"/>
              <a:t>Results</a:t>
            </a:r>
          </a:p>
        </p:txBody>
      </p:sp>
      <p:pic>
        <p:nvPicPr>
          <p:cNvPr id="4" name="Content Placeholder 3" descr="A screenshot of a video game&#10;&#10;Description automatically generated">
            <a:extLst>
              <a:ext uri="{FF2B5EF4-FFF2-40B4-BE49-F238E27FC236}">
                <a16:creationId xmlns:a16="http://schemas.microsoft.com/office/drawing/2014/main" id="{919B33E8-8260-4EEC-9EFC-E22543A71FB4}"/>
              </a:ext>
            </a:extLst>
          </p:cNvPr>
          <p:cNvPicPr>
            <a:picLocks noGrp="1" noChangeAspect="1"/>
          </p:cNvPicPr>
          <p:nvPr>
            <p:ph idx="1"/>
          </p:nvPr>
        </p:nvPicPr>
        <p:blipFill rotWithShape="1">
          <a:blip r:embed="rId2"/>
          <a:srcRect l="1272" t="11846" r="-1272" b="-11846"/>
          <a:stretch/>
        </p:blipFill>
        <p:spPr>
          <a:xfrm>
            <a:off x="3063774" y="1112363"/>
            <a:ext cx="3016450" cy="1506261"/>
          </a:xfrm>
          <a:prstGeom prst="rect">
            <a:avLst/>
          </a:prstGeom>
          <a:ln>
            <a:noFill/>
          </a:ln>
          <a:effectLst>
            <a:outerShdw blurRad="292100" dist="139700" dir="2700000" algn="tl" rotWithShape="0">
              <a:srgbClr val="333333">
                <a:alpha val="65000"/>
              </a:srgbClr>
            </a:outerShdw>
          </a:effectLst>
        </p:spPr>
      </p:pic>
      <p:pic>
        <p:nvPicPr>
          <p:cNvPr id="6" name="Picture 5" descr="A close up of text on a white background&#10;&#10;Description automatically generated">
            <a:extLst>
              <a:ext uri="{FF2B5EF4-FFF2-40B4-BE49-F238E27FC236}">
                <a16:creationId xmlns:a16="http://schemas.microsoft.com/office/drawing/2014/main" id="{63405866-8D18-4DFA-AAE3-605C62EB5C24}"/>
              </a:ext>
            </a:extLst>
          </p:cNvPr>
          <p:cNvPicPr>
            <a:picLocks noChangeAspect="1"/>
          </p:cNvPicPr>
          <p:nvPr/>
        </p:nvPicPr>
        <p:blipFill rotWithShape="1">
          <a:blip r:embed="rId3"/>
          <a:srcRect l="9200" r="9200"/>
          <a:stretch/>
        </p:blipFill>
        <p:spPr>
          <a:xfrm>
            <a:off x="1828800" y="2290714"/>
            <a:ext cx="5486398" cy="4304100"/>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0224BF89-44FA-471A-8A2D-6F257A7CEA35}"/>
              </a:ext>
            </a:extLst>
          </p:cNvPr>
          <p:cNvCxnSpPr/>
          <p:nvPr/>
        </p:nvCxnSpPr>
        <p:spPr>
          <a:xfrm>
            <a:off x="3685880" y="1366887"/>
            <a:ext cx="0" cy="57503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78351"/>
          </a:xfrm>
        </p:spPr>
        <p:txBody>
          <a:bodyPr/>
          <a:lstStyle/>
          <a:p>
            <a:r>
              <a:rPr lang="en-US" dirty="0"/>
              <a:t>Results</a:t>
            </a:r>
          </a:p>
        </p:txBody>
      </p:sp>
      <p:pic>
        <p:nvPicPr>
          <p:cNvPr id="4" name="Content Placeholder 3" descr="A screenshot of a video game&#10;&#10;Description automatically generated">
            <a:extLst>
              <a:ext uri="{FF2B5EF4-FFF2-40B4-BE49-F238E27FC236}">
                <a16:creationId xmlns:a16="http://schemas.microsoft.com/office/drawing/2014/main" id="{919B33E8-8260-4EEC-9EFC-E22543A71FB4}"/>
              </a:ext>
            </a:extLst>
          </p:cNvPr>
          <p:cNvPicPr>
            <a:picLocks noGrp="1" noChangeAspect="1"/>
          </p:cNvPicPr>
          <p:nvPr>
            <p:ph idx="1"/>
          </p:nvPr>
        </p:nvPicPr>
        <p:blipFill rotWithShape="1">
          <a:blip r:embed="rId2"/>
          <a:srcRect l="1272" t="11846" r="-1272" b="-11846"/>
          <a:stretch/>
        </p:blipFill>
        <p:spPr>
          <a:xfrm>
            <a:off x="3063774" y="1112363"/>
            <a:ext cx="3016450" cy="1506261"/>
          </a:xfrm>
          <a:prstGeom prst="rect">
            <a:avLst/>
          </a:prstGeom>
          <a:ln>
            <a:noFill/>
          </a:ln>
          <a:effectLst>
            <a:outerShdw blurRad="292100" dist="139700" dir="2700000" algn="tl" rotWithShape="0">
              <a:srgbClr val="333333">
                <a:alpha val="65000"/>
              </a:srgbClr>
            </a:outerShdw>
          </a:effectLst>
        </p:spPr>
      </p:pic>
      <p:pic>
        <p:nvPicPr>
          <p:cNvPr id="5" name="Picture 4" descr="A close up of a map&#10;&#10;Description automatically generated">
            <a:extLst>
              <a:ext uri="{FF2B5EF4-FFF2-40B4-BE49-F238E27FC236}">
                <a16:creationId xmlns:a16="http://schemas.microsoft.com/office/drawing/2014/main" id="{B919EADD-AB47-47AF-9087-C71AE4B26F60}"/>
              </a:ext>
            </a:extLst>
          </p:cNvPr>
          <p:cNvPicPr>
            <a:picLocks noChangeAspect="1"/>
          </p:cNvPicPr>
          <p:nvPr/>
        </p:nvPicPr>
        <p:blipFill rotWithShape="1">
          <a:blip r:embed="rId3"/>
          <a:srcRect l="7080" r="7080"/>
          <a:stretch/>
        </p:blipFill>
        <p:spPr>
          <a:xfrm>
            <a:off x="1828801" y="2290714"/>
            <a:ext cx="5486396" cy="4315468"/>
          </a:xfrm>
          <a:prstGeom prst="rect">
            <a:avLst/>
          </a:prstGeom>
          <a:ln>
            <a:noFill/>
          </a:ln>
          <a:effectLst>
            <a:outerShdw blurRad="292100" dist="139700" dir="2700000" algn="tl" rotWithShape="0">
              <a:srgbClr val="333333">
                <a:alpha val="65000"/>
              </a:srgbClr>
            </a:outerShdw>
          </a:effectLst>
        </p:spPr>
      </p:pic>
      <p:cxnSp>
        <p:nvCxnSpPr>
          <p:cNvPr id="7" name="Straight Arrow Connector 6">
            <a:extLst>
              <a:ext uri="{FF2B5EF4-FFF2-40B4-BE49-F238E27FC236}">
                <a16:creationId xmlns:a16="http://schemas.microsoft.com/office/drawing/2014/main" id="{3289571B-1F77-47B2-A9A2-BB3B2AE6500D}"/>
              </a:ext>
            </a:extLst>
          </p:cNvPr>
          <p:cNvCxnSpPr/>
          <p:nvPr/>
        </p:nvCxnSpPr>
        <p:spPr>
          <a:xfrm>
            <a:off x="4044098" y="1461155"/>
            <a:ext cx="0" cy="57503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128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78351"/>
          </a:xfrm>
        </p:spPr>
        <p:txBody>
          <a:bodyPr/>
          <a:lstStyle/>
          <a:p>
            <a:r>
              <a:rPr lang="en-US" dirty="0"/>
              <a:t>Results</a:t>
            </a:r>
          </a:p>
        </p:txBody>
      </p:sp>
      <p:pic>
        <p:nvPicPr>
          <p:cNvPr id="4" name="Content Placeholder 3" descr="A screenshot of a video game&#10;&#10;Description automatically generated">
            <a:extLst>
              <a:ext uri="{FF2B5EF4-FFF2-40B4-BE49-F238E27FC236}">
                <a16:creationId xmlns:a16="http://schemas.microsoft.com/office/drawing/2014/main" id="{919B33E8-8260-4EEC-9EFC-E22543A71FB4}"/>
              </a:ext>
            </a:extLst>
          </p:cNvPr>
          <p:cNvPicPr>
            <a:picLocks noGrp="1" noChangeAspect="1"/>
          </p:cNvPicPr>
          <p:nvPr>
            <p:ph idx="1"/>
          </p:nvPr>
        </p:nvPicPr>
        <p:blipFill rotWithShape="1">
          <a:blip r:embed="rId2"/>
          <a:srcRect l="1272" t="11846" r="-1272" b="-11846"/>
          <a:stretch/>
        </p:blipFill>
        <p:spPr>
          <a:xfrm>
            <a:off x="3063774" y="1112363"/>
            <a:ext cx="3016450" cy="1506261"/>
          </a:xfrm>
          <a:prstGeom prst="rect">
            <a:avLst/>
          </a:prstGeom>
          <a:ln>
            <a:noFill/>
          </a:ln>
          <a:effectLst>
            <a:outerShdw blurRad="292100" dist="139700" dir="2700000" algn="tl" rotWithShape="0">
              <a:srgbClr val="333333">
                <a:alpha val="65000"/>
              </a:srgbClr>
            </a:outerShdw>
          </a:effectLst>
        </p:spPr>
      </p:pic>
      <p:pic>
        <p:nvPicPr>
          <p:cNvPr id="6" name="Picture 5" descr="A close up of a map&#10;&#10;Description automatically generated">
            <a:extLst>
              <a:ext uri="{FF2B5EF4-FFF2-40B4-BE49-F238E27FC236}">
                <a16:creationId xmlns:a16="http://schemas.microsoft.com/office/drawing/2014/main" id="{BBBC3D0B-DFA9-4B5F-AA81-BD696C048E83}"/>
              </a:ext>
            </a:extLst>
          </p:cNvPr>
          <p:cNvPicPr>
            <a:picLocks noChangeAspect="1"/>
          </p:cNvPicPr>
          <p:nvPr/>
        </p:nvPicPr>
        <p:blipFill rotWithShape="1">
          <a:blip r:embed="rId3"/>
          <a:srcRect l="8185" r="8185"/>
          <a:stretch/>
        </p:blipFill>
        <p:spPr>
          <a:xfrm>
            <a:off x="1828801" y="2290714"/>
            <a:ext cx="5486396" cy="4320266"/>
          </a:xfrm>
          <a:prstGeom prst="rect">
            <a:avLst/>
          </a:prstGeom>
          <a:ln>
            <a:noFill/>
          </a:ln>
          <a:effectLst>
            <a:outerShdw blurRad="292100" dist="139700" dir="2700000" algn="tl" rotWithShape="0">
              <a:srgbClr val="333333">
                <a:alpha val="65000"/>
              </a:srgbClr>
            </a:outerShdw>
          </a:effectLst>
        </p:spPr>
      </p:pic>
      <p:cxnSp>
        <p:nvCxnSpPr>
          <p:cNvPr id="7" name="Straight Arrow Connector 6">
            <a:extLst>
              <a:ext uri="{FF2B5EF4-FFF2-40B4-BE49-F238E27FC236}">
                <a16:creationId xmlns:a16="http://schemas.microsoft.com/office/drawing/2014/main" id="{FC614F14-5403-4D27-919D-D107382D4BBB}"/>
              </a:ext>
            </a:extLst>
          </p:cNvPr>
          <p:cNvCxnSpPr/>
          <p:nvPr/>
        </p:nvCxnSpPr>
        <p:spPr>
          <a:xfrm>
            <a:off x="4675694" y="1508289"/>
            <a:ext cx="0" cy="57503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7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78351"/>
          </a:xfrm>
        </p:spPr>
        <p:txBody>
          <a:bodyPr/>
          <a:lstStyle/>
          <a:p>
            <a:r>
              <a:rPr lang="en-US" dirty="0"/>
              <a:t>Results</a:t>
            </a:r>
          </a:p>
        </p:txBody>
      </p:sp>
      <p:pic>
        <p:nvPicPr>
          <p:cNvPr id="4" name="Content Placeholder 3" descr="A screenshot of a video game&#10;&#10;Description automatically generated">
            <a:extLst>
              <a:ext uri="{FF2B5EF4-FFF2-40B4-BE49-F238E27FC236}">
                <a16:creationId xmlns:a16="http://schemas.microsoft.com/office/drawing/2014/main" id="{919B33E8-8260-4EEC-9EFC-E22543A71FB4}"/>
              </a:ext>
            </a:extLst>
          </p:cNvPr>
          <p:cNvPicPr>
            <a:picLocks noGrp="1" noChangeAspect="1"/>
          </p:cNvPicPr>
          <p:nvPr>
            <p:ph idx="1"/>
          </p:nvPr>
        </p:nvPicPr>
        <p:blipFill rotWithShape="1">
          <a:blip r:embed="rId2"/>
          <a:srcRect l="1272" t="11846" r="-1272" b="-11846"/>
          <a:stretch/>
        </p:blipFill>
        <p:spPr>
          <a:xfrm>
            <a:off x="3063774" y="1112363"/>
            <a:ext cx="3016450" cy="1506261"/>
          </a:xfrm>
          <a:prstGeom prst="rect">
            <a:avLst/>
          </a:prstGeom>
          <a:ln>
            <a:noFill/>
          </a:ln>
          <a:effectLst>
            <a:outerShdw blurRad="292100" dist="139700" dir="2700000" algn="tl" rotWithShape="0">
              <a:srgbClr val="333333">
                <a:alpha val="65000"/>
              </a:srgbClr>
            </a:outerShdw>
          </a:effectLst>
        </p:spPr>
      </p:pic>
      <p:pic>
        <p:nvPicPr>
          <p:cNvPr id="6" name="Picture 5" descr="A close up of a map&#10;&#10;Description automatically generated">
            <a:extLst>
              <a:ext uri="{FF2B5EF4-FFF2-40B4-BE49-F238E27FC236}">
                <a16:creationId xmlns:a16="http://schemas.microsoft.com/office/drawing/2014/main" id="{12BF4AF9-DCDE-4B13-8011-F24C817A326D}"/>
              </a:ext>
            </a:extLst>
          </p:cNvPr>
          <p:cNvPicPr>
            <a:picLocks noChangeAspect="1"/>
          </p:cNvPicPr>
          <p:nvPr/>
        </p:nvPicPr>
        <p:blipFill rotWithShape="1">
          <a:blip r:embed="rId3"/>
          <a:srcRect l="7239" r="8415"/>
          <a:stretch/>
        </p:blipFill>
        <p:spPr>
          <a:xfrm>
            <a:off x="1828801" y="2290714"/>
            <a:ext cx="5514679" cy="4315468"/>
          </a:xfrm>
          <a:prstGeom prst="rect">
            <a:avLst/>
          </a:prstGeom>
          <a:ln>
            <a:noFill/>
          </a:ln>
          <a:effectLst>
            <a:outerShdw blurRad="292100" dist="139700" dir="2700000" algn="tl" rotWithShape="0">
              <a:srgbClr val="333333">
                <a:alpha val="65000"/>
              </a:srgbClr>
            </a:outerShdw>
          </a:effectLst>
        </p:spPr>
      </p:pic>
      <p:cxnSp>
        <p:nvCxnSpPr>
          <p:cNvPr id="7" name="Straight Arrow Connector 6">
            <a:extLst>
              <a:ext uri="{FF2B5EF4-FFF2-40B4-BE49-F238E27FC236}">
                <a16:creationId xmlns:a16="http://schemas.microsoft.com/office/drawing/2014/main" id="{18DD5589-420D-4C37-932A-51B4D6E4BF2B}"/>
              </a:ext>
            </a:extLst>
          </p:cNvPr>
          <p:cNvCxnSpPr/>
          <p:nvPr/>
        </p:nvCxnSpPr>
        <p:spPr>
          <a:xfrm>
            <a:off x="5231876" y="1588416"/>
            <a:ext cx="0" cy="57503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509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78351"/>
          </a:xfrm>
        </p:spPr>
        <p:txBody>
          <a:bodyPr/>
          <a:lstStyle/>
          <a:p>
            <a:r>
              <a:rPr lang="en-US" dirty="0"/>
              <a:t>Results</a:t>
            </a:r>
          </a:p>
        </p:txBody>
      </p:sp>
      <p:pic>
        <p:nvPicPr>
          <p:cNvPr id="4" name="Content Placeholder 3" descr="A screenshot of a video game&#10;&#10;Description automatically generated">
            <a:extLst>
              <a:ext uri="{FF2B5EF4-FFF2-40B4-BE49-F238E27FC236}">
                <a16:creationId xmlns:a16="http://schemas.microsoft.com/office/drawing/2014/main" id="{919B33E8-8260-4EEC-9EFC-E22543A71FB4}"/>
              </a:ext>
            </a:extLst>
          </p:cNvPr>
          <p:cNvPicPr>
            <a:picLocks noGrp="1" noChangeAspect="1"/>
          </p:cNvPicPr>
          <p:nvPr>
            <p:ph idx="1"/>
          </p:nvPr>
        </p:nvPicPr>
        <p:blipFill rotWithShape="1">
          <a:blip r:embed="rId2"/>
          <a:srcRect l="1272" t="11846" r="-1272" b="-11846"/>
          <a:stretch/>
        </p:blipFill>
        <p:spPr>
          <a:xfrm>
            <a:off x="3063774" y="1112363"/>
            <a:ext cx="3016450" cy="1506261"/>
          </a:xfrm>
          <a:prstGeom prst="rect">
            <a:avLst/>
          </a:prstGeom>
          <a:ln>
            <a:noFill/>
          </a:ln>
          <a:effectLst>
            <a:outerShdw blurRad="292100" dist="139700" dir="2700000" algn="tl" rotWithShape="0">
              <a:srgbClr val="333333">
                <a:alpha val="65000"/>
              </a:srgbClr>
            </a:outerShdw>
          </a:effectLst>
        </p:spPr>
      </p:pic>
      <p:pic>
        <p:nvPicPr>
          <p:cNvPr id="6" name="Picture 5" descr="A close up of a map&#10;&#10;Description automatically generated">
            <a:extLst>
              <a:ext uri="{FF2B5EF4-FFF2-40B4-BE49-F238E27FC236}">
                <a16:creationId xmlns:a16="http://schemas.microsoft.com/office/drawing/2014/main" id="{B85F101E-E029-4E27-B448-7C00538E3076}"/>
              </a:ext>
            </a:extLst>
          </p:cNvPr>
          <p:cNvPicPr>
            <a:picLocks noChangeAspect="1"/>
          </p:cNvPicPr>
          <p:nvPr/>
        </p:nvPicPr>
        <p:blipFill rotWithShape="1">
          <a:blip r:embed="rId3"/>
          <a:srcRect l="8133" r="8133"/>
          <a:stretch/>
        </p:blipFill>
        <p:spPr>
          <a:xfrm>
            <a:off x="1828801" y="2290714"/>
            <a:ext cx="5486396" cy="4315468"/>
          </a:xfrm>
          <a:prstGeom prst="rect">
            <a:avLst/>
          </a:prstGeom>
          <a:ln>
            <a:noFill/>
          </a:ln>
          <a:effectLst>
            <a:outerShdw blurRad="292100" dist="139700" dir="2700000" algn="tl" rotWithShape="0">
              <a:srgbClr val="333333">
                <a:alpha val="65000"/>
              </a:srgbClr>
            </a:outerShdw>
          </a:effectLst>
        </p:spPr>
      </p:pic>
      <p:cxnSp>
        <p:nvCxnSpPr>
          <p:cNvPr id="7" name="Straight Arrow Connector 6">
            <a:extLst>
              <a:ext uri="{FF2B5EF4-FFF2-40B4-BE49-F238E27FC236}">
                <a16:creationId xmlns:a16="http://schemas.microsoft.com/office/drawing/2014/main" id="{78817FD9-CBAE-4F0C-888A-2C3BE51B3459}"/>
              </a:ext>
            </a:extLst>
          </p:cNvPr>
          <p:cNvCxnSpPr/>
          <p:nvPr/>
        </p:nvCxnSpPr>
        <p:spPr>
          <a:xfrm>
            <a:off x="5599521" y="1498861"/>
            <a:ext cx="0" cy="57503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505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78351"/>
          </a:xfrm>
        </p:spPr>
        <p:txBody>
          <a:bodyPr/>
          <a:lstStyle/>
          <a:p>
            <a:r>
              <a:rPr lang="en-US" dirty="0"/>
              <a:t>Results</a:t>
            </a:r>
          </a:p>
        </p:txBody>
      </p:sp>
      <p:pic>
        <p:nvPicPr>
          <p:cNvPr id="9" name="Picture 8">
            <a:extLst>
              <a:ext uri="{FF2B5EF4-FFF2-40B4-BE49-F238E27FC236}">
                <a16:creationId xmlns:a16="http://schemas.microsoft.com/office/drawing/2014/main" id="{DCE3DCB4-69E5-4B31-A93D-42FD1386CA16}"/>
              </a:ext>
            </a:extLst>
          </p:cNvPr>
          <p:cNvPicPr>
            <a:picLocks noChangeAspect="1"/>
          </p:cNvPicPr>
          <p:nvPr/>
        </p:nvPicPr>
        <p:blipFill>
          <a:blip r:embed="rId2"/>
          <a:stretch>
            <a:fillRect/>
          </a:stretch>
        </p:blipFill>
        <p:spPr>
          <a:xfrm>
            <a:off x="697583" y="1557779"/>
            <a:ext cx="5618376" cy="4213782"/>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D030EF73-ECFF-421C-9630-26DBE5E45BE9}"/>
              </a:ext>
            </a:extLst>
          </p:cNvPr>
          <p:cNvSpPr txBox="1"/>
          <p:nvPr/>
        </p:nvSpPr>
        <p:spPr>
          <a:xfrm>
            <a:off x="6400800" y="4440021"/>
            <a:ext cx="2743200" cy="369332"/>
          </a:xfrm>
          <a:prstGeom prst="rect">
            <a:avLst/>
          </a:prstGeom>
          <a:noFill/>
        </p:spPr>
        <p:txBody>
          <a:bodyPr wrap="square" rtlCol="0">
            <a:spAutoFit/>
          </a:bodyPr>
          <a:lstStyle/>
          <a:p>
            <a:pPr algn="ctr"/>
            <a:r>
              <a:rPr lang="en-US" dirty="0"/>
              <a:t>Pearson </a:t>
            </a:r>
            <a:r>
              <a:rPr lang="en-US" dirty="0" err="1"/>
              <a:t>coeff</a:t>
            </a:r>
            <a:r>
              <a:rPr lang="en-US" dirty="0"/>
              <a:t>. = -0.79</a:t>
            </a: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20D39688-407C-4391-9D55-C92A6B4B9A76}"/>
                  </a:ext>
                </a:extLst>
              </p:cNvPr>
              <p:cNvSpPr/>
              <p:nvPr/>
            </p:nvSpPr>
            <p:spPr>
              <a:xfrm>
                <a:off x="6735452" y="2049785"/>
                <a:ext cx="2040903" cy="1283044"/>
              </a:xfrm>
              <a:prstGeom prst="rect">
                <a:avLst/>
              </a:prstGeom>
            </p:spPr>
            <p:txBody>
              <a:bodyPr wrap="square">
                <a:spAutoFit/>
              </a:bodyPr>
              <a:lstStyle/>
              <a:p>
                <a:pPr algn="ctr"/>
                <a:r>
                  <a:rPr lang="en-US" dirty="0"/>
                  <a:t>Signal to Noise</a:t>
                </a:r>
              </a:p>
              <a:p>
                <a:pPr algn="ctr"/>
                <a:endParaRPr lang="en-US" dirty="0"/>
              </a:p>
              <a:p>
                <a:pPr algn="ctr"/>
                <a14:m>
                  <m:oMathPara xmlns:m="http://schemas.openxmlformats.org/officeDocument/2006/math">
                    <m:oMathParaPr>
                      <m:jc m:val="center"/>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𝑆</m:t>
                          </m:r>
                        </m:num>
                        <m:den>
                          <m:r>
                            <a:rPr lang="en-US" i="1">
                              <a:latin typeface="Cambria Math" panose="02040503050406030204" pitchFamily="18" charset="0"/>
                            </a:rPr>
                            <m:t>𝑁</m:t>
                          </m:r>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64</m:t>
                              </m:r>
                            </m:sub>
                          </m:sSub>
                          <m:r>
                            <a:rPr lang="en-US" i="1">
                              <a:latin typeface="Cambria Math" panose="02040503050406030204" pitchFamily="18" charset="0"/>
                            </a:rPr>
                            <m:t>−</m:t>
                          </m:r>
                          <m:r>
                            <a:rPr lang="en-US" i="1">
                              <a:latin typeface="Cambria Math" panose="02040503050406030204" pitchFamily="18" charset="0"/>
                            </a:rPr>
                            <m:t>𝐵</m:t>
                          </m:r>
                        </m:num>
                        <m:den>
                          <m:rad>
                            <m:radPr>
                              <m:degHide m:val="on"/>
                              <m:ctrlPr>
                                <a:rPr lang="en-US" i="1">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64</m:t>
                                  </m:r>
                                </m:sub>
                              </m:sSub>
                            </m:e>
                          </m:rad>
                        </m:den>
                      </m:f>
                    </m:oMath>
                  </m:oMathPara>
                </a14:m>
                <a:endParaRPr lang="en-US" dirty="0"/>
              </a:p>
            </p:txBody>
          </p:sp>
        </mc:Choice>
        <mc:Fallback>
          <p:sp>
            <p:nvSpPr>
              <p:cNvPr id="3" name="Rectangle 2">
                <a:extLst>
                  <a:ext uri="{FF2B5EF4-FFF2-40B4-BE49-F238E27FC236}">
                    <a16:creationId xmlns:a16="http://schemas.microsoft.com/office/drawing/2014/main" id="{20D39688-407C-4391-9D55-C92A6B4B9A76}"/>
                  </a:ext>
                </a:extLst>
              </p:cNvPr>
              <p:cNvSpPr>
                <a:spLocks noRot="1" noChangeAspect="1" noMove="1" noResize="1" noEditPoints="1" noAdjustHandles="1" noChangeArrowheads="1" noChangeShapeType="1" noTextEdit="1"/>
              </p:cNvSpPr>
              <p:nvPr/>
            </p:nvSpPr>
            <p:spPr>
              <a:xfrm>
                <a:off x="6735452" y="2049785"/>
                <a:ext cx="2040903" cy="1283044"/>
              </a:xfrm>
              <a:prstGeom prst="rect">
                <a:avLst/>
              </a:prstGeom>
              <a:blipFill>
                <a:blip r:embed="rId3"/>
                <a:stretch>
                  <a:fillRect t="-2370"/>
                </a:stretch>
              </a:blipFill>
            </p:spPr>
            <p:txBody>
              <a:bodyPr/>
              <a:lstStyle/>
              <a:p>
                <a:r>
                  <a:rPr lang="en-US">
                    <a:noFill/>
                  </a:rPr>
                  <a:t> </a:t>
                </a:r>
              </a:p>
            </p:txBody>
          </p:sp>
        </mc:Fallback>
      </mc:AlternateContent>
    </p:spTree>
    <p:extLst>
      <p:ext uri="{BB962C8B-B14F-4D97-AF65-F5344CB8AC3E}">
        <p14:creationId xmlns:p14="http://schemas.microsoft.com/office/powerpoint/2010/main" val="2294079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61534"/>
          </a:xfrm>
        </p:spPr>
        <p:txBody>
          <a:bodyPr/>
          <a:lstStyle/>
          <a:p>
            <a:r>
              <a:rPr lang="en-US" dirty="0"/>
              <a:t>References</a:t>
            </a:r>
          </a:p>
        </p:txBody>
      </p:sp>
      <p:sp>
        <p:nvSpPr>
          <p:cNvPr id="3" name="Content Placeholder 2"/>
          <p:cNvSpPr>
            <a:spLocks noGrp="1"/>
          </p:cNvSpPr>
          <p:nvPr>
            <p:ph idx="1"/>
          </p:nvPr>
        </p:nvSpPr>
        <p:spPr>
          <a:xfrm>
            <a:off x="457200" y="1147713"/>
            <a:ext cx="8229600" cy="4800600"/>
          </a:xfrm>
        </p:spPr>
        <p:txBody>
          <a:bodyPr>
            <a:noAutofit/>
          </a:bodyPr>
          <a:lstStyle/>
          <a:p>
            <a:r>
              <a:rPr lang="en-US" sz="1100" dirty="0">
                <a:latin typeface="Times New Roman" panose="02020603050405020304" pitchFamily="18" charset="0"/>
                <a:cs typeface="Times New Roman" panose="02020603050405020304" pitchFamily="18" charset="0"/>
              </a:rPr>
              <a:t>Berndt, D. &amp; </a:t>
            </a:r>
            <a:r>
              <a:rPr lang="en-US" sz="1100" dirty="0" err="1">
                <a:latin typeface="Times New Roman" panose="02020603050405020304" pitchFamily="18" charset="0"/>
                <a:cs typeface="Times New Roman" panose="02020603050405020304" pitchFamily="18" charset="0"/>
              </a:rPr>
              <a:t>Clifford,J</a:t>
            </a:r>
            <a:r>
              <a:rPr lang="en-US" sz="1100" dirty="0">
                <a:latin typeface="Times New Roman" panose="02020603050405020304" pitchFamily="18" charset="0"/>
                <a:cs typeface="Times New Roman" panose="02020603050405020304" pitchFamily="18" charset="0"/>
              </a:rPr>
              <a:t>. 1994, Using dynamic time warping to find patterns in time series, in: KDD Workshop, Seattle, vol. 10, 359–370</a:t>
            </a:r>
          </a:p>
          <a:p>
            <a:r>
              <a:rPr lang="en-US" sz="1100" dirty="0">
                <a:latin typeface="Times New Roman" panose="02020603050405020304" pitchFamily="18" charset="0"/>
                <a:cs typeface="Times New Roman" panose="02020603050405020304" pitchFamily="18" charset="0"/>
              </a:rPr>
              <a:t>Faloutsos et al. 1994, Fast subsequence matching in time-series databases, in: Proceedings of the ACM SIGMOD International Conference on Management of Data, 419–429</a:t>
            </a:r>
          </a:p>
          <a:p>
            <a:r>
              <a:rPr lang="en-US" sz="1100" dirty="0">
                <a:latin typeface="Times New Roman" panose="02020603050405020304" pitchFamily="18" charset="0"/>
                <a:cs typeface="Times New Roman" panose="02020603050405020304" pitchFamily="18" charset="0"/>
              </a:rPr>
              <a:t>Fishman, G.J. 1992, Gamma-ray Bursts - Observations, Analyses, and Theories, 265</a:t>
            </a:r>
          </a:p>
          <a:p>
            <a:r>
              <a:rPr lang="en-US" sz="1100" dirty="0">
                <a:latin typeface="Times New Roman" panose="02020603050405020304" pitchFamily="18" charset="0"/>
                <a:cs typeface="Times New Roman" panose="02020603050405020304" pitchFamily="18" charset="0"/>
              </a:rPr>
              <a:t>Golenetskii, S. V., </a:t>
            </a:r>
            <a:r>
              <a:rPr lang="en-US" sz="1100" dirty="0" err="1">
                <a:latin typeface="Times New Roman" panose="02020603050405020304" pitchFamily="18" charset="0"/>
                <a:cs typeface="Times New Roman" panose="02020603050405020304" pitchFamily="18" charset="0"/>
              </a:rPr>
              <a:t>Mazets</a:t>
            </a:r>
            <a:r>
              <a:rPr lang="en-US" sz="1100" dirty="0">
                <a:latin typeface="Times New Roman" panose="02020603050405020304" pitchFamily="18" charset="0"/>
                <a:cs typeface="Times New Roman" panose="02020603050405020304" pitchFamily="18" charset="0"/>
              </a:rPr>
              <a:t>, E. P., </a:t>
            </a:r>
            <a:r>
              <a:rPr lang="en-US" sz="1100" dirty="0" err="1">
                <a:latin typeface="Times New Roman" panose="02020603050405020304" pitchFamily="18" charset="0"/>
                <a:cs typeface="Times New Roman" panose="02020603050405020304" pitchFamily="18" charset="0"/>
              </a:rPr>
              <a:t>Aptekar</a:t>
            </a:r>
            <a:r>
              <a:rPr lang="en-US" sz="1100" dirty="0">
                <a:latin typeface="Times New Roman" panose="02020603050405020304" pitchFamily="18" charset="0"/>
                <a:cs typeface="Times New Roman" panose="02020603050405020304" pitchFamily="18" charset="0"/>
              </a:rPr>
              <a:t>, R. L., &amp; </a:t>
            </a:r>
            <a:r>
              <a:rPr lang="en-US" sz="1100" dirty="0" err="1">
                <a:latin typeface="Times New Roman" panose="02020603050405020304" pitchFamily="18" charset="0"/>
                <a:cs typeface="Times New Roman" panose="02020603050405020304" pitchFamily="18" charset="0"/>
              </a:rPr>
              <a:t>Ilinskii</a:t>
            </a:r>
            <a:r>
              <a:rPr lang="en-US" sz="1100" dirty="0">
                <a:latin typeface="Times New Roman" panose="02020603050405020304" pitchFamily="18" charset="0"/>
                <a:cs typeface="Times New Roman" panose="02020603050405020304" pitchFamily="18" charset="0"/>
              </a:rPr>
              <a:t>, V. N. 1983, Nature, 306, 451</a:t>
            </a:r>
          </a:p>
          <a:p>
            <a:r>
              <a:rPr lang="en-US" sz="1100" dirty="0">
                <a:latin typeface="Times New Roman" panose="02020603050405020304" pitchFamily="18" charset="0"/>
                <a:cs typeface="Times New Roman" panose="02020603050405020304" pitchFamily="18" charset="0"/>
              </a:rPr>
              <a:t>Hakkila, J., 2020, unpublished manuscript</a:t>
            </a:r>
          </a:p>
          <a:p>
            <a:r>
              <a:rPr lang="en-US" sz="1100" dirty="0">
                <a:latin typeface="Times New Roman" panose="02020603050405020304" pitchFamily="18" charset="0"/>
                <a:cs typeface="Times New Roman" panose="02020603050405020304" pitchFamily="18" charset="0"/>
              </a:rPr>
              <a:t>Hakkila, J., et al. 2003, </a:t>
            </a:r>
            <a:r>
              <a:rPr lang="en-US" sz="1100" dirty="0" err="1">
                <a:latin typeface="Times New Roman" panose="02020603050405020304" pitchFamily="18" charset="0"/>
                <a:cs typeface="Times New Roman" panose="02020603050405020304" pitchFamily="18" charset="0"/>
              </a:rPr>
              <a:t>ApJ</a:t>
            </a:r>
            <a:r>
              <a:rPr lang="en-US" sz="1100" dirty="0">
                <a:latin typeface="Times New Roman" panose="02020603050405020304" pitchFamily="18" charset="0"/>
                <a:cs typeface="Times New Roman" panose="02020603050405020304" pitchFamily="18" charset="0"/>
              </a:rPr>
              <a:t>, 582, 320</a:t>
            </a:r>
          </a:p>
          <a:p>
            <a:r>
              <a:rPr lang="en-US" sz="1100" dirty="0">
                <a:latin typeface="Times New Roman" panose="02020603050405020304" pitchFamily="18" charset="0"/>
                <a:cs typeface="Times New Roman" panose="02020603050405020304" pitchFamily="18" charset="0"/>
              </a:rPr>
              <a:t>Hakkila, J., et al. 2008, </a:t>
            </a:r>
            <a:r>
              <a:rPr lang="en-US" sz="1100" dirty="0" err="1">
                <a:latin typeface="Times New Roman" panose="02020603050405020304" pitchFamily="18" charset="0"/>
                <a:cs typeface="Times New Roman" panose="02020603050405020304" pitchFamily="18" charset="0"/>
              </a:rPr>
              <a:t>ApJ</a:t>
            </a:r>
            <a:r>
              <a:rPr lang="en-US" sz="1100" dirty="0">
                <a:latin typeface="Times New Roman" panose="02020603050405020304" pitchFamily="18" charset="0"/>
                <a:cs typeface="Times New Roman" panose="02020603050405020304" pitchFamily="18" charset="0"/>
              </a:rPr>
              <a:t>, 677, L81</a:t>
            </a:r>
          </a:p>
          <a:p>
            <a:r>
              <a:rPr lang="en-US" sz="1100" dirty="0">
                <a:latin typeface="Times New Roman" panose="02020603050405020304" pitchFamily="18" charset="0"/>
                <a:cs typeface="Times New Roman" panose="02020603050405020304" pitchFamily="18" charset="0"/>
              </a:rPr>
              <a:t>Hakkila, J., et al. 2015, </a:t>
            </a:r>
            <a:r>
              <a:rPr lang="en-US" sz="1100" dirty="0" err="1">
                <a:latin typeface="Times New Roman" panose="02020603050405020304" pitchFamily="18" charset="0"/>
                <a:cs typeface="Times New Roman" panose="02020603050405020304" pitchFamily="18" charset="0"/>
              </a:rPr>
              <a:t>ApJ</a:t>
            </a:r>
            <a:r>
              <a:rPr lang="en-US" sz="1100" dirty="0">
                <a:latin typeface="Times New Roman" panose="02020603050405020304" pitchFamily="18" charset="0"/>
                <a:cs typeface="Times New Roman" panose="02020603050405020304" pitchFamily="18" charset="0"/>
              </a:rPr>
              <a:t> 815.2, 134</a:t>
            </a:r>
          </a:p>
          <a:p>
            <a:r>
              <a:rPr lang="en-US" sz="1100" dirty="0">
                <a:latin typeface="Times New Roman" panose="02020603050405020304" pitchFamily="18" charset="0"/>
                <a:cs typeface="Times New Roman" panose="02020603050405020304" pitchFamily="18" charset="0"/>
              </a:rPr>
              <a:t>Hakkila, J., et al. 2018, </a:t>
            </a:r>
            <a:r>
              <a:rPr lang="en-US" sz="1100" dirty="0" err="1">
                <a:latin typeface="Times New Roman" panose="02020603050405020304" pitchFamily="18" charset="0"/>
                <a:cs typeface="Times New Roman" panose="02020603050405020304" pitchFamily="18" charset="0"/>
              </a:rPr>
              <a:t>ApJ</a:t>
            </a:r>
            <a:r>
              <a:rPr lang="en-US" sz="1100" dirty="0">
                <a:latin typeface="Times New Roman" panose="02020603050405020304" pitchFamily="18" charset="0"/>
                <a:cs typeface="Times New Roman" panose="02020603050405020304" pitchFamily="18" charset="0"/>
              </a:rPr>
              <a:t> 863.1, 77</a:t>
            </a:r>
          </a:p>
          <a:p>
            <a:r>
              <a:rPr lang="en-US" sz="1100" dirty="0">
                <a:latin typeface="Times New Roman" panose="02020603050405020304" pitchFamily="18" charset="0"/>
                <a:cs typeface="Times New Roman" panose="02020603050405020304" pitchFamily="18" charset="0"/>
              </a:rPr>
              <a:t>Hakkila, J., &amp; Cumbee, R. S. 2009, in AIP Proc. 1133 (ed. Meegan, </a:t>
            </a:r>
            <a:r>
              <a:rPr lang="en-US" sz="1100" dirty="0" err="1">
                <a:latin typeface="Times New Roman" panose="02020603050405020304" pitchFamily="18" charset="0"/>
                <a:cs typeface="Times New Roman" panose="02020603050405020304" pitchFamily="18" charset="0"/>
              </a:rPr>
              <a:t>Gehrels</a:t>
            </a:r>
            <a:r>
              <a:rPr lang="en-US" sz="1100" dirty="0">
                <a:latin typeface="Times New Roman" panose="02020603050405020304" pitchFamily="18" charset="0"/>
                <a:cs typeface="Times New Roman" panose="02020603050405020304" pitchFamily="18" charset="0"/>
              </a:rPr>
              <a:t>, \&amp; Kouveliotou), 379</a:t>
            </a:r>
          </a:p>
          <a:p>
            <a:r>
              <a:rPr lang="en-US" sz="1100" dirty="0">
                <a:latin typeface="Times New Roman" panose="02020603050405020304" pitchFamily="18" charset="0"/>
                <a:cs typeface="Times New Roman" panose="02020603050405020304" pitchFamily="18" charset="0"/>
              </a:rPr>
              <a:t>Hakkila, J., &amp; Preece, R. 2011, </a:t>
            </a:r>
            <a:r>
              <a:rPr lang="en-US" sz="1100" dirty="0" err="1">
                <a:latin typeface="Times New Roman" panose="02020603050405020304" pitchFamily="18" charset="0"/>
                <a:cs typeface="Times New Roman" panose="02020603050405020304" pitchFamily="18" charset="0"/>
              </a:rPr>
              <a:t>ApJ</a:t>
            </a:r>
            <a:r>
              <a:rPr lang="en-US" sz="1100" dirty="0">
                <a:latin typeface="Times New Roman" panose="02020603050405020304" pitchFamily="18" charset="0"/>
                <a:cs typeface="Times New Roman" panose="02020603050405020304" pitchFamily="18" charset="0"/>
              </a:rPr>
              <a:t>, 740, 104</a:t>
            </a:r>
          </a:p>
          <a:p>
            <a:r>
              <a:rPr lang="en-US" sz="1100" dirty="0">
                <a:latin typeface="Times New Roman" panose="02020603050405020304" pitchFamily="18" charset="0"/>
                <a:cs typeface="Times New Roman" panose="02020603050405020304" pitchFamily="18" charset="0"/>
              </a:rPr>
              <a:t>Hakkila, J., &amp; Preece, R. 2014, </a:t>
            </a:r>
            <a:r>
              <a:rPr lang="en-US" sz="1100" dirty="0" err="1">
                <a:latin typeface="Times New Roman" panose="02020603050405020304" pitchFamily="18" charset="0"/>
                <a:cs typeface="Times New Roman" panose="02020603050405020304" pitchFamily="18" charset="0"/>
              </a:rPr>
              <a:t>ApJ</a:t>
            </a:r>
            <a:r>
              <a:rPr lang="en-US" sz="1100" dirty="0">
                <a:latin typeface="Times New Roman" panose="02020603050405020304" pitchFamily="18" charset="0"/>
                <a:cs typeface="Times New Roman" panose="02020603050405020304" pitchFamily="18" charset="0"/>
              </a:rPr>
              <a:t>, 783, 2</a:t>
            </a:r>
          </a:p>
          <a:p>
            <a:r>
              <a:rPr lang="en-US" sz="1100" dirty="0" err="1">
                <a:latin typeface="Times New Roman" panose="02020603050405020304" pitchFamily="18" charset="0"/>
                <a:cs typeface="Times New Roman" panose="02020603050405020304" pitchFamily="18" charset="0"/>
              </a:rPr>
              <a:t>Igleisas</a:t>
            </a:r>
            <a:r>
              <a:rPr lang="en-US" sz="1100" dirty="0">
                <a:latin typeface="Times New Roman" panose="02020603050405020304" pitchFamily="18" charset="0"/>
                <a:cs typeface="Times New Roman" panose="02020603050405020304" pitchFamily="18" charset="0"/>
              </a:rPr>
              <a:t>, F., Energies 2013, 6, 579-597; doi:10.3390/en6020579</a:t>
            </a:r>
          </a:p>
          <a:p>
            <a:r>
              <a:rPr lang="en-US" sz="1100" dirty="0">
                <a:latin typeface="Times New Roman" panose="02020603050405020304" pitchFamily="18" charset="0"/>
                <a:cs typeface="Times New Roman" panose="02020603050405020304" pitchFamily="18" charset="0"/>
              </a:rPr>
              <a:t>Day, W.H.E., </a:t>
            </a:r>
            <a:r>
              <a:rPr lang="en-US" sz="1100" dirty="0" err="1">
                <a:latin typeface="Times New Roman" panose="02020603050405020304" pitchFamily="18" charset="0"/>
                <a:cs typeface="Times New Roman" panose="02020603050405020304" pitchFamily="18" charset="0"/>
              </a:rPr>
              <a:t>Edelsbrunner</a:t>
            </a:r>
            <a:r>
              <a:rPr lang="en-US" sz="1100" dirty="0">
                <a:latin typeface="Times New Roman" panose="02020603050405020304" pitchFamily="18" charset="0"/>
                <a:cs typeface="Times New Roman" panose="02020603050405020304" pitchFamily="18" charset="0"/>
              </a:rPr>
              <a:t>, H. 1984, Efficient algorithms for agglomerative hierarchical clustering methods. Journal of Classification 1, 7–24, https://doi.org/10.1007/BF01890115</a:t>
            </a:r>
          </a:p>
          <a:p>
            <a:r>
              <a:rPr lang="en-US" sz="1100" dirty="0">
                <a:latin typeface="Times New Roman" panose="02020603050405020304" pitchFamily="18" charset="0"/>
                <a:cs typeface="Times New Roman" panose="02020603050405020304" pitchFamily="18" charset="0"/>
              </a:rPr>
              <a:t>Jain, A. K., </a:t>
            </a:r>
            <a:r>
              <a:rPr lang="en-US" sz="1100" dirty="0" err="1">
                <a:latin typeface="Times New Roman" panose="02020603050405020304" pitchFamily="18" charset="0"/>
                <a:cs typeface="Times New Roman" panose="02020603050405020304" pitchFamily="18" charset="0"/>
              </a:rPr>
              <a:t>Murty</a:t>
            </a:r>
            <a:r>
              <a:rPr lang="en-US" sz="1100" dirty="0">
                <a:latin typeface="Times New Roman" panose="02020603050405020304" pitchFamily="18" charset="0"/>
                <a:cs typeface="Times New Roman" panose="02020603050405020304" pitchFamily="18" charset="0"/>
              </a:rPr>
              <a:t>, M. N., &amp; Flynn, P. J. 1999. Data clustering: A review. ACM Computing Surveys, 31(3), 264–323</a:t>
            </a:r>
          </a:p>
          <a:p>
            <a:r>
              <a:rPr lang="en-US" sz="1100" dirty="0">
                <a:latin typeface="Times New Roman" panose="02020603050405020304" pitchFamily="18" charset="0"/>
                <a:cs typeface="Times New Roman" panose="02020603050405020304" pitchFamily="18" charset="0"/>
              </a:rPr>
              <a:t>Kate, R. 2016, Using dynamic time warping distances as features for improved time series classification, Data Min. </a:t>
            </a:r>
            <a:r>
              <a:rPr lang="en-US" sz="1100" dirty="0" err="1">
                <a:latin typeface="Times New Roman" panose="02020603050405020304" pitchFamily="18" charset="0"/>
                <a:cs typeface="Times New Roman" panose="02020603050405020304" pitchFamily="18" charset="0"/>
              </a:rPr>
              <a:t>Knowl</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Discov</a:t>
            </a:r>
            <a:r>
              <a:rPr lang="en-US" sz="1100" dirty="0">
                <a:latin typeface="Times New Roman" panose="02020603050405020304" pitchFamily="18" charset="0"/>
                <a:cs typeface="Times New Roman" panose="02020603050405020304" pitchFamily="18" charset="0"/>
              </a:rPr>
              <a:t>, 2,  283–312</a:t>
            </a:r>
          </a:p>
          <a:p>
            <a:r>
              <a:rPr lang="en-US" sz="1100" dirty="0">
                <a:latin typeface="Times New Roman" panose="02020603050405020304" pitchFamily="18" charset="0"/>
                <a:cs typeface="Times New Roman" panose="02020603050405020304" pitchFamily="18" charset="0"/>
              </a:rPr>
              <a:t>Keogh, E. 2002, Exact Indexing of Dynamic Time Warping. In Proceedings of the 28th International Conference on Very Large Data Bases, Hong Kong, China, 20–23 August, 406–417</a:t>
            </a:r>
          </a:p>
          <a:p>
            <a:r>
              <a:rPr lang="en-US" sz="1100" dirty="0">
                <a:latin typeface="Times New Roman" panose="02020603050405020304" pitchFamily="18" charset="0"/>
                <a:cs typeface="Times New Roman" panose="02020603050405020304" pitchFamily="18" charset="0"/>
              </a:rPr>
              <a:t>Klebesadel, R. W., Strong, I. B., &amp; Olson, R. A. 1973, </a:t>
            </a:r>
            <a:r>
              <a:rPr lang="en-US" sz="1100" dirty="0" err="1">
                <a:latin typeface="Times New Roman" panose="02020603050405020304" pitchFamily="18" charset="0"/>
                <a:cs typeface="Times New Roman" panose="02020603050405020304" pitchFamily="18" charset="0"/>
              </a:rPr>
              <a:t>ApJ</a:t>
            </a:r>
            <a:r>
              <a:rPr lang="en-US" sz="1100" dirty="0">
                <a:latin typeface="Times New Roman" panose="02020603050405020304" pitchFamily="18" charset="0"/>
                <a:cs typeface="Times New Roman" panose="02020603050405020304" pitchFamily="18" charset="0"/>
              </a:rPr>
              <a:t>, 182, L85</a:t>
            </a:r>
          </a:p>
          <a:p>
            <a:r>
              <a:rPr lang="en-US" sz="1100" dirty="0">
                <a:latin typeface="Times New Roman" panose="02020603050405020304" pitchFamily="18" charset="0"/>
                <a:cs typeface="Times New Roman" panose="02020603050405020304" pitchFamily="18" charset="0"/>
              </a:rPr>
              <a:t>Kouveliotou, C., Meegan, C. A., Fishman, G. J., Bhat, N. P., Briggs, M. S., </a:t>
            </a:r>
            <a:r>
              <a:rPr lang="en-US" sz="1100" dirty="0" err="1">
                <a:latin typeface="Times New Roman" panose="02020603050405020304" pitchFamily="18" charset="0"/>
                <a:cs typeface="Times New Roman" panose="02020603050405020304" pitchFamily="18" charset="0"/>
              </a:rPr>
              <a:t>Koshut</a:t>
            </a:r>
            <a:r>
              <a:rPr lang="en-US" sz="1100" dirty="0">
                <a:latin typeface="Times New Roman" panose="02020603050405020304" pitchFamily="18" charset="0"/>
                <a:cs typeface="Times New Roman" panose="02020603050405020304" pitchFamily="18" charset="0"/>
              </a:rPr>
              <a:t>, T. M., Paciesas, W. S., &amp; Pendleton, G. N. 1993, </a:t>
            </a:r>
            <a:r>
              <a:rPr lang="en-US" sz="1100" dirty="0" err="1">
                <a:latin typeface="Times New Roman" panose="02020603050405020304" pitchFamily="18" charset="0"/>
                <a:cs typeface="Times New Roman" panose="02020603050405020304" pitchFamily="18" charset="0"/>
              </a:rPr>
              <a:t>ApJ</a:t>
            </a:r>
            <a:r>
              <a:rPr lang="en-US" sz="1100" dirty="0">
                <a:latin typeface="Times New Roman" panose="02020603050405020304" pitchFamily="18" charset="0"/>
                <a:cs typeface="Times New Roman" panose="02020603050405020304" pitchFamily="18" charset="0"/>
              </a:rPr>
              <a:t>, 413, L101</a:t>
            </a:r>
          </a:p>
          <a:p>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61534"/>
          </a:xfrm>
        </p:spPr>
        <p:txBody>
          <a:bodyPr/>
          <a:lstStyle/>
          <a:p>
            <a:r>
              <a:rPr lang="en-US" dirty="0"/>
              <a:t>References</a:t>
            </a:r>
          </a:p>
        </p:txBody>
      </p:sp>
      <p:sp>
        <p:nvSpPr>
          <p:cNvPr id="3" name="Content Placeholder 2"/>
          <p:cNvSpPr>
            <a:spLocks noGrp="1"/>
          </p:cNvSpPr>
          <p:nvPr>
            <p:ph idx="1"/>
          </p:nvPr>
        </p:nvSpPr>
        <p:spPr>
          <a:xfrm>
            <a:off x="457200" y="1213701"/>
            <a:ext cx="8229600" cy="4800600"/>
          </a:xfrm>
        </p:spPr>
        <p:txBody>
          <a:bodyPr>
            <a:noAutofit/>
          </a:bodyPr>
          <a:lstStyle/>
          <a:p>
            <a:r>
              <a:rPr lang="en-US" sz="1100" dirty="0">
                <a:latin typeface="Times New Roman" panose="02020603050405020304" pitchFamily="18" charset="0"/>
                <a:cs typeface="Times New Roman" panose="02020603050405020304" pitchFamily="18" charset="0"/>
              </a:rPr>
              <a:t>Lewis J. 1995, Fast normalized cross-correlation. Vision Interface, 10, 120–123</a:t>
            </a:r>
          </a:p>
          <a:p>
            <a:r>
              <a:rPr lang="en-US" sz="1100" dirty="0">
                <a:latin typeface="Times New Roman" panose="02020603050405020304" pitchFamily="18" charset="0"/>
                <a:cs typeface="Times New Roman" panose="02020603050405020304" pitchFamily="18" charset="0"/>
              </a:rPr>
              <a:t>Liang, E., &amp; Kargatis, V. 1996, Nature, 381, 49</a:t>
            </a:r>
          </a:p>
          <a:p>
            <a:r>
              <a:rPr lang="en-US" sz="1100" dirty="0">
                <a:latin typeface="Times New Roman" panose="02020603050405020304" pitchFamily="18" charset="0"/>
                <a:cs typeface="Times New Roman" panose="02020603050405020304" pitchFamily="18" charset="0"/>
              </a:rPr>
              <a:t>Liao, T.W. 2005, Clustering of time series data—A survey. Pattern Recognition, 38, 1857–1874</a:t>
            </a:r>
          </a:p>
          <a:p>
            <a:r>
              <a:rPr lang="en-US" sz="1100" dirty="0" err="1">
                <a:latin typeface="Times New Roman" panose="02020603050405020304" pitchFamily="18" charset="0"/>
                <a:cs typeface="Times New Roman" panose="02020603050405020304" pitchFamily="18" charset="0"/>
              </a:rPr>
              <a:t>Łuczak</a:t>
            </a:r>
            <a:r>
              <a:rPr lang="en-US" sz="1100" dirty="0">
                <a:latin typeface="Times New Roman" panose="02020603050405020304" pitchFamily="18" charset="0"/>
                <a:cs typeface="Times New Roman" panose="02020603050405020304" pitchFamily="18" charset="0"/>
              </a:rPr>
              <a:t> M. 2016, Hierarchical clustering of time series data with parametric derivative dynamic time warping. Expert Syst Appl, 62, 116–130</a:t>
            </a:r>
          </a:p>
          <a:p>
            <a:r>
              <a:rPr lang="en-US" sz="1100" dirty="0">
                <a:latin typeface="Times New Roman" panose="02020603050405020304" pitchFamily="18" charset="0"/>
                <a:cs typeface="Times New Roman" panose="02020603050405020304" pitchFamily="18" charset="0"/>
              </a:rPr>
              <a:t>Mallozzi, R. 2001, BATSE Instrument Description, July, 2020, https://gammaray.nsstc.nasa.gov/batse/instrument/batse.html</a:t>
            </a:r>
          </a:p>
          <a:p>
            <a:r>
              <a:rPr lang="en-US" sz="1100" dirty="0">
                <a:latin typeface="Times New Roman" panose="02020603050405020304" pitchFamily="18" charset="0"/>
                <a:cs typeface="Times New Roman" panose="02020603050405020304" pitchFamily="18" charset="0"/>
              </a:rPr>
              <a:t>Meegan, C. A., Fishman, G. J., Wilson, R. B., </a:t>
            </a:r>
            <a:r>
              <a:rPr lang="en-US" sz="1100" dirty="0" err="1">
                <a:latin typeface="Times New Roman" panose="02020603050405020304" pitchFamily="18" charset="0"/>
                <a:cs typeface="Times New Roman" panose="02020603050405020304" pitchFamily="18" charset="0"/>
              </a:rPr>
              <a:t>Horack</a:t>
            </a:r>
            <a:r>
              <a:rPr lang="en-US" sz="1100" dirty="0">
                <a:latin typeface="Times New Roman" panose="02020603050405020304" pitchFamily="18" charset="0"/>
                <a:cs typeface="Times New Roman" panose="02020603050405020304" pitchFamily="18" charset="0"/>
              </a:rPr>
              <a:t>, J. M., Brock, M. N., Paciesas, W. S., Pendleton, G. N., &amp; Kouveliotou, C. 1992, Nature, 355, 143</a:t>
            </a:r>
          </a:p>
          <a:p>
            <a:r>
              <a:rPr lang="en-US" sz="1100" dirty="0">
                <a:latin typeface="Times New Roman" panose="02020603050405020304" pitchFamily="18" charset="0"/>
                <a:cs typeface="Times New Roman" panose="02020603050405020304" pitchFamily="18" charset="0"/>
              </a:rPr>
              <a:t>Mukherjee S., et al. 1998, </a:t>
            </a:r>
            <a:r>
              <a:rPr lang="en-US" sz="1100" dirty="0" err="1">
                <a:latin typeface="Times New Roman" panose="02020603050405020304" pitchFamily="18" charset="0"/>
                <a:cs typeface="Times New Roman" panose="02020603050405020304" pitchFamily="18" charset="0"/>
              </a:rPr>
              <a:t>ApJ</a:t>
            </a:r>
            <a:r>
              <a:rPr lang="en-US" sz="1100" dirty="0">
                <a:latin typeface="Times New Roman" panose="02020603050405020304" pitchFamily="18" charset="0"/>
                <a:cs typeface="Times New Roman" panose="02020603050405020304" pitchFamily="18" charset="0"/>
              </a:rPr>
              <a:t>, 508, 314</a:t>
            </a:r>
          </a:p>
          <a:p>
            <a:r>
              <a:rPr lang="en-US" sz="1100" dirty="0">
                <a:latin typeface="Times New Roman" panose="02020603050405020304" pitchFamily="18" charset="0"/>
                <a:cs typeface="Times New Roman" panose="02020603050405020304" pitchFamily="18" charset="0"/>
              </a:rPr>
              <a:t>Norris, J. P., </a:t>
            </a:r>
            <a:r>
              <a:rPr lang="en-US" sz="1100" dirty="0" err="1">
                <a:latin typeface="Times New Roman" panose="02020603050405020304" pitchFamily="18" charset="0"/>
                <a:cs typeface="Times New Roman" panose="02020603050405020304" pitchFamily="18" charset="0"/>
              </a:rPr>
              <a:t>Nemiroff</a:t>
            </a:r>
            <a:r>
              <a:rPr lang="en-US" sz="1100" dirty="0">
                <a:latin typeface="Times New Roman" panose="02020603050405020304" pitchFamily="18" charset="0"/>
                <a:cs typeface="Times New Roman" panose="02020603050405020304" pitchFamily="18" charset="0"/>
              </a:rPr>
              <a:t>, R. J., </a:t>
            </a:r>
            <a:r>
              <a:rPr lang="en-US" sz="1100" dirty="0" err="1">
                <a:latin typeface="Times New Roman" panose="02020603050405020304" pitchFamily="18" charset="0"/>
                <a:cs typeface="Times New Roman" panose="02020603050405020304" pitchFamily="18" charset="0"/>
              </a:rPr>
              <a:t>Bonnell</a:t>
            </a:r>
            <a:r>
              <a:rPr lang="en-US" sz="1100" dirty="0">
                <a:latin typeface="Times New Roman" panose="02020603050405020304" pitchFamily="18" charset="0"/>
                <a:cs typeface="Times New Roman" panose="02020603050405020304" pitchFamily="18" charset="0"/>
              </a:rPr>
              <a:t>, J. T., </a:t>
            </a:r>
            <a:r>
              <a:rPr lang="en-US" sz="1100" dirty="0" err="1">
                <a:latin typeface="Times New Roman" panose="02020603050405020304" pitchFamily="18" charset="0"/>
                <a:cs typeface="Times New Roman" panose="02020603050405020304" pitchFamily="18" charset="0"/>
              </a:rPr>
              <a:t>Scargle</a:t>
            </a:r>
            <a:r>
              <a:rPr lang="en-US" sz="1100" dirty="0">
                <a:latin typeface="Times New Roman" panose="02020603050405020304" pitchFamily="18" charset="0"/>
                <a:cs typeface="Times New Roman" panose="02020603050405020304" pitchFamily="18" charset="0"/>
              </a:rPr>
              <a:t>, J. D., Kouveliotou, C., Paciesas, W. S., Meegan, C. A., \&amp; Fishman, G. J. 1996, </a:t>
            </a:r>
            <a:r>
              <a:rPr lang="en-US" sz="1100" dirty="0" err="1">
                <a:latin typeface="Times New Roman" panose="02020603050405020304" pitchFamily="18" charset="0"/>
                <a:cs typeface="Times New Roman" panose="02020603050405020304" pitchFamily="18" charset="0"/>
              </a:rPr>
              <a:t>ApJ</a:t>
            </a:r>
            <a:r>
              <a:rPr lang="en-US" sz="1100" dirty="0">
                <a:latin typeface="Times New Roman" panose="02020603050405020304" pitchFamily="18" charset="0"/>
                <a:cs typeface="Times New Roman" panose="02020603050405020304" pitchFamily="18" charset="0"/>
              </a:rPr>
              <a:t>, 459, 393</a:t>
            </a:r>
          </a:p>
          <a:p>
            <a:r>
              <a:rPr lang="en-US" sz="1100" dirty="0">
                <a:latin typeface="Times New Roman" panose="02020603050405020304" pitchFamily="18" charset="0"/>
                <a:cs typeface="Times New Roman" panose="02020603050405020304" pitchFamily="18" charset="0"/>
              </a:rPr>
              <a:t>Norris, J. P. 2002, </a:t>
            </a:r>
            <a:r>
              <a:rPr lang="en-US" sz="1100" dirty="0" err="1">
                <a:latin typeface="Times New Roman" panose="02020603050405020304" pitchFamily="18" charset="0"/>
                <a:cs typeface="Times New Roman" panose="02020603050405020304" pitchFamily="18" charset="0"/>
              </a:rPr>
              <a:t>ApJ</a:t>
            </a:r>
            <a:r>
              <a:rPr lang="en-US" sz="1100" dirty="0">
                <a:latin typeface="Times New Roman" panose="02020603050405020304" pitchFamily="18" charset="0"/>
                <a:cs typeface="Times New Roman" panose="02020603050405020304" pitchFamily="18" charset="0"/>
              </a:rPr>
              <a:t>, 579, 386</a:t>
            </a:r>
          </a:p>
          <a:p>
            <a:r>
              <a:rPr lang="en-US" sz="1100" dirty="0">
                <a:latin typeface="Times New Roman" panose="02020603050405020304" pitchFamily="18" charset="0"/>
                <a:cs typeface="Times New Roman" panose="02020603050405020304" pitchFamily="18" charset="0"/>
              </a:rPr>
              <a:t>Norris, J. P., </a:t>
            </a:r>
            <a:r>
              <a:rPr lang="en-US" sz="1100" dirty="0" err="1">
                <a:latin typeface="Times New Roman" panose="02020603050405020304" pitchFamily="18" charset="0"/>
                <a:cs typeface="Times New Roman" panose="02020603050405020304" pitchFamily="18" charset="0"/>
              </a:rPr>
              <a:t>Bonnell</a:t>
            </a:r>
            <a:r>
              <a:rPr lang="en-US" sz="1100" dirty="0">
                <a:latin typeface="Times New Roman" panose="02020603050405020304" pitchFamily="18" charset="0"/>
                <a:cs typeface="Times New Roman" panose="02020603050405020304" pitchFamily="18" charset="0"/>
              </a:rPr>
              <a:t>, J. T., </a:t>
            </a:r>
            <a:r>
              <a:rPr lang="en-US" sz="1100" dirty="0" err="1">
                <a:latin typeface="Times New Roman" panose="02020603050405020304" pitchFamily="18" charset="0"/>
                <a:cs typeface="Times New Roman" panose="02020603050405020304" pitchFamily="18" charset="0"/>
              </a:rPr>
              <a:t>Kazanas</a:t>
            </a:r>
            <a:r>
              <a:rPr lang="en-US" sz="1100" dirty="0">
                <a:latin typeface="Times New Roman" panose="02020603050405020304" pitchFamily="18" charset="0"/>
                <a:cs typeface="Times New Roman" panose="02020603050405020304" pitchFamily="18" charset="0"/>
              </a:rPr>
              <a:t>, D., </a:t>
            </a:r>
            <a:r>
              <a:rPr lang="en-US" sz="1100" dirty="0" err="1">
                <a:latin typeface="Times New Roman" panose="02020603050405020304" pitchFamily="18" charset="0"/>
                <a:cs typeface="Times New Roman" panose="02020603050405020304" pitchFamily="18" charset="0"/>
              </a:rPr>
              <a:t>Scargle</a:t>
            </a:r>
            <a:r>
              <a:rPr lang="en-US" sz="1100" dirty="0">
                <a:latin typeface="Times New Roman" panose="02020603050405020304" pitchFamily="18" charset="0"/>
                <a:cs typeface="Times New Roman" panose="02020603050405020304" pitchFamily="18" charset="0"/>
              </a:rPr>
              <a:t>, J. D., Hakkila, J., \&amp; Giblin, T. W. 2005, </a:t>
            </a:r>
            <a:r>
              <a:rPr lang="en-US" sz="1100" dirty="0" err="1">
                <a:latin typeface="Times New Roman" panose="02020603050405020304" pitchFamily="18" charset="0"/>
                <a:cs typeface="Times New Roman" panose="02020603050405020304" pitchFamily="18" charset="0"/>
              </a:rPr>
              <a:t>ApJ</a:t>
            </a:r>
            <a:r>
              <a:rPr lang="en-US" sz="1100" dirty="0">
                <a:latin typeface="Times New Roman" panose="02020603050405020304" pitchFamily="18" charset="0"/>
                <a:cs typeface="Times New Roman" panose="02020603050405020304" pitchFamily="18" charset="0"/>
              </a:rPr>
              <a:t>, 627, 324</a:t>
            </a:r>
          </a:p>
          <a:p>
            <a:r>
              <a:rPr lang="en-US" sz="1100" dirty="0">
                <a:latin typeface="Times New Roman" panose="02020603050405020304" pitchFamily="18" charset="0"/>
                <a:cs typeface="Times New Roman" panose="02020603050405020304" pitchFamily="18" charset="0"/>
              </a:rPr>
              <a:t>Paciesas et al. 1999, The Astrophysical Journal Supplement Series, 122, 465 495</a:t>
            </a:r>
          </a:p>
          <a:p>
            <a:r>
              <a:rPr lang="en-US" sz="1100" dirty="0">
                <a:latin typeface="Times New Roman" panose="02020603050405020304" pitchFamily="18" charset="0"/>
                <a:cs typeface="Times New Roman" panose="02020603050405020304" pitchFamily="18" charset="0"/>
              </a:rPr>
              <a:t>Paciesas et al. 1996, 4B Gamma-Ray Burst Catalog (revised), July, 2020, https://gammaray.nsstc.nasa.gov/batse/grb/catalog/4b/</a:t>
            </a:r>
          </a:p>
          <a:p>
            <a:r>
              <a:rPr lang="en-US" sz="1100" dirty="0">
                <a:latin typeface="Times New Roman" panose="02020603050405020304" pitchFamily="18" charset="0"/>
                <a:cs typeface="Times New Roman" panose="02020603050405020304" pitchFamily="18" charset="0"/>
              </a:rPr>
              <a:t>Paczynski, B. 1991, Acta Astron., 41, 257</a:t>
            </a:r>
          </a:p>
          <a:p>
            <a:r>
              <a:rPr lang="en-US" sz="1100" dirty="0">
                <a:latin typeface="Times New Roman" panose="02020603050405020304" pitchFamily="18" charset="0"/>
                <a:cs typeface="Times New Roman" panose="02020603050405020304" pitchFamily="18" charset="0"/>
              </a:rPr>
              <a:t>Ramirez-Ruiz, E., &amp; Fenimore, E. E. 2000, </a:t>
            </a:r>
            <a:r>
              <a:rPr lang="en-US" sz="1100" dirty="0" err="1">
                <a:latin typeface="Times New Roman" panose="02020603050405020304" pitchFamily="18" charset="0"/>
                <a:cs typeface="Times New Roman" panose="02020603050405020304" pitchFamily="18" charset="0"/>
              </a:rPr>
              <a:t>ApJ</a:t>
            </a:r>
            <a:r>
              <a:rPr lang="en-US" sz="1100" dirty="0">
                <a:latin typeface="Times New Roman" panose="02020603050405020304" pitchFamily="18" charset="0"/>
                <a:cs typeface="Times New Roman" panose="02020603050405020304" pitchFamily="18" charset="0"/>
              </a:rPr>
              <a:t>, 539, 712</a:t>
            </a:r>
          </a:p>
          <a:p>
            <a:r>
              <a:rPr lang="en-US" sz="1100" dirty="0">
                <a:latin typeface="Times New Roman" panose="02020603050405020304" pitchFamily="18" charset="0"/>
                <a:cs typeface="Times New Roman" panose="02020603050405020304" pitchFamily="18" charset="0"/>
              </a:rPr>
              <a:t>Rodgers, J.L. 1988, </a:t>
            </a:r>
            <a:r>
              <a:rPr lang="en-US" sz="1100" dirty="0" err="1">
                <a:latin typeface="Times New Roman" panose="02020603050405020304" pitchFamily="18" charset="0"/>
                <a:cs typeface="Times New Roman" panose="02020603050405020304" pitchFamily="18" charset="0"/>
              </a:rPr>
              <a:t>Nicewander</a:t>
            </a:r>
            <a:r>
              <a:rPr lang="en-US" sz="1100" dirty="0">
                <a:latin typeface="Times New Roman" panose="02020603050405020304" pitchFamily="18" charset="0"/>
                <a:cs typeface="Times New Roman" panose="02020603050405020304" pitchFamily="18" charset="0"/>
              </a:rPr>
              <a:t>, W.A. Thirteen ways to look at the correlation coefficient. Am. Stat., 42, 59–66</a:t>
            </a:r>
          </a:p>
          <a:p>
            <a:r>
              <a:rPr lang="en-US" sz="1100" dirty="0">
                <a:latin typeface="Times New Roman" panose="02020603050405020304" pitchFamily="18" charset="0"/>
                <a:cs typeface="Times New Roman" panose="02020603050405020304" pitchFamily="18" charset="0"/>
              </a:rPr>
              <a:t>Stéfan van der Walt, S. Chris Colbert and </a:t>
            </a:r>
            <a:r>
              <a:rPr lang="en-US" sz="1100" dirty="0" err="1">
                <a:latin typeface="Times New Roman" panose="02020603050405020304" pitchFamily="18" charset="0"/>
                <a:cs typeface="Times New Roman" panose="02020603050405020304" pitchFamily="18" charset="0"/>
              </a:rPr>
              <a:t>Gaël</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Varoquaux</a:t>
            </a:r>
            <a:r>
              <a:rPr lang="en-US" sz="1100" dirty="0">
                <a:latin typeface="Times New Roman" panose="02020603050405020304" pitchFamily="18" charset="0"/>
                <a:cs typeface="Times New Roman" panose="02020603050405020304" pitchFamily="18" charset="0"/>
              </a:rPr>
              <a:t>. 2011, The NumPy Array: A Structure for Efficient Numerical Computation, Computing in Science &amp; Engineering, 13, 22-30</a:t>
            </a:r>
          </a:p>
          <a:p>
            <a:r>
              <a:rPr lang="en-US" sz="1100" dirty="0">
                <a:latin typeface="Times New Roman" panose="02020603050405020304" pitchFamily="18" charset="0"/>
                <a:cs typeface="Times New Roman" panose="02020603050405020304" pitchFamily="18" charset="0"/>
              </a:rPr>
              <a:t>van Paradijs, J., et al. 1997, Nature, 386, 686</a:t>
            </a:r>
          </a:p>
          <a:p>
            <a:r>
              <a:rPr lang="en-US" sz="1100" dirty="0">
                <a:latin typeface="Times New Roman" panose="02020603050405020304" pitchFamily="18" charset="0"/>
                <a:cs typeface="Times New Roman" panose="02020603050405020304" pitchFamily="18" charset="0"/>
              </a:rPr>
              <a:t>Virtanen, P. et al. 2020, SciPy 1.0: Fundamental Algorithms for Scientific Computing in Python. Nature Methods, 17, 261-272</a:t>
            </a:r>
          </a:p>
          <a:p>
            <a:r>
              <a:rPr lang="en-US" sz="1100" dirty="0">
                <a:latin typeface="Times New Roman" panose="02020603050405020304" pitchFamily="18" charset="0"/>
                <a:cs typeface="Times New Roman" panose="02020603050405020304" pitchFamily="18" charset="0"/>
              </a:rPr>
              <a:t>Wang, Xiao &amp; Yu, </a:t>
            </a:r>
            <a:r>
              <a:rPr lang="en-US" sz="1100" dirty="0" err="1">
                <a:latin typeface="Times New Roman" panose="02020603050405020304" pitchFamily="18" charset="0"/>
                <a:cs typeface="Times New Roman" panose="02020603050405020304" pitchFamily="18" charset="0"/>
              </a:rPr>
              <a:t>Fusheng</a:t>
            </a:r>
            <a:r>
              <a:rPr lang="en-US" sz="1100" dirty="0">
                <a:latin typeface="Times New Roman" panose="02020603050405020304" pitchFamily="18" charset="0"/>
                <a:cs typeface="Times New Roman" panose="02020603050405020304" pitchFamily="18" charset="0"/>
              </a:rPr>
              <a:t> &amp; </a:t>
            </a:r>
            <a:r>
              <a:rPr lang="en-US" sz="1100" dirty="0" err="1">
                <a:latin typeface="Times New Roman" panose="02020603050405020304" pitchFamily="18" charset="0"/>
                <a:cs typeface="Times New Roman" panose="02020603050405020304" pitchFamily="18" charset="0"/>
              </a:rPr>
              <a:t>Pedrycz</a:t>
            </a:r>
            <a:r>
              <a:rPr lang="en-US" sz="1100" dirty="0">
                <a:latin typeface="Times New Roman" panose="02020603050405020304" pitchFamily="18" charset="0"/>
                <a:cs typeface="Times New Roman" panose="02020603050405020304" pitchFamily="18" charset="0"/>
              </a:rPr>
              <a:t>, Witold &amp; Wang, </a:t>
            </a:r>
            <a:r>
              <a:rPr lang="en-US" sz="1100" dirty="0" err="1">
                <a:latin typeface="Times New Roman" panose="02020603050405020304" pitchFamily="18" charset="0"/>
                <a:cs typeface="Times New Roman" panose="02020603050405020304" pitchFamily="18" charset="0"/>
              </a:rPr>
              <a:t>Jiayin</a:t>
            </a:r>
            <a:r>
              <a:rPr lang="en-US" sz="1100" dirty="0">
                <a:latin typeface="Times New Roman" panose="02020603050405020304" pitchFamily="18" charset="0"/>
                <a:cs typeface="Times New Roman" panose="02020603050405020304" pitchFamily="18" charset="0"/>
              </a:rPr>
              <a:t> 2019, Hierarchical clustering of unequal-length time series with area-based shape distance, Soft Computing. 23, 6331- 6343, 10.1007/s00500-018-3287-6</a:t>
            </a:r>
          </a:p>
          <a:p>
            <a:r>
              <a:rPr lang="en-US" sz="1100" dirty="0">
                <a:latin typeface="Times New Roman" panose="02020603050405020304" pitchFamily="18" charset="0"/>
                <a:cs typeface="Times New Roman" panose="02020603050405020304" pitchFamily="18" charset="0"/>
              </a:rPr>
              <a:t>Yoo J-C, Han T. 2009, Fast Normalized Cross-Correlation. Circuits, Systems, and Signal Processing, 28, 6, 819–843.</a:t>
            </a:r>
          </a:p>
        </p:txBody>
      </p:sp>
    </p:spTree>
    <p:extLst>
      <p:ext uri="{BB962C8B-B14F-4D97-AF65-F5344CB8AC3E}">
        <p14:creationId xmlns:p14="http://schemas.microsoft.com/office/powerpoint/2010/main" val="378842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778240" cy="1028700"/>
          </a:xfrm>
        </p:spPr>
        <p:txBody>
          <a:bodyPr/>
          <a:lstStyle/>
          <a:p>
            <a:r>
              <a:rPr lang="en-US" sz="4000" dirty="0"/>
              <a:t>What is a Gamma-Ray Burst (GRB)?</a:t>
            </a:r>
          </a:p>
        </p:txBody>
      </p:sp>
      <p:sp>
        <p:nvSpPr>
          <p:cNvPr id="3" name="Content Placeholder 2"/>
          <p:cNvSpPr>
            <a:spLocks noGrp="1"/>
          </p:cNvSpPr>
          <p:nvPr>
            <p:ph idx="1"/>
          </p:nvPr>
        </p:nvSpPr>
        <p:spPr>
          <a:xfrm>
            <a:off x="457200" y="1553065"/>
            <a:ext cx="8229600" cy="4525963"/>
          </a:xfrm>
        </p:spPr>
        <p:txBody>
          <a:bodyPr/>
          <a:lstStyle/>
          <a:p>
            <a:r>
              <a:rPr lang="en-US" dirty="0">
                <a:latin typeface="Times New Roman" panose="02020603050405020304" pitchFamily="18" charset="0"/>
                <a:cs typeface="Times New Roman" panose="02020603050405020304" pitchFamily="18" charset="0"/>
              </a:rPr>
              <a:t>Bright emission of gamma-rays to high X-rays</a:t>
            </a:r>
          </a:p>
          <a:p>
            <a:pPr lvl="1"/>
            <a:r>
              <a:rPr lang="en-US" dirty="0">
                <a:latin typeface="Times New Roman" panose="02020603050405020304" pitchFamily="18" charset="0"/>
                <a:cs typeface="Times New Roman" panose="02020603050405020304" pitchFamily="18" charset="0"/>
              </a:rPr>
              <a:t>Too bright to be from an isotropic source</a:t>
            </a:r>
          </a:p>
          <a:p>
            <a:r>
              <a:rPr lang="en-US" dirty="0">
                <a:latin typeface="Times New Roman" panose="02020603050405020304" pitchFamily="18" charset="0"/>
                <a:cs typeface="Times New Roman" panose="02020603050405020304" pitchFamily="18" charset="0"/>
              </a:rPr>
              <a:t>Field still undecided on the proper model</a:t>
            </a:r>
          </a:p>
          <a:p>
            <a:r>
              <a:rPr lang="en-US" dirty="0">
                <a:latin typeface="Times New Roman" panose="02020603050405020304" pitchFamily="18" charset="0"/>
                <a:cs typeface="Times New Roman" panose="02020603050405020304" pitchFamily="18" charset="0"/>
              </a:rPr>
              <a:t>Beamed radiation from merging binary compact objects or Core-collapse</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12379" y="4176962"/>
            <a:ext cx="2208506" cy="2208506"/>
          </a:xfrm>
          <a:prstGeom prst="rect">
            <a:avLst/>
          </a:prstGeom>
        </p:spPr>
      </p:pic>
      <p:pic>
        <p:nvPicPr>
          <p:cNvPr id="5" name="Picture 4" descr="04368.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485" y="4176962"/>
            <a:ext cx="3091909" cy="2208506"/>
          </a:xfrm>
          <a:prstGeom prst="rect">
            <a:avLst/>
          </a:prstGeom>
        </p:spPr>
      </p:pic>
    </p:spTree>
    <p:extLst>
      <p:ext uri="{BB962C8B-B14F-4D97-AF65-F5344CB8AC3E}">
        <p14:creationId xmlns:p14="http://schemas.microsoft.com/office/powerpoint/2010/main" val="396738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GRBs are Composed of Pulses</a:t>
            </a:r>
          </a:p>
        </p:txBody>
      </p:sp>
      <p:sp>
        <p:nvSpPr>
          <p:cNvPr id="3" name="Content Placeholder 2"/>
          <p:cNvSpPr>
            <a:spLocks noGrp="1"/>
          </p:cNvSpPr>
          <p:nvPr>
            <p:ph idx="1"/>
          </p:nvPr>
        </p:nvSpPr>
        <p:spPr>
          <a:xfrm>
            <a:off x="457200" y="1392810"/>
            <a:ext cx="8229600" cy="4525963"/>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Pulses fit wit the Norris model</a:t>
            </a:r>
          </a:p>
          <a:p>
            <a:pPr lvl="1"/>
            <a:r>
              <a:rPr lang="en-US" dirty="0">
                <a:latin typeface="Times New Roman" panose="02020603050405020304" pitchFamily="18" charset="0"/>
                <a:cs typeface="Times New Roman" panose="02020603050405020304" pitchFamily="18" charset="0"/>
              </a:rPr>
              <a:t>Supplemented by residual model to improve fit</a:t>
            </a:r>
          </a:p>
          <a:p>
            <a:r>
              <a:rPr lang="en-US" dirty="0">
                <a:latin typeface="Times New Roman" panose="02020603050405020304" pitchFamily="18" charset="0"/>
                <a:cs typeface="Times New Roman" panose="02020603050405020304" pitchFamily="18" charset="0"/>
              </a:rPr>
              <a:t>Complex characteristics combined with low signal-to-noise makes pulse definition difficult</a:t>
            </a:r>
          </a:p>
          <a:p>
            <a:r>
              <a:rPr lang="en-US" dirty="0">
                <a:latin typeface="Times New Roman" panose="02020603050405020304" pitchFamily="18" charset="0"/>
                <a:cs typeface="Times New Roman" panose="02020603050405020304" pitchFamily="18" charset="0"/>
              </a:rPr>
              <a:t>Emissions undergo Hard-to-Soft evolution</a:t>
            </a:r>
          </a:p>
          <a:p>
            <a:r>
              <a:rPr lang="en-US" dirty="0">
                <a:latin typeface="Times New Roman" panose="02020603050405020304" pitchFamily="18" charset="0"/>
                <a:cs typeface="Times New Roman" panose="02020603050405020304" pitchFamily="18" charset="0"/>
              </a:rPr>
              <a:t>Durations range from fractions of a second to minutes</a:t>
            </a:r>
          </a:p>
          <a:p>
            <a:endParaRPr lang="en-US" dirty="0">
              <a:latin typeface="Times New Roman" panose="02020603050405020304" pitchFamily="18" charset="0"/>
              <a:cs typeface="Times New Roman" panose="02020603050405020304" pitchFamily="18" charset="0"/>
            </a:endParaRPr>
          </a:p>
        </p:txBody>
      </p:sp>
      <p:pic>
        <p:nvPicPr>
          <p:cNvPr id="5" name="Picture 4" descr="06145_1234_b150_3_0.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361" y="4422685"/>
            <a:ext cx="2584316" cy="1845940"/>
          </a:xfrm>
          <a:prstGeom prst="rect">
            <a:avLst/>
          </a:prstGeom>
        </p:spPr>
      </p:pic>
      <p:pic>
        <p:nvPicPr>
          <p:cNvPr id="7" name="Picture 6" descr="06309_1234_b30_3_0.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324" y="4422685"/>
            <a:ext cx="2584317" cy="1845940"/>
          </a:xfrm>
          <a:prstGeom prst="rect">
            <a:avLst/>
          </a:prstGeom>
        </p:spPr>
      </p:pic>
    </p:spTree>
    <p:extLst>
      <p:ext uri="{BB962C8B-B14F-4D97-AF65-F5344CB8AC3E}">
        <p14:creationId xmlns:p14="http://schemas.microsoft.com/office/powerpoint/2010/main" val="408335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BATSE (CGRO)</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Ran from April 1991 to June 2000</a:t>
            </a:r>
          </a:p>
          <a:p>
            <a:r>
              <a:rPr lang="en-US" dirty="0">
                <a:latin typeface="Times New Roman" panose="02020603050405020304" pitchFamily="18" charset="0"/>
                <a:cs typeface="Times New Roman" panose="02020603050405020304" pitchFamily="18" charset="0"/>
              </a:rPr>
              <a:t>Trigger starts high-resolution data stream</a:t>
            </a:r>
          </a:p>
          <a:p>
            <a:r>
              <a:rPr lang="en-US" dirty="0">
                <a:latin typeface="Times New Roman" panose="02020603050405020304" pitchFamily="18" charset="0"/>
                <a:cs typeface="Times New Roman" panose="02020603050405020304" pitchFamily="18" charset="0"/>
              </a:rPr>
              <a:t>4-channel data at 64ms</a:t>
            </a:r>
          </a:p>
        </p:txBody>
      </p:sp>
      <p:pic>
        <p:nvPicPr>
          <p:cNvPr id="6" name="Picture 5">
            <a:extLst>
              <a:ext uri="{FF2B5EF4-FFF2-40B4-BE49-F238E27FC236}">
                <a16:creationId xmlns:a16="http://schemas.microsoft.com/office/drawing/2014/main" id="{EEB0356E-E99B-4A49-945D-4ACDD3ED194A}"/>
              </a:ext>
            </a:extLst>
          </p:cNvPr>
          <p:cNvPicPr/>
          <p:nvPr/>
        </p:nvPicPr>
        <p:blipFill>
          <a:blip r:embed="rId2"/>
          <a:stretch>
            <a:fillRect/>
          </a:stretch>
        </p:blipFill>
        <p:spPr>
          <a:xfrm rot="5400000">
            <a:off x="3033900" y="2383292"/>
            <a:ext cx="3076200" cy="53797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7763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778240" cy="1028700"/>
          </a:xfrm>
        </p:spPr>
        <p:txBody>
          <a:bodyPr/>
          <a:lstStyle/>
          <a:p>
            <a:r>
              <a:rPr lang="en-US" sz="4000" dirty="0"/>
              <a:t>BATSE Data</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64ms ASCII Data</a:t>
            </a:r>
          </a:p>
          <a:p>
            <a:pPr lvl="1"/>
            <a:r>
              <a:rPr lang="en-US" dirty="0">
                <a:latin typeface="Times New Roman" panose="02020603050405020304" pitchFamily="18" charset="0"/>
                <a:cs typeface="Times New Roman" panose="02020603050405020304" pitchFamily="18" charset="0"/>
              </a:rPr>
              <a:t>Recorded in 256ms before trigger criterion begins recording in 64ms</a:t>
            </a:r>
          </a:p>
          <a:p>
            <a:pPr lvl="1"/>
            <a:r>
              <a:rPr lang="en-US" dirty="0">
                <a:latin typeface="Times New Roman" panose="02020603050405020304" pitchFamily="18" charset="0"/>
                <a:cs typeface="Times New Roman" panose="02020603050405020304" pitchFamily="18" charset="0"/>
              </a:rPr>
              <a:t>Relevant header data</a:t>
            </a:r>
          </a:p>
          <a:p>
            <a:pPr lvl="2"/>
            <a:r>
              <a:rPr lang="en-US" dirty="0">
                <a:latin typeface="Times New Roman" panose="02020603050405020304" pitchFamily="18" charset="0"/>
                <a:cs typeface="Times New Roman" panose="02020603050405020304" pitchFamily="18" charset="0"/>
              </a:rPr>
              <a:t>(trig#): unique BATSE trigger number</a:t>
            </a:r>
          </a:p>
          <a:p>
            <a:pPr lvl="2"/>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npts</a:t>
            </a:r>
            <a:r>
              <a:rPr lang="en-US" dirty="0">
                <a:latin typeface="Times New Roman" panose="02020603050405020304" pitchFamily="18" charset="0"/>
                <a:cs typeface="Times New Roman" panose="02020603050405020304" pitchFamily="18" charset="0"/>
              </a:rPr>
              <a:t>): total number of samples to follow</a:t>
            </a:r>
          </a:p>
          <a:p>
            <a:pPr lvl="2"/>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nlasc</a:t>
            </a:r>
            <a:r>
              <a:rPr lang="en-US" dirty="0">
                <a:latin typeface="Times New Roman" panose="02020603050405020304" pitchFamily="18" charset="0"/>
                <a:cs typeface="Times New Roman" panose="02020603050405020304" pitchFamily="18" charset="0"/>
              </a:rPr>
              <a:t>): total number of samples concatenated prior to trigger. In other words, the start of the 64ms data</a:t>
            </a:r>
          </a:p>
          <a:p>
            <a:pPr lvl="1"/>
            <a:r>
              <a:rPr lang="en-US" dirty="0">
                <a:latin typeface="Times New Roman" panose="02020603050405020304" pitchFamily="18" charset="0"/>
                <a:cs typeface="Times New Roman" panose="02020603050405020304" pitchFamily="18" charset="0"/>
              </a:rPr>
              <a:t>Column data</a:t>
            </a:r>
          </a:p>
          <a:p>
            <a:pPr lvl="2"/>
            <a:r>
              <a:rPr lang="en-US" dirty="0">
                <a:latin typeface="Times New Roman" panose="02020603050405020304" pitchFamily="18" charset="0"/>
                <a:cs typeface="Times New Roman" panose="02020603050405020304" pitchFamily="18" charset="0"/>
              </a:rPr>
              <a:t>Each column represents a different spectral energy channel</a:t>
            </a:r>
          </a:p>
          <a:p>
            <a:pPr lvl="3"/>
            <a:r>
              <a:rPr lang="en-US" dirty="0">
                <a:latin typeface="Times New Roman" panose="02020603050405020304" pitchFamily="18" charset="0"/>
                <a:cs typeface="Times New Roman" panose="02020603050405020304" pitchFamily="18" charset="0"/>
              </a:rPr>
              <a:t>Channel 1: 20-50 keV</a:t>
            </a:r>
          </a:p>
          <a:p>
            <a:pPr lvl="3"/>
            <a:r>
              <a:rPr lang="en-US" dirty="0">
                <a:latin typeface="Times New Roman" panose="02020603050405020304" pitchFamily="18" charset="0"/>
                <a:cs typeface="Times New Roman" panose="02020603050405020304" pitchFamily="18" charset="0"/>
              </a:rPr>
              <a:t>Channel 2: 50-100 keV</a:t>
            </a:r>
          </a:p>
          <a:p>
            <a:pPr lvl="3"/>
            <a:r>
              <a:rPr lang="en-US" dirty="0">
                <a:latin typeface="Times New Roman" panose="02020603050405020304" pitchFamily="18" charset="0"/>
                <a:cs typeface="Times New Roman" panose="02020603050405020304" pitchFamily="18" charset="0"/>
              </a:rPr>
              <a:t>Channel 3: 100-300 keV</a:t>
            </a:r>
          </a:p>
          <a:p>
            <a:pPr lvl="3"/>
            <a:r>
              <a:rPr lang="en-US" dirty="0">
                <a:latin typeface="Times New Roman" panose="02020603050405020304" pitchFamily="18" charset="0"/>
                <a:cs typeface="Times New Roman" panose="02020603050405020304" pitchFamily="18" charset="0"/>
              </a:rPr>
              <a:t>Channel 4: &gt;300 keV</a:t>
            </a:r>
          </a:p>
          <a:p>
            <a:pPr lvl="2"/>
            <a:r>
              <a:rPr lang="en-US" dirty="0">
                <a:latin typeface="Times New Roman" panose="02020603050405020304" pitchFamily="18" charset="0"/>
                <a:cs typeface="Times New Roman" panose="02020603050405020304" pitchFamily="18" charset="0"/>
              </a:rPr>
              <a:t>Four our proposes, we will be combining the channels into summed four-channel data</a:t>
            </a:r>
          </a:p>
          <a:p>
            <a:pPr lvl="2"/>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01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778240" cy="1028700"/>
          </a:xfrm>
        </p:spPr>
        <p:txBody>
          <a:bodyPr/>
          <a:lstStyle/>
          <a:p>
            <a:r>
              <a:rPr lang="en-US" sz="4000" dirty="0"/>
              <a:t>BATSE Data</a:t>
            </a:r>
          </a:p>
        </p:txBody>
      </p:sp>
      <p:sp>
        <p:nvSpPr>
          <p:cNvPr id="3" name="Content Placeholder 2"/>
          <p:cNvSpPr>
            <a:spLocks noGrp="1"/>
          </p:cNvSpPr>
          <p:nvPr>
            <p:ph idx="1"/>
          </p:nvPr>
        </p:nvSpPr>
        <p:spPr>
          <a:xfrm>
            <a:off x="457200" y="1298543"/>
            <a:ext cx="8229600" cy="4525963"/>
          </a:xfrm>
        </p:spPr>
        <p:txBody>
          <a:bodyPr>
            <a:normAutofit/>
          </a:bodyPr>
          <a:lstStyle/>
          <a:p>
            <a:r>
              <a:rPr lang="en-US" dirty="0">
                <a:latin typeface="Times New Roman" panose="02020603050405020304" pitchFamily="18" charset="0"/>
                <a:cs typeface="Times New Roman" panose="02020603050405020304" pitchFamily="18" charset="0"/>
              </a:rPr>
              <a:t>T90 Duration Table</a:t>
            </a:r>
          </a:p>
          <a:p>
            <a:pPr lvl="1"/>
            <a:r>
              <a:rPr lang="en-US" dirty="0">
                <a:latin typeface="Times New Roman" panose="02020603050405020304" pitchFamily="18" charset="0"/>
                <a:cs typeface="Times New Roman" panose="02020603050405020304" pitchFamily="18" charset="0"/>
              </a:rPr>
              <a:t>The BATSE trigger number</a:t>
            </a:r>
          </a:p>
          <a:p>
            <a:pPr lvl="1" fontAlgn="base"/>
            <a:r>
              <a:rPr lang="en-US" dirty="0">
                <a:latin typeface="Times New Roman" panose="02020603050405020304" pitchFamily="18" charset="0"/>
                <a:cs typeface="Times New Roman" panose="02020603050405020304" pitchFamily="18" charset="0"/>
              </a:rPr>
              <a:t>T90 times</a:t>
            </a:r>
          </a:p>
          <a:p>
            <a:pPr lvl="2" fontAlgn="base"/>
            <a:r>
              <a:rPr lang="en-US" dirty="0">
                <a:latin typeface="Times New Roman" panose="02020603050405020304" pitchFamily="18" charset="0"/>
                <a:cs typeface="Times New Roman" panose="02020603050405020304" pitchFamily="18" charset="0"/>
              </a:rPr>
              <a:t>Duration of the time interval during which 90% of the total observed counts have been detected</a:t>
            </a:r>
          </a:p>
          <a:p>
            <a:pPr lvl="1" fontAlgn="base"/>
            <a:r>
              <a:rPr lang="en-US" dirty="0">
                <a:latin typeface="Times New Roman" panose="02020603050405020304" pitchFamily="18" charset="0"/>
                <a:cs typeface="Times New Roman" panose="02020603050405020304" pitchFamily="18" charset="0"/>
              </a:rPr>
              <a:t>Uncertainty in T90</a:t>
            </a:r>
          </a:p>
          <a:p>
            <a:pPr lvl="1" fontAlgn="base"/>
            <a:r>
              <a:rPr lang="en-US" dirty="0">
                <a:latin typeface="Times New Roman" panose="02020603050405020304" pitchFamily="18" charset="0"/>
                <a:cs typeface="Times New Roman" panose="02020603050405020304" pitchFamily="18" charset="0"/>
              </a:rPr>
              <a:t>The start time of the T90 interval, relative to the trigger time (</a:t>
            </a:r>
            <a:r>
              <a:rPr lang="en-US" dirty="0" err="1">
                <a:latin typeface="Times New Roman" panose="02020603050405020304" pitchFamily="18" charset="0"/>
                <a:cs typeface="Times New Roman" panose="02020603050405020304" pitchFamily="18" charset="0"/>
              </a:rPr>
              <a:t>nlasc</a:t>
            </a:r>
            <a:r>
              <a:rPr lang="en-US" dirty="0">
                <a:latin typeface="Times New Roman" panose="02020603050405020304" pitchFamily="18" charset="0"/>
                <a:cs typeface="Times New Roman" panose="02020603050405020304" pitchFamily="18" charset="0"/>
              </a:rPr>
              <a:t>)</a:t>
            </a:r>
          </a:p>
          <a:p>
            <a:pPr lvl="1" fontAlgn="base"/>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pic>
        <p:nvPicPr>
          <p:cNvPr id="5" name="Picture 4" descr="A screenshot of a social media post&#10;&#10;Description automatically generated">
            <a:extLst>
              <a:ext uri="{FF2B5EF4-FFF2-40B4-BE49-F238E27FC236}">
                <a16:creationId xmlns:a16="http://schemas.microsoft.com/office/drawing/2014/main" id="{36797047-A0F8-434F-A539-5E890CF97010}"/>
              </a:ext>
            </a:extLst>
          </p:cNvPr>
          <p:cNvPicPr>
            <a:picLocks noChangeAspect="1"/>
          </p:cNvPicPr>
          <p:nvPr/>
        </p:nvPicPr>
        <p:blipFill>
          <a:blip r:embed="rId2"/>
          <a:stretch>
            <a:fillRect/>
          </a:stretch>
        </p:blipFill>
        <p:spPr>
          <a:xfrm>
            <a:off x="2120065" y="3684073"/>
            <a:ext cx="4903869" cy="26507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104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48931" y="4001426"/>
            <a:ext cx="3846134" cy="2163450"/>
          </a:xfrm>
          <a:prstGeom prst="rect">
            <a:avLst/>
          </a:prstGeom>
        </p:spPr>
      </p:pic>
      <p:grpSp>
        <p:nvGrpSpPr>
          <p:cNvPr id="12" name="Group 11">
            <a:extLst>
              <a:ext uri="{FF2B5EF4-FFF2-40B4-BE49-F238E27FC236}">
                <a16:creationId xmlns:a16="http://schemas.microsoft.com/office/drawing/2014/main" id="{CAA7016B-F957-4B06-990B-DD8B8ED68FF9}"/>
              </a:ext>
            </a:extLst>
          </p:cNvPr>
          <p:cNvGrpSpPr/>
          <p:nvPr/>
        </p:nvGrpSpPr>
        <p:grpSpPr>
          <a:xfrm>
            <a:off x="613796" y="1756992"/>
            <a:ext cx="7916407" cy="2152647"/>
            <a:chOff x="457200" y="1600200"/>
            <a:chExt cx="8229600" cy="2237809"/>
          </a:xfrm>
        </p:grpSpPr>
        <p:pic>
          <p:nvPicPr>
            <p:cNvPr id="13" name="Picture 12" descr="A screenshot of a cell phone&#10;&#10;Description automatically generated">
              <a:extLst>
                <a:ext uri="{FF2B5EF4-FFF2-40B4-BE49-F238E27FC236}">
                  <a16:creationId xmlns:a16="http://schemas.microsoft.com/office/drawing/2014/main" id="{7C8D9C90-9275-4A4E-AE89-6B19CCBC850D}"/>
                </a:ext>
              </a:extLst>
            </p:cNvPr>
            <p:cNvPicPr>
              <a:picLocks noChangeAspect="1"/>
            </p:cNvPicPr>
            <p:nvPr/>
          </p:nvPicPr>
          <p:blipFill>
            <a:blip r:embed="rId3"/>
            <a:stretch>
              <a:fillRect/>
            </a:stretch>
          </p:blipFill>
          <p:spPr>
            <a:xfrm>
              <a:off x="5536624" y="1600200"/>
              <a:ext cx="3150176" cy="2237809"/>
            </a:xfrm>
            <a:prstGeom prst="rect">
              <a:avLst/>
            </a:prstGeom>
          </p:spPr>
        </p:pic>
        <p:pic>
          <p:nvPicPr>
            <p:cNvPr id="14" name="Picture 13">
              <a:extLst>
                <a:ext uri="{FF2B5EF4-FFF2-40B4-BE49-F238E27FC236}">
                  <a16:creationId xmlns:a16="http://schemas.microsoft.com/office/drawing/2014/main" id="{6D602EF9-D155-4EED-B03C-E1DC673C04D9}"/>
                </a:ext>
              </a:extLst>
            </p:cNvPr>
            <p:cNvPicPr>
              <a:picLocks noChangeAspect="1"/>
            </p:cNvPicPr>
            <p:nvPr/>
          </p:nvPicPr>
          <p:blipFill>
            <a:blip r:embed="rId4"/>
            <a:stretch>
              <a:fillRect/>
            </a:stretch>
          </p:blipFill>
          <p:spPr>
            <a:xfrm>
              <a:off x="3363788" y="1779157"/>
              <a:ext cx="2416423" cy="1812317"/>
            </a:xfrm>
            <a:prstGeom prst="rect">
              <a:avLst/>
            </a:prstGeom>
          </p:spPr>
        </p:pic>
        <p:pic>
          <p:nvPicPr>
            <p:cNvPr id="15" name="Picture 14">
              <a:extLst>
                <a:ext uri="{FF2B5EF4-FFF2-40B4-BE49-F238E27FC236}">
                  <a16:creationId xmlns:a16="http://schemas.microsoft.com/office/drawing/2014/main" id="{493D387F-AAA2-45B7-98BC-742DFD824A68}"/>
                </a:ext>
              </a:extLst>
            </p:cNvPr>
            <p:cNvPicPr>
              <a:picLocks noChangeAspect="1"/>
            </p:cNvPicPr>
            <p:nvPr/>
          </p:nvPicPr>
          <p:blipFill>
            <a:blip r:embed="rId5"/>
            <a:stretch>
              <a:fillRect/>
            </a:stretch>
          </p:blipFill>
          <p:spPr>
            <a:xfrm>
              <a:off x="457200" y="1600200"/>
              <a:ext cx="2983745" cy="2237809"/>
            </a:xfrm>
            <a:prstGeom prst="rect">
              <a:avLst/>
            </a:prstGeom>
          </p:spPr>
        </p:pic>
      </p:grpSp>
      <p:sp>
        <p:nvSpPr>
          <p:cNvPr id="2" name="Title 1"/>
          <p:cNvSpPr>
            <a:spLocks noGrp="1"/>
          </p:cNvSpPr>
          <p:nvPr>
            <p:ph type="title"/>
          </p:nvPr>
        </p:nvSpPr>
        <p:spPr/>
        <p:txBody>
          <a:bodyPr/>
          <a:lstStyle/>
          <a:p>
            <a:r>
              <a:rPr lang="en-US" sz="4000" dirty="0"/>
              <a:t>Objective: Cluster and Classify GRB Complexity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65860"/>
          </a:xfrm>
        </p:spPr>
        <p:txBody>
          <a:bodyPr/>
          <a:lstStyle/>
          <a:p>
            <a:r>
              <a:rPr lang="en-US" dirty="0"/>
              <a:t>Similarity Matrices</a:t>
            </a:r>
          </a:p>
        </p:txBody>
      </p:sp>
      <p:pic>
        <p:nvPicPr>
          <p:cNvPr id="4" name="Picture 3">
            <a:extLst>
              <a:ext uri="{FF2B5EF4-FFF2-40B4-BE49-F238E27FC236}">
                <a16:creationId xmlns:a16="http://schemas.microsoft.com/office/drawing/2014/main" id="{E0E64476-F9E4-4A5A-99A7-F25ED5A8F6CD}"/>
              </a:ext>
            </a:extLst>
          </p:cNvPr>
          <p:cNvPicPr>
            <a:picLocks noChangeAspect="1"/>
          </p:cNvPicPr>
          <p:nvPr/>
        </p:nvPicPr>
        <p:blipFill rotWithShape="1">
          <a:blip r:embed="rId2"/>
          <a:srcRect r="4403" b="4463"/>
          <a:stretch/>
        </p:blipFill>
        <p:spPr>
          <a:xfrm flipH="1">
            <a:off x="848412" y="1399225"/>
            <a:ext cx="4600280" cy="4587588"/>
          </a:xfrm>
          <a:prstGeom prst="rect">
            <a:avLst/>
          </a:prstGeom>
        </p:spPr>
      </p:pic>
      <p:sp>
        <p:nvSpPr>
          <p:cNvPr id="5" name="Content Placeholder 2">
            <a:extLst>
              <a:ext uri="{FF2B5EF4-FFF2-40B4-BE49-F238E27FC236}">
                <a16:creationId xmlns:a16="http://schemas.microsoft.com/office/drawing/2014/main" id="{7451EFE8-76F2-4020-AD36-C76134A598CE}"/>
              </a:ext>
            </a:extLst>
          </p:cNvPr>
          <p:cNvSpPr txBox="1">
            <a:spLocks/>
          </p:cNvSpPr>
          <p:nvPr/>
        </p:nvSpPr>
        <p:spPr>
          <a:xfrm>
            <a:off x="5580668" y="2384981"/>
            <a:ext cx="3106132" cy="34395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dirty="0">
                <a:latin typeface="Times New Roman" panose="02020603050405020304" pitchFamily="18" charset="0"/>
                <a:cs typeface="Times New Roman" panose="02020603050405020304" pitchFamily="18" charset="0"/>
              </a:rPr>
              <a:t>Distance Measures</a:t>
            </a:r>
          </a:p>
          <a:p>
            <a:pPr lvl="1"/>
            <a:r>
              <a:rPr lang="en-US" dirty="0">
                <a:latin typeface="Times New Roman" panose="02020603050405020304" pitchFamily="18" charset="0"/>
                <a:cs typeface="Times New Roman" panose="02020603050405020304" pitchFamily="18" charset="0"/>
              </a:rPr>
              <a:t>Euclidean</a:t>
            </a:r>
          </a:p>
          <a:p>
            <a:pPr lvl="1"/>
            <a:r>
              <a:rPr lang="en-US" dirty="0">
                <a:latin typeface="Times New Roman" panose="02020603050405020304" pitchFamily="18" charset="0"/>
                <a:cs typeface="Times New Roman" panose="02020603050405020304" pitchFamily="18" charset="0"/>
              </a:rPr>
              <a:t>Normalized Manhattan</a:t>
            </a:r>
          </a:p>
          <a:p>
            <a:pPr lvl="1"/>
            <a:r>
              <a:rPr lang="en-US" dirty="0">
                <a:latin typeface="Times New Roman" panose="02020603050405020304" pitchFamily="18" charset="0"/>
                <a:cs typeface="Times New Roman" panose="02020603050405020304" pitchFamily="18" charset="0"/>
              </a:rPr>
              <a:t>Zero-Normalized Cross-Correlation</a:t>
            </a:r>
          </a:p>
          <a:p>
            <a:pPr lvl="1"/>
            <a:r>
              <a:rPr lang="en-US" dirty="0">
                <a:latin typeface="Times New Roman" panose="02020603050405020304" pitchFamily="18" charset="0"/>
                <a:cs typeface="Times New Roman" panose="02020603050405020304" pitchFamily="18" charset="0"/>
              </a:rPr>
              <a:t>Dynamic Time Warping</a:t>
            </a:r>
          </a:p>
          <a:p>
            <a:pPr lvl="1" fontAlgn="base"/>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12381</TotalTime>
  <Words>1885</Words>
  <Application>Microsoft Office PowerPoint</Application>
  <PresentationFormat>On-screen Show (4:3)</PresentationFormat>
  <Paragraphs>163</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Cambria Math</vt:lpstr>
      <vt:lpstr>Century Gothic</vt:lpstr>
      <vt:lpstr>Courier New</vt:lpstr>
      <vt:lpstr>Palatino Linotype</vt:lpstr>
      <vt:lpstr>Times New Roman</vt:lpstr>
      <vt:lpstr>Executive</vt:lpstr>
      <vt:lpstr>A Search for Self-Consistency in BATSE Gamma-Ray Burst Emissions Using Agglomerative Clustering</vt:lpstr>
      <vt:lpstr>Historical Context</vt:lpstr>
      <vt:lpstr>What is a Gamma-Ray Burst (GRB)?</vt:lpstr>
      <vt:lpstr>GRBs are Composed of Pulses</vt:lpstr>
      <vt:lpstr>BATSE (CGRO)</vt:lpstr>
      <vt:lpstr>BATSE Data</vt:lpstr>
      <vt:lpstr>BATSE Data</vt:lpstr>
      <vt:lpstr>Objective: Cluster and Classify GRB Complexity</vt:lpstr>
      <vt:lpstr>Similarity Matrices</vt:lpstr>
      <vt:lpstr>Euclidean Distance</vt:lpstr>
      <vt:lpstr>Normalized Manhattan Distance</vt:lpstr>
      <vt:lpstr>Zero-Normalized Cross-Correlation (ZNCC)</vt:lpstr>
      <vt:lpstr>Dynamic Time Warping</vt:lpstr>
      <vt:lpstr>Dynamic Time Warping</vt:lpstr>
      <vt:lpstr>Agglomerative Clustering</vt:lpstr>
      <vt:lpstr>Data Preparation</vt:lpstr>
      <vt:lpstr>Data Preparation</vt:lpstr>
      <vt:lpstr>Building the Matrices</vt:lpstr>
      <vt:lpstr>The Dendrogram</vt:lpstr>
      <vt:lpstr>Results</vt:lpstr>
      <vt:lpstr>Results</vt:lpstr>
      <vt:lpstr>Results</vt:lpstr>
      <vt:lpstr>Results</vt:lpstr>
      <vt:lpstr>Results</vt:lpstr>
      <vt:lpstr>Results</vt:lpstr>
      <vt:lpstr>Results</vt:lpstr>
      <vt:lpstr>Results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Thomas Cannon</dc:creator>
  <cp:lastModifiedBy>Thomas Cannon</cp:lastModifiedBy>
  <cp:revision>139</cp:revision>
  <dcterms:created xsi:type="dcterms:W3CDTF">2015-04-11T01:03:29Z</dcterms:created>
  <dcterms:modified xsi:type="dcterms:W3CDTF">2020-07-30T16:12:08Z</dcterms:modified>
</cp:coreProperties>
</file>