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6"/>
  </p:notesMasterIdLst>
  <p:sldIdLst>
    <p:sldId id="1396" r:id="rId2"/>
    <p:sldId id="1462" r:id="rId3"/>
    <p:sldId id="1178" r:id="rId4"/>
    <p:sldId id="1456" r:id="rId5"/>
    <p:sldId id="1408" r:id="rId6"/>
    <p:sldId id="1445" r:id="rId7"/>
    <p:sldId id="1458" r:id="rId8"/>
    <p:sldId id="1464" r:id="rId9"/>
    <p:sldId id="1465" r:id="rId10"/>
    <p:sldId id="1461" r:id="rId11"/>
    <p:sldId id="1459" r:id="rId12"/>
    <p:sldId id="1451" r:id="rId13"/>
    <p:sldId id="1447" r:id="rId14"/>
    <p:sldId id="1453" r:id="rId15"/>
  </p:sldIdLst>
  <p:sldSz cx="12192000" cy="6858000"/>
  <p:notesSz cx="6858000" cy="9144000"/>
  <p:embeddedFontLst>
    <p:embeddedFont>
      <p:font typeface="微軟正黑體" panose="020B0604030504040204" pitchFamily="34" charset="-120"/>
      <p:regular r:id="rId17"/>
      <p:bold r:id="rId18"/>
    </p:embeddedFont>
    <p:embeddedFont>
      <p:font typeface="微軟正黑體" panose="020B0604030504040204" pitchFamily="34" charset="-120"/>
      <p:regular r:id="rId17"/>
      <p:bold r:id="rId18"/>
    </p:embeddedFont>
    <p:embeddedFont>
      <p:font typeface="Roboto Condensed Light" panose="020F0302020204030204" pitchFamily="34" charset="0"/>
      <p:regular r:id="rId19"/>
      <p:italic r:id="rId20"/>
    </p:embeddedFont>
    <p:embeddedFont>
      <p:font typeface="Tahoma" panose="020B0604030504040204" pitchFamily="34" charset="0"/>
      <p:regular r:id="rId21"/>
      <p:bold r:id="rId22"/>
    </p:embeddedFont>
  </p:embeddedFontLst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2E3F3F62-40D2-B4CE-9941-CF099B13F1D0}" name="B072030005" initials="B" userId="S::b072030005@o365.student.nsysu.edu.tw::674f6c02-0083-4595-af93-a3fce52d37ff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25252"/>
    <a:srgbClr val="BCC2C8"/>
    <a:srgbClr val="DFCDB3"/>
    <a:srgbClr val="7595B3"/>
    <a:srgbClr val="7CA49C"/>
    <a:srgbClr val="6DB3A9"/>
    <a:srgbClr val="7EBCB3"/>
    <a:srgbClr val="8EC4BC"/>
    <a:srgbClr val="2B506B"/>
    <a:srgbClr val="3068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078DE7E-0EEA-4514-804A-994CFE786177}" v="34" dt="2025-08-21T13:26:01.662"/>
    <p1510:client id="{EAF2BAF3-1BD0-429F-918C-F44D3F5A2AFD}" v="377" dt="2025-08-21T14:08:11.23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426" autoAdjust="0"/>
    <p:restoredTop sz="96238" autoAdjust="0"/>
  </p:normalViewPr>
  <p:slideViewPr>
    <p:cSldViewPr snapToGrid="0" showGuides="1">
      <p:cViewPr varScale="1">
        <p:scale>
          <a:sx n="111" d="100"/>
          <a:sy n="111" d="100"/>
        </p:scale>
        <p:origin x="504" y="208"/>
      </p:cViewPr>
      <p:guideLst>
        <p:guide orient="horz" pos="2137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8/10/relationships/authors" Target="author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30CD3A-D04D-4972-8C81-1749A28C63FC}" type="datetimeFigureOut">
              <a:rPr lang="zh-TW" altLang="en-US" smtClean="0"/>
              <a:t>2025/8/22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08805B-AB41-4917-B6F4-E7A63B0BE9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90207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FADE20-7693-471F-B176-0557A800951A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57644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7">
          <a:extLst>
            <a:ext uri="{FF2B5EF4-FFF2-40B4-BE49-F238E27FC236}">
              <a16:creationId xmlns:a16="http://schemas.microsoft.com/office/drawing/2014/main" id="{B066C703-7BBA-FE75-C5EF-A3247BF3D5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8" name="Google Shape;1368;p10:notes">
            <a:extLst>
              <a:ext uri="{FF2B5EF4-FFF2-40B4-BE49-F238E27FC236}">
                <a16:creationId xmlns:a16="http://schemas.microsoft.com/office/drawing/2014/main" id="{04BBE989-AF3C-AD97-436B-CE03F5783B2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69" name="Google Shape;1369;p10:notes">
            <a:extLst>
              <a:ext uri="{FF2B5EF4-FFF2-40B4-BE49-F238E27FC236}">
                <a16:creationId xmlns:a16="http://schemas.microsoft.com/office/drawing/2014/main" id="{A8E34A0E-AF37-CFA3-0659-F707FFA27EB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zh-TW"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0" name="Google Shape;1370;p10:notes">
            <a:extLst>
              <a:ext uri="{FF2B5EF4-FFF2-40B4-BE49-F238E27FC236}">
                <a16:creationId xmlns:a16="http://schemas.microsoft.com/office/drawing/2014/main" id="{9EBBE515-48F1-2FB6-59C2-632FF2233E3E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029520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85C88B-274A-7834-91D8-B7F857BF98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330C3234-0822-63C1-7A1D-E9707A86C06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E953D970-BED0-2680-219F-0A859E7A90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14D203D-3F47-9353-9C67-87740263DDD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FADE20-7693-471F-B176-0557A800951A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80011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7">
          <a:extLst>
            <a:ext uri="{FF2B5EF4-FFF2-40B4-BE49-F238E27FC236}">
              <a16:creationId xmlns:a16="http://schemas.microsoft.com/office/drawing/2014/main" id="{33945298-9A4F-79D4-4714-14B234CFF5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8" name="Google Shape;1368;p10:notes">
            <a:extLst>
              <a:ext uri="{FF2B5EF4-FFF2-40B4-BE49-F238E27FC236}">
                <a16:creationId xmlns:a16="http://schemas.microsoft.com/office/drawing/2014/main" id="{AB4FE8D5-65C3-158C-8E66-A17EF38F760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69" name="Google Shape;1369;p10:notes">
            <a:extLst>
              <a:ext uri="{FF2B5EF4-FFF2-40B4-BE49-F238E27FC236}">
                <a16:creationId xmlns:a16="http://schemas.microsoft.com/office/drawing/2014/main" id="{FE31972B-1FF1-542A-3A0F-D35B43DD3B2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zh-TW"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0" name="Google Shape;1370;p10:notes">
            <a:extLst>
              <a:ext uri="{FF2B5EF4-FFF2-40B4-BE49-F238E27FC236}">
                <a16:creationId xmlns:a16="http://schemas.microsoft.com/office/drawing/2014/main" id="{C5586C19-4F1A-3AB9-4655-359BE0F5F91C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34825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7">
          <a:extLst>
            <a:ext uri="{FF2B5EF4-FFF2-40B4-BE49-F238E27FC236}">
              <a16:creationId xmlns:a16="http://schemas.microsoft.com/office/drawing/2014/main" id="{8FECBC32-1DE1-EE4D-7AEE-B67C2DCFC5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8" name="Google Shape;1368;p10:notes">
            <a:extLst>
              <a:ext uri="{FF2B5EF4-FFF2-40B4-BE49-F238E27FC236}">
                <a16:creationId xmlns:a16="http://schemas.microsoft.com/office/drawing/2014/main" id="{BA405AF2-171C-7FF8-ECDF-33A7A19D7F1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69" name="Google Shape;1369;p10:notes">
            <a:extLst>
              <a:ext uri="{FF2B5EF4-FFF2-40B4-BE49-F238E27FC236}">
                <a16:creationId xmlns:a16="http://schemas.microsoft.com/office/drawing/2014/main" id="{36B05E90-25E2-4364-C3D4-F65FA25BF90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zh-TW"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0" name="Google Shape;1370;p10:notes">
            <a:extLst>
              <a:ext uri="{FF2B5EF4-FFF2-40B4-BE49-F238E27FC236}">
                <a16:creationId xmlns:a16="http://schemas.microsoft.com/office/drawing/2014/main" id="{CD2B5788-7441-597B-F18B-156FC96F5EA4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555331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FADE20-7693-471F-B176-0557A800951A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5010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7">
          <a:extLst>
            <a:ext uri="{FF2B5EF4-FFF2-40B4-BE49-F238E27FC236}">
              <a16:creationId xmlns:a16="http://schemas.microsoft.com/office/drawing/2014/main" id="{4EEDF9C3-C987-B906-A42C-096F85D227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8" name="Google Shape;1368;p10:notes">
            <a:extLst>
              <a:ext uri="{FF2B5EF4-FFF2-40B4-BE49-F238E27FC236}">
                <a16:creationId xmlns:a16="http://schemas.microsoft.com/office/drawing/2014/main" id="{89E0D681-6143-24C1-60E8-99D5EE12860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69" name="Google Shape;1369;p10:notes">
            <a:extLst>
              <a:ext uri="{FF2B5EF4-FFF2-40B4-BE49-F238E27FC236}">
                <a16:creationId xmlns:a16="http://schemas.microsoft.com/office/drawing/2014/main" id="{E9AC56ED-4EB6-5CCA-13EA-773F4074AC3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zh-TW"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0" name="Google Shape;1370;p10:notes">
            <a:extLst>
              <a:ext uri="{FF2B5EF4-FFF2-40B4-BE49-F238E27FC236}">
                <a16:creationId xmlns:a16="http://schemas.microsoft.com/office/drawing/2014/main" id="{372279F5-8E56-4F1C-4498-A1CB018F2403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122102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7">
          <a:extLst>
            <a:ext uri="{FF2B5EF4-FFF2-40B4-BE49-F238E27FC236}">
              <a16:creationId xmlns:a16="http://schemas.microsoft.com/office/drawing/2014/main" id="{D720161D-2971-6169-07B5-6CF8C4AF40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8" name="Google Shape;1368;p10:notes">
            <a:extLst>
              <a:ext uri="{FF2B5EF4-FFF2-40B4-BE49-F238E27FC236}">
                <a16:creationId xmlns:a16="http://schemas.microsoft.com/office/drawing/2014/main" id="{75F5F3D0-1DDA-ECF3-AA07-234ECFA9A28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69" name="Google Shape;1369;p10:notes">
            <a:extLst>
              <a:ext uri="{FF2B5EF4-FFF2-40B4-BE49-F238E27FC236}">
                <a16:creationId xmlns:a16="http://schemas.microsoft.com/office/drawing/2014/main" id="{763A113B-03F4-4016-FCD9-0F1C2C34A36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zh-TW"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0" name="Google Shape;1370;p10:notes">
            <a:extLst>
              <a:ext uri="{FF2B5EF4-FFF2-40B4-BE49-F238E27FC236}">
                <a16:creationId xmlns:a16="http://schemas.microsoft.com/office/drawing/2014/main" id="{2267D407-4F12-DBE4-7B82-D653034909B1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466389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EDCA76-FBCC-D799-CC79-0E02674D32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C1E16F34-3632-6525-C510-D27B2ED692E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3C937D12-19C0-9B17-2401-A78C132C64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A4A937B-0B7F-3C87-64F8-714AAE9B330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FADE20-7693-471F-B176-0557A800951A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48975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7">
          <a:extLst>
            <a:ext uri="{FF2B5EF4-FFF2-40B4-BE49-F238E27FC236}">
              <a16:creationId xmlns:a16="http://schemas.microsoft.com/office/drawing/2014/main" id="{3F4E4616-4C83-89FC-FA0A-1DC33C7CE8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8" name="Google Shape;1368;p10:notes">
            <a:extLst>
              <a:ext uri="{FF2B5EF4-FFF2-40B4-BE49-F238E27FC236}">
                <a16:creationId xmlns:a16="http://schemas.microsoft.com/office/drawing/2014/main" id="{24B7ECFC-0232-6685-99A2-14C5DBEC1DA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69" name="Google Shape;1369;p10:notes">
            <a:extLst>
              <a:ext uri="{FF2B5EF4-FFF2-40B4-BE49-F238E27FC236}">
                <a16:creationId xmlns:a16="http://schemas.microsoft.com/office/drawing/2014/main" id="{4AD23B31-172D-797B-B8CE-97C930627AB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zh-TW"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0" name="Google Shape;1370;p10:notes">
            <a:extLst>
              <a:ext uri="{FF2B5EF4-FFF2-40B4-BE49-F238E27FC236}">
                <a16:creationId xmlns:a16="http://schemas.microsoft.com/office/drawing/2014/main" id="{0B7CDFA3-BDA3-48FA-83F3-371D2EFA9333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368534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7">
          <a:extLst>
            <a:ext uri="{FF2B5EF4-FFF2-40B4-BE49-F238E27FC236}">
              <a16:creationId xmlns:a16="http://schemas.microsoft.com/office/drawing/2014/main" id="{17E5BC2E-32AB-2F81-766D-0985224BBB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8" name="Google Shape;1368;p10:notes">
            <a:extLst>
              <a:ext uri="{FF2B5EF4-FFF2-40B4-BE49-F238E27FC236}">
                <a16:creationId xmlns:a16="http://schemas.microsoft.com/office/drawing/2014/main" id="{E7FC1D82-5DD8-B956-784D-3B4FB31B719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69" name="Google Shape;1369;p10:notes">
            <a:extLst>
              <a:ext uri="{FF2B5EF4-FFF2-40B4-BE49-F238E27FC236}">
                <a16:creationId xmlns:a16="http://schemas.microsoft.com/office/drawing/2014/main" id="{1BD8ECBD-871D-1AB8-AD24-8C75F6BB96B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zh-TW"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0" name="Google Shape;1370;p10:notes">
            <a:extLst>
              <a:ext uri="{FF2B5EF4-FFF2-40B4-BE49-F238E27FC236}">
                <a16:creationId xmlns:a16="http://schemas.microsoft.com/office/drawing/2014/main" id="{17162B14-3C3B-6746-7933-3A193DD558F2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356527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7">
          <a:extLst>
            <a:ext uri="{FF2B5EF4-FFF2-40B4-BE49-F238E27FC236}">
              <a16:creationId xmlns:a16="http://schemas.microsoft.com/office/drawing/2014/main" id="{BFB54107-898D-389D-07B2-C398B32521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8" name="Google Shape;1368;p10:notes">
            <a:extLst>
              <a:ext uri="{FF2B5EF4-FFF2-40B4-BE49-F238E27FC236}">
                <a16:creationId xmlns:a16="http://schemas.microsoft.com/office/drawing/2014/main" id="{7054BD91-6377-AB00-8555-CDF78812774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69" name="Google Shape;1369;p10:notes">
            <a:extLst>
              <a:ext uri="{FF2B5EF4-FFF2-40B4-BE49-F238E27FC236}">
                <a16:creationId xmlns:a16="http://schemas.microsoft.com/office/drawing/2014/main" id="{4508C1A9-52DF-EDB5-81ED-11225D74D9C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zh-TW"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0" name="Google Shape;1370;p10:notes">
            <a:extLst>
              <a:ext uri="{FF2B5EF4-FFF2-40B4-BE49-F238E27FC236}">
                <a16:creationId xmlns:a16="http://schemas.microsoft.com/office/drawing/2014/main" id="{81A8155D-5783-FBDC-4CCD-BAC8259FA1BF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356584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98638A-35D6-A38F-25A6-57DB91748F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E546A9B-B5E8-A762-4A1D-30D90A08EA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1A462D0-9922-6894-2839-3AC8718E9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90DA2-D5F5-4F60-919E-CF2544F1EE66}" type="datetimeFigureOut">
              <a:rPr lang="zh-TW" altLang="en-US" smtClean="0"/>
              <a:t>2025/8/22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5CB7055-3762-B0FE-D56F-74D86549F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1A33B30-449C-86D4-8AAE-A684E5E12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67E0D-86F3-436B-A56F-699DF71D57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2562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BC478A-345A-5B89-A507-219D8298E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6F60390-C2CB-E11A-561E-E409BBF39A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E9E164E-3319-0142-A72C-5224B321B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90DA2-D5F5-4F60-919E-CF2544F1EE66}" type="datetimeFigureOut">
              <a:rPr lang="zh-TW" altLang="en-US" smtClean="0"/>
              <a:t>2025/8/22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4A73219-1417-76B3-3626-62E7CA3FD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56F95C5-8704-0208-20BF-3DFF149C8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67E0D-86F3-436B-A56F-699DF71D57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2356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BCEE4661-7955-8D70-E305-3677651A6D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DD66044-4FF9-A824-4CC2-7BD565E36F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61C11F1-A2BC-B6DD-CDF2-A1AE22C62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90DA2-D5F5-4F60-919E-CF2544F1EE66}" type="datetimeFigureOut">
              <a:rPr lang="zh-TW" altLang="en-US" smtClean="0"/>
              <a:t>2025/8/22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FB852EC-78B6-0C88-3638-30E537ED6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B5840EB-7616-E62B-47AD-42A8B5D87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67E0D-86F3-436B-A56F-699DF71D57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88241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40CAEED8-22E7-4999-AB9A-C2F1EF3081AF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3048000" y="2322286"/>
            <a:ext cx="4445000" cy="3900714"/>
          </a:xfrm>
          <a:custGeom>
            <a:avLst/>
            <a:gdLst>
              <a:gd name="connsiteX0" fmla="*/ 0 w 4445000"/>
              <a:gd name="connsiteY0" fmla="*/ 0 h 3900714"/>
              <a:gd name="connsiteX1" fmla="*/ 4445000 w 4445000"/>
              <a:gd name="connsiteY1" fmla="*/ 0 h 3900714"/>
              <a:gd name="connsiteX2" fmla="*/ 4445000 w 4445000"/>
              <a:gd name="connsiteY2" fmla="*/ 3900714 h 3900714"/>
              <a:gd name="connsiteX3" fmla="*/ 0 w 4445000"/>
              <a:gd name="connsiteY3" fmla="*/ 3900714 h 3900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45000" h="3900714">
                <a:moveTo>
                  <a:pt x="0" y="0"/>
                </a:moveTo>
                <a:lnTo>
                  <a:pt x="4445000" y="0"/>
                </a:lnTo>
                <a:lnTo>
                  <a:pt x="4445000" y="3900714"/>
                </a:lnTo>
                <a:lnTo>
                  <a:pt x="0" y="390071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F4930DFE-72BE-4354-BFD5-4F60A7AA5F3D}"/>
              </a:ext>
            </a:extLst>
          </p:cNvPr>
          <p:cNvSpPr>
            <a:spLocks noGrp="1"/>
          </p:cNvSpPr>
          <p:nvPr>
            <p:ph type="pic" sz="quarter" idx="45" hasCustomPrompt="1"/>
          </p:nvPr>
        </p:nvSpPr>
        <p:spPr>
          <a:xfrm>
            <a:off x="8128000" y="0"/>
            <a:ext cx="3429000" cy="2322286"/>
          </a:xfrm>
          <a:custGeom>
            <a:avLst/>
            <a:gdLst>
              <a:gd name="connsiteX0" fmla="*/ 0 w 3429000"/>
              <a:gd name="connsiteY0" fmla="*/ 0 h 2322286"/>
              <a:gd name="connsiteX1" fmla="*/ 3429000 w 3429000"/>
              <a:gd name="connsiteY1" fmla="*/ 0 h 2322286"/>
              <a:gd name="connsiteX2" fmla="*/ 3429000 w 3429000"/>
              <a:gd name="connsiteY2" fmla="*/ 2322286 h 2322286"/>
              <a:gd name="connsiteX3" fmla="*/ 0 w 3429000"/>
              <a:gd name="connsiteY3" fmla="*/ 2322286 h 2322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0" h="2322286">
                <a:moveTo>
                  <a:pt x="0" y="0"/>
                </a:moveTo>
                <a:lnTo>
                  <a:pt x="3429000" y="0"/>
                </a:lnTo>
                <a:lnTo>
                  <a:pt x="3429000" y="2322286"/>
                </a:lnTo>
                <a:lnTo>
                  <a:pt x="0" y="2322286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763652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C16B3B4-EDEB-E24E-F7C5-05C675D35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EA281D8-EED2-A22B-3F0E-62301FDF8F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CC20C6A-C277-77B8-D43E-7DB43B498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90DA2-D5F5-4F60-919E-CF2544F1EE66}" type="datetimeFigureOut">
              <a:rPr lang="zh-TW" altLang="en-US" smtClean="0"/>
              <a:t>2025/8/22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DED4FF3-297A-8541-8154-79BE569D0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83A1D5A-8D31-EC49-202E-05DF0994B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67E0D-86F3-436B-A56F-699DF71D57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3687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7EDACF-E141-901F-49FC-F6AFFB7B3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DAA5977-298A-245A-AA7B-1013154C1D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B456EF8-1321-39B3-2D8F-F7C48285A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90DA2-D5F5-4F60-919E-CF2544F1EE66}" type="datetimeFigureOut">
              <a:rPr lang="zh-TW" altLang="en-US" smtClean="0"/>
              <a:t>2025/8/22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030BE34-64EC-C0AF-B014-EE8CC4B10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2FB3467-8203-AAC3-4FF1-AD1D5B565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67E0D-86F3-436B-A56F-699DF71D57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6424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3B4723-CD93-8302-3602-8E46B04E9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409DA78-E2EA-23DE-9C24-037F8A7818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3695AB3-E846-0E43-7F81-8D03AAC084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C6A2C77-A737-3991-8AF5-5DC9855AC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90DA2-D5F5-4F60-919E-CF2544F1EE66}" type="datetimeFigureOut">
              <a:rPr lang="zh-TW" altLang="en-US" smtClean="0"/>
              <a:t>2025/8/22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BD09FD9-A480-9A92-1A3C-20D1AF9CB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A43D518-25FA-3A7C-D925-63FCCFC96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67E0D-86F3-436B-A56F-699DF71D57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758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0FEBD4E-4CFF-4658-499F-0A5EEEF5C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A74C90B-8E1D-21C1-9633-53992EC5CA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1768A7A-213F-1A65-FCAE-B7B2AFD7C7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71B4C63C-BF42-3084-9352-EC310FA43F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F038670C-DB88-E2C0-45E4-1A8BD32B60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2006D88C-AA5A-7169-B6BE-118E1F84D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90DA2-D5F5-4F60-919E-CF2544F1EE66}" type="datetimeFigureOut">
              <a:rPr lang="zh-TW" altLang="en-US" smtClean="0"/>
              <a:t>2025/8/22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2633DCAD-E7EF-6236-E264-BB47792A9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817037C0-9C89-112B-84C8-1E482EEA5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67E0D-86F3-436B-A56F-699DF71D57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7215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DC583DC-8DB0-7DBA-E9F9-0C87FFC21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C239D713-8B76-67AE-1DF2-AF275F2C1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90DA2-D5F5-4F60-919E-CF2544F1EE66}" type="datetimeFigureOut">
              <a:rPr lang="zh-TW" altLang="en-US" smtClean="0"/>
              <a:t>2025/8/22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C4995ED3-5900-CC2B-84EC-A483178AA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F803799-2A90-0461-D9CF-E771DD714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67E0D-86F3-436B-A56F-699DF71D57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6842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E2F5C292-77A3-AD22-FF49-ECA14B8CE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90DA2-D5F5-4F60-919E-CF2544F1EE66}" type="datetimeFigureOut">
              <a:rPr lang="zh-TW" altLang="en-US" smtClean="0"/>
              <a:t>2025/8/22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1F15A9A2-EC77-754C-80FC-66678A397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57F6E75-E08D-2D1E-83AE-1C4827669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67E0D-86F3-436B-A56F-699DF71D57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9776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F95217-538D-F400-DA37-04FE8770D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91A615F-884C-7A54-9303-CFE3255D3F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58B73BE-B512-AFCF-B8C8-E361FC128C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9864B31-CFA5-0FAF-2BFA-9204A2569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90DA2-D5F5-4F60-919E-CF2544F1EE66}" type="datetimeFigureOut">
              <a:rPr lang="zh-TW" altLang="en-US" smtClean="0"/>
              <a:t>2025/8/22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2CC37B6-B938-30A5-63A8-CC68E2EA4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80C6203-9624-EF7E-DCD2-79C6E2042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67E0D-86F3-436B-A56F-699DF71D57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1980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89F7692-D881-16CE-D638-037D37D86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5B925E08-3548-BE99-18B8-07B0BB3EBE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61F7C8D-80BF-B921-46F0-BEE7A17521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3EF8252-A2D1-B7A9-BABB-082CC319F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90DA2-D5F5-4F60-919E-CF2544F1EE66}" type="datetimeFigureOut">
              <a:rPr lang="zh-TW" altLang="en-US" smtClean="0"/>
              <a:t>2025/8/22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7A81DAC-C4C6-37F9-E9ED-406C79020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63DD80F-7FF2-0D3B-C4F1-C23680A01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67E0D-86F3-436B-A56F-699DF71D57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4779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90DA5124-D569-EDA4-9991-C8B830281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BB74B45-2E6F-EFC5-4562-3818E93F6C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4E08156-31E6-2880-F074-224ECAD5B9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690DA2-D5F5-4F60-919E-CF2544F1EE66}" type="datetimeFigureOut">
              <a:rPr lang="zh-TW" altLang="en-US" smtClean="0"/>
              <a:t>2025/8/22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4363DF0-408B-DE8F-0007-E05385F393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268787E-D84B-576D-2F62-2BC575430D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267E0D-86F3-436B-A56F-699DF71D57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3921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baseline="0">
          <a:solidFill>
            <a:schemeClr val="tx1"/>
          </a:solidFill>
          <a:latin typeface="Tahoma" panose="020B0604030504040204" pitchFamily="34" charset="0"/>
          <a:ea typeface="微軟正黑體" panose="020B0604030504040204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 baseline="0">
          <a:solidFill>
            <a:schemeClr val="tx1"/>
          </a:solidFill>
          <a:latin typeface="Tahoma" panose="020B0604030504040204" pitchFamily="34" charset="0"/>
          <a:ea typeface="微軟正黑體" panose="020B0604030504040204" pitchFamily="34" charset="-12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Tahoma" panose="020B0604030504040204" pitchFamily="34" charset="0"/>
          <a:ea typeface="微軟正黑體" panose="020B0604030504040204" pitchFamily="34" charset="-12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Tahoma" panose="020B0604030504040204" pitchFamily="34" charset="0"/>
          <a:ea typeface="微軟正黑體" panose="020B0604030504040204" pitchFamily="34" charset="-12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Tahoma" panose="020B0604030504040204" pitchFamily="34" charset="0"/>
          <a:ea typeface="微軟正黑體" panose="020B0604030504040204" pitchFamily="34" charset="-12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Tahoma" panose="020B0604030504040204" pitchFamily="34" charset="0"/>
          <a:ea typeface="微軟正黑體" panose="020B0604030504040204" pitchFamily="34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2.jpeg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gif"/><Relationship Id="rId5" Type="http://schemas.openxmlformats.org/officeDocument/2006/relationships/image" Target="../media/image13.gif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bakudas.itch.io/generic-run-n-gun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4" cstate="screen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1" name="矩形 20">
            <a:extLst>
              <a:ext uri="{FF2B5EF4-FFF2-40B4-BE49-F238E27FC236}">
                <a16:creationId xmlns:a16="http://schemas.microsoft.com/office/drawing/2014/main" id="{069F0110-F13E-91B5-9D39-711A67719A69}"/>
              </a:ext>
            </a:extLst>
          </p:cNvPr>
          <p:cNvSpPr/>
          <p:nvPr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ahoma" panose="020B060403050404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1199456" cy="6858000"/>
          </a:xfrm>
          <a:prstGeom prst="rect">
            <a:avLst/>
          </a:prstGeom>
          <a:solidFill>
            <a:srgbClr val="798D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ahoma" panose="020B0604030504040204" pitchFamily="34" charset="0"/>
              <a:ea typeface="微軟正黑體" panose="020B0604030504040204" pitchFamily="34" charset="-120"/>
              <a:cs typeface="+mn-ea"/>
              <a:sym typeface="+mn-lt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542109" y="5094107"/>
            <a:ext cx="115237" cy="702036"/>
            <a:chOff x="4167739" y="-1087655"/>
            <a:chExt cx="153846" cy="937246"/>
          </a:xfrm>
        </p:grpSpPr>
        <p:sp>
          <p:nvSpPr>
            <p:cNvPr id="25" name="椭圆 24"/>
            <p:cNvSpPr/>
            <p:nvPr/>
          </p:nvSpPr>
          <p:spPr>
            <a:xfrm>
              <a:off x="4167739" y="-1087655"/>
              <a:ext cx="153846" cy="153846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Tahoma" panose="020B0604030504040204" pitchFamily="34" charset="0"/>
                <a:ea typeface="微軟正黑體" panose="020B0604030504040204" pitchFamily="34" charset="-120"/>
                <a:cs typeface="+mn-ea"/>
                <a:sym typeface="+mn-lt"/>
              </a:endParaRPr>
            </a:p>
          </p:txBody>
        </p:sp>
        <p:sp>
          <p:nvSpPr>
            <p:cNvPr id="26" name="椭圆 25"/>
            <p:cNvSpPr/>
            <p:nvPr/>
          </p:nvSpPr>
          <p:spPr>
            <a:xfrm>
              <a:off x="4167739" y="-695955"/>
              <a:ext cx="153846" cy="153846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Tahoma" panose="020B0604030504040204" pitchFamily="34" charset="0"/>
                <a:ea typeface="微軟正黑體" panose="020B0604030504040204" pitchFamily="34" charset="-120"/>
                <a:cs typeface="+mn-ea"/>
                <a:sym typeface="+mn-lt"/>
              </a:endParaRPr>
            </a:p>
          </p:txBody>
        </p:sp>
        <p:sp>
          <p:nvSpPr>
            <p:cNvPr id="27" name="椭圆 26"/>
            <p:cNvSpPr/>
            <p:nvPr/>
          </p:nvSpPr>
          <p:spPr>
            <a:xfrm>
              <a:off x="4167739" y="-304255"/>
              <a:ext cx="153846" cy="153846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Tahoma" panose="020B0604030504040204" pitchFamily="34" charset="0"/>
                <a:ea typeface="微軟正黑體" panose="020B0604030504040204" pitchFamily="34" charset="-120"/>
                <a:cs typeface="+mn-ea"/>
                <a:sym typeface="+mn-lt"/>
              </a:endParaRPr>
            </a:p>
          </p:txBody>
        </p:sp>
      </p:grpSp>
      <p:sp>
        <p:nvSpPr>
          <p:cNvPr id="13" name="橢圓 12">
            <a:extLst>
              <a:ext uri="{FF2B5EF4-FFF2-40B4-BE49-F238E27FC236}">
                <a16:creationId xmlns:a16="http://schemas.microsoft.com/office/drawing/2014/main" id="{6C802657-7999-F1E5-DF19-DE22D4F10A22}"/>
              </a:ext>
            </a:extLst>
          </p:cNvPr>
          <p:cNvSpPr/>
          <p:nvPr/>
        </p:nvSpPr>
        <p:spPr>
          <a:xfrm>
            <a:off x="182200" y="3023770"/>
            <a:ext cx="810460" cy="8104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ahoma" panose="020B060403050404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C7D31D7B-D039-864D-6266-C9E3446BA110}"/>
              </a:ext>
            </a:extLst>
          </p:cNvPr>
          <p:cNvSpPr txBox="1"/>
          <p:nvPr/>
        </p:nvSpPr>
        <p:spPr>
          <a:xfrm>
            <a:off x="2851356" y="1644872"/>
            <a:ext cx="7597303" cy="481670"/>
          </a:xfrm>
          <a:prstGeom prst="rect">
            <a:avLst/>
          </a:prstGeom>
          <a:noFill/>
        </p:spPr>
        <p:txBody>
          <a:bodyPr wrap="square" lIns="91440" tIns="45720" rIns="91440" bIns="4572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TW" sz="2000" b="1" kern="100" dirty="0">
                <a:solidFill>
                  <a:schemeClr val="tx2"/>
                </a:solidFill>
                <a:latin typeface="HEITI TC MEDIUM" pitchFamily="2" charset="-128"/>
                <a:ea typeface="HEITI TC MEDIUM" pitchFamily="2" charset="-128"/>
                <a:cs typeface="Times New Roman" panose="02020603050405020304" pitchFamily="18" charset="0"/>
              </a:rPr>
              <a:t>PYTHON PROGRAMMING FOR INTERACTIVE GAME DESIGN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255A841A-5480-E190-3245-32CA37B9FF8D}"/>
              </a:ext>
            </a:extLst>
          </p:cNvPr>
          <p:cNvSpPr txBox="1"/>
          <p:nvPr/>
        </p:nvSpPr>
        <p:spPr>
          <a:xfrm>
            <a:off x="5822951" y="3026189"/>
            <a:ext cx="1654112" cy="52322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>
              <a:buSzPts val="2400"/>
            </a:pPr>
            <a:r>
              <a:rPr lang="en-US" altLang="zh-TW" sz="2800" dirty="0">
                <a:solidFill>
                  <a:schemeClr val="tx2"/>
                </a:solidFill>
                <a:latin typeface="+mj-lt"/>
                <a:ea typeface="微軟正黑體"/>
              </a:rPr>
              <a:t>Group 08</a:t>
            </a:r>
            <a:endParaRPr lang="en-US" altLang="zh-TW" sz="2800" dirty="0">
              <a:solidFill>
                <a:schemeClr val="tx2"/>
              </a:solidFill>
              <a:latin typeface="+mj-lt"/>
              <a:ea typeface="微軟正黑體" panose="020B0604030504040204" pitchFamily="34" charset="-120"/>
            </a:endParaRPr>
          </a:p>
        </p:txBody>
      </p:sp>
      <p:pic>
        <p:nvPicPr>
          <p:cNvPr id="1026" name="Picture 2" descr="國立成功大學NCKU Official - YouTube">
            <a:extLst>
              <a:ext uri="{FF2B5EF4-FFF2-40B4-BE49-F238E27FC236}">
                <a16:creationId xmlns:a16="http://schemas.microsoft.com/office/drawing/2014/main" id="{4DE27E2B-86F0-466B-BB7A-AEA51C664E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60" t="8252" r="10600" b="15048"/>
          <a:stretch>
            <a:fillRect/>
          </a:stretch>
        </p:blipFill>
        <p:spPr bwMode="auto">
          <a:xfrm>
            <a:off x="329917" y="3176088"/>
            <a:ext cx="510761" cy="498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ABA1FB2E-9B71-28B3-AB1B-2EE69FC39AE1}"/>
              </a:ext>
            </a:extLst>
          </p:cNvPr>
          <p:cNvSpPr txBox="1"/>
          <p:nvPr/>
        </p:nvSpPr>
        <p:spPr>
          <a:xfrm>
            <a:off x="4728457" y="3831331"/>
            <a:ext cx="1311514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zh-TW" sz="2000" dirty="0">
                <a:solidFill>
                  <a:schemeClr val="tx2"/>
                </a:solidFill>
                <a:ea typeface="微軟正黑體"/>
              </a:rPr>
              <a:t>Students :</a:t>
            </a:r>
            <a:endParaRPr lang="zh-TW" altLang="en-US" sz="2000" dirty="0">
              <a:solidFill>
                <a:schemeClr val="tx2"/>
              </a:solidFill>
              <a:ea typeface="微軟正黑體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FD47B30A-7B61-DF2B-0F7F-5CDE4428B01E}"/>
              </a:ext>
            </a:extLst>
          </p:cNvPr>
          <p:cNvSpPr txBox="1"/>
          <p:nvPr/>
        </p:nvSpPr>
        <p:spPr>
          <a:xfrm>
            <a:off x="6152030" y="3754653"/>
            <a:ext cx="3416941" cy="96603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000" dirty="0">
                <a:solidFill>
                  <a:schemeClr val="tx2"/>
                </a:solidFill>
                <a:ea typeface="微軟正黑體"/>
                <a:cs typeface="+mn-lt"/>
              </a:rPr>
              <a:t>工科系 謝志謙 </a:t>
            </a:r>
            <a:r>
              <a:rPr lang="en-US" altLang="zh-TW" sz="2000" dirty="0">
                <a:solidFill>
                  <a:schemeClr val="tx2"/>
                </a:solidFill>
                <a:ea typeface="+mn-lt"/>
                <a:cs typeface="+mn-lt"/>
              </a:rPr>
              <a:t>N98141062</a:t>
            </a:r>
            <a:endParaRPr lang="en-US" altLang="zh-TW" sz="2000" dirty="0">
              <a:solidFill>
                <a:schemeClr val="tx2"/>
              </a:solidFill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2000" dirty="0">
                <a:solidFill>
                  <a:schemeClr val="tx2"/>
                </a:solidFill>
                <a:ea typeface="微軟正黑體"/>
              </a:rPr>
              <a:t>工科系 黃紹恩 </a:t>
            </a:r>
            <a:r>
              <a:rPr lang="en-US" altLang="zh-TW" sz="2000" dirty="0">
                <a:solidFill>
                  <a:schemeClr val="tx2"/>
                </a:solidFill>
                <a:ea typeface="微軟正黑體"/>
              </a:rPr>
              <a:t>N96141333</a:t>
            </a:r>
            <a:endParaRPr lang="en-US" altLang="zh-TW" sz="2000" dirty="0">
              <a:solidFill>
                <a:schemeClr val="tx2"/>
              </a:solidFill>
              <a:ea typeface="微軟正黑體"/>
              <a:cs typeface="Calibri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65BB373A-D8C5-8D9D-BC68-2B8A7D3AD441}"/>
              </a:ext>
            </a:extLst>
          </p:cNvPr>
          <p:cNvSpPr txBox="1"/>
          <p:nvPr/>
        </p:nvSpPr>
        <p:spPr>
          <a:xfrm>
            <a:off x="2071126" y="2127819"/>
            <a:ext cx="9249203" cy="895951"/>
          </a:xfrm>
          <a:prstGeom prst="rect">
            <a:avLst/>
          </a:prstGeom>
          <a:noFill/>
        </p:spPr>
        <p:txBody>
          <a:bodyPr wrap="square" lIns="91440" tIns="45720" rIns="91440" bIns="4572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000" b="1" kern="100" dirty="0" err="1">
                <a:solidFill>
                  <a:schemeClr val="tx2"/>
                </a:solidFill>
                <a:latin typeface="HEITI TC MEDIUM" pitchFamily="2" charset="-128"/>
                <a:ea typeface="HEITI TC MEDIUM" pitchFamily="2" charset="-128"/>
                <a:cs typeface="+mn-lt"/>
              </a:rPr>
              <a:t>工地血戰</a:t>
            </a:r>
            <a:r>
              <a:rPr lang="en-US" sz="4000" b="1" kern="100" dirty="0">
                <a:solidFill>
                  <a:schemeClr val="tx2"/>
                </a:solidFill>
                <a:latin typeface="HEITI TC MEDIUM" pitchFamily="2" charset="-128"/>
                <a:ea typeface="HEITI TC MEDIUM" pitchFamily="2" charset="-128"/>
                <a:cs typeface="+mn-lt"/>
              </a:rPr>
              <a:t>  (Construction Bloodbath)</a:t>
            </a:r>
            <a:endParaRPr lang="zh-TW" sz="4000" b="1" dirty="0">
              <a:solidFill>
                <a:schemeClr val="tx2"/>
              </a:solidFill>
              <a:latin typeface="HEITI TC MEDIUM" pitchFamily="2" charset="-128"/>
              <a:ea typeface="HEITI TC MEDIUM" pitchFamily="2" charset="-128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216178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1">
          <a:extLst>
            <a:ext uri="{FF2B5EF4-FFF2-40B4-BE49-F238E27FC236}">
              <a16:creationId xmlns:a16="http://schemas.microsoft.com/office/drawing/2014/main" id="{64709A60-F747-47B0-3D22-5DB640EEAB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6" name="Google Shape;1376;p10">
            <a:extLst>
              <a:ext uri="{FF2B5EF4-FFF2-40B4-BE49-F238E27FC236}">
                <a16:creationId xmlns:a16="http://schemas.microsoft.com/office/drawing/2014/main" id="{364A2DE6-6CE3-4DC4-6845-B049B0316707}"/>
              </a:ext>
            </a:extLst>
          </p:cNvPr>
          <p:cNvSpPr txBox="1"/>
          <p:nvPr/>
        </p:nvSpPr>
        <p:spPr>
          <a:xfrm>
            <a:off x="395367" y="128634"/>
            <a:ext cx="11161240" cy="750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850" tIns="54417" rIns="108850" bIns="54417" anchor="ctr" anchorCtr="0">
            <a:noAutofit/>
          </a:bodyPr>
          <a:lstStyle/>
          <a:p>
            <a:pPr marR="0" lv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60000"/>
            </a:pPr>
            <a:r>
              <a:rPr lang="zh-TW" altLang="en-US" sz="2800" b="1" dirty="0">
                <a:solidFill>
                  <a:schemeClr val="accent3">
                    <a:lumMod val="50000"/>
                  </a:schemeClr>
                </a:solidFill>
                <a:latin typeface="HEITI TC MEDIUM" pitchFamily="2" charset="-128"/>
                <a:ea typeface="HEITI TC MEDIUM" pitchFamily="2" charset="-128"/>
                <a:cs typeface="Calibri"/>
                <a:sym typeface="Calibri"/>
              </a:rPr>
              <a:t>遊戲操作說明</a:t>
            </a:r>
            <a:endParaRPr lang="en-US" altLang="zh-TW" sz="2800" b="1" dirty="0">
              <a:solidFill>
                <a:schemeClr val="accent3">
                  <a:lumMod val="50000"/>
                </a:schemeClr>
              </a:solidFill>
              <a:latin typeface="HEITI TC MEDIUM" pitchFamily="2" charset="-128"/>
              <a:ea typeface="HEITI TC MEDIUM" pitchFamily="2" charset="-128"/>
              <a:cs typeface="Calibri"/>
              <a:sym typeface="Calibri"/>
            </a:endParaRPr>
          </a:p>
        </p:txBody>
      </p:sp>
      <p:sp>
        <p:nvSpPr>
          <p:cNvPr id="4" name="等腰三角形 3">
            <a:extLst>
              <a:ext uri="{FF2B5EF4-FFF2-40B4-BE49-F238E27FC236}">
                <a16:creationId xmlns:a16="http://schemas.microsoft.com/office/drawing/2014/main" id="{A534ED41-73F3-2D2B-B187-A30CFEB49B58}"/>
              </a:ext>
            </a:extLst>
          </p:cNvPr>
          <p:cNvSpPr/>
          <p:nvPr/>
        </p:nvSpPr>
        <p:spPr>
          <a:xfrm rot="16200000">
            <a:off x="10149652" y="-602530"/>
            <a:ext cx="1439818" cy="2644878"/>
          </a:xfrm>
          <a:prstGeom prst="triangle">
            <a:avLst>
              <a:gd name="adj" fmla="val 100000"/>
            </a:avLst>
          </a:prstGeom>
          <a:gradFill flip="none" rotWithShape="1">
            <a:gsLst>
              <a:gs pos="0">
                <a:srgbClr val="B5C0C7">
                  <a:alpha val="60000"/>
                </a:srgbClr>
              </a:gs>
              <a:gs pos="50000">
                <a:srgbClr val="DCE1E4"/>
              </a:gs>
              <a:gs pos="100000">
                <a:srgbClr val="FFFFFF"/>
              </a:gs>
            </a:gsLst>
            <a:lin ang="360000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" name="等腰三角形 4">
            <a:extLst>
              <a:ext uri="{FF2B5EF4-FFF2-40B4-BE49-F238E27FC236}">
                <a16:creationId xmlns:a16="http://schemas.microsoft.com/office/drawing/2014/main" id="{8B9E8EB9-A261-59AA-E298-654ED8733CFE}"/>
              </a:ext>
            </a:extLst>
          </p:cNvPr>
          <p:cNvSpPr/>
          <p:nvPr/>
        </p:nvSpPr>
        <p:spPr>
          <a:xfrm rot="10800000" flipH="1">
            <a:off x="11040000" y="2498"/>
            <a:ext cx="1152000" cy="1724767"/>
          </a:xfrm>
          <a:prstGeom prst="triangle">
            <a:avLst>
              <a:gd name="adj" fmla="val 100000"/>
            </a:avLst>
          </a:prstGeom>
          <a:gradFill flip="none" rotWithShape="1">
            <a:gsLst>
              <a:gs pos="0">
                <a:srgbClr val="8B9CA7">
                  <a:alpha val="60000"/>
                </a:srgbClr>
              </a:gs>
              <a:gs pos="50000">
                <a:srgbClr val="CED5DA"/>
              </a:gs>
              <a:gs pos="100000">
                <a:srgbClr val="FFFFFF"/>
              </a:gs>
            </a:gsLst>
            <a:lin ang="360000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1378" name="Google Shape;1378;p10">
            <a:extLst>
              <a:ext uri="{FF2B5EF4-FFF2-40B4-BE49-F238E27FC236}">
                <a16:creationId xmlns:a16="http://schemas.microsoft.com/office/drawing/2014/main" id="{0E8CEA1A-FE58-C436-C23F-990C88D55055}"/>
              </a:ext>
            </a:extLst>
          </p:cNvPr>
          <p:cNvCxnSpPr/>
          <p:nvPr/>
        </p:nvCxnSpPr>
        <p:spPr>
          <a:xfrm>
            <a:off x="402868" y="848713"/>
            <a:ext cx="11386265" cy="0"/>
          </a:xfrm>
          <a:prstGeom prst="straightConnector1">
            <a:avLst/>
          </a:prstGeom>
          <a:noFill/>
          <a:ln w="12700" cap="flat" cmpd="sng">
            <a:solidFill>
              <a:srgbClr val="46637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737D0F0-17A9-000B-ACDA-8E9C75248093}"/>
              </a:ext>
            </a:extLst>
          </p:cNvPr>
          <p:cNvSpPr txBox="1">
            <a:spLocks/>
          </p:cNvSpPr>
          <p:nvPr/>
        </p:nvSpPr>
        <p:spPr>
          <a:xfrm>
            <a:off x="11662277" y="6522338"/>
            <a:ext cx="606376" cy="328404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defPPr>
              <a:defRPr lang="en-US"/>
            </a:defPPr>
            <a:lvl1pPr marL="0" algn="l" defTabSz="457200" rtl="0" eaLnBrk="1" latinLnBrk="0" hangingPunct="1">
              <a:defRPr sz="3200" kern="1200">
                <a:solidFill>
                  <a:schemeClr val="bg2">
                    <a:lumMod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63275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8A1AC68-5DA8-4143-9476-E77425C3DE5F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D8D8D8">
                    <a:lumMod val="75000"/>
                  </a:srgbClr>
                </a:solidFill>
                <a:effectLst/>
                <a:uLnTx/>
                <a:uFillTx/>
                <a:latin typeface="Roboto Condensed Light"/>
                <a:ea typeface="+mn-ea"/>
                <a:cs typeface="+mn-cs"/>
              </a:rPr>
              <a:t>10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D8D8D8">
                  <a:lumMod val="75000"/>
                </a:srgbClr>
              </a:solidFill>
              <a:effectLst/>
              <a:uLnTx/>
              <a:uFillTx/>
              <a:latin typeface="Roboto Condensed Light"/>
              <a:ea typeface="+mn-ea"/>
              <a:cs typeface="+mn-cs"/>
            </a:endParaRPr>
          </a:p>
        </p:txBody>
      </p:sp>
      <p:cxnSp>
        <p:nvCxnSpPr>
          <p:cNvPr id="8" name="直線コネクタ 12">
            <a:extLst>
              <a:ext uri="{FF2B5EF4-FFF2-40B4-BE49-F238E27FC236}">
                <a16:creationId xmlns:a16="http://schemas.microsoft.com/office/drawing/2014/main" id="{92F7FEBC-4BA3-44FA-6A28-DDB1492BC00B}"/>
              </a:ext>
            </a:extLst>
          </p:cNvPr>
          <p:cNvCxnSpPr>
            <a:cxnSpLocks/>
          </p:cNvCxnSpPr>
          <p:nvPr/>
        </p:nvCxnSpPr>
        <p:spPr>
          <a:xfrm flipV="1">
            <a:off x="11707180" y="6510091"/>
            <a:ext cx="0" cy="360000"/>
          </a:xfrm>
          <a:prstGeom prst="line">
            <a:avLst/>
          </a:prstGeom>
          <a:noFill/>
          <a:ln w="12700" cap="flat" cmpd="sng" algn="ctr">
            <a:solidFill>
              <a:srgbClr val="546B9E"/>
            </a:solidFill>
            <a:prstDash val="solid"/>
          </a:ln>
          <a:effectLst/>
        </p:spPr>
      </p:cxn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C453435-A9CD-F11D-2A9B-22BD3B6238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1266483"/>
              </p:ext>
            </p:extLst>
          </p:nvPr>
        </p:nvGraphicFramePr>
        <p:xfrm>
          <a:off x="7438433" y="2541384"/>
          <a:ext cx="2540484" cy="2201517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270242">
                  <a:extLst>
                    <a:ext uri="{9D8B030D-6E8A-4147-A177-3AD203B41FA5}">
                      <a16:colId xmlns:a16="http://schemas.microsoft.com/office/drawing/2014/main" val="1531049621"/>
                    </a:ext>
                  </a:extLst>
                </a:gridCol>
                <a:gridCol w="1270242">
                  <a:extLst>
                    <a:ext uri="{9D8B030D-6E8A-4147-A177-3AD203B41FA5}">
                      <a16:colId xmlns:a16="http://schemas.microsoft.com/office/drawing/2014/main" val="916809690"/>
                    </a:ext>
                  </a:extLst>
                </a:gridCol>
              </a:tblGrid>
              <a:tr h="37271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ja-JP" altLang="en-US">
                          <a:latin typeface="Heiti TC Medium" pitchFamily="2" charset="-128"/>
                          <a:ea typeface="Heiti TC Medium" pitchFamily="2" charset="-128"/>
                        </a:rPr>
                        <a:t>按鍵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ja-JP" altLang="en-US">
                          <a:latin typeface="Heiti TC Medium" pitchFamily="2" charset="-128"/>
                          <a:ea typeface="Heiti TC Medium" pitchFamily="2" charset="-128"/>
                        </a:rPr>
                        <a:t>功能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6991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 dirty="0">
                          <a:latin typeface="HEITI TC MEDIUM" pitchFamily="2" charset="-128"/>
                          <a:ea typeface="HEITI TC MEDIUM" pitchFamily="2" charset="-128"/>
                        </a:rPr>
                        <a:t>← / →</a:t>
                      </a:r>
                      <a:endParaRPr lang="en-US" dirty="0">
                        <a:latin typeface="Heiti TC Medium" pitchFamily="2" charset="-128"/>
                        <a:ea typeface="Heiti TC Medium" pitchFamily="2" charset="-128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ja-JP" altLang="en-US">
                          <a:latin typeface="Heiti TC Medium" pitchFamily="2" charset="-128"/>
                          <a:ea typeface="Heiti TC Medium" pitchFamily="2" charset="-128"/>
                        </a:rPr>
                        <a:t>左右移動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2161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 dirty="0">
                          <a:latin typeface="HEITI TC MEDIUM" pitchFamily="2" charset="-128"/>
                          <a:ea typeface="HEITI TC MEDIUM" pitchFamily="2" charset="-128"/>
                        </a:rPr>
                        <a:t>↑</a:t>
                      </a:r>
                      <a:endParaRPr lang="en-US" dirty="0">
                        <a:latin typeface="Heiti TC Medium" pitchFamily="2" charset="-128"/>
                        <a:ea typeface="Heiti TC Medium" pitchFamily="2" charset="-128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ja-JP" altLang="en-US">
                          <a:latin typeface="Heiti TC Medium" pitchFamily="2" charset="-128"/>
                          <a:ea typeface="Heiti TC Medium" pitchFamily="2" charset="-128"/>
                        </a:rPr>
                        <a:t>跳躍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77996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 dirty="0">
                          <a:latin typeface="HEITI TC MEDIUM" pitchFamily="2" charset="-128"/>
                          <a:ea typeface="HEITI TC MEDIUM" pitchFamily="2" charset="-128"/>
                        </a:rPr>
                        <a:t>↓</a:t>
                      </a:r>
                      <a:endParaRPr lang="en-US" dirty="0">
                        <a:latin typeface="Heiti TC Medium" pitchFamily="2" charset="-128"/>
                        <a:ea typeface="Heiti TC Medium" pitchFamily="2" charset="-128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ja-JP" altLang="en-US">
                          <a:latin typeface="Heiti TC Medium" pitchFamily="2" charset="-128"/>
                          <a:ea typeface="Heiti TC Medium" pitchFamily="2" charset="-128"/>
                        </a:rPr>
                        <a:t>蹲下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21799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 dirty="0">
                          <a:latin typeface="HEITI TC MEDIUM" pitchFamily="2" charset="-128"/>
                          <a:ea typeface="HEITI TC MEDIUM" pitchFamily="2" charset="-128"/>
                        </a:rPr>
                        <a:t>SPACE</a:t>
                      </a:r>
                      <a:endParaRPr lang="en-US" dirty="0">
                        <a:latin typeface="Heiti TC Medium" pitchFamily="2" charset="-128"/>
                        <a:ea typeface="Heiti TC Medium" pitchFamily="2" charset="-128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ja-JP" altLang="en-US">
                          <a:latin typeface="Heiti TC Medium" pitchFamily="2" charset="-128"/>
                          <a:ea typeface="Heiti TC Medium" pitchFamily="2" charset="-128"/>
                        </a:rPr>
                        <a:t>射擊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98868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 dirty="0">
                          <a:latin typeface="HEITI TC MEDIUM" pitchFamily="2" charset="-128"/>
                          <a:ea typeface="HEITI TC MEDIUM" pitchFamily="2" charset="-128"/>
                        </a:rPr>
                        <a:t>ESC</a:t>
                      </a:r>
                      <a:endParaRPr lang="en-US" dirty="0">
                        <a:latin typeface="Heiti TC Medium" pitchFamily="2" charset="-128"/>
                        <a:ea typeface="Heiti TC Medium" pitchFamily="2" charset="-128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ja-JP" altLang="en-US">
                          <a:latin typeface="Heiti TC Medium" pitchFamily="2" charset="-128"/>
                          <a:ea typeface="Heiti TC Medium" pitchFamily="2" charset="-128"/>
                        </a:rPr>
                        <a:t>離開遊戲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845039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4CD4E9D-D8DE-A0C9-03A8-85BD1C6BC2C4}"/>
              </a:ext>
            </a:extLst>
          </p:cNvPr>
          <p:cNvSpPr txBox="1"/>
          <p:nvPr/>
        </p:nvSpPr>
        <p:spPr>
          <a:xfrm>
            <a:off x="1903757" y="1439818"/>
            <a:ext cx="3833659" cy="50132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b="1">
                <a:latin typeface="HEITI TC MEDIUM" pitchFamily="2" charset="-128"/>
                <a:ea typeface="HEITI TC MEDIUM" pitchFamily="2" charset="-128"/>
              </a:rPr>
              <a:t>玩家系統</a:t>
            </a:r>
            <a:r>
              <a:rPr lang="en-US" dirty="0">
                <a:latin typeface="Heiti TC Medium" pitchFamily="2" charset="-128"/>
                <a:ea typeface="Heiti TC Medium" pitchFamily="2" charset="-128"/>
              </a:rPr>
              <a:t> (player.py)</a:t>
            </a:r>
            <a:endParaRPr lang="en-US" altLang="ja-JP" dirty="0">
              <a:latin typeface="Heiti TC Medium" pitchFamily="2" charset="-128"/>
              <a:ea typeface="Heiti TC Medium" pitchFamily="2" charset="-128"/>
              <a:cs typeface="Calibri" panose="020F0502020204030204"/>
            </a:endParaRPr>
          </a:p>
          <a:p>
            <a:pPr marL="228600" lvl="1" indent="-228600">
              <a:lnSpc>
                <a:spcPct val="150000"/>
              </a:lnSpc>
              <a:buFont typeface=""/>
              <a:buChar char="•"/>
            </a:pPr>
            <a:r>
              <a:rPr lang="ja-JP" altLang="en-US">
                <a:latin typeface="Heiti TC Medium" pitchFamily="2" charset="-128"/>
                <a:ea typeface="Heiti TC Medium" pitchFamily="2" charset="-128"/>
              </a:rPr>
              <a:t>支援移動、跳躍、蹲下、射擊</a:t>
            </a:r>
            <a:endParaRPr lang="en-US" altLang="ja-JP" dirty="0">
              <a:latin typeface="Heiti TC Medium" pitchFamily="2" charset="-128"/>
              <a:ea typeface="Heiti TC Medium" pitchFamily="2" charset="-128"/>
              <a:cs typeface="Calibri"/>
            </a:endParaRPr>
          </a:p>
          <a:p>
            <a:pPr marL="228600" lvl="1" indent="-228600">
              <a:lnSpc>
                <a:spcPct val="150000"/>
              </a:lnSpc>
              <a:buFont typeface=""/>
              <a:buChar char="•"/>
            </a:pPr>
            <a:r>
              <a:rPr lang="ja-JP" altLang="en-US">
                <a:latin typeface="Heiti TC Medium" pitchFamily="2" charset="-128"/>
                <a:ea typeface="Heiti TC Medium" pitchFamily="2" charset="-128"/>
              </a:rPr>
              <a:t>生命值管理與無敵時間</a:t>
            </a:r>
            <a:endParaRPr lang="en-US" altLang="ja-JP" dirty="0">
              <a:latin typeface="Heiti TC Medium" pitchFamily="2" charset="-128"/>
              <a:ea typeface="Heiti TC Medium" pitchFamily="2" charset="-128"/>
              <a:cs typeface="Calibri"/>
            </a:endParaRPr>
          </a:p>
          <a:p>
            <a:pPr>
              <a:lnSpc>
                <a:spcPct val="150000"/>
              </a:lnSpc>
            </a:pPr>
            <a:r>
              <a:rPr lang="ja-JP" altLang="en-US" b="1">
                <a:latin typeface="HEITI TC MEDIUM" pitchFamily="2" charset="-128"/>
                <a:ea typeface="HEITI TC MEDIUM" pitchFamily="2" charset="-128"/>
              </a:rPr>
              <a:t>敵人系統</a:t>
            </a:r>
            <a:r>
              <a:rPr lang="en-US" dirty="0">
                <a:latin typeface="Heiti TC Medium" pitchFamily="2" charset="-128"/>
                <a:ea typeface="Heiti TC Medium" pitchFamily="2" charset="-128"/>
              </a:rPr>
              <a:t> (enemy.py)</a:t>
            </a:r>
            <a:endParaRPr lang="en-US" altLang="ja-JP" dirty="0">
              <a:latin typeface="Heiti TC Medium" pitchFamily="2" charset="-128"/>
              <a:ea typeface="Heiti TC Medium" pitchFamily="2" charset="-128"/>
              <a:cs typeface="Calibri" panose="020F0502020204030204"/>
            </a:endParaRPr>
          </a:p>
          <a:p>
            <a:pPr marL="228600" lvl="1" indent="-228600">
              <a:lnSpc>
                <a:spcPct val="150000"/>
              </a:lnSpc>
              <a:buFont typeface=""/>
              <a:buChar char="•"/>
            </a:pPr>
            <a:r>
              <a:rPr lang="ja-JP" altLang="en-US">
                <a:latin typeface="Heiti TC Medium" pitchFamily="2" charset="-128"/>
                <a:ea typeface="Heiti TC Medium" pitchFamily="2" charset="-128"/>
              </a:rPr>
              <a:t>偵測玩家位置，控制方向</a:t>
            </a:r>
            <a:endParaRPr lang="en-US" altLang="ja-JP" dirty="0">
              <a:latin typeface="Heiti TC Medium" pitchFamily="2" charset="-128"/>
              <a:ea typeface="Heiti TC Medium" pitchFamily="2" charset="-128"/>
              <a:cs typeface="Calibri"/>
            </a:endParaRPr>
          </a:p>
          <a:p>
            <a:pPr marL="228600" lvl="1" indent="-228600">
              <a:lnSpc>
                <a:spcPct val="150000"/>
              </a:lnSpc>
              <a:buFont typeface=""/>
              <a:buChar char="•"/>
            </a:pPr>
            <a:r>
              <a:rPr lang="ja-JP" altLang="en-US">
                <a:latin typeface="Heiti TC Medium" pitchFamily="2" charset="-128"/>
                <a:ea typeface="Heiti TC Medium" pitchFamily="2" charset="-128"/>
              </a:rPr>
              <a:t>可依距離自動射擊</a:t>
            </a:r>
            <a:endParaRPr lang="en-US" altLang="ja-JP" dirty="0">
              <a:latin typeface="Heiti TC Medium" pitchFamily="2" charset="-128"/>
              <a:ea typeface="Heiti TC Medium" pitchFamily="2" charset="-128"/>
              <a:cs typeface="Calibri"/>
            </a:endParaRPr>
          </a:p>
          <a:p>
            <a:pPr>
              <a:lnSpc>
                <a:spcPct val="150000"/>
              </a:lnSpc>
            </a:pPr>
            <a:r>
              <a:rPr lang="ja-JP" altLang="en-US" b="1">
                <a:latin typeface="HEITI TC MEDIUM" pitchFamily="2" charset="-128"/>
                <a:ea typeface="HEITI TC MEDIUM" pitchFamily="2" charset="-128"/>
              </a:rPr>
              <a:t>地圖系統</a:t>
            </a:r>
            <a:r>
              <a:rPr lang="en-US" dirty="0">
                <a:latin typeface="Heiti TC Medium" pitchFamily="2" charset="-128"/>
                <a:ea typeface="Heiti TC Medium" pitchFamily="2" charset="-128"/>
              </a:rPr>
              <a:t> (tile.py)</a:t>
            </a:r>
            <a:endParaRPr lang="en-US" altLang="ja-JP" dirty="0">
              <a:latin typeface="Heiti TC Medium" pitchFamily="2" charset="-128"/>
              <a:ea typeface="Heiti TC Medium" pitchFamily="2" charset="-128"/>
              <a:cs typeface="Calibri" panose="020F0502020204030204"/>
            </a:endParaRPr>
          </a:p>
          <a:p>
            <a:pPr marL="228600" lvl="1" indent="-228600">
              <a:lnSpc>
                <a:spcPct val="150000"/>
              </a:lnSpc>
              <a:buFont typeface=""/>
              <a:buChar char="•"/>
            </a:pPr>
            <a:r>
              <a:rPr lang="ja-JP" altLang="en-US">
                <a:latin typeface="Heiti TC Medium" pitchFamily="2" charset="-128"/>
                <a:ea typeface="Heiti TC Medium" pitchFamily="2" charset="-128"/>
              </a:rPr>
              <a:t>使用</a:t>
            </a:r>
            <a:r>
              <a:rPr lang="en-US" dirty="0">
                <a:latin typeface="Heiti TC Medium" pitchFamily="2" charset="-128"/>
                <a:ea typeface="Heiti TC Medium" pitchFamily="2" charset="-128"/>
              </a:rPr>
              <a:t> </a:t>
            </a:r>
            <a:r>
              <a:rPr lang="en-US" dirty="0" err="1">
                <a:latin typeface="Heiti TC Medium" pitchFamily="2" charset="-128"/>
                <a:ea typeface="Heiti TC Medium" pitchFamily="2" charset="-128"/>
              </a:rPr>
              <a:t>map.tmx</a:t>
            </a:r>
            <a:r>
              <a:rPr lang="en-US" altLang="ja-JP" dirty="0">
                <a:latin typeface="Heiti TC Medium" pitchFamily="2" charset="-128"/>
                <a:ea typeface="Heiti TC Medium" pitchFamily="2" charset="-128"/>
              </a:rPr>
              <a:t> </a:t>
            </a:r>
            <a:r>
              <a:rPr lang="ja-JP" altLang="en-US">
                <a:latin typeface="Heiti TC Medium" pitchFamily="2" charset="-128"/>
                <a:ea typeface="Heiti TC Medium" pitchFamily="2" charset="-128"/>
              </a:rPr>
              <a:t>動態載入地圖</a:t>
            </a:r>
            <a:endParaRPr lang="en-US" altLang="ja-JP" dirty="0">
              <a:latin typeface="Heiti TC Medium" pitchFamily="2" charset="-128"/>
              <a:ea typeface="Heiti TC Medium" pitchFamily="2" charset="-128"/>
              <a:cs typeface="Calibri"/>
            </a:endParaRPr>
          </a:p>
          <a:p>
            <a:pPr marL="228600" lvl="1" indent="-228600">
              <a:lnSpc>
                <a:spcPct val="150000"/>
              </a:lnSpc>
              <a:buFont typeface=""/>
              <a:buChar char="•"/>
            </a:pPr>
            <a:r>
              <a:rPr lang="ja-JP" altLang="en-US">
                <a:latin typeface="Heiti TC Medium" pitchFamily="2" charset="-128"/>
                <a:ea typeface="Heiti TC Medium" pitchFamily="2" charset="-128"/>
              </a:rPr>
              <a:t>支援移動平台、碰撞偵測</a:t>
            </a:r>
            <a:endParaRPr lang="en-US" altLang="ja-JP" dirty="0">
              <a:latin typeface="Heiti TC Medium" pitchFamily="2" charset="-128"/>
              <a:ea typeface="Heiti TC Medium" pitchFamily="2" charset="-128"/>
              <a:cs typeface="Calibri"/>
            </a:endParaRPr>
          </a:p>
          <a:p>
            <a:pPr>
              <a:lnSpc>
                <a:spcPct val="150000"/>
              </a:lnSpc>
            </a:pPr>
            <a:r>
              <a:rPr lang="ja-JP" altLang="en-US" b="1">
                <a:latin typeface="HEITI TC MEDIUM" pitchFamily="2" charset="-128"/>
                <a:ea typeface="HEITI TC MEDIUM" pitchFamily="2" charset="-128"/>
              </a:rPr>
              <a:t>子彈系統</a:t>
            </a:r>
            <a:r>
              <a:rPr lang="en-US" dirty="0">
                <a:latin typeface="Heiti TC Medium" pitchFamily="2" charset="-128"/>
                <a:ea typeface="Heiti TC Medium" pitchFamily="2" charset="-128"/>
              </a:rPr>
              <a:t> (bullet.py)</a:t>
            </a:r>
            <a:endParaRPr lang="en-US" altLang="ja-JP" dirty="0">
              <a:latin typeface="Heiti TC Medium" pitchFamily="2" charset="-128"/>
              <a:ea typeface="Heiti TC Medium" pitchFamily="2" charset="-128"/>
              <a:cs typeface="Calibri" panose="020F0502020204030204"/>
            </a:endParaRPr>
          </a:p>
          <a:p>
            <a:pPr marL="228600" lvl="1" indent="-228600">
              <a:lnSpc>
                <a:spcPct val="150000"/>
              </a:lnSpc>
              <a:buFont typeface=""/>
              <a:buChar char="•"/>
            </a:pPr>
            <a:r>
              <a:rPr lang="ja-JP" altLang="en-US">
                <a:latin typeface="Heiti TC Medium" pitchFamily="2" charset="-128"/>
                <a:ea typeface="Heiti TC Medium" pitchFamily="2" charset="-128"/>
              </a:rPr>
              <a:t>根據方向生成子彈</a:t>
            </a:r>
            <a:endParaRPr lang="en-US" altLang="ja-JP" dirty="0">
              <a:latin typeface="Heiti TC Medium" pitchFamily="2" charset="-128"/>
              <a:ea typeface="Heiti TC Medium" pitchFamily="2" charset="-128"/>
              <a:cs typeface="Calibri"/>
            </a:endParaRPr>
          </a:p>
          <a:p>
            <a:pPr marL="228600" lvl="1" indent="-228600">
              <a:lnSpc>
                <a:spcPct val="150000"/>
              </a:lnSpc>
              <a:buFont typeface=""/>
              <a:buChar char="•"/>
            </a:pPr>
            <a:r>
              <a:rPr lang="ja-JP" altLang="en-US">
                <a:latin typeface="Heiti TC Medium" pitchFamily="2" charset="-128"/>
                <a:ea typeface="Heiti TC Medium" pitchFamily="2" charset="-128"/>
              </a:rPr>
              <a:t>動態火焰特效動畫</a:t>
            </a:r>
            <a:endParaRPr lang="en-US" dirty="0">
              <a:latin typeface="Heiti TC Medium" pitchFamily="2" charset="-128"/>
              <a:ea typeface="Heiti TC Medium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392134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1">
          <a:extLst>
            <a:ext uri="{FF2B5EF4-FFF2-40B4-BE49-F238E27FC236}">
              <a16:creationId xmlns:a16="http://schemas.microsoft.com/office/drawing/2014/main" id="{7D24F68B-E3F7-EAE8-AC2B-033E3B243A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6" name="Google Shape;1376;p10">
            <a:extLst>
              <a:ext uri="{FF2B5EF4-FFF2-40B4-BE49-F238E27FC236}">
                <a16:creationId xmlns:a16="http://schemas.microsoft.com/office/drawing/2014/main" id="{F3D885EE-0DFB-E9BB-1E0C-08BA7072FB0F}"/>
              </a:ext>
            </a:extLst>
          </p:cNvPr>
          <p:cNvSpPr txBox="1"/>
          <p:nvPr/>
        </p:nvSpPr>
        <p:spPr>
          <a:xfrm>
            <a:off x="395367" y="128634"/>
            <a:ext cx="11161240" cy="750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850" tIns="54417" rIns="108850" bIns="54417" anchor="ctr" anchorCtr="0">
            <a:noAutofit/>
          </a:bodyPr>
          <a:lstStyle/>
          <a:p>
            <a:pPr marR="0" lv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60000"/>
            </a:pPr>
            <a:r>
              <a:rPr lang="zh-TW" altLang="en-US" sz="2800" b="1" dirty="0">
                <a:solidFill>
                  <a:schemeClr val="accent3">
                    <a:lumMod val="50000"/>
                  </a:schemeClr>
                </a:solidFill>
                <a:ea typeface="Calibri"/>
                <a:cs typeface="Calibri"/>
                <a:sym typeface="Calibri"/>
              </a:rPr>
              <a:t>遊戲特色機制</a:t>
            </a:r>
            <a:endParaRPr lang="en-US" altLang="zh-TW" sz="2800" b="1" dirty="0">
              <a:solidFill>
                <a:schemeClr val="accent3">
                  <a:lumMod val="50000"/>
                </a:schemeClr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4" name="等腰三角形 3">
            <a:extLst>
              <a:ext uri="{FF2B5EF4-FFF2-40B4-BE49-F238E27FC236}">
                <a16:creationId xmlns:a16="http://schemas.microsoft.com/office/drawing/2014/main" id="{0363FBD6-CE80-C465-C6AF-F86182A0C9A2}"/>
              </a:ext>
            </a:extLst>
          </p:cNvPr>
          <p:cNvSpPr/>
          <p:nvPr/>
        </p:nvSpPr>
        <p:spPr>
          <a:xfrm rot="16200000">
            <a:off x="10149652" y="-602530"/>
            <a:ext cx="1439818" cy="2644878"/>
          </a:xfrm>
          <a:prstGeom prst="triangle">
            <a:avLst>
              <a:gd name="adj" fmla="val 100000"/>
            </a:avLst>
          </a:prstGeom>
          <a:gradFill flip="none" rotWithShape="1">
            <a:gsLst>
              <a:gs pos="0">
                <a:srgbClr val="B5C0C7">
                  <a:alpha val="60000"/>
                </a:srgbClr>
              </a:gs>
              <a:gs pos="50000">
                <a:srgbClr val="DCE1E4"/>
              </a:gs>
              <a:gs pos="100000">
                <a:srgbClr val="FFFFFF"/>
              </a:gs>
            </a:gsLst>
            <a:lin ang="360000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" name="等腰三角形 4">
            <a:extLst>
              <a:ext uri="{FF2B5EF4-FFF2-40B4-BE49-F238E27FC236}">
                <a16:creationId xmlns:a16="http://schemas.microsoft.com/office/drawing/2014/main" id="{63C679C3-C621-04D6-4E77-7808DFF25C9A}"/>
              </a:ext>
            </a:extLst>
          </p:cNvPr>
          <p:cNvSpPr/>
          <p:nvPr/>
        </p:nvSpPr>
        <p:spPr>
          <a:xfrm rot="10800000" flipH="1">
            <a:off x="11040000" y="2498"/>
            <a:ext cx="1152000" cy="1724767"/>
          </a:xfrm>
          <a:prstGeom prst="triangle">
            <a:avLst>
              <a:gd name="adj" fmla="val 100000"/>
            </a:avLst>
          </a:prstGeom>
          <a:gradFill flip="none" rotWithShape="1">
            <a:gsLst>
              <a:gs pos="0">
                <a:srgbClr val="8B9CA7">
                  <a:alpha val="60000"/>
                </a:srgbClr>
              </a:gs>
              <a:gs pos="50000">
                <a:srgbClr val="CED5DA"/>
              </a:gs>
              <a:gs pos="100000">
                <a:srgbClr val="FFFFFF"/>
              </a:gs>
            </a:gsLst>
            <a:lin ang="360000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1378" name="Google Shape;1378;p10">
            <a:extLst>
              <a:ext uri="{FF2B5EF4-FFF2-40B4-BE49-F238E27FC236}">
                <a16:creationId xmlns:a16="http://schemas.microsoft.com/office/drawing/2014/main" id="{0B30ACF9-41B5-899C-8703-CB6A2BB2D047}"/>
              </a:ext>
            </a:extLst>
          </p:cNvPr>
          <p:cNvCxnSpPr/>
          <p:nvPr/>
        </p:nvCxnSpPr>
        <p:spPr>
          <a:xfrm>
            <a:off x="402868" y="848713"/>
            <a:ext cx="11386265" cy="0"/>
          </a:xfrm>
          <a:prstGeom prst="straightConnector1">
            <a:avLst/>
          </a:prstGeom>
          <a:noFill/>
          <a:ln w="12700" cap="flat" cmpd="sng">
            <a:solidFill>
              <a:srgbClr val="46637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B51292A-444A-05B1-78FE-6FF5CA8AC4AD}"/>
              </a:ext>
            </a:extLst>
          </p:cNvPr>
          <p:cNvSpPr txBox="1">
            <a:spLocks/>
          </p:cNvSpPr>
          <p:nvPr/>
        </p:nvSpPr>
        <p:spPr>
          <a:xfrm>
            <a:off x="11662277" y="6522338"/>
            <a:ext cx="606376" cy="328404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defPPr>
              <a:defRPr lang="en-US"/>
            </a:defPPr>
            <a:lvl1pPr marL="0" algn="l" defTabSz="457200" rtl="0" eaLnBrk="1" latinLnBrk="0" hangingPunct="1">
              <a:defRPr sz="3200" kern="1200">
                <a:solidFill>
                  <a:schemeClr val="bg2">
                    <a:lumMod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63275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8A1AC68-5DA8-4143-9476-E77425C3DE5F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D8D8D8">
                    <a:lumMod val="75000"/>
                  </a:srgbClr>
                </a:solidFill>
                <a:effectLst/>
                <a:uLnTx/>
                <a:uFillTx/>
                <a:latin typeface="Roboto Condensed Light"/>
                <a:ea typeface="+mn-ea"/>
                <a:cs typeface="+mn-cs"/>
              </a:rPr>
              <a:t>11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D8D8D8">
                  <a:lumMod val="75000"/>
                </a:srgbClr>
              </a:solidFill>
              <a:effectLst/>
              <a:uLnTx/>
              <a:uFillTx/>
              <a:latin typeface="Roboto Condensed Light"/>
              <a:ea typeface="+mn-ea"/>
              <a:cs typeface="+mn-cs"/>
            </a:endParaRPr>
          </a:p>
        </p:txBody>
      </p:sp>
      <p:cxnSp>
        <p:nvCxnSpPr>
          <p:cNvPr id="8" name="直線コネクタ 12">
            <a:extLst>
              <a:ext uri="{FF2B5EF4-FFF2-40B4-BE49-F238E27FC236}">
                <a16:creationId xmlns:a16="http://schemas.microsoft.com/office/drawing/2014/main" id="{9686F1E8-3828-8BFF-8FA0-E7886ACE20AC}"/>
              </a:ext>
            </a:extLst>
          </p:cNvPr>
          <p:cNvCxnSpPr>
            <a:cxnSpLocks/>
          </p:cNvCxnSpPr>
          <p:nvPr/>
        </p:nvCxnSpPr>
        <p:spPr>
          <a:xfrm flipV="1">
            <a:off x="11707180" y="6510091"/>
            <a:ext cx="0" cy="360000"/>
          </a:xfrm>
          <a:prstGeom prst="line">
            <a:avLst/>
          </a:prstGeom>
          <a:noFill/>
          <a:ln w="12700" cap="flat" cmpd="sng" algn="ctr">
            <a:solidFill>
              <a:srgbClr val="546B9E"/>
            </a:solidFill>
            <a:prstDash val="solid"/>
          </a:ln>
          <a:effectLst/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4D1FCA5E-5FB0-1BDB-3FE0-0CDB09A15ABD}"/>
              </a:ext>
            </a:extLst>
          </p:cNvPr>
          <p:cNvSpPr txBox="1"/>
          <p:nvPr/>
        </p:nvSpPr>
        <p:spPr>
          <a:xfrm>
            <a:off x="500487" y="1042376"/>
            <a:ext cx="5533464" cy="252024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b="1">
                <a:latin typeface="HEITI TC MEDIUM" pitchFamily="2" charset="-128"/>
                <a:ea typeface="HEITI TC MEDIUM" pitchFamily="2" charset="-128"/>
              </a:rPr>
              <a:t>敵人</a:t>
            </a:r>
            <a:r>
              <a:rPr lang="en-US" b="1" dirty="0">
                <a:latin typeface="HEITI TC MEDIUM" pitchFamily="2" charset="-128"/>
                <a:ea typeface="HEITI TC MEDIUM" pitchFamily="2" charset="-128"/>
              </a:rPr>
              <a:t> AI</a:t>
            </a:r>
            <a:r>
              <a:rPr lang="en-US" altLang="ja-JP" b="1" dirty="0">
                <a:latin typeface="HEITI TC MEDIUM" pitchFamily="2" charset="-128"/>
                <a:ea typeface="HEITI TC MEDIUM" pitchFamily="2" charset="-128"/>
              </a:rPr>
              <a:t> </a:t>
            </a:r>
            <a:r>
              <a:rPr lang="ja-JP" altLang="en-US" b="1">
                <a:latin typeface="HEITI TC MEDIUM" pitchFamily="2" charset="-128"/>
                <a:ea typeface="HEITI TC MEDIUM" pitchFamily="2" charset="-128"/>
              </a:rPr>
              <a:t>行為</a:t>
            </a:r>
            <a:r>
              <a:rPr lang="en-US" b="1" dirty="0">
                <a:latin typeface="HEITI TC MEDIUM" pitchFamily="2" charset="-128"/>
                <a:ea typeface="HEITI TC MEDIUM" pitchFamily="2" charset="-128"/>
              </a:rPr>
              <a:t> (</a:t>
            </a:r>
            <a:r>
              <a:rPr lang="ja-JP" altLang="en-US" b="1">
                <a:latin typeface="HEITI TC MEDIUM" pitchFamily="2" charset="-128"/>
                <a:ea typeface="HEITI TC MEDIUM" pitchFamily="2" charset="-128"/>
              </a:rPr>
              <a:t>核心內容</a:t>
            </a:r>
            <a:r>
              <a:rPr lang="en-US" b="1" dirty="0">
                <a:latin typeface="HEITI TC MEDIUM" pitchFamily="2" charset="-128"/>
                <a:ea typeface="HEITI TC MEDIUM" pitchFamily="2" charset="-128"/>
              </a:rPr>
              <a:t>)</a:t>
            </a:r>
            <a:endParaRPr lang="en-US" dirty="0">
              <a:latin typeface="Heiti TC Medium" pitchFamily="2" charset="-128"/>
              <a:ea typeface="Heiti TC Medium" pitchFamily="2" charset="-128"/>
              <a:cs typeface="Calibri"/>
            </a:endParaRPr>
          </a:p>
          <a:p>
            <a:pPr marL="228600" indent="-228600">
              <a:lnSpc>
                <a:spcPct val="150000"/>
              </a:lnSpc>
              <a:buFont typeface=""/>
              <a:buChar char="•"/>
            </a:pPr>
            <a:r>
              <a:rPr lang="ja-JP" altLang="en-US" b="1">
                <a:latin typeface="HEITI TC MEDIUM" pitchFamily="2" charset="-128"/>
                <a:ea typeface="HEITI TC MEDIUM" pitchFamily="2" charset="-128"/>
              </a:rPr>
              <a:t>自動偵測玩家位置</a:t>
            </a:r>
            <a:endParaRPr lang="en-US" altLang="ja-JP" b="1" dirty="0">
              <a:latin typeface="HEITI TC MEDIUM" pitchFamily="2" charset="-128"/>
              <a:ea typeface="HEITI TC MEDIUM" pitchFamily="2" charset="-128"/>
              <a:cs typeface="Calibri"/>
            </a:endParaRPr>
          </a:p>
          <a:p>
            <a:pPr marL="228600" lvl="1" indent="-228600">
              <a:lnSpc>
                <a:spcPct val="150000"/>
              </a:lnSpc>
              <a:buFont typeface=""/>
              <a:buChar char="•"/>
            </a:pPr>
            <a:r>
              <a:rPr lang="ja-JP" altLang="en-US">
                <a:latin typeface="Heiti TC Medium" pitchFamily="2" charset="-128"/>
                <a:ea typeface="Heiti TC Medium" pitchFamily="2" charset="-128"/>
              </a:rPr>
              <a:t>程式會比較</a:t>
            </a:r>
            <a:r>
              <a:rPr lang="en-US" altLang="ja-JP" dirty="0">
                <a:latin typeface="Heiti TC Medium" pitchFamily="2" charset="-128"/>
                <a:ea typeface="Heiti TC Medium" pitchFamily="2" charset="-128"/>
              </a:rPr>
              <a:t> </a:t>
            </a:r>
            <a:r>
              <a:rPr lang="ja-JP" altLang="en-US" b="1">
                <a:latin typeface="HEITI TC MEDIUM" pitchFamily="2" charset="-128"/>
                <a:ea typeface="HEITI TC MEDIUM" pitchFamily="2" charset="-128"/>
              </a:rPr>
              <a:t>玩家座標</a:t>
            </a:r>
            <a:r>
              <a:rPr lang="ja-JP" altLang="en-US">
                <a:latin typeface="Heiti TC Medium" pitchFamily="2" charset="-128"/>
                <a:ea typeface="Heiti TC Medium" pitchFamily="2" charset="-128"/>
              </a:rPr>
              <a:t>與</a:t>
            </a:r>
            <a:r>
              <a:rPr lang="ja-JP" altLang="en-US" b="1">
                <a:latin typeface="HEITI TC MEDIUM" pitchFamily="2" charset="-128"/>
                <a:ea typeface="HEITI TC MEDIUM" pitchFamily="2" charset="-128"/>
              </a:rPr>
              <a:t>敵人座標</a:t>
            </a:r>
            <a:endParaRPr lang="en-US" altLang="ja-JP" b="1" dirty="0">
              <a:latin typeface="HEITI TC MEDIUM" pitchFamily="2" charset="-128"/>
              <a:ea typeface="HEITI TC MEDIUM" pitchFamily="2" charset="-128"/>
            </a:endParaRPr>
          </a:p>
          <a:p>
            <a:pPr marL="228600" lvl="1" indent="-228600">
              <a:lnSpc>
                <a:spcPct val="150000"/>
              </a:lnSpc>
              <a:buFont typeface=""/>
              <a:buChar char="•"/>
            </a:pPr>
            <a:r>
              <a:rPr lang="ja-JP" altLang="en-US">
                <a:latin typeface="Heiti TC Medium" pitchFamily="2" charset="-128"/>
                <a:ea typeface="Heiti TC Medium" pitchFamily="2" charset="-128"/>
                <a:cs typeface="Calibri"/>
              </a:rPr>
              <a:t>敵人面向判定</a:t>
            </a:r>
            <a:r>
              <a:rPr lang="zh-TW" altLang="en-US" dirty="0">
                <a:latin typeface="Heiti TC Medium" pitchFamily="2" charset="-128"/>
                <a:ea typeface="Heiti TC Medium" pitchFamily="2" charset="-128"/>
                <a:cs typeface="Calibri"/>
              </a:rPr>
              <a:t> </a:t>
            </a:r>
            <a:r>
              <a:rPr lang="en-US" altLang="zh-TW" dirty="0">
                <a:latin typeface="Heiti TC Medium" pitchFamily="2" charset="-128"/>
                <a:ea typeface="Heiti TC Medium" pitchFamily="2" charset="-128"/>
                <a:cs typeface="Calibri"/>
              </a:rPr>
              <a:t>(</a:t>
            </a:r>
            <a:r>
              <a:rPr lang="zh-TW" altLang="en-US" dirty="0">
                <a:latin typeface="Heiti TC Medium" pitchFamily="2" charset="-128"/>
                <a:ea typeface="Heiti TC Medium" pitchFamily="2" charset="-128"/>
                <a:cs typeface="Calibri"/>
              </a:rPr>
              <a:t>永遠不會背對玩家</a:t>
            </a:r>
            <a:r>
              <a:rPr lang="en-US" altLang="zh-TW" dirty="0">
                <a:latin typeface="Heiti TC Medium" pitchFamily="2" charset="-128"/>
                <a:ea typeface="Heiti TC Medium" pitchFamily="2" charset="-128"/>
                <a:cs typeface="Calibri"/>
              </a:rPr>
              <a:t>)</a:t>
            </a:r>
            <a:endParaRPr lang="en-US" altLang="ja-JP" dirty="0">
              <a:latin typeface="Heiti TC Medium" pitchFamily="2" charset="-128"/>
              <a:ea typeface="Heiti TC Medium" pitchFamily="2" charset="-128"/>
              <a:cs typeface="Calibri"/>
            </a:endParaRPr>
          </a:p>
          <a:p>
            <a:pPr marL="685800" lvl="2" indent="-228600">
              <a:lnSpc>
                <a:spcPct val="150000"/>
              </a:lnSpc>
              <a:buFont typeface=""/>
              <a:buChar char="•"/>
            </a:pPr>
            <a:r>
              <a:rPr lang="ja-JP" altLang="en-US">
                <a:latin typeface="Heiti TC Medium" pitchFamily="2" charset="-128"/>
                <a:ea typeface="Heiti TC Medium" pitchFamily="2" charset="-128"/>
              </a:rPr>
              <a:t>如果玩家在左邊</a:t>
            </a:r>
            <a:r>
              <a:rPr lang="en-US" dirty="0">
                <a:latin typeface="Heiti TC Medium" pitchFamily="2" charset="-128"/>
                <a:ea typeface="Heiti TC Medium" pitchFamily="2" charset="-128"/>
              </a:rPr>
              <a:t> →</a:t>
            </a:r>
            <a:r>
              <a:rPr lang="en-US" altLang="ja-JP" dirty="0">
                <a:latin typeface="Heiti TC Medium" pitchFamily="2" charset="-128"/>
                <a:ea typeface="Heiti TC Medium" pitchFamily="2" charset="-128"/>
              </a:rPr>
              <a:t> </a:t>
            </a:r>
            <a:r>
              <a:rPr lang="ja-JP" altLang="en-US">
                <a:latin typeface="Heiti TC Medium" pitchFamily="2" charset="-128"/>
                <a:ea typeface="Heiti TC Medium" pitchFamily="2" charset="-128"/>
              </a:rPr>
              <a:t>敵人面向左</a:t>
            </a:r>
            <a:endParaRPr lang="en-US" altLang="ja-JP" dirty="0">
              <a:latin typeface="Heiti TC Medium" pitchFamily="2" charset="-128"/>
              <a:ea typeface="Heiti TC Medium" pitchFamily="2" charset="-128"/>
              <a:cs typeface="Calibri"/>
            </a:endParaRPr>
          </a:p>
          <a:p>
            <a:pPr marL="685800" lvl="2" indent="-228600">
              <a:lnSpc>
                <a:spcPct val="150000"/>
              </a:lnSpc>
              <a:buFont typeface=""/>
              <a:buChar char="•"/>
            </a:pPr>
            <a:r>
              <a:rPr lang="ja-JP" altLang="en-US">
                <a:latin typeface="Heiti TC Medium" pitchFamily="2" charset="-128"/>
                <a:ea typeface="Heiti TC Medium" pitchFamily="2" charset="-128"/>
              </a:rPr>
              <a:t>如果玩家在右邊</a:t>
            </a:r>
            <a:r>
              <a:rPr lang="en-US" dirty="0">
                <a:latin typeface="Heiti TC Medium" pitchFamily="2" charset="-128"/>
                <a:ea typeface="Heiti TC Medium" pitchFamily="2" charset="-128"/>
              </a:rPr>
              <a:t> →</a:t>
            </a:r>
            <a:r>
              <a:rPr lang="en-US" altLang="ja-JP" dirty="0">
                <a:latin typeface="Heiti TC Medium" pitchFamily="2" charset="-128"/>
                <a:ea typeface="Heiti TC Medium" pitchFamily="2" charset="-128"/>
              </a:rPr>
              <a:t> </a:t>
            </a:r>
            <a:r>
              <a:rPr lang="ja-JP" altLang="en-US">
                <a:latin typeface="Heiti TC Medium" pitchFamily="2" charset="-128"/>
                <a:ea typeface="Heiti TC Medium" pitchFamily="2" charset="-128"/>
              </a:rPr>
              <a:t>敵人面向右</a:t>
            </a:r>
            <a:endParaRPr lang="en-US" dirty="0">
              <a:latin typeface="Heiti TC Medium" pitchFamily="2" charset="-128"/>
              <a:ea typeface="Heiti TC Medium" pitchFamily="2" charset="-128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9A29E4E-8314-33CC-EBA4-55A892A369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367" y="3726277"/>
            <a:ext cx="4347323" cy="166631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1C2A03D-9D55-DEA1-FD16-C5822A8CA708}"/>
              </a:ext>
            </a:extLst>
          </p:cNvPr>
          <p:cNvSpPr txBox="1"/>
          <p:nvPr/>
        </p:nvSpPr>
        <p:spPr>
          <a:xfrm>
            <a:off x="5376203" y="3636219"/>
            <a:ext cx="5127108" cy="127374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b="1">
                <a:latin typeface="HEITI TC MEDIUM" pitchFamily="2" charset="-128"/>
                <a:ea typeface="HEITI TC MEDIUM" pitchFamily="2" charset="-128"/>
              </a:rPr>
              <a:t>射擊判斷</a:t>
            </a:r>
            <a:endParaRPr lang="en-US" altLang="ja-JP" b="1" dirty="0">
              <a:latin typeface="HEITI TC MEDIUM" pitchFamily="2" charset="-128"/>
              <a:ea typeface="HEITI TC MEDIUM" pitchFamily="2" charset="-128"/>
            </a:endParaRPr>
          </a:p>
          <a:p>
            <a:pPr marL="228600" indent="-228600">
              <a:lnSpc>
                <a:spcPct val="150000"/>
              </a:lnSpc>
              <a:buFont typeface=""/>
              <a:buChar char="•"/>
            </a:pPr>
            <a:r>
              <a:rPr lang="ja-JP" altLang="en-US">
                <a:latin typeface="Heiti TC Medium" pitchFamily="2" charset="-128"/>
                <a:ea typeface="Heiti TC Medium" pitchFamily="2" charset="-128"/>
              </a:rPr>
              <a:t>如果玩家距離</a:t>
            </a:r>
            <a:r>
              <a:rPr lang="en-US" dirty="0">
                <a:latin typeface="Heiti TC Medium" pitchFamily="2" charset="-128"/>
                <a:ea typeface="Heiti TC Medium" pitchFamily="2" charset="-128"/>
              </a:rPr>
              <a:t> </a:t>
            </a:r>
            <a:r>
              <a:rPr lang="en-US" b="1" dirty="0">
                <a:latin typeface="HEITI TC MEDIUM" pitchFamily="2" charset="-128"/>
                <a:ea typeface="HEITI TC MEDIUM" pitchFamily="2" charset="-128"/>
              </a:rPr>
              <a:t>&lt; 600px</a:t>
            </a:r>
            <a:r>
              <a:rPr lang="en-US" altLang="ja-JP" dirty="0">
                <a:latin typeface="Heiti TC Medium" pitchFamily="2" charset="-128"/>
                <a:ea typeface="Heiti TC Medium" pitchFamily="2" charset="-128"/>
              </a:rPr>
              <a:t> </a:t>
            </a:r>
            <a:r>
              <a:rPr lang="ja-JP" altLang="en-US">
                <a:latin typeface="Heiti TC Medium" pitchFamily="2" charset="-128"/>
                <a:ea typeface="Heiti TC Medium" pitchFamily="2" charset="-128"/>
              </a:rPr>
              <a:t>且在同一水平線範圍內</a:t>
            </a:r>
            <a:r>
              <a:rPr lang="en-US" dirty="0">
                <a:latin typeface="Heiti TC Medium" pitchFamily="2" charset="-128"/>
                <a:ea typeface="Heiti TC Medium" pitchFamily="2" charset="-128"/>
              </a:rPr>
              <a:t> →</a:t>
            </a:r>
            <a:r>
              <a:rPr lang="en-US" altLang="ja-JP" dirty="0">
                <a:latin typeface="Heiti TC Medium" pitchFamily="2" charset="-128"/>
                <a:ea typeface="Heiti TC Medium" pitchFamily="2" charset="-128"/>
              </a:rPr>
              <a:t> </a:t>
            </a:r>
            <a:r>
              <a:rPr lang="ja-JP" altLang="en-US">
                <a:latin typeface="Heiti TC Medium" pitchFamily="2" charset="-128"/>
                <a:ea typeface="Heiti TC Medium" pitchFamily="2" charset="-128"/>
              </a:rPr>
              <a:t>敵人會自動開火</a:t>
            </a:r>
            <a:endParaRPr lang="en-US" dirty="0">
              <a:latin typeface="Heiti TC Medium" pitchFamily="2" charset="-128"/>
              <a:ea typeface="Heiti TC Medium" pitchFamily="2" charset="-128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5A92D6B-10B2-CF2B-CC07-1A422F8C6D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1630" y="5072999"/>
            <a:ext cx="6693835" cy="131893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D7B8ED0-A71A-1A8F-9116-381B1452E290}"/>
              </a:ext>
            </a:extLst>
          </p:cNvPr>
          <p:cNvSpPr txBox="1"/>
          <p:nvPr/>
        </p:nvSpPr>
        <p:spPr>
          <a:xfrm>
            <a:off x="7328015" y="970408"/>
            <a:ext cx="4438211" cy="127374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b="1">
                <a:latin typeface="HEITI TC MEDIUM" pitchFamily="2" charset="-128"/>
                <a:ea typeface="HEITI TC MEDIUM" pitchFamily="2" charset="-128"/>
              </a:rPr>
              <a:t>冷卻系統</a:t>
            </a:r>
            <a:r>
              <a:rPr lang="en-US" b="1" dirty="0">
                <a:latin typeface="HEITI TC MEDIUM" pitchFamily="2" charset="-128"/>
                <a:ea typeface="HEITI TC MEDIUM" pitchFamily="2" charset="-128"/>
              </a:rPr>
              <a:t> (Cooldown)</a:t>
            </a:r>
            <a:endParaRPr lang="en-US" altLang="ja-JP" b="1" dirty="0">
              <a:latin typeface="HEITI TC MEDIUM" pitchFamily="2" charset="-128"/>
              <a:ea typeface="HEITI TC MEDIUM" pitchFamily="2" charset="-128"/>
            </a:endParaRPr>
          </a:p>
          <a:p>
            <a:pPr marL="228600" indent="-228600">
              <a:lnSpc>
                <a:spcPct val="150000"/>
              </a:lnSpc>
              <a:buFont typeface=""/>
              <a:buChar char="•"/>
            </a:pPr>
            <a:r>
              <a:rPr lang="ja-JP" altLang="en-US">
                <a:latin typeface="Heiti TC Medium" pitchFamily="2" charset="-128"/>
                <a:ea typeface="Heiti TC Medium" pitchFamily="2" charset="-128"/>
              </a:rPr>
              <a:t>玩家</a:t>
            </a:r>
            <a:r>
              <a:rPr lang="en-US" altLang="ja-JP" dirty="0">
                <a:latin typeface="Heiti TC Medium" pitchFamily="2" charset="-128"/>
                <a:ea typeface="Heiti TC Medium" pitchFamily="2" charset="-128"/>
              </a:rPr>
              <a:t>/</a:t>
            </a:r>
            <a:r>
              <a:rPr lang="ja-JP" altLang="en-US">
                <a:latin typeface="Heiti TC Medium" pitchFamily="2" charset="-128"/>
                <a:ea typeface="Heiti TC Medium" pitchFamily="2" charset="-128"/>
              </a:rPr>
              <a:t>敵人</a:t>
            </a:r>
            <a:r>
              <a:rPr lang="ja-JP" altLang="en-US">
                <a:latin typeface="Heiti TC Medium" pitchFamily="2" charset="-128"/>
                <a:ea typeface="Heiti TC Medium" pitchFamily="2" charset="-128"/>
              </a:rPr>
              <a:t>射擊後會進入冷卻時間，避免連發</a:t>
            </a:r>
            <a:endParaRPr lang="en-US" dirty="0">
              <a:latin typeface="Heiti TC Medium" pitchFamily="2" charset="-128"/>
              <a:ea typeface="Heiti TC Medium" pitchFamily="2" charset="-128"/>
            </a:endParaRPr>
          </a:p>
        </p:txBody>
      </p:sp>
      <p:sp>
        <p:nvSpPr>
          <p:cNvPr id="7" name="TextBox 10">
            <a:extLst>
              <a:ext uri="{FF2B5EF4-FFF2-40B4-BE49-F238E27FC236}">
                <a16:creationId xmlns:a16="http://schemas.microsoft.com/office/drawing/2014/main" id="{CF5F0D62-5B0D-151D-ED33-D8B3B10BC340}"/>
              </a:ext>
            </a:extLst>
          </p:cNvPr>
          <p:cNvSpPr txBox="1"/>
          <p:nvPr/>
        </p:nvSpPr>
        <p:spPr>
          <a:xfrm>
            <a:off x="7328014" y="2226724"/>
            <a:ext cx="4438211" cy="127374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b="1">
                <a:latin typeface="HEITI TC MEDIUM" pitchFamily="2" charset="-128"/>
                <a:ea typeface="HEITI TC MEDIUM" pitchFamily="2" charset="-128"/>
              </a:rPr>
              <a:t>無敵時間</a:t>
            </a:r>
            <a:endParaRPr lang="en-US" altLang="ja-JP" b="1" dirty="0">
              <a:latin typeface="HEITI TC MEDIUM" pitchFamily="2" charset="-128"/>
              <a:ea typeface="HEITI TC MEDIUM" pitchFamily="2" charset="-128"/>
            </a:endParaRPr>
          </a:p>
          <a:p>
            <a:pPr marL="228600" indent="-228600">
              <a:lnSpc>
                <a:spcPct val="150000"/>
              </a:lnSpc>
              <a:buFont typeface=""/>
              <a:buChar char="•"/>
            </a:pPr>
            <a:r>
              <a:rPr lang="ja-JP" altLang="en-US">
                <a:latin typeface="Heiti TC Medium" pitchFamily="2" charset="-128"/>
                <a:ea typeface="Heiti TC Medium" pitchFamily="2" charset="-128"/>
              </a:rPr>
              <a:t>玩家</a:t>
            </a:r>
            <a:r>
              <a:rPr lang="en-US" altLang="ja-JP" dirty="0">
                <a:latin typeface="Heiti TC Medium" pitchFamily="2" charset="-128"/>
                <a:ea typeface="Heiti TC Medium" pitchFamily="2" charset="-128"/>
              </a:rPr>
              <a:t>/</a:t>
            </a:r>
            <a:r>
              <a:rPr lang="ja-JP" altLang="en-US">
                <a:latin typeface="Heiti TC Medium" pitchFamily="2" charset="-128"/>
                <a:ea typeface="Heiti TC Medium" pitchFamily="2" charset="-128"/>
              </a:rPr>
              <a:t>敵人被攻擊後，會進入</a:t>
            </a:r>
            <a:r>
              <a:rPr lang="zh-TW" altLang="en-US" dirty="0">
                <a:latin typeface="Heiti TC Medium" pitchFamily="2" charset="-128"/>
                <a:ea typeface="Heiti TC Medium" pitchFamily="2" charset="-128"/>
              </a:rPr>
              <a:t>短暫無敵，避免被連發直接擊殺</a:t>
            </a:r>
            <a:endParaRPr lang="en-US" dirty="0">
              <a:latin typeface="Heiti TC Medium" pitchFamily="2" charset="-128"/>
              <a:ea typeface="Heiti TC Medium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179719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1">
          <a:extLst>
            <a:ext uri="{FF2B5EF4-FFF2-40B4-BE49-F238E27FC236}">
              <a16:creationId xmlns:a16="http://schemas.microsoft.com/office/drawing/2014/main" id="{0AEFF780-3F98-96F1-5A1A-0222DAC3B1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6" name="Google Shape;1376;p10">
            <a:extLst>
              <a:ext uri="{FF2B5EF4-FFF2-40B4-BE49-F238E27FC236}">
                <a16:creationId xmlns:a16="http://schemas.microsoft.com/office/drawing/2014/main" id="{1C3C339A-6F51-8D83-63DA-C6C844FA33E1}"/>
              </a:ext>
            </a:extLst>
          </p:cNvPr>
          <p:cNvSpPr txBox="1"/>
          <p:nvPr/>
        </p:nvSpPr>
        <p:spPr>
          <a:xfrm>
            <a:off x="395367" y="128634"/>
            <a:ext cx="11161240" cy="750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850" tIns="54417" rIns="108850" bIns="54417" anchor="ctr" anchorCtr="0">
            <a:noAutofit/>
          </a:bodyPr>
          <a:lstStyle/>
          <a:p>
            <a:pPr>
              <a:lnSpc>
                <a:spcPct val="120000"/>
              </a:lnSpc>
              <a:buClr>
                <a:srgbClr val="595959"/>
              </a:buClr>
              <a:buSzPct val="60000"/>
            </a:pPr>
            <a:r>
              <a:rPr lang="zh-TW" altLang="en-US" sz="2800" b="1" dirty="0">
                <a:solidFill>
                  <a:srgbClr val="525252"/>
                </a:solidFill>
                <a:latin typeface="HEITI TC MEDIUM" pitchFamily="2" charset="-128"/>
                <a:ea typeface="HEITI TC MEDIUM" pitchFamily="2" charset="-128"/>
                <a:cs typeface="Calibri" panose="020F0502020204030204" pitchFamily="34" charset="0"/>
              </a:rPr>
              <a:t>遊戲介面</a:t>
            </a:r>
            <a:endParaRPr lang="en-US" altLang="zh-TW" sz="2800" b="1" dirty="0">
              <a:solidFill>
                <a:srgbClr val="525252"/>
              </a:solidFill>
              <a:latin typeface="HEITI TC MEDIUM" pitchFamily="2" charset="-128"/>
              <a:ea typeface="HEITI TC MEDIUM" pitchFamily="2" charset="-128"/>
              <a:cs typeface="Calibri" panose="020F0502020204030204" pitchFamily="34" charset="0"/>
            </a:endParaRPr>
          </a:p>
        </p:txBody>
      </p:sp>
      <p:sp>
        <p:nvSpPr>
          <p:cNvPr id="4" name="等腰三角形 3">
            <a:extLst>
              <a:ext uri="{FF2B5EF4-FFF2-40B4-BE49-F238E27FC236}">
                <a16:creationId xmlns:a16="http://schemas.microsoft.com/office/drawing/2014/main" id="{55E11845-615A-D53A-1817-494FA0ECF235}"/>
              </a:ext>
            </a:extLst>
          </p:cNvPr>
          <p:cNvSpPr/>
          <p:nvPr/>
        </p:nvSpPr>
        <p:spPr>
          <a:xfrm rot="16200000">
            <a:off x="10149652" y="-602530"/>
            <a:ext cx="1439818" cy="2644878"/>
          </a:xfrm>
          <a:prstGeom prst="triangle">
            <a:avLst>
              <a:gd name="adj" fmla="val 100000"/>
            </a:avLst>
          </a:prstGeom>
          <a:gradFill flip="none" rotWithShape="1">
            <a:gsLst>
              <a:gs pos="0">
                <a:srgbClr val="B5C0C7">
                  <a:alpha val="60000"/>
                </a:srgbClr>
              </a:gs>
              <a:gs pos="50000">
                <a:srgbClr val="DCE1E4"/>
              </a:gs>
              <a:gs pos="100000">
                <a:srgbClr val="FFFFFF"/>
              </a:gs>
            </a:gsLst>
            <a:lin ang="360000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" name="等腰三角形 4">
            <a:extLst>
              <a:ext uri="{FF2B5EF4-FFF2-40B4-BE49-F238E27FC236}">
                <a16:creationId xmlns:a16="http://schemas.microsoft.com/office/drawing/2014/main" id="{CD329C72-C7E0-F258-6588-BEFEA052E6B7}"/>
              </a:ext>
            </a:extLst>
          </p:cNvPr>
          <p:cNvSpPr/>
          <p:nvPr/>
        </p:nvSpPr>
        <p:spPr>
          <a:xfrm rot="10800000" flipH="1">
            <a:off x="11040000" y="2498"/>
            <a:ext cx="1152000" cy="1724767"/>
          </a:xfrm>
          <a:prstGeom prst="triangle">
            <a:avLst>
              <a:gd name="adj" fmla="val 100000"/>
            </a:avLst>
          </a:prstGeom>
          <a:gradFill flip="none" rotWithShape="1">
            <a:gsLst>
              <a:gs pos="0">
                <a:srgbClr val="8B9CA7">
                  <a:alpha val="60000"/>
                </a:srgbClr>
              </a:gs>
              <a:gs pos="50000">
                <a:srgbClr val="CED5DA"/>
              </a:gs>
              <a:gs pos="100000">
                <a:srgbClr val="FFFFFF"/>
              </a:gs>
            </a:gsLst>
            <a:lin ang="360000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1378" name="Google Shape;1378;p10">
            <a:extLst>
              <a:ext uri="{FF2B5EF4-FFF2-40B4-BE49-F238E27FC236}">
                <a16:creationId xmlns:a16="http://schemas.microsoft.com/office/drawing/2014/main" id="{97E5FF7C-B9B4-7FD7-3566-EA2A7DCCFE48}"/>
              </a:ext>
            </a:extLst>
          </p:cNvPr>
          <p:cNvCxnSpPr/>
          <p:nvPr/>
        </p:nvCxnSpPr>
        <p:spPr>
          <a:xfrm>
            <a:off x="402868" y="848713"/>
            <a:ext cx="11386265" cy="0"/>
          </a:xfrm>
          <a:prstGeom prst="straightConnector1">
            <a:avLst/>
          </a:prstGeom>
          <a:noFill/>
          <a:ln w="12700" cap="flat" cmpd="sng">
            <a:solidFill>
              <a:srgbClr val="46637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98BF958-CD47-6E7A-A720-F0449D31C1F6}"/>
              </a:ext>
            </a:extLst>
          </p:cNvPr>
          <p:cNvSpPr txBox="1">
            <a:spLocks/>
          </p:cNvSpPr>
          <p:nvPr/>
        </p:nvSpPr>
        <p:spPr>
          <a:xfrm>
            <a:off x="11662277" y="6522338"/>
            <a:ext cx="606376" cy="328404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defPPr>
              <a:defRPr lang="en-US"/>
            </a:defPPr>
            <a:lvl1pPr marL="0" algn="l" defTabSz="457200" rtl="0" eaLnBrk="1" latinLnBrk="0" hangingPunct="1">
              <a:defRPr sz="3200" kern="1200">
                <a:solidFill>
                  <a:schemeClr val="bg2">
                    <a:lumMod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63275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8A1AC68-5DA8-4143-9476-E77425C3DE5F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D8D8D8">
                    <a:lumMod val="75000"/>
                  </a:srgbClr>
                </a:solidFill>
                <a:effectLst/>
                <a:uLnTx/>
                <a:uFillTx/>
                <a:latin typeface="Roboto Condensed Light"/>
                <a:ea typeface="+mn-ea"/>
                <a:cs typeface="+mn-cs"/>
              </a:rPr>
              <a:t>12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D8D8D8">
                  <a:lumMod val="75000"/>
                </a:srgbClr>
              </a:solidFill>
              <a:effectLst/>
              <a:uLnTx/>
              <a:uFillTx/>
              <a:latin typeface="Roboto Condensed Light"/>
              <a:ea typeface="+mn-ea"/>
              <a:cs typeface="+mn-cs"/>
            </a:endParaRPr>
          </a:p>
        </p:txBody>
      </p:sp>
      <p:cxnSp>
        <p:nvCxnSpPr>
          <p:cNvPr id="8" name="直線コネクタ 12">
            <a:extLst>
              <a:ext uri="{FF2B5EF4-FFF2-40B4-BE49-F238E27FC236}">
                <a16:creationId xmlns:a16="http://schemas.microsoft.com/office/drawing/2014/main" id="{14DB7D35-0F8C-E914-EE7D-811E582FA6BA}"/>
              </a:ext>
            </a:extLst>
          </p:cNvPr>
          <p:cNvCxnSpPr>
            <a:cxnSpLocks/>
          </p:cNvCxnSpPr>
          <p:nvPr/>
        </p:nvCxnSpPr>
        <p:spPr>
          <a:xfrm flipV="1">
            <a:off x="11707180" y="6510091"/>
            <a:ext cx="0" cy="360000"/>
          </a:xfrm>
          <a:prstGeom prst="line">
            <a:avLst/>
          </a:prstGeom>
          <a:noFill/>
          <a:ln w="12700" cap="flat" cmpd="sng" algn="ctr">
            <a:solidFill>
              <a:srgbClr val="546B9E"/>
            </a:solidFill>
            <a:prstDash val="solid"/>
          </a:ln>
          <a:effectLst/>
        </p:spPr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132C8407-4317-C1A2-8FAC-BA084093B5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47" y="1208231"/>
            <a:ext cx="4117744" cy="2392969"/>
          </a:xfrm>
          <a:prstGeom prst="rect">
            <a:avLst/>
          </a:prstGeom>
        </p:spPr>
      </p:pic>
      <p:pic>
        <p:nvPicPr>
          <p:cNvPr id="2" name="圖片 1">
            <a:extLst>
              <a:ext uri="{FF2B5EF4-FFF2-40B4-BE49-F238E27FC236}">
                <a16:creationId xmlns:a16="http://schemas.microsoft.com/office/drawing/2014/main" id="{292DCEE2-A50D-5FA3-E937-C0554CC6F5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3853" y="1208231"/>
            <a:ext cx="7772400" cy="4879860"/>
          </a:xfrm>
          <a:prstGeom prst="rect">
            <a:avLst/>
          </a:prstGeom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AAA5C7E2-F4BA-1921-9042-93ECBAD786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0003" y="5158282"/>
            <a:ext cx="1186898" cy="1200978"/>
          </a:xfrm>
          <a:prstGeom prst="rect">
            <a:avLst/>
          </a:prstGeom>
        </p:spPr>
      </p:pic>
      <p:pic>
        <p:nvPicPr>
          <p:cNvPr id="9" name="Picture 6">
            <a:extLst>
              <a:ext uri="{FF2B5EF4-FFF2-40B4-BE49-F238E27FC236}">
                <a16:creationId xmlns:a16="http://schemas.microsoft.com/office/drawing/2014/main" id="{F55D014E-B0A4-7C5B-8618-570C02580CE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31333" y="5069935"/>
            <a:ext cx="1418811" cy="1377673"/>
          </a:xfrm>
          <a:prstGeom prst="rect">
            <a:avLst/>
          </a:prstGeom>
        </p:spPr>
      </p:pic>
      <p:pic>
        <p:nvPicPr>
          <p:cNvPr id="10" name="Picture 8">
            <a:extLst>
              <a:ext uri="{FF2B5EF4-FFF2-40B4-BE49-F238E27FC236}">
                <a16:creationId xmlns:a16="http://schemas.microsoft.com/office/drawing/2014/main" id="{5BE97694-84D0-07B9-8E05-578D5E3D5B7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12523" y="4960933"/>
            <a:ext cx="1418810" cy="1377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2103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313D2A-11A3-5484-D414-C4ED441BF6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3">
            <a:extLst>
              <a:ext uri="{FF2B5EF4-FFF2-40B4-BE49-F238E27FC236}">
                <a16:creationId xmlns:a16="http://schemas.microsoft.com/office/drawing/2014/main" id="{2E08DEAA-C81A-380F-C6CD-5F3B8B66DEC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6A613146-A642-F756-C42C-9B152AE0360D}"/>
              </a:ext>
            </a:extLst>
          </p:cNvPr>
          <p:cNvSpPr/>
          <p:nvPr/>
        </p:nvSpPr>
        <p:spPr>
          <a:xfrm>
            <a:off x="0" y="57618"/>
            <a:ext cx="12192000" cy="685799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95E4D5D-8DE7-4B60-049E-0E0A1E7C712E}"/>
              </a:ext>
            </a:extLst>
          </p:cNvPr>
          <p:cNvSpPr/>
          <p:nvPr/>
        </p:nvSpPr>
        <p:spPr>
          <a:xfrm>
            <a:off x="0" y="-1"/>
            <a:ext cx="5001051" cy="6858000"/>
          </a:xfrm>
          <a:prstGeom prst="rect">
            <a:avLst/>
          </a:prstGeom>
          <a:solidFill>
            <a:srgbClr val="798D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grpSp>
        <p:nvGrpSpPr>
          <p:cNvPr id="14" name="组合 27">
            <a:extLst>
              <a:ext uri="{FF2B5EF4-FFF2-40B4-BE49-F238E27FC236}">
                <a16:creationId xmlns:a16="http://schemas.microsoft.com/office/drawing/2014/main" id="{C94F89AB-9916-89B8-EC6B-98A85B92541A}"/>
              </a:ext>
            </a:extLst>
          </p:cNvPr>
          <p:cNvGrpSpPr/>
          <p:nvPr/>
        </p:nvGrpSpPr>
        <p:grpSpPr>
          <a:xfrm>
            <a:off x="309885" y="3077982"/>
            <a:ext cx="115237" cy="702036"/>
            <a:chOff x="4167739" y="-1087655"/>
            <a:chExt cx="153846" cy="937246"/>
          </a:xfrm>
        </p:grpSpPr>
        <p:sp>
          <p:nvSpPr>
            <p:cNvPr id="15" name="椭圆 24">
              <a:extLst>
                <a:ext uri="{FF2B5EF4-FFF2-40B4-BE49-F238E27FC236}">
                  <a16:creationId xmlns:a16="http://schemas.microsoft.com/office/drawing/2014/main" id="{03503C06-086A-5244-4E16-4E96F8931B41}"/>
                </a:ext>
              </a:extLst>
            </p:cNvPr>
            <p:cNvSpPr/>
            <p:nvPr/>
          </p:nvSpPr>
          <p:spPr>
            <a:xfrm>
              <a:off x="4167739" y="-1087655"/>
              <a:ext cx="153846" cy="153846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6" name="椭圆 25">
              <a:extLst>
                <a:ext uri="{FF2B5EF4-FFF2-40B4-BE49-F238E27FC236}">
                  <a16:creationId xmlns:a16="http://schemas.microsoft.com/office/drawing/2014/main" id="{03DCBA3A-CD06-64E4-BCFE-A92BC5CD42FC}"/>
                </a:ext>
              </a:extLst>
            </p:cNvPr>
            <p:cNvSpPr/>
            <p:nvPr/>
          </p:nvSpPr>
          <p:spPr>
            <a:xfrm>
              <a:off x="4167739" y="-695955"/>
              <a:ext cx="153846" cy="153846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7" name="椭圆 26">
              <a:extLst>
                <a:ext uri="{FF2B5EF4-FFF2-40B4-BE49-F238E27FC236}">
                  <a16:creationId xmlns:a16="http://schemas.microsoft.com/office/drawing/2014/main" id="{0E64D605-8185-3404-2C6F-93BC886772CD}"/>
                </a:ext>
              </a:extLst>
            </p:cNvPr>
            <p:cNvSpPr/>
            <p:nvPr/>
          </p:nvSpPr>
          <p:spPr>
            <a:xfrm>
              <a:off x="4167739" y="-304255"/>
              <a:ext cx="153846" cy="153846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</p:grpSp>
      <p:sp>
        <p:nvSpPr>
          <p:cNvPr id="4" name="Google Shape;1210;p3">
            <a:extLst>
              <a:ext uri="{FF2B5EF4-FFF2-40B4-BE49-F238E27FC236}">
                <a16:creationId xmlns:a16="http://schemas.microsoft.com/office/drawing/2014/main" id="{7BA5F375-A454-463F-9F24-69E8453D8A8C}"/>
              </a:ext>
            </a:extLst>
          </p:cNvPr>
          <p:cNvSpPr txBox="1"/>
          <p:nvPr/>
        </p:nvSpPr>
        <p:spPr>
          <a:xfrm>
            <a:off x="425122" y="2393980"/>
            <a:ext cx="4421942" cy="2070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lnSpc>
                <a:spcPct val="102272"/>
              </a:lnSpc>
              <a:buClr>
                <a:srgbClr val="3DA4B5"/>
              </a:buClr>
              <a:buSzPts val="8800"/>
            </a:pPr>
            <a:r>
              <a:rPr lang="en-US" altLang="zh-TW" sz="5400" b="1" dirty="0">
                <a:solidFill>
                  <a:schemeClr val="bg1"/>
                </a:solidFill>
                <a:latin typeface="+mj-lt"/>
              </a:rPr>
              <a:t>Results</a:t>
            </a:r>
            <a:r>
              <a:rPr lang="en-US" sz="5400" b="1" i="0" u="none" strike="noStrike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5400" b="1" i="0" u="none" strike="noStrike" cap="none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スライド番号プレースホルダー 5">
            <a:extLst>
              <a:ext uri="{FF2B5EF4-FFF2-40B4-BE49-F238E27FC236}">
                <a16:creationId xmlns:a16="http://schemas.microsoft.com/office/drawing/2014/main" id="{BACFFFF1-AE70-CFB8-73EF-0F6EE718341B}"/>
              </a:ext>
            </a:extLst>
          </p:cNvPr>
          <p:cNvSpPr txBox="1">
            <a:spLocks/>
          </p:cNvSpPr>
          <p:nvPr/>
        </p:nvSpPr>
        <p:spPr>
          <a:xfrm>
            <a:off x="11662277" y="6522338"/>
            <a:ext cx="606376" cy="328404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defPPr>
              <a:defRPr lang="en-US"/>
            </a:defPPr>
            <a:lvl1pPr marL="0" algn="l" defTabSz="457200" rtl="0" eaLnBrk="1" latinLnBrk="0" hangingPunct="1">
              <a:defRPr sz="3200" kern="1200">
                <a:solidFill>
                  <a:schemeClr val="bg2">
                    <a:lumMod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63275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8A1AC68-5DA8-4143-9476-E77425C3DE5F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D8D8D8">
                    <a:lumMod val="75000"/>
                  </a:srgbClr>
                </a:solidFill>
                <a:effectLst/>
                <a:uLnTx/>
                <a:uFillTx/>
                <a:latin typeface="Roboto Condensed Light"/>
                <a:ea typeface="+mn-ea"/>
                <a:cs typeface="+mn-cs"/>
              </a:rPr>
              <a:t>13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D8D8D8">
                  <a:lumMod val="75000"/>
                </a:srgbClr>
              </a:solidFill>
              <a:effectLst/>
              <a:uLnTx/>
              <a:uFillTx/>
              <a:latin typeface="Roboto Condensed Light"/>
              <a:ea typeface="+mn-ea"/>
              <a:cs typeface="+mn-cs"/>
            </a:endParaRPr>
          </a:p>
        </p:txBody>
      </p:sp>
      <p:cxnSp>
        <p:nvCxnSpPr>
          <p:cNvPr id="3" name="直線コネクタ 12">
            <a:extLst>
              <a:ext uri="{FF2B5EF4-FFF2-40B4-BE49-F238E27FC236}">
                <a16:creationId xmlns:a16="http://schemas.microsoft.com/office/drawing/2014/main" id="{76133FD0-4057-8689-0D35-2F7C40587EEE}"/>
              </a:ext>
            </a:extLst>
          </p:cNvPr>
          <p:cNvCxnSpPr>
            <a:cxnSpLocks/>
          </p:cNvCxnSpPr>
          <p:nvPr/>
        </p:nvCxnSpPr>
        <p:spPr>
          <a:xfrm flipV="1">
            <a:off x="11707180" y="6510091"/>
            <a:ext cx="0" cy="360000"/>
          </a:xfrm>
          <a:prstGeom prst="line">
            <a:avLst/>
          </a:prstGeom>
          <a:noFill/>
          <a:ln w="12700" cap="flat" cmpd="sng" algn="ctr">
            <a:solidFill>
              <a:srgbClr val="546B9E"/>
            </a:solidFill>
            <a:prstDash val="solid"/>
          </a:ln>
          <a:effectLst/>
        </p:spPr>
      </p:cxnSp>
      <p:sp>
        <p:nvSpPr>
          <p:cNvPr id="7" name="Google Shape;1211;p3">
            <a:extLst>
              <a:ext uri="{FF2B5EF4-FFF2-40B4-BE49-F238E27FC236}">
                <a16:creationId xmlns:a16="http://schemas.microsoft.com/office/drawing/2014/main" id="{D2FC9075-A390-A24D-F199-A675202C6AFB}"/>
              </a:ext>
            </a:extLst>
          </p:cNvPr>
          <p:cNvSpPr txBox="1"/>
          <p:nvPr/>
        </p:nvSpPr>
        <p:spPr>
          <a:xfrm>
            <a:off x="6616053" y="2531207"/>
            <a:ext cx="4797321" cy="16803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ctr" anchorCtr="0">
            <a:noAutofit/>
          </a:bodyPr>
          <a:lstStyle/>
          <a:p>
            <a:pPr marL="571500" indent="-571500">
              <a:lnSpc>
                <a:spcPct val="120000"/>
              </a:lnSpc>
              <a:buClr>
                <a:srgbClr val="595959"/>
              </a:buClr>
              <a:buSzPct val="60000"/>
              <a:buFont typeface="Arial"/>
              <a:buChar char="•"/>
            </a:pPr>
            <a:r>
              <a:rPr lang="zh-TW" altLang="en-US" sz="2800" b="1">
                <a:solidFill>
                  <a:srgbClr val="525252"/>
                </a:solidFill>
                <a:latin typeface="HEITI TC MEDIUM" pitchFamily="2" charset="-128"/>
                <a:ea typeface="HEITI TC MEDIUM" pitchFamily="2" charset="-128"/>
              </a:rPr>
              <a:t>工作</a:t>
            </a:r>
            <a:r>
              <a:rPr lang="zh-TW" altLang="en-US" sz="2800" b="1" dirty="0">
                <a:solidFill>
                  <a:srgbClr val="525252"/>
                </a:solidFill>
                <a:latin typeface="HEITI TC MEDIUM" pitchFamily="2" charset="-128"/>
                <a:ea typeface="HEITI TC MEDIUM" pitchFamily="2" charset="-128"/>
              </a:rPr>
              <a:t>分配</a:t>
            </a:r>
            <a:endParaRPr lang="en-US" altLang="zh-TW" sz="2800" b="1" dirty="0">
              <a:solidFill>
                <a:srgbClr val="525252"/>
              </a:solidFill>
              <a:latin typeface="HEITI TC MEDIUM" pitchFamily="2" charset="-128"/>
              <a:ea typeface="HEITI TC MEDIUM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536263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1">
          <a:extLst>
            <a:ext uri="{FF2B5EF4-FFF2-40B4-BE49-F238E27FC236}">
              <a16:creationId xmlns:a16="http://schemas.microsoft.com/office/drawing/2014/main" id="{8C3B9779-C3C5-7857-7369-6DD515FB48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6" name="Google Shape;1376;p10">
            <a:extLst>
              <a:ext uri="{FF2B5EF4-FFF2-40B4-BE49-F238E27FC236}">
                <a16:creationId xmlns:a16="http://schemas.microsoft.com/office/drawing/2014/main" id="{1800B69F-29A7-1F52-1170-9FC91B6AF732}"/>
              </a:ext>
            </a:extLst>
          </p:cNvPr>
          <p:cNvSpPr txBox="1"/>
          <p:nvPr/>
        </p:nvSpPr>
        <p:spPr>
          <a:xfrm>
            <a:off x="395367" y="128634"/>
            <a:ext cx="11161240" cy="750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850" tIns="54417" rIns="108850" bIns="54417" anchor="ctr" anchorCtr="0">
            <a:noAutofit/>
          </a:bodyPr>
          <a:lstStyle/>
          <a:p>
            <a:pPr marR="0" lv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60000"/>
            </a:pPr>
            <a:r>
              <a:rPr lang="zh-TW" altLang="en-US" sz="2800" b="1" dirty="0">
                <a:solidFill>
                  <a:srgbClr val="525252"/>
                </a:solidFill>
                <a:latin typeface="HEITI TC MEDIUM" pitchFamily="2" charset="-128"/>
                <a:ea typeface="HEITI TC MEDIUM" pitchFamily="2" charset="-128"/>
              </a:rPr>
              <a:t>工作分配</a:t>
            </a:r>
            <a:endParaRPr lang="en-US" altLang="zh-TW" sz="2800" b="1" dirty="0">
              <a:solidFill>
                <a:srgbClr val="525252"/>
              </a:solidFill>
              <a:latin typeface="HEITI TC MEDIUM" pitchFamily="2" charset="-128"/>
              <a:ea typeface="HEITI TC MEDIUM" pitchFamily="2" charset="-128"/>
            </a:endParaRPr>
          </a:p>
        </p:txBody>
      </p:sp>
      <p:sp>
        <p:nvSpPr>
          <p:cNvPr id="4" name="等腰三角形 3">
            <a:extLst>
              <a:ext uri="{FF2B5EF4-FFF2-40B4-BE49-F238E27FC236}">
                <a16:creationId xmlns:a16="http://schemas.microsoft.com/office/drawing/2014/main" id="{92B09129-8322-8396-7FF2-8E1DCA5953FF}"/>
              </a:ext>
            </a:extLst>
          </p:cNvPr>
          <p:cNvSpPr/>
          <p:nvPr/>
        </p:nvSpPr>
        <p:spPr>
          <a:xfrm rot="16200000">
            <a:off x="10149652" y="-602530"/>
            <a:ext cx="1439818" cy="2644878"/>
          </a:xfrm>
          <a:prstGeom prst="triangle">
            <a:avLst>
              <a:gd name="adj" fmla="val 100000"/>
            </a:avLst>
          </a:prstGeom>
          <a:gradFill flip="none" rotWithShape="1">
            <a:gsLst>
              <a:gs pos="0">
                <a:srgbClr val="B5C0C7">
                  <a:alpha val="60000"/>
                </a:srgbClr>
              </a:gs>
              <a:gs pos="50000">
                <a:srgbClr val="DCE1E4"/>
              </a:gs>
              <a:gs pos="100000">
                <a:srgbClr val="FFFFFF"/>
              </a:gs>
            </a:gsLst>
            <a:lin ang="360000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" name="等腰三角形 4">
            <a:extLst>
              <a:ext uri="{FF2B5EF4-FFF2-40B4-BE49-F238E27FC236}">
                <a16:creationId xmlns:a16="http://schemas.microsoft.com/office/drawing/2014/main" id="{91E1BFB4-2A95-2C14-714B-6702EF97CAA2}"/>
              </a:ext>
            </a:extLst>
          </p:cNvPr>
          <p:cNvSpPr/>
          <p:nvPr/>
        </p:nvSpPr>
        <p:spPr>
          <a:xfrm rot="10800000" flipH="1">
            <a:off x="11040000" y="2498"/>
            <a:ext cx="1152000" cy="1724767"/>
          </a:xfrm>
          <a:prstGeom prst="triangle">
            <a:avLst>
              <a:gd name="adj" fmla="val 100000"/>
            </a:avLst>
          </a:prstGeom>
          <a:gradFill flip="none" rotWithShape="1">
            <a:gsLst>
              <a:gs pos="0">
                <a:srgbClr val="8B9CA7">
                  <a:alpha val="60000"/>
                </a:srgbClr>
              </a:gs>
              <a:gs pos="50000">
                <a:srgbClr val="CED5DA"/>
              </a:gs>
              <a:gs pos="100000">
                <a:srgbClr val="FFFFFF"/>
              </a:gs>
            </a:gsLst>
            <a:lin ang="360000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1378" name="Google Shape;1378;p10">
            <a:extLst>
              <a:ext uri="{FF2B5EF4-FFF2-40B4-BE49-F238E27FC236}">
                <a16:creationId xmlns:a16="http://schemas.microsoft.com/office/drawing/2014/main" id="{C626816F-A212-2877-C708-12E4FE0BA592}"/>
              </a:ext>
            </a:extLst>
          </p:cNvPr>
          <p:cNvCxnSpPr/>
          <p:nvPr/>
        </p:nvCxnSpPr>
        <p:spPr>
          <a:xfrm>
            <a:off x="402868" y="848713"/>
            <a:ext cx="11386265" cy="0"/>
          </a:xfrm>
          <a:prstGeom prst="straightConnector1">
            <a:avLst/>
          </a:prstGeom>
          <a:noFill/>
          <a:ln w="12700" cap="flat" cmpd="sng">
            <a:solidFill>
              <a:srgbClr val="46637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0BE0F68-7AD8-A919-DC98-A35A464DBC1A}"/>
              </a:ext>
            </a:extLst>
          </p:cNvPr>
          <p:cNvSpPr txBox="1">
            <a:spLocks/>
          </p:cNvSpPr>
          <p:nvPr/>
        </p:nvSpPr>
        <p:spPr>
          <a:xfrm>
            <a:off x="11662277" y="6522338"/>
            <a:ext cx="606376" cy="328404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defPPr>
              <a:defRPr lang="en-US"/>
            </a:defPPr>
            <a:lvl1pPr marL="0" algn="l" defTabSz="457200" rtl="0" eaLnBrk="1" latinLnBrk="0" hangingPunct="1">
              <a:defRPr sz="3200" kern="1200">
                <a:solidFill>
                  <a:schemeClr val="bg2">
                    <a:lumMod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63275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8A1AC68-5DA8-4143-9476-E77425C3DE5F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D8D8D8">
                    <a:lumMod val="75000"/>
                  </a:srgbClr>
                </a:solidFill>
                <a:effectLst/>
                <a:uLnTx/>
                <a:uFillTx/>
                <a:latin typeface="Roboto Condensed Light"/>
                <a:ea typeface="+mn-ea"/>
                <a:cs typeface="+mn-cs"/>
              </a:rPr>
              <a:t>14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D8D8D8">
                  <a:lumMod val="75000"/>
                </a:srgbClr>
              </a:solidFill>
              <a:effectLst/>
              <a:uLnTx/>
              <a:uFillTx/>
              <a:latin typeface="Roboto Condensed Light"/>
              <a:ea typeface="+mn-ea"/>
              <a:cs typeface="+mn-cs"/>
            </a:endParaRPr>
          </a:p>
        </p:txBody>
      </p:sp>
      <p:cxnSp>
        <p:nvCxnSpPr>
          <p:cNvPr id="8" name="直線コネクタ 12">
            <a:extLst>
              <a:ext uri="{FF2B5EF4-FFF2-40B4-BE49-F238E27FC236}">
                <a16:creationId xmlns:a16="http://schemas.microsoft.com/office/drawing/2014/main" id="{BE9BC05B-8F1F-889C-8B1F-49593EE5F7AE}"/>
              </a:ext>
            </a:extLst>
          </p:cNvPr>
          <p:cNvCxnSpPr>
            <a:cxnSpLocks/>
          </p:cNvCxnSpPr>
          <p:nvPr/>
        </p:nvCxnSpPr>
        <p:spPr>
          <a:xfrm flipV="1">
            <a:off x="11707180" y="6510091"/>
            <a:ext cx="0" cy="360000"/>
          </a:xfrm>
          <a:prstGeom prst="line">
            <a:avLst/>
          </a:prstGeom>
          <a:noFill/>
          <a:ln w="12700" cap="flat" cmpd="sng" algn="ctr">
            <a:solidFill>
              <a:srgbClr val="546B9E"/>
            </a:solidFill>
            <a:prstDash val="solid"/>
          </a:ln>
          <a:effectLst/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93F8D99F-890D-3C44-05D4-CD6150BDC486}"/>
              </a:ext>
            </a:extLst>
          </p:cNvPr>
          <p:cNvSpPr txBox="1"/>
          <p:nvPr/>
        </p:nvSpPr>
        <p:spPr>
          <a:xfrm>
            <a:off x="981635" y="1272988"/>
            <a:ext cx="9769288" cy="459773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>
                <a:latin typeface="Heiti TC Medium" pitchFamily="2" charset="-128"/>
                <a:ea typeface="Heiti TC Medium" pitchFamily="2" charset="-128"/>
              </a:rPr>
              <a:t>👤 謝志謙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>
                <a:latin typeface="Heiti TC Medium" pitchFamily="2" charset="-128"/>
                <a:ea typeface="Heiti TC Medium" pitchFamily="2" charset="-128"/>
              </a:rPr>
              <a:t>遊戲框架設計（架構、主程式流程）</a:t>
            </a:r>
            <a:endParaRPr lang="en-US" altLang="ja-JP" dirty="0">
              <a:latin typeface="Heiti TC Medium" pitchFamily="2" charset="-128"/>
              <a:ea typeface="Heiti TC Medium" pitchFamily="2" charset="-128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>
                <a:latin typeface="Heiti TC Medium" pitchFamily="2" charset="-128"/>
                <a:ea typeface="Heiti TC Medium" pitchFamily="2" charset="-128"/>
              </a:rPr>
              <a:t>玩家角色控制（移動、射擊、碰撞判斷）</a:t>
            </a:r>
            <a:endParaRPr lang="en-US" altLang="ja-JP" dirty="0">
              <a:latin typeface="Heiti TC Medium" pitchFamily="2" charset="-128"/>
              <a:ea typeface="Heiti TC Medium" pitchFamily="2" charset="-128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>
                <a:latin typeface="Heiti TC Medium" pitchFamily="2" charset="-128"/>
                <a:ea typeface="Heiti TC Medium" pitchFamily="2" charset="-128"/>
              </a:rPr>
              <a:t>遊戲地圖 </a:t>
            </a:r>
            <a:r>
              <a:rPr lang="en-US" altLang="ja-JP" dirty="0">
                <a:latin typeface="Heiti TC Medium" pitchFamily="2" charset="-128"/>
                <a:ea typeface="Heiti TC Medium" pitchFamily="2" charset="-128"/>
              </a:rPr>
              <a:t>(</a:t>
            </a:r>
            <a:r>
              <a:rPr lang="en-US" altLang="ja-JP" dirty="0" err="1">
                <a:latin typeface="Heiti TC Medium" pitchFamily="2" charset="-128"/>
                <a:ea typeface="Heiti TC Medium" pitchFamily="2" charset="-128"/>
              </a:rPr>
              <a:t>Tilemap</a:t>
            </a:r>
            <a:r>
              <a:rPr lang="en-US" altLang="ja-JP" dirty="0">
                <a:latin typeface="Heiti TC Medium" pitchFamily="2" charset="-128"/>
                <a:ea typeface="Heiti TC Medium" pitchFamily="2" charset="-128"/>
              </a:rPr>
              <a:t>) </a:t>
            </a:r>
            <a:r>
              <a:rPr lang="ja-JP" altLang="en-US">
                <a:latin typeface="Heiti TC Medium" pitchFamily="2" charset="-128"/>
                <a:ea typeface="Heiti TC Medium" pitchFamily="2" charset="-128"/>
              </a:rPr>
              <a:t>與場景背景</a:t>
            </a:r>
            <a:endParaRPr lang="en-US" altLang="ja-JP" dirty="0">
              <a:latin typeface="Heiti TC Medium" pitchFamily="2" charset="-128"/>
              <a:ea typeface="Heiti TC Medium" pitchFamily="2" charset="-128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>
                <a:latin typeface="Heiti TC Medium" pitchFamily="2" charset="-128"/>
                <a:ea typeface="Heiti TC Medium" pitchFamily="2" charset="-128"/>
              </a:rPr>
              <a:t>遊戲 </a:t>
            </a:r>
            <a:r>
              <a:rPr lang="en-US" altLang="ja-JP" dirty="0">
                <a:latin typeface="Heiti TC Medium" pitchFamily="2" charset="-128"/>
                <a:ea typeface="Heiti TC Medium" pitchFamily="2" charset="-128"/>
              </a:rPr>
              <a:t>UI/UX</a:t>
            </a:r>
            <a:r>
              <a:rPr lang="ja-JP" altLang="en-US">
                <a:latin typeface="Heiti TC Medium" pitchFamily="2" charset="-128"/>
                <a:ea typeface="Heiti TC Medium" pitchFamily="2" charset="-128"/>
              </a:rPr>
              <a:t>（血條、分數、遊戲流程畫面）</a:t>
            </a:r>
          </a:p>
          <a:p>
            <a:pPr>
              <a:lnSpc>
                <a:spcPct val="150000"/>
              </a:lnSpc>
            </a:pPr>
            <a:endParaRPr lang="ja-JP" altLang="en-US">
              <a:latin typeface="Heiti TC Medium" pitchFamily="2" charset="-128"/>
              <a:ea typeface="Heiti TC Medium" pitchFamily="2" charset="-128"/>
            </a:endParaRPr>
          </a:p>
          <a:p>
            <a:pPr>
              <a:lnSpc>
                <a:spcPct val="150000"/>
              </a:lnSpc>
            </a:pPr>
            <a:r>
              <a:rPr lang="ja-JP" altLang="en-US">
                <a:latin typeface="Heiti TC Medium" pitchFamily="2" charset="-128"/>
                <a:ea typeface="Heiti TC Medium" pitchFamily="2" charset="-128"/>
              </a:rPr>
              <a:t>👤 黃紹恩</a:t>
            </a:r>
            <a:endParaRPr lang="en-US" altLang="ja-JP" dirty="0">
              <a:latin typeface="Heiti TC Medium" pitchFamily="2" charset="-128"/>
              <a:ea typeface="Heiti TC Medium" pitchFamily="2" charset="-128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>
                <a:latin typeface="Heiti TC Medium" pitchFamily="2" charset="-128"/>
                <a:ea typeface="Heiti TC Medium" pitchFamily="2" charset="-128"/>
              </a:rPr>
              <a:t>敵人行為邏輯（移動、射擊、碰撞判斷）</a:t>
            </a:r>
            <a:endParaRPr lang="en-US" altLang="ja-JP" dirty="0">
              <a:latin typeface="Heiti TC Medium" pitchFamily="2" charset="-128"/>
              <a:ea typeface="Heiti TC Medium" pitchFamily="2" charset="-128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>
                <a:latin typeface="Heiti TC Medium" pitchFamily="2" charset="-128"/>
                <a:ea typeface="Heiti TC Medium" pitchFamily="2" charset="-128"/>
              </a:rPr>
              <a:t>遊戲物件 </a:t>
            </a:r>
            <a:r>
              <a:rPr lang="en-US" altLang="ja-JP" dirty="0">
                <a:latin typeface="Heiti TC Medium" pitchFamily="2" charset="-128"/>
                <a:ea typeface="Heiti TC Medium" pitchFamily="2" charset="-128"/>
              </a:rPr>
              <a:t>(Entity, Bullet, Power-ups) </a:t>
            </a:r>
            <a:r>
              <a:rPr lang="ja-JP" altLang="en-US">
                <a:latin typeface="Heiti TC Medium" pitchFamily="2" charset="-128"/>
                <a:ea typeface="Heiti TC Medium" pitchFamily="2" charset="-128"/>
              </a:rPr>
              <a:t>系統</a:t>
            </a:r>
            <a:endParaRPr lang="en-US" altLang="ja-JP" dirty="0">
              <a:latin typeface="Heiti TC Medium" pitchFamily="2" charset="-128"/>
              <a:ea typeface="Heiti TC Medium" pitchFamily="2" charset="-128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>
                <a:latin typeface="Heiti TC Medium" pitchFamily="2" charset="-128"/>
                <a:ea typeface="Heiti TC Medium" pitchFamily="2" charset="-128"/>
              </a:rPr>
              <a:t>資源管理（圖片、音效、字型）</a:t>
            </a:r>
            <a:endParaRPr lang="en-US" altLang="ja-JP" dirty="0">
              <a:latin typeface="Heiti TC Medium" pitchFamily="2" charset="-128"/>
              <a:ea typeface="Heiti TC Medium" pitchFamily="2" charset="-128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>
                <a:latin typeface="Heiti TC Medium" pitchFamily="2" charset="-128"/>
                <a:ea typeface="Heiti TC Medium" pitchFamily="2" charset="-128"/>
              </a:rPr>
              <a:t>測試與 </a:t>
            </a:r>
            <a:r>
              <a:rPr lang="en-US" altLang="ja-JP" dirty="0">
                <a:latin typeface="Heiti TC Medium" pitchFamily="2" charset="-128"/>
                <a:ea typeface="Heiti TC Medium" pitchFamily="2" charset="-128"/>
              </a:rPr>
              <a:t>Debug </a:t>
            </a:r>
            <a:r>
              <a:rPr lang="ja-JP" altLang="en-US">
                <a:latin typeface="Heiti TC Medium" pitchFamily="2" charset="-128"/>
                <a:ea typeface="Heiti TC Medium" pitchFamily="2" charset="-128"/>
              </a:rPr>
              <a:t>協助</a:t>
            </a:r>
            <a:endParaRPr lang="ja-JP" altLang="en-US" b="1" dirty="0">
              <a:latin typeface="HEITI TC MEDIUM" pitchFamily="2" charset="-128"/>
              <a:ea typeface="HEITI TC MEDIUM" pitchFamily="2" charset="-128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71068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1">
          <a:extLst>
            <a:ext uri="{FF2B5EF4-FFF2-40B4-BE49-F238E27FC236}">
              <a16:creationId xmlns:a16="http://schemas.microsoft.com/office/drawing/2014/main" id="{EC473021-023E-503B-E90B-2D2B4B9BA0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6" name="Google Shape;1376;p10">
            <a:extLst>
              <a:ext uri="{FF2B5EF4-FFF2-40B4-BE49-F238E27FC236}">
                <a16:creationId xmlns:a16="http://schemas.microsoft.com/office/drawing/2014/main" id="{84658B5F-BDC9-08DC-CB85-89FA9187BE33}"/>
              </a:ext>
            </a:extLst>
          </p:cNvPr>
          <p:cNvSpPr txBox="1"/>
          <p:nvPr/>
        </p:nvSpPr>
        <p:spPr>
          <a:xfrm>
            <a:off x="395367" y="128634"/>
            <a:ext cx="11161240" cy="750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850" tIns="54417" rIns="108850" bIns="54417" anchor="ctr" anchorCtr="0">
            <a:noAutofit/>
          </a:bodyPr>
          <a:lstStyle/>
          <a:p>
            <a:pPr>
              <a:lnSpc>
                <a:spcPct val="90000"/>
              </a:lnSpc>
              <a:buClr>
                <a:srgbClr val="595959"/>
              </a:buClr>
              <a:buSzPts val="6600"/>
            </a:pPr>
            <a:r>
              <a:rPr lang="en-US" sz="3000" b="1" dirty="0">
                <a:solidFill>
                  <a:srgbClr val="525252"/>
                </a:solidFill>
                <a:latin typeface="Calibri"/>
                <a:ea typeface="Calibri"/>
                <a:cs typeface="Calibri"/>
                <a:sym typeface="Calibri"/>
              </a:rPr>
              <a:t>Agenda</a:t>
            </a:r>
            <a:endParaRPr sz="3000" b="1" dirty="0">
              <a:solidFill>
                <a:srgbClr val="52525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等腰三角形 3">
            <a:extLst>
              <a:ext uri="{FF2B5EF4-FFF2-40B4-BE49-F238E27FC236}">
                <a16:creationId xmlns:a16="http://schemas.microsoft.com/office/drawing/2014/main" id="{25CD9001-6E72-5064-87BF-D2C23C12CEDC}"/>
              </a:ext>
            </a:extLst>
          </p:cNvPr>
          <p:cNvSpPr/>
          <p:nvPr/>
        </p:nvSpPr>
        <p:spPr>
          <a:xfrm rot="16200000">
            <a:off x="10149652" y="-602530"/>
            <a:ext cx="1439818" cy="2644878"/>
          </a:xfrm>
          <a:prstGeom prst="triangle">
            <a:avLst>
              <a:gd name="adj" fmla="val 100000"/>
            </a:avLst>
          </a:prstGeom>
          <a:gradFill flip="none" rotWithShape="1">
            <a:gsLst>
              <a:gs pos="0">
                <a:srgbClr val="B5C0C7">
                  <a:alpha val="60000"/>
                </a:srgbClr>
              </a:gs>
              <a:gs pos="50000">
                <a:srgbClr val="DCE1E4"/>
              </a:gs>
              <a:gs pos="100000">
                <a:srgbClr val="FFFFFF"/>
              </a:gs>
            </a:gsLst>
            <a:lin ang="360000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" name="等腰三角形 4">
            <a:extLst>
              <a:ext uri="{FF2B5EF4-FFF2-40B4-BE49-F238E27FC236}">
                <a16:creationId xmlns:a16="http://schemas.microsoft.com/office/drawing/2014/main" id="{2A2B4D19-8029-E327-C557-9E325569913F}"/>
              </a:ext>
            </a:extLst>
          </p:cNvPr>
          <p:cNvSpPr/>
          <p:nvPr/>
        </p:nvSpPr>
        <p:spPr>
          <a:xfrm rot="10800000" flipH="1">
            <a:off x="11040000" y="2498"/>
            <a:ext cx="1152000" cy="1724767"/>
          </a:xfrm>
          <a:prstGeom prst="triangle">
            <a:avLst>
              <a:gd name="adj" fmla="val 100000"/>
            </a:avLst>
          </a:prstGeom>
          <a:gradFill flip="none" rotWithShape="1">
            <a:gsLst>
              <a:gs pos="0">
                <a:srgbClr val="8B9CA7">
                  <a:alpha val="60000"/>
                </a:srgbClr>
              </a:gs>
              <a:gs pos="50000">
                <a:srgbClr val="CED5DA"/>
              </a:gs>
              <a:gs pos="100000">
                <a:srgbClr val="FFFFFF"/>
              </a:gs>
            </a:gsLst>
            <a:lin ang="360000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1378" name="Google Shape;1378;p10">
            <a:extLst>
              <a:ext uri="{FF2B5EF4-FFF2-40B4-BE49-F238E27FC236}">
                <a16:creationId xmlns:a16="http://schemas.microsoft.com/office/drawing/2014/main" id="{940F1F60-E8D7-6F1D-6B24-C663E961732E}"/>
              </a:ext>
            </a:extLst>
          </p:cNvPr>
          <p:cNvCxnSpPr/>
          <p:nvPr/>
        </p:nvCxnSpPr>
        <p:spPr>
          <a:xfrm>
            <a:off x="402868" y="848713"/>
            <a:ext cx="11386265" cy="0"/>
          </a:xfrm>
          <a:prstGeom prst="straightConnector1">
            <a:avLst/>
          </a:prstGeom>
          <a:noFill/>
          <a:ln w="12700" cap="flat" cmpd="sng">
            <a:solidFill>
              <a:srgbClr val="46637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5FB139D-A14E-C2B4-7255-11FE407CB114}"/>
              </a:ext>
            </a:extLst>
          </p:cNvPr>
          <p:cNvSpPr txBox="1">
            <a:spLocks/>
          </p:cNvSpPr>
          <p:nvPr/>
        </p:nvSpPr>
        <p:spPr>
          <a:xfrm>
            <a:off x="11662277" y="6522338"/>
            <a:ext cx="606376" cy="328404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defPPr>
              <a:defRPr lang="en-US"/>
            </a:defPPr>
            <a:lvl1pPr marL="0" algn="l" defTabSz="457200" rtl="0" eaLnBrk="1" latinLnBrk="0" hangingPunct="1">
              <a:defRPr sz="3200" kern="1200">
                <a:solidFill>
                  <a:schemeClr val="bg2">
                    <a:lumMod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63275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8A1AC68-5DA8-4143-9476-E77425C3DE5F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D8D8D8">
                    <a:lumMod val="75000"/>
                  </a:srgbClr>
                </a:solidFill>
                <a:effectLst/>
                <a:uLnTx/>
                <a:uFillTx/>
                <a:latin typeface="Roboto Condensed Light"/>
                <a:ea typeface="+mn-ea"/>
                <a:cs typeface="+mn-cs"/>
              </a:rPr>
              <a:t>2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D8D8D8">
                  <a:lumMod val="75000"/>
                </a:srgbClr>
              </a:solidFill>
              <a:effectLst/>
              <a:uLnTx/>
              <a:uFillTx/>
              <a:latin typeface="Roboto Condensed Light"/>
              <a:ea typeface="+mn-ea"/>
              <a:cs typeface="+mn-cs"/>
            </a:endParaRPr>
          </a:p>
        </p:txBody>
      </p:sp>
      <p:cxnSp>
        <p:nvCxnSpPr>
          <p:cNvPr id="8" name="直線コネクタ 12">
            <a:extLst>
              <a:ext uri="{FF2B5EF4-FFF2-40B4-BE49-F238E27FC236}">
                <a16:creationId xmlns:a16="http://schemas.microsoft.com/office/drawing/2014/main" id="{4BB478E9-62D4-A967-8E3C-17FFD12E01B2}"/>
              </a:ext>
            </a:extLst>
          </p:cNvPr>
          <p:cNvCxnSpPr>
            <a:cxnSpLocks/>
          </p:cNvCxnSpPr>
          <p:nvPr/>
        </p:nvCxnSpPr>
        <p:spPr>
          <a:xfrm flipV="1">
            <a:off x="11707180" y="6510091"/>
            <a:ext cx="0" cy="360000"/>
          </a:xfrm>
          <a:prstGeom prst="line">
            <a:avLst/>
          </a:prstGeom>
          <a:noFill/>
          <a:ln w="12700" cap="flat" cmpd="sng" algn="ctr">
            <a:solidFill>
              <a:srgbClr val="546B9E"/>
            </a:solidFill>
            <a:prstDash val="solid"/>
          </a:ln>
          <a:effectLst/>
        </p:spPr>
      </p:cxnSp>
      <p:grpSp>
        <p:nvGrpSpPr>
          <p:cNvPr id="2" name="群組 1">
            <a:extLst>
              <a:ext uri="{FF2B5EF4-FFF2-40B4-BE49-F238E27FC236}">
                <a16:creationId xmlns:a16="http://schemas.microsoft.com/office/drawing/2014/main" id="{33BE0FA9-1C6D-669B-F8E6-6DED4997B2EA}"/>
              </a:ext>
            </a:extLst>
          </p:cNvPr>
          <p:cNvGrpSpPr/>
          <p:nvPr/>
        </p:nvGrpSpPr>
        <p:grpSpPr>
          <a:xfrm>
            <a:off x="1937134" y="2286033"/>
            <a:ext cx="8317732" cy="3271513"/>
            <a:chOff x="694500" y="2205689"/>
            <a:chExt cx="8317732" cy="3271513"/>
          </a:xfrm>
        </p:grpSpPr>
        <p:pic>
          <p:nvPicPr>
            <p:cNvPr id="9" name="圖片 8" descr="一張含有 圓形, 圖形, 美工圖案, 平面設計 的圖片&#10;&#10;自動產生的描述">
              <a:extLst>
                <a:ext uri="{FF2B5EF4-FFF2-40B4-BE49-F238E27FC236}">
                  <a16:creationId xmlns:a16="http://schemas.microsoft.com/office/drawing/2014/main" id="{6657EE00-18FE-A4A6-223C-658F239FC61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1046" y="2715604"/>
              <a:ext cx="1440000" cy="1440000"/>
            </a:xfrm>
            <a:prstGeom prst="rect">
              <a:avLst/>
            </a:prstGeom>
          </p:spPr>
        </p:pic>
        <p:pic>
          <p:nvPicPr>
            <p:cNvPr id="10" name="圖片 9" descr="一張含有 美工圖案, 圖形, 平面設計, 螢幕擷取畫面 的圖片&#10;&#10;自動產生的描述">
              <a:extLst>
                <a:ext uri="{FF2B5EF4-FFF2-40B4-BE49-F238E27FC236}">
                  <a16:creationId xmlns:a16="http://schemas.microsoft.com/office/drawing/2014/main" id="{CCC7962E-4A0B-822A-B0D4-406030B7DD3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29767" y="2715604"/>
              <a:ext cx="1440000" cy="1440000"/>
            </a:xfrm>
            <a:prstGeom prst="rect">
              <a:avLst/>
            </a:prstGeom>
          </p:spPr>
        </p:pic>
        <p:pic>
          <p:nvPicPr>
            <p:cNvPr id="11" name="圖片 10" descr="一張含有 圓形, 螢幕擷取畫面, 齒輪, 金屬製品 的圖片&#10;&#10;自動產生的描述">
              <a:extLst>
                <a:ext uri="{FF2B5EF4-FFF2-40B4-BE49-F238E27FC236}">
                  <a16:creationId xmlns:a16="http://schemas.microsoft.com/office/drawing/2014/main" id="{6B912D50-8759-A1D2-9DF1-646D7525C74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72044" y="2711316"/>
              <a:ext cx="1440000" cy="1440000"/>
            </a:xfrm>
            <a:prstGeom prst="rect">
              <a:avLst/>
            </a:prstGeom>
          </p:spPr>
        </p:pic>
        <p:sp>
          <p:nvSpPr>
            <p:cNvPr id="12" name="語音泡泡: 橢圓形 18">
              <a:extLst>
                <a:ext uri="{FF2B5EF4-FFF2-40B4-BE49-F238E27FC236}">
                  <a16:creationId xmlns:a16="http://schemas.microsoft.com/office/drawing/2014/main" id="{8993F257-2A0B-7028-A20F-2DB45BDB3479}"/>
                </a:ext>
              </a:extLst>
            </p:cNvPr>
            <p:cNvSpPr/>
            <p:nvPr/>
          </p:nvSpPr>
          <p:spPr>
            <a:xfrm>
              <a:off x="836434" y="2205689"/>
              <a:ext cx="2275577" cy="2174103"/>
            </a:xfrm>
            <a:prstGeom prst="wedgeEllipseCallout">
              <a:avLst>
                <a:gd name="adj1" fmla="val 48"/>
                <a:gd name="adj2" fmla="val 64919"/>
              </a:avLst>
            </a:prstGeom>
            <a:noFill/>
            <a:ln w="381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D623663D-BB16-AB60-1934-F24FBA2AC631}"/>
                </a:ext>
              </a:extLst>
            </p:cNvPr>
            <p:cNvSpPr txBox="1"/>
            <p:nvPr/>
          </p:nvSpPr>
          <p:spPr>
            <a:xfrm>
              <a:off x="1815843" y="2241250"/>
              <a:ext cx="409305" cy="4770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sz="2500" b="1" dirty="0">
                  <a:solidFill>
                    <a:schemeClr val="accent1">
                      <a:lumMod val="50000"/>
                    </a:schemeClr>
                  </a:solidFill>
                  <a:latin typeface="+mj-lt"/>
                </a:rPr>
                <a:t>1.</a:t>
              </a:r>
              <a:endParaRPr lang="zh-TW" altLang="en-US" sz="2500" b="1" dirty="0">
                <a:solidFill>
                  <a:schemeClr val="accent1">
                    <a:lumMod val="50000"/>
                  </a:schemeClr>
                </a:solidFill>
                <a:latin typeface="+mj-lt"/>
              </a:endParaRPr>
            </a:p>
          </p:txBody>
        </p:sp>
        <p:sp>
          <p:nvSpPr>
            <p:cNvPr id="14" name="語音泡泡: 橢圓形 28">
              <a:extLst>
                <a:ext uri="{FF2B5EF4-FFF2-40B4-BE49-F238E27FC236}">
                  <a16:creationId xmlns:a16="http://schemas.microsoft.com/office/drawing/2014/main" id="{7BD1F70B-EE10-407E-20F7-1C7774EDF1BD}"/>
                </a:ext>
              </a:extLst>
            </p:cNvPr>
            <p:cNvSpPr/>
            <p:nvPr/>
          </p:nvSpPr>
          <p:spPr>
            <a:xfrm>
              <a:off x="3554255" y="2205691"/>
              <a:ext cx="2275577" cy="2174103"/>
            </a:xfrm>
            <a:prstGeom prst="wedgeEllipseCallout">
              <a:avLst>
                <a:gd name="adj1" fmla="val 48"/>
                <a:gd name="adj2" fmla="val 64919"/>
              </a:avLst>
            </a:prstGeom>
            <a:noFill/>
            <a:ln w="381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5" name="語音泡泡: 橢圓形 29">
              <a:extLst>
                <a:ext uri="{FF2B5EF4-FFF2-40B4-BE49-F238E27FC236}">
                  <a16:creationId xmlns:a16="http://schemas.microsoft.com/office/drawing/2014/main" id="{6BB2CC39-E03F-CF44-031F-CFC343F94ACB}"/>
                </a:ext>
              </a:extLst>
            </p:cNvPr>
            <p:cNvSpPr/>
            <p:nvPr/>
          </p:nvSpPr>
          <p:spPr>
            <a:xfrm>
              <a:off x="6247621" y="2205689"/>
              <a:ext cx="2275577" cy="2174103"/>
            </a:xfrm>
            <a:prstGeom prst="wedgeEllipseCallout">
              <a:avLst>
                <a:gd name="adj1" fmla="val 48"/>
                <a:gd name="adj2" fmla="val 64919"/>
              </a:avLst>
            </a:prstGeom>
            <a:noFill/>
            <a:ln w="381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7F6E1166-BCED-3158-1314-4F899B4DE9D5}"/>
                </a:ext>
              </a:extLst>
            </p:cNvPr>
            <p:cNvSpPr txBox="1"/>
            <p:nvPr/>
          </p:nvSpPr>
          <p:spPr>
            <a:xfrm>
              <a:off x="4487390" y="2287314"/>
              <a:ext cx="409305" cy="4770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sz="2500" b="1" dirty="0">
                  <a:solidFill>
                    <a:schemeClr val="accent1">
                      <a:lumMod val="50000"/>
                    </a:schemeClr>
                  </a:solidFill>
                  <a:latin typeface="+mj-lt"/>
                </a:rPr>
                <a:t>2.</a:t>
              </a:r>
              <a:endParaRPr lang="zh-TW" altLang="en-US" sz="2500" b="1" dirty="0">
                <a:solidFill>
                  <a:schemeClr val="accent1">
                    <a:lumMod val="50000"/>
                  </a:schemeClr>
                </a:solidFill>
                <a:latin typeface="+mj-lt"/>
              </a:endParaRPr>
            </a:p>
          </p:txBody>
        </p:sp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2C87DDE8-9EA7-82EF-8F45-AD0F195700BC}"/>
                </a:ext>
              </a:extLst>
            </p:cNvPr>
            <p:cNvSpPr txBox="1"/>
            <p:nvPr/>
          </p:nvSpPr>
          <p:spPr>
            <a:xfrm>
              <a:off x="7206393" y="2287314"/>
              <a:ext cx="409305" cy="4770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sz="2500" b="1" dirty="0">
                  <a:solidFill>
                    <a:schemeClr val="accent1">
                      <a:lumMod val="50000"/>
                    </a:schemeClr>
                  </a:solidFill>
                  <a:latin typeface="+mj-lt"/>
                </a:rPr>
                <a:t>3.</a:t>
              </a:r>
              <a:endParaRPr lang="zh-TW" altLang="en-US" sz="2500" b="1" dirty="0">
                <a:solidFill>
                  <a:schemeClr val="accent1">
                    <a:lumMod val="50000"/>
                  </a:schemeClr>
                </a:solidFill>
                <a:latin typeface="+mj-lt"/>
              </a:endParaRPr>
            </a:p>
          </p:txBody>
        </p:sp>
        <p:cxnSp>
          <p:nvCxnSpPr>
            <p:cNvPr id="20" name="直線接點 19">
              <a:extLst>
                <a:ext uri="{FF2B5EF4-FFF2-40B4-BE49-F238E27FC236}">
                  <a16:creationId xmlns:a16="http://schemas.microsoft.com/office/drawing/2014/main" id="{B31FB38E-3FD5-3903-5546-0ADE2E0AC4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4500" y="4814853"/>
              <a:ext cx="8317732" cy="25455"/>
            </a:xfrm>
            <a:prstGeom prst="line">
              <a:avLst/>
            </a:prstGeom>
            <a:ln w="28575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EBA1FE05-FA57-6732-11B9-AA870223F174}"/>
                </a:ext>
              </a:extLst>
            </p:cNvPr>
            <p:cNvSpPr txBox="1"/>
            <p:nvPr/>
          </p:nvSpPr>
          <p:spPr>
            <a:xfrm>
              <a:off x="1174866" y="5045356"/>
              <a:ext cx="1785257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2200" b="1" dirty="0">
                  <a:solidFill>
                    <a:schemeClr val="tx2"/>
                  </a:solidFill>
                </a:rPr>
                <a:t>Introduction</a:t>
              </a:r>
              <a:endParaRPr lang="zh-TW" altLang="en-US" sz="2200" dirty="0">
                <a:solidFill>
                  <a:schemeClr val="tx2"/>
                </a:solidFill>
              </a:endParaRPr>
            </a:p>
          </p:txBody>
        </p:sp>
        <p:sp>
          <p:nvSpPr>
            <p:cNvPr id="22" name="文字方塊 21">
              <a:extLst>
                <a:ext uri="{FF2B5EF4-FFF2-40B4-BE49-F238E27FC236}">
                  <a16:creationId xmlns:a16="http://schemas.microsoft.com/office/drawing/2014/main" id="{BEC9D7C0-5857-8349-17DF-4DACDB209BC2}"/>
                </a:ext>
              </a:extLst>
            </p:cNvPr>
            <p:cNvSpPr txBox="1"/>
            <p:nvPr/>
          </p:nvSpPr>
          <p:spPr>
            <a:xfrm>
              <a:off x="3678218" y="5046315"/>
              <a:ext cx="2027648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2200" b="1" dirty="0">
                  <a:solidFill>
                    <a:schemeClr val="tx2"/>
                  </a:solidFill>
                </a:rPr>
                <a:t>Game Design</a:t>
              </a:r>
            </a:p>
          </p:txBody>
        </p: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4F431F59-4B81-5499-3B6D-FEFE4B58A19C}"/>
                </a:ext>
              </a:extLst>
            </p:cNvPr>
            <p:cNvSpPr txBox="1"/>
            <p:nvPr/>
          </p:nvSpPr>
          <p:spPr>
            <a:xfrm>
              <a:off x="6489678" y="5045355"/>
              <a:ext cx="1885462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2200" b="1" dirty="0">
                  <a:solidFill>
                    <a:schemeClr val="tx2"/>
                  </a:solidFill>
                </a:rPr>
                <a:t>Results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89864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3">
            <a:extLst>
              <a:ext uri="{FF2B5EF4-FFF2-40B4-BE49-F238E27FC236}">
                <a16:creationId xmlns:a16="http://schemas.microsoft.com/office/drawing/2014/main" id="{078BAE53-CA11-80F1-8266-9D3612EC1BB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9F3648D5-5BE4-7D82-FE77-B8C31E20F661}"/>
              </a:ext>
            </a:extLst>
          </p:cNvPr>
          <p:cNvSpPr/>
          <p:nvPr/>
        </p:nvSpPr>
        <p:spPr>
          <a:xfrm>
            <a:off x="0" y="12092"/>
            <a:ext cx="12192000" cy="685799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D9388A2-F047-A923-A7B9-CF84258B4E7B}"/>
              </a:ext>
            </a:extLst>
          </p:cNvPr>
          <p:cNvSpPr/>
          <p:nvPr/>
        </p:nvSpPr>
        <p:spPr>
          <a:xfrm>
            <a:off x="0" y="-1"/>
            <a:ext cx="5001051" cy="6858000"/>
          </a:xfrm>
          <a:prstGeom prst="rect">
            <a:avLst/>
          </a:prstGeom>
          <a:solidFill>
            <a:srgbClr val="798D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grpSp>
        <p:nvGrpSpPr>
          <p:cNvPr id="14" name="组合 27">
            <a:extLst>
              <a:ext uri="{FF2B5EF4-FFF2-40B4-BE49-F238E27FC236}">
                <a16:creationId xmlns:a16="http://schemas.microsoft.com/office/drawing/2014/main" id="{8FBAF6E8-FE36-D617-F055-4FCA76B3201C}"/>
              </a:ext>
            </a:extLst>
          </p:cNvPr>
          <p:cNvGrpSpPr/>
          <p:nvPr/>
        </p:nvGrpSpPr>
        <p:grpSpPr>
          <a:xfrm>
            <a:off x="309885" y="3077982"/>
            <a:ext cx="115237" cy="702036"/>
            <a:chOff x="4167739" y="-1087655"/>
            <a:chExt cx="153846" cy="937246"/>
          </a:xfrm>
        </p:grpSpPr>
        <p:sp>
          <p:nvSpPr>
            <p:cNvPr id="15" name="椭圆 24">
              <a:extLst>
                <a:ext uri="{FF2B5EF4-FFF2-40B4-BE49-F238E27FC236}">
                  <a16:creationId xmlns:a16="http://schemas.microsoft.com/office/drawing/2014/main" id="{3AE5FD11-1727-D338-FD4A-AC363CECACD6}"/>
                </a:ext>
              </a:extLst>
            </p:cNvPr>
            <p:cNvSpPr/>
            <p:nvPr/>
          </p:nvSpPr>
          <p:spPr>
            <a:xfrm>
              <a:off x="4167739" y="-1087655"/>
              <a:ext cx="153846" cy="153846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6" name="椭圆 25">
              <a:extLst>
                <a:ext uri="{FF2B5EF4-FFF2-40B4-BE49-F238E27FC236}">
                  <a16:creationId xmlns:a16="http://schemas.microsoft.com/office/drawing/2014/main" id="{D6BB553C-2558-695F-3409-3406D5D12EE2}"/>
                </a:ext>
              </a:extLst>
            </p:cNvPr>
            <p:cNvSpPr/>
            <p:nvPr/>
          </p:nvSpPr>
          <p:spPr>
            <a:xfrm>
              <a:off x="4167739" y="-695955"/>
              <a:ext cx="153846" cy="153846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7" name="椭圆 26">
              <a:extLst>
                <a:ext uri="{FF2B5EF4-FFF2-40B4-BE49-F238E27FC236}">
                  <a16:creationId xmlns:a16="http://schemas.microsoft.com/office/drawing/2014/main" id="{63283A42-1FBA-6B10-C2D8-3BF4B85272B0}"/>
                </a:ext>
              </a:extLst>
            </p:cNvPr>
            <p:cNvSpPr/>
            <p:nvPr/>
          </p:nvSpPr>
          <p:spPr>
            <a:xfrm>
              <a:off x="4167739" y="-304255"/>
              <a:ext cx="153846" cy="153846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</p:grpSp>
      <p:sp>
        <p:nvSpPr>
          <p:cNvPr id="4" name="Google Shape;1210;p3">
            <a:extLst>
              <a:ext uri="{FF2B5EF4-FFF2-40B4-BE49-F238E27FC236}">
                <a16:creationId xmlns:a16="http://schemas.microsoft.com/office/drawing/2014/main" id="{8F347435-30EB-8D4D-2DB6-650018EB645F}"/>
              </a:ext>
            </a:extLst>
          </p:cNvPr>
          <p:cNvSpPr txBox="1"/>
          <p:nvPr/>
        </p:nvSpPr>
        <p:spPr>
          <a:xfrm>
            <a:off x="425122" y="2393980"/>
            <a:ext cx="4421942" cy="2070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2272"/>
              </a:lnSpc>
              <a:spcBef>
                <a:spcPts val="0"/>
              </a:spcBef>
              <a:spcAft>
                <a:spcPts val="0"/>
              </a:spcAft>
              <a:buClr>
                <a:srgbClr val="3DA4B5"/>
              </a:buClr>
              <a:buSzPts val="8800"/>
              <a:buFont typeface="Calibri"/>
              <a:buNone/>
            </a:pPr>
            <a:r>
              <a:rPr lang="en-US" sz="5400" b="1" dirty="0">
                <a:solidFill>
                  <a:schemeClr val="bg1"/>
                </a:solidFill>
                <a:latin typeface="+mj-lt"/>
                <a:ea typeface="Calibri"/>
                <a:cs typeface="Calibri"/>
                <a:sym typeface="Calibri"/>
              </a:rPr>
              <a:t>Introduction</a:t>
            </a:r>
            <a:r>
              <a:rPr lang="en-US" sz="5400" b="1" i="0" u="none" strike="noStrike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5400" b="1" i="0" u="none" strike="noStrike" cap="none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スライド番号プレースホルダー 5">
            <a:extLst>
              <a:ext uri="{FF2B5EF4-FFF2-40B4-BE49-F238E27FC236}">
                <a16:creationId xmlns:a16="http://schemas.microsoft.com/office/drawing/2014/main" id="{73A1F612-B68A-AD06-56C0-B2B3D370F871}"/>
              </a:ext>
            </a:extLst>
          </p:cNvPr>
          <p:cNvSpPr txBox="1">
            <a:spLocks/>
          </p:cNvSpPr>
          <p:nvPr/>
        </p:nvSpPr>
        <p:spPr>
          <a:xfrm>
            <a:off x="11662277" y="6522338"/>
            <a:ext cx="606376" cy="328404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defPPr>
              <a:defRPr lang="en-US"/>
            </a:defPPr>
            <a:lvl1pPr marL="0" algn="l" defTabSz="457200" rtl="0" eaLnBrk="1" latinLnBrk="0" hangingPunct="1">
              <a:defRPr sz="3200" kern="1200">
                <a:solidFill>
                  <a:schemeClr val="bg2">
                    <a:lumMod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63275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8A1AC68-5DA8-4143-9476-E77425C3DE5F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D8D8D8">
                    <a:lumMod val="75000"/>
                  </a:srgbClr>
                </a:solidFill>
                <a:effectLst/>
                <a:uLnTx/>
                <a:uFillTx/>
                <a:latin typeface="Roboto Condensed Light"/>
                <a:ea typeface="+mn-ea"/>
                <a:cs typeface="+mn-cs"/>
              </a:rPr>
              <a:t>3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D8D8D8">
                  <a:lumMod val="75000"/>
                </a:srgbClr>
              </a:solidFill>
              <a:effectLst/>
              <a:uLnTx/>
              <a:uFillTx/>
              <a:latin typeface="Roboto Condensed Light"/>
              <a:ea typeface="+mn-ea"/>
              <a:cs typeface="+mn-cs"/>
            </a:endParaRPr>
          </a:p>
        </p:txBody>
      </p:sp>
      <p:cxnSp>
        <p:nvCxnSpPr>
          <p:cNvPr id="3" name="直線コネクタ 12">
            <a:extLst>
              <a:ext uri="{FF2B5EF4-FFF2-40B4-BE49-F238E27FC236}">
                <a16:creationId xmlns:a16="http://schemas.microsoft.com/office/drawing/2014/main" id="{64B5B3FF-40E8-F069-B2D9-BEEF87D6A8A5}"/>
              </a:ext>
            </a:extLst>
          </p:cNvPr>
          <p:cNvCxnSpPr>
            <a:cxnSpLocks/>
          </p:cNvCxnSpPr>
          <p:nvPr/>
        </p:nvCxnSpPr>
        <p:spPr>
          <a:xfrm flipV="1">
            <a:off x="11707180" y="6510091"/>
            <a:ext cx="0" cy="360000"/>
          </a:xfrm>
          <a:prstGeom prst="line">
            <a:avLst/>
          </a:prstGeom>
          <a:noFill/>
          <a:ln w="12700" cap="flat" cmpd="sng" algn="ctr">
            <a:solidFill>
              <a:srgbClr val="546B9E"/>
            </a:solidFill>
            <a:prstDash val="solid"/>
          </a:ln>
          <a:effectLst/>
        </p:spPr>
      </p:cxnSp>
      <p:sp>
        <p:nvSpPr>
          <p:cNvPr id="7" name="Google Shape;1211;p3">
            <a:extLst>
              <a:ext uri="{FF2B5EF4-FFF2-40B4-BE49-F238E27FC236}">
                <a16:creationId xmlns:a16="http://schemas.microsoft.com/office/drawing/2014/main" id="{F25A83D0-F830-3A00-5DBB-F30C5C3CB311}"/>
              </a:ext>
            </a:extLst>
          </p:cNvPr>
          <p:cNvSpPr txBox="1"/>
          <p:nvPr/>
        </p:nvSpPr>
        <p:spPr>
          <a:xfrm>
            <a:off x="6616054" y="1984434"/>
            <a:ext cx="3960942" cy="27738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ctr" anchorCtr="0">
            <a:noAutofit/>
          </a:bodyPr>
          <a:lstStyle/>
          <a:p>
            <a:pPr marL="571500" indent="-571500">
              <a:lnSpc>
                <a:spcPct val="120000"/>
              </a:lnSpc>
              <a:buClr>
                <a:srgbClr val="595959"/>
              </a:buClr>
              <a:buSzPct val="60000"/>
              <a:buFont typeface="Arial"/>
              <a:buChar char="•"/>
            </a:pPr>
            <a:r>
              <a:rPr lang="en-US" altLang="zh-TW" sz="2800" b="1" dirty="0">
                <a:solidFill>
                  <a:schemeClr val="accent3">
                    <a:lumMod val="50000"/>
                  </a:schemeClr>
                </a:solidFill>
                <a:ea typeface="Calibri"/>
                <a:cs typeface="Calibri"/>
                <a:sym typeface="Calibri"/>
              </a:rPr>
              <a:t>Workshop</a:t>
            </a:r>
            <a:endParaRPr lang="en-US" sz="2800" b="1" dirty="0">
              <a:solidFill>
                <a:schemeClr val="accent3">
                  <a:lumMod val="50000"/>
                </a:schemeClr>
              </a:solidFill>
              <a:ea typeface="Calibri"/>
              <a:cs typeface="Calibri"/>
              <a:sym typeface="Calibri"/>
            </a:endParaRPr>
          </a:p>
          <a:p>
            <a:pPr marL="571500" marR="0" lvl="0" indent="-5715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60000"/>
              <a:buFont typeface="Arial"/>
              <a:buChar char="•"/>
            </a:pPr>
            <a:r>
              <a:rPr lang="en-US" sz="2800" b="1" dirty="0">
                <a:solidFill>
                  <a:schemeClr val="accent3">
                    <a:lumMod val="50000"/>
                  </a:schemeClr>
                </a:solidFill>
                <a:ea typeface="Calibri"/>
                <a:cs typeface="Calibri"/>
                <a:sym typeface="Calibri"/>
              </a:rPr>
              <a:t>Background</a:t>
            </a:r>
          </a:p>
        </p:txBody>
      </p:sp>
    </p:spTree>
    <p:extLst>
      <p:ext uri="{BB962C8B-B14F-4D97-AF65-F5344CB8AC3E}">
        <p14:creationId xmlns:p14="http://schemas.microsoft.com/office/powerpoint/2010/main" val="3385880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1">
          <a:extLst>
            <a:ext uri="{FF2B5EF4-FFF2-40B4-BE49-F238E27FC236}">
              <a16:creationId xmlns:a16="http://schemas.microsoft.com/office/drawing/2014/main" id="{86F658A3-D189-0C89-ED8D-9A844CA7C6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6" name="Google Shape;1376;p10">
            <a:extLst>
              <a:ext uri="{FF2B5EF4-FFF2-40B4-BE49-F238E27FC236}">
                <a16:creationId xmlns:a16="http://schemas.microsoft.com/office/drawing/2014/main" id="{1443DC93-0DB2-1092-6232-798106EE3F9E}"/>
              </a:ext>
            </a:extLst>
          </p:cNvPr>
          <p:cNvSpPr txBox="1"/>
          <p:nvPr/>
        </p:nvSpPr>
        <p:spPr>
          <a:xfrm>
            <a:off x="395367" y="128634"/>
            <a:ext cx="11161240" cy="750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850" tIns="54417" rIns="108850" bIns="54417" anchor="ctr" anchorCtr="0">
            <a:noAutofit/>
          </a:bodyPr>
          <a:lstStyle/>
          <a:p>
            <a:pPr>
              <a:lnSpc>
                <a:spcPct val="90000"/>
              </a:lnSpc>
              <a:buClr>
                <a:srgbClr val="595959"/>
              </a:buClr>
              <a:buSzPts val="6600"/>
            </a:pPr>
            <a:r>
              <a:rPr lang="en-US" altLang="zh-TW" sz="3000" b="1" dirty="0">
                <a:solidFill>
                  <a:srgbClr val="525252"/>
                </a:solidFill>
              </a:rPr>
              <a:t>Workshop</a:t>
            </a:r>
            <a:endParaRPr sz="3000" b="1" dirty="0">
              <a:solidFill>
                <a:srgbClr val="52525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等腰三角形 3">
            <a:extLst>
              <a:ext uri="{FF2B5EF4-FFF2-40B4-BE49-F238E27FC236}">
                <a16:creationId xmlns:a16="http://schemas.microsoft.com/office/drawing/2014/main" id="{333163AB-9EC5-C172-AC0B-D05A9C0AC68B}"/>
              </a:ext>
            </a:extLst>
          </p:cNvPr>
          <p:cNvSpPr/>
          <p:nvPr/>
        </p:nvSpPr>
        <p:spPr>
          <a:xfrm rot="16200000">
            <a:off x="10149652" y="-602530"/>
            <a:ext cx="1439818" cy="2644878"/>
          </a:xfrm>
          <a:prstGeom prst="triangle">
            <a:avLst>
              <a:gd name="adj" fmla="val 100000"/>
            </a:avLst>
          </a:prstGeom>
          <a:gradFill flip="none" rotWithShape="1">
            <a:gsLst>
              <a:gs pos="0">
                <a:srgbClr val="B5C0C7">
                  <a:alpha val="60000"/>
                </a:srgbClr>
              </a:gs>
              <a:gs pos="50000">
                <a:srgbClr val="DCE1E4"/>
              </a:gs>
              <a:gs pos="100000">
                <a:srgbClr val="FFFFFF"/>
              </a:gs>
            </a:gsLst>
            <a:lin ang="360000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" name="等腰三角形 4">
            <a:extLst>
              <a:ext uri="{FF2B5EF4-FFF2-40B4-BE49-F238E27FC236}">
                <a16:creationId xmlns:a16="http://schemas.microsoft.com/office/drawing/2014/main" id="{AA3E7CC5-11D5-50BC-E51B-F2734C81E923}"/>
              </a:ext>
            </a:extLst>
          </p:cNvPr>
          <p:cNvSpPr/>
          <p:nvPr/>
        </p:nvSpPr>
        <p:spPr>
          <a:xfrm rot="10800000" flipH="1">
            <a:off x="11040000" y="2498"/>
            <a:ext cx="1152000" cy="1724767"/>
          </a:xfrm>
          <a:prstGeom prst="triangle">
            <a:avLst>
              <a:gd name="adj" fmla="val 100000"/>
            </a:avLst>
          </a:prstGeom>
          <a:gradFill flip="none" rotWithShape="1">
            <a:gsLst>
              <a:gs pos="0">
                <a:srgbClr val="8B9CA7">
                  <a:alpha val="60000"/>
                </a:srgbClr>
              </a:gs>
              <a:gs pos="50000">
                <a:srgbClr val="CED5DA"/>
              </a:gs>
              <a:gs pos="100000">
                <a:srgbClr val="FFFFFF"/>
              </a:gs>
            </a:gsLst>
            <a:lin ang="360000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1378" name="Google Shape;1378;p10">
            <a:extLst>
              <a:ext uri="{FF2B5EF4-FFF2-40B4-BE49-F238E27FC236}">
                <a16:creationId xmlns:a16="http://schemas.microsoft.com/office/drawing/2014/main" id="{D30665B0-F9AC-2088-F481-F3B758AAAA72}"/>
              </a:ext>
            </a:extLst>
          </p:cNvPr>
          <p:cNvCxnSpPr/>
          <p:nvPr/>
        </p:nvCxnSpPr>
        <p:spPr>
          <a:xfrm>
            <a:off x="402868" y="848713"/>
            <a:ext cx="11386265" cy="0"/>
          </a:xfrm>
          <a:prstGeom prst="straightConnector1">
            <a:avLst/>
          </a:prstGeom>
          <a:noFill/>
          <a:ln w="12700" cap="flat" cmpd="sng">
            <a:solidFill>
              <a:srgbClr val="46637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ADE40ED-DEB2-1DE0-3F4A-9ACA124A9F9A}"/>
              </a:ext>
            </a:extLst>
          </p:cNvPr>
          <p:cNvSpPr txBox="1">
            <a:spLocks/>
          </p:cNvSpPr>
          <p:nvPr/>
        </p:nvSpPr>
        <p:spPr>
          <a:xfrm>
            <a:off x="11662277" y="6522338"/>
            <a:ext cx="606376" cy="328404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defPPr>
              <a:defRPr lang="en-US"/>
            </a:defPPr>
            <a:lvl1pPr marL="0" algn="l" defTabSz="457200" rtl="0" eaLnBrk="1" latinLnBrk="0" hangingPunct="1">
              <a:defRPr sz="3200" kern="1200">
                <a:solidFill>
                  <a:schemeClr val="bg2">
                    <a:lumMod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63275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8A1AC68-5DA8-4143-9476-E77425C3DE5F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D8D8D8">
                    <a:lumMod val="75000"/>
                  </a:srgbClr>
                </a:solidFill>
                <a:effectLst/>
                <a:uLnTx/>
                <a:uFillTx/>
                <a:latin typeface="Roboto Condensed Light"/>
                <a:ea typeface="+mn-ea"/>
                <a:cs typeface="+mn-cs"/>
              </a:rPr>
              <a:t>4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D8D8D8">
                  <a:lumMod val="75000"/>
                </a:srgbClr>
              </a:solidFill>
              <a:effectLst/>
              <a:uLnTx/>
              <a:uFillTx/>
              <a:latin typeface="Roboto Condensed Light"/>
              <a:ea typeface="+mn-ea"/>
              <a:cs typeface="+mn-cs"/>
            </a:endParaRPr>
          </a:p>
        </p:txBody>
      </p:sp>
      <p:cxnSp>
        <p:nvCxnSpPr>
          <p:cNvPr id="8" name="直線コネクタ 12">
            <a:extLst>
              <a:ext uri="{FF2B5EF4-FFF2-40B4-BE49-F238E27FC236}">
                <a16:creationId xmlns:a16="http://schemas.microsoft.com/office/drawing/2014/main" id="{EE845BEB-8DE0-634C-BBE1-BF2227CA58D2}"/>
              </a:ext>
            </a:extLst>
          </p:cNvPr>
          <p:cNvCxnSpPr>
            <a:cxnSpLocks/>
          </p:cNvCxnSpPr>
          <p:nvPr/>
        </p:nvCxnSpPr>
        <p:spPr>
          <a:xfrm flipV="1">
            <a:off x="11707180" y="6510091"/>
            <a:ext cx="0" cy="360000"/>
          </a:xfrm>
          <a:prstGeom prst="line">
            <a:avLst/>
          </a:prstGeom>
          <a:noFill/>
          <a:ln w="12700" cap="flat" cmpd="sng" algn="ctr">
            <a:solidFill>
              <a:srgbClr val="546B9E"/>
            </a:solidFill>
            <a:prstDash val="solid"/>
          </a:ln>
          <a:effectLst/>
        </p:spPr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F6B1AD3C-2E35-1DE3-6ED2-142A78FA01D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828" t="6479" r="8882" b="11446"/>
          <a:stretch>
            <a:fillRect/>
          </a:stretch>
        </p:blipFill>
        <p:spPr>
          <a:xfrm>
            <a:off x="2791296" y="1433685"/>
            <a:ext cx="6753935" cy="4801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069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1">
          <a:extLst>
            <a:ext uri="{FF2B5EF4-FFF2-40B4-BE49-F238E27FC236}">
              <a16:creationId xmlns:a16="http://schemas.microsoft.com/office/drawing/2014/main" id="{A1464C51-0DCD-5EF3-5E24-A85FB4CA43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6" name="Google Shape;1376;p10">
            <a:extLst>
              <a:ext uri="{FF2B5EF4-FFF2-40B4-BE49-F238E27FC236}">
                <a16:creationId xmlns:a16="http://schemas.microsoft.com/office/drawing/2014/main" id="{5453D600-D6E4-7BA3-EB1E-B5D60E77F9AB}"/>
              </a:ext>
            </a:extLst>
          </p:cNvPr>
          <p:cNvSpPr txBox="1"/>
          <p:nvPr/>
        </p:nvSpPr>
        <p:spPr>
          <a:xfrm>
            <a:off x="395367" y="128634"/>
            <a:ext cx="11161240" cy="750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850" tIns="54417" rIns="108850" bIns="54417" anchor="ctr" anchorCtr="0">
            <a:noAutofit/>
          </a:bodyPr>
          <a:lstStyle/>
          <a:p>
            <a:pPr>
              <a:lnSpc>
                <a:spcPct val="90000"/>
              </a:lnSpc>
              <a:buClr>
                <a:srgbClr val="595959"/>
              </a:buClr>
              <a:buSzPts val="6600"/>
            </a:pPr>
            <a:r>
              <a:rPr lang="en-US" altLang="zh-TW" sz="3000" b="1" dirty="0">
                <a:solidFill>
                  <a:srgbClr val="525252"/>
                </a:solidFill>
              </a:rPr>
              <a:t>Background</a:t>
            </a:r>
            <a:endParaRPr sz="3000" b="1" dirty="0">
              <a:solidFill>
                <a:srgbClr val="52525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等腰三角形 3">
            <a:extLst>
              <a:ext uri="{FF2B5EF4-FFF2-40B4-BE49-F238E27FC236}">
                <a16:creationId xmlns:a16="http://schemas.microsoft.com/office/drawing/2014/main" id="{16970AC2-D6B2-0A49-0683-723ED3494029}"/>
              </a:ext>
            </a:extLst>
          </p:cNvPr>
          <p:cNvSpPr/>
          <p:nvPr/>
        </p:nvSpPr>
        <p:spPr>
          <a:xfrm rot="16200000">
            <a:off x="10149652" y="-602530"/>
            <a:ext cx="1439818" cy="2644878"/>
          </a:xfrm>
          <a:prstGeom prst="triangle">
            <a:avLst>
              <a:gd name="adj" fmla="val 100000"/>
            </a:avLst>
          </a:prstGeom>
          <a:gradFill flip="none" rotWithShape="1">
            <a:gsLst>
              <a:gs pos="0">
                <a:srgbClr val="B5C0C7">
                  <a:alpha val="60000"/>
                </a:srgbClr>
              </a:gs>
              <a:gs pos="50000">
                <a:srgbClr val="DCE1E4"/>
              </a:gs>
              <a:gs pos="100000">
                <a:srgbClr val="FFFFFF"/>
              </a:gs>
            </a:gsLst>
            <a:lin ang="360000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" name="等腰三角形 4">
            <a:extLst>
              <a:ext uri="{FF2B5EF4-FFF2-40B4-BE49-F238E27FC236}">
                <a16:creationId xmlns:a16="http://schemas.microsoft.com/office/drawing/2014/main" id="{2DB5D415-40F4-CB15-9625-EAABC1D80809}"/>
              </a:ext>
            </a:extLst>
          </p:cNvPr>
          <p:cNvSpPr/>
          <p:nvPr/>
        </p:nvSpPr>
        <p:spPr>
          <a:xfrm rot="10800000" flipH="1">
            <a:off x="11040000" y="2498"/>
            <a:ext cx="1152000" cy="1724767"/>
          </a:xfrm>
          <a:prstGeom prst="triangle">
            <a:avLst>
              <a:gd name="adj" fmla="val 100000"/>
            </a:avLst>
          </a:prstGeom>
          <a:gradFill flip="none" rotWithShape="1">
            <a:gsLst>
              <a:gs pos="0">
                <a:srgbClr val="8B9CA7">
                  <a:alpha val="60000"/>
                </a:srgbClr>
              </a:gs>
              <a:gs pos="50000">
                <a:srgbClr val="CED5DA"/>
              </a:gs>
              <a:gs pos="100000">
                <a:srgbClr val="FFFFFF"/>
              </a:gs>
            </a:gsLst>
            <a:lin ang="360000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1378" name="Google Shape;1378;p10">
            <a:extLst>
              <a:ext uri="{FF2B5EF4-FFF2-40B4-BE49-F238E27FC236}">
                <a16:creationId xmlns:a16="http://schemas.microsoft.com/office/drawing/2014/main" id="{0BA65221-FCEF-B104-6663-88E2FD834153}"/>
              </a:ext>
            </a:extLst>
          </p:cNvPr>
          <p:cNvCxnSpPr/>
          <p:nvPr/>
        </p:nvCxnSpPr>
        <p:spPr>
          <a:xfrm>
            <a:off x="402868" y="848713"/>
            <a:ext cx="11386265" cy="0"/>
          </a:xfrm>
          <a:prstGeom prst="straightConnector1">
            <a:avLst/>
          </a:prstGeom>
          <a:noFill/>
          <a:ln w="12700" cap="flat" cmpd="sng">
            <a:solidFill>
              <a:srgbClr val="46637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1F7A0B4-9734-50BA-4E3D-52E40341DA75}"/>
              </a:ext>
            </a:extLst>
          </p:cNvPr>
          <p:cNvSpPr txBox="1">
            <a:spLocks/>
          </p:cNvSpPr>
          <p:nvPr/>
        </p:nvSpPr>
        <p:spPr>
          <a:xfrm>
            <a:off x="11662277" y="6522338"/>
            <a:ext cx="606376" cy="328404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defPPr>
              <a:defRPr lang="en-US"/>
            </a:defPPr>
            <a:lvl1pPr marL="0" algn="l" defTabSz="457200" rtl="0" eaLnBrk="1" latinLnBrk="0" hangingPunct="1">
              <a:defRPr sz="3200" kern="1200">
                <a:solidFill>
                  <a:schemeClr val="bg2">
                    <a:lumMod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63275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8A1AC68-5DA8-4143-9476-E77425C3DE5F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D8D8D8">
                    <a:lumMod val="75000"/>
                  </a:srgbClr>
                </a:solidFill>
                <a:effectLst/>
                <a:uLnTx/>
                <a:uFillTx/>
                <a:latin typeface="Roboto Condensed Light"/>
                <a:ea typeface="+mn-ea"/>
                <a:cs typeface="+mn-cs"/>
              </a:rPr>
              <a:t>5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D8D8D8">
                  <a:lumMod val="75000"/>
                </a:srgbClr>
              </a:solidFill>
              <a:effectLst/>
              <a:uLnTx/>
              <a:uFillTx/>
              <a:latin typeface="Roboto Condensed Light"/>
              <a:ea typeface="+mn-ea"/>
              <a:cs typeface="+mn-cs"/>
            </a:endParaRPr>
          </a:p>
        </p:txBody>
      </p:sp>
      <p:cxnSp>
        <p:nvCxnSpPr>
          <p:cNvPr id="8" name="直線コネクタ 12">
            <a:extLst>
              <a:ext uri="{FF2B5EF4-FFF2-40B4-BE49-F238E27FC236}">
                <a16:creationId xmlns:a16="http://schemas.microsoft.com/office/drawing/2014/main" id="{93BA8837-ECA3-8639-CC64-B81A6B8F56F9}"/>
              </a:ext>
            </a:extLst>
          </p:cNvPr>
          <p:cNvCxnSpPr>
            <a:cxnSpLocks/>
          </p:cNvCxnSpPr>
          <p:nvPr/>
        </p:nvCxnSpPr>
        <p:spPr>
          <a:xfrm flipV="1">
            <a:off x="11707180" y="6510091"/>
            <a:ext cx="0" cy="360000"/>
          </a:xfrm>
          <a:prstGeom prst="line">
            <a:avLst/>
          </a:prstGeom>
          <a:noFill/>
          <a:ln w="12700" cap="flat" cmpd="sng" algn="ctr">
            <a:solidFill>
              <a:srgbClr val="546B9E"/>
            </a:solidFill>
            <a:prstDash val="solid"/>
          </a:ln>
          <a:effectLst/>
        </p:spPr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857C89A-FA1F-6ECE-3A97-01D3A65F9C2F}"/>
              </a:ext>
            </a:extLst>
          </p:cNvPr>
          <p:cNvSpPr txBox="1"/>
          <p:nvPr/>
        </p:nvSpPr>
        <p:spPr>
          <a:xfrm>
            <a:off x="402868" y="992528"/>
            <a:ext cx="5141405" cy="501675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 sz="2000">
                <a:latin typeface="Microsoft JhengHei"/>
                <a:ea typeface="Microsoft JhengHei"/>
              </a:rPr>
              <a:t>在台南舊城區，幫派林立，械鬥頻繁。工地、夜市、廟口，全成了黑幫的聚集地與戰場。這些地方不只是地盤，更是資源、財路與人脈的象徵。</a:t>
            </a:r>
          </a:p>
          <a:p>
            <a:endParaRPr lang="ja-JP" altLang="en-US" sz="2000">
              <a:latin typeface="Microsoft JhengHei"/>
              <a:ea typeface="Microsoft JhengHei"/>
            </a:endParaRPr>
          </a:p>
          <a:p>
            <a:r>
              <a:rPr lang="ja-JP" altLang="en-US" sz="2000">
                <a:latin typeface="Microsoft JhengHei"/>
                <a:ea typeface="Microsoft JhengHei"/>
              </a:rPr>
              <a:t>在這樣的環境裡，「對話」毫無意義，唯一的規則就是血戰。只有徹底消滅敵對幫派，才能讓自己的勢力一家獨大。</a:t>
            </a:r>
          </a:p>
          <a:p>
            <a:endParaRPr lang="ja-JP" altLang="en-US" sz="2000">
              <a:latin typeface="Microsoft JhengHei"/>
              <a:ea typeface="Microsoft JhengHei"/>
            </a:endParaRPr>
          </a:p>
          <a:p>
            <a:r>
              <a:rPr lang="ja-JP" altLang="en-US" sz="2000">
                <a:latin typeface="Microsoft JhengHei"/>
                <a:ea typeface="Microsoft JhengHei"/>
              </a:rPr>
              <a:t>當一方黑幫逐漸整合所有地盤，不僅能掌握經濟命脈，更能進一步滲透社會與政治，成為影響整個城市的真正力量。</a:t>
            </a:r>
          </a:p>
          <a:p>
            <a:endParaRPr lang="ja-JP" altLang="en-US" sz="2000">
              <a:latin typeface="Microsoft JhengHei"/>
              <a:ea typeface="Microsoft JhengHei"/>
            </a:endParaRPr>
          </a:p>
          <a:p>
            <a:r>
              <a:rPr lang="ja-JP" altLang="en-US" sz="2000">
                <a:latin typeface="Microsoft JhengHei"/>
                <a:ea typeface="Microsoft JhengHei"/>
              </a:rPr>
              <a:t>這就是這場「工地血戰」的真相──</a:t>
            </a:r>
          </a:p>
          <a:p>
            <a:r>
              <a:rPr lang="ja-JP" altLang="en-US" sz="2000" b="1">
                <a:latin typeface="Microsoft JhengHei"/>
                <a:ea typeface="Microsoft JhengHei"/>
              </a:rPr>
              <a:t>不是為了生存，而是為了支配。</a:t>
            </a:r>
          </a:p>
          <a:p>
            <a:endParaRPr lang="ja-JP" altLang="en-US" sz="2000">
              <a:latin typeface="Microsoft JhengHei"/>
              <a:ea typeface="Microsoft JhengHei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86500865-90D8-315E-75FF-C7CA724034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4273" y="1679327"/>
            <a:ext cx="6489696" cy="3643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674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7CA6B7-DB6E-A599-E2F4-33254651D2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3">
            <a:extLst>
              <a:ext uri="{FF2B5EF4-FFF2-40B4-BE49-F238E27FC236}">
                <a16:creationId xmlns:a16="http://schemas.microsoft.com/office/drawing/2014/main" id="{E18C3839-F84B-8BAA-AA09-32B8065A7F2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78873B2F-EDBE-A4B0-2CA9-1E6E565F41BC}"/>
              </a:ext>
            </a:extLst>
          </p:cNvPr>
          <p:cNvSpPr/>
          <p:nvPr/>
        </p:nvSpPr>
        <p:spPr>
          <a:xfrm>
            <a:off x="0" y="12092"/>
            <a:ext cx="12192000" cy="685799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7F0E20F-C708-63CD-CCB8-A07E02BF51A2}"/>
              </a:ext>
            </a:extLst>
          </p:cNvPr>
          <p:cNvSpPr/>
          <p:nvPr/>
        </p:nvSpPr>
        <p:spPr>
          <a:xfrm>
            <a:off x="0" y="-1"/>
            <a:ext cx="5001051" cy="6858000"/>
          </a:xfrm>
          <a:prstGeom prst="rect">
            <a:avLst/>
          </a:prstGeom>
          <a:solidFill>
            <a:srgbClr val="798D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grpSp>
        <p:nvGrpSpPr>
          <p:cNvPr id="14" name="组合 27">
            <a:extLst>
              <a:ext uri="{FF2B5EF4-FFF2-40B4-BE49-F238E27FC236}">
                <a16:creationId xmlns:a16="http://schemas.microsoft.com/office/drawing/2014/main" id="{89B061B9-40A0-2394-3AF1-185DAF04B0D0}"/>
              </a:ext>
            </a:extLst>
          </p:cNvPr>
          <p:cNvGrpSpPr/>
          <p:nvPr/>
        </p:nvGrpSpPr>
        <p:grpSpPr>
          <a:xfrm>
            <a:off x="309885" y="3077982"/>
            <a:ext cx="115237" cy="702036"/>
            <a:chOff x="4167739" y="-1087655"/>
            <a:chExt cx="153846" cy="937246"/>
          </a:xfrm>
        </p:grpSpPr>
        <p:sp>
          <p:nvSpPr>
            <p:cNvPr id="15" name="椭圆 24">
              <a:extLst>
                <a:ext uri="{FF2B5EF4-FFF2-40B4-BE49-F238E27FC236}">
                  <a16:creationId xmlns:a16="http://schemas.microsoft.com/office/drawing/2014/main" id="{A4D25FE2-AD42-9003-2BDA-14588E7A1233}"/>
                </a:ext>
              </a:extLst>
            </p:cNvPr>
            <p:cNvSpPr/>
            <p:nvPr/>
          </p:nvSpPr>
          <p:spPr>
            <a:xfrm>
              <a:off x="4167739" y="-1087655"/>
              <a:ext cx="153846" cy="153846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6" name="椭圆 25">
              <a:extLst>
                <a:ext uri="{FF2B5EF4-FFF2-40B4-BE49-F238E27FC236}">
                  <a16:creationId xmlns:a16="http://schemas.microsoft.com/office/drawing/2014/main" id="{562C782D-6C6E-B6DA-AFF0-77763F9E3194}"/>
                </a:ext>
              </a:extLst>
            </p:cNvPr>
            <p:cNvSpPr/>
            <p:nvPr/>
          </p:nvSpPr>
          <p:spPr>
            <a:xfrm>
              <a:off x="4167739" y="-695955"/>
              <a:ext cx="153846" cy="153846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7" name="椭圆 26">
              <a:extLst>
                <a:ext uri="{FF2B5EF4-FFF2-40B4-BE49-F238E27FC236}">
                  <a16:creationId xmlns:a16="http://schemas.microsoft.com/office/drawing/2014/main" id="{6790E36F-507F-4D7A-BEC2-10A2D6F938F1}"/>
                </a:ext>
              </a:extLst>
            </p:cNvPr>
            <p:cNvSpPr/>
            <p:nvPr/>
          </p:nvSpPr>
          <p:spPr>
            <a:xfrm>
              <a:off x="4167739" y="-304255"/>
              <a:ext cx="153846" cy="153846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</p:grpSp>
      <p:sp>
        <p:nvSpPr>
          <p:cNvPr id="4" name="Google Shape;1210;p3">
            <a:extLst>
              <a:ext uri="{FF2B5EF4-FFF2-40B4-BE49-F238E27FC236}">
                <a16:creationId xmlns:a16="http://schemas.microsoft.com/office/drawing/2014/main" id="{4AF55508-48AC-A1ED-8ACB-97F57F55F818}"/>
              </a:ext>
            </a:extLst>
          </p:cNvPr>
          <p:cNvSpPr txBox="1"/>
          <p:nvPr/>
        </p:nvSpPr>
        <p:spPr>
          <a:xfrm>
            <a:off x="425122" y="2393980"/>
            <a:ext cx="4421942" cy="2070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2272"/>
              </a:lnSpc>
              <a:spcBef>
                <a:spcPts val="0"/>
              </a:spcBef>
              <a:spcAft>
                <a:spcPts val="0"/>
              </a:spcAft>
              <a:buClr>
                <a:srgbClr val="3DA4B5"/>
              </a:buClr>
              <a:buSzPts val="8800"/>
              <a:buFont typeface="Calibri"/>
              <a:buNone/>
            </a:pPr>
            <a:r>
              <a:rPr lang="en-US" altLang="zh-TW" sz="5400" b="1" i="0" u="none" strike="noStrike" cap="none" dirty="0">
                <a:solidFill>
                  <a:schemeClr val="bg1"/>
                </a:solidFill>
                <a:latin typeface="+mj-lt"/>
                <a:ea typeface="Calibri"/>
                <a:cs typeface="Calibri"/>
                <a:sym typeface="Calibri"/>
              </a:rPr>
              <a:t>Game Design</a:t>
            </a:r>
            <a:r>
              <a:rPr lang="en-US" sz="5400" b="1" i="0" u="none" strike="noStrike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5400" b="1" i="0" u="none" strike="noStrike" cap="none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スライド番号プレースホルダー 5">
            <a:extLst>
              <a:ext uri="{FF2B5EF4-FFF2-40B4-BE49-F238E27FC236}">
                <a16:creationId xmlns:a16="http://schemas.microsoft.com/office/drawing/2014/main" id="{BDF91F46-2DF2-B18D-EA35-213184B8D1C2}"/>
              </a:ext>
            </a:extLst>
          </p:cNvPr>
          <p:cNvSpPr txBox="1">
            <a:spLocks/>
          </p:cNvSpPr>
          <p:nvPr/>
        </p:nvSpPr>
        <p:spPr>
          <a:xfrm>
            <a:off x="11662277" y="6522338"/>
            <a:ext cx="606376" cy="328404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defPPr>
              <a:defRPr lang="en-US"/>
            </a:defPPr>
            <a:lvl1pPr marL="0" algn="l" defTabSz="457200" rtl="0" eaLnBrk="1" latinLnBrk="0" hangingPunct="1">
              <a:defRPr sz="3200" kern="1200">
                <a:solidFill>
                  <a:schemeClr val="bg2">
                    <a:lumMod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63275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8A1AC68-5DA8-4143-9476-E77425C3DE5F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D8D8D8">
                    <a:lumMod val="75000"/>
                  </a:srgbClr>
                </a:solidFill>
                <a:effectLst/>
                <a:uLnTx/>
                <a:uFillTx/>
                <a:latin typeface="Roboto Condensed Light"/>
                <a:ea typeface="+mn-ea"/>
                <a:cs typeface="+mn-cs"/>
              </a:rPr>
              <a:t>6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D8D8D8">
                  <a:lumMod val="75000"/>
                </a:srgbClr>
              </a:solidFill>
              <a:effectLst/>
              <a:uLnTx/>
              <a:uFillTx/>
              <a:latin typeface="Roboto Condensed Light"/>
              <a:ea typeface="+mn-ea"/>
              <a:cs typeface="+mn-cs"/>
            </a:endParaRPr>
          </a:p>
        </p:txBody>
      </p:sp>
      <p:cxnSp>
        <p:nvCxnSpPr>
          <p:cNvPr id="3" name="直線コネクタ 12">
            <a:extLst>
              <a:ext uri="{FF2B5EF4-FFF2-40B4-BE49-F238E27FC236}">
                <a16:creationId xmlns:a16="http://schemas.microsoft.com/office/drawing/2014/main" id="{8904CA16-3B95-27D2-BCDB-DF62337B561A}"/>
              </a:ext>
            </a:extLst>
          </p:cNvPr>
          <p:cNvCxnSpPr>
            <a:cxnSpLocks/>
          </p:cNvCxnSpPr>
          <p:nvPr/>
        </p:nvCxnSpPr>
        <p:spPr>
          <a:xfrm flipV="1">
            <a:off x="11707180" y="6510091"/>
            <a:ext cx="0" cy="360000"/>
          </a:xfrm>
          <a:prstGeom prst="line">
            <a:avLst/>
          </a:prstGeom>
          <a:noFill/>
          <a:ln w="12700" cap="flat" cmpd="sng" algn="ctr">
            <a:solidFill>
              <a:srgbClr val="546B9E"/>
            </a:solidFill>
            <a:prstDash val="solid"/>
          </a:ln>
          <a:effectLst/>
        </p:spPr>
      </p:cxnSp>
      <p:sp>
        <p:nvSpPr>
          <p:cNvPr id="7" name="Google Shape;1211;p3">
            <a:extLst>
              <a:ext uri="{FF2B5EF4-FFF2-40B4-BE49-F238E27FC236}">
                <a16:creationId xmlns:a16="http://schemas.microsoft.com/office/drawing/2014/main" id="{5D38D8B1-5615-964D-DC9B-ADF5F88ED857}"/>
              </a:ext>
            </a:extLst>
          </p:cNvPr>
          <p:cNvSpPr txBox="1"/>
          <p:nvPr/>
        </p:nvSpPr>
        <p:spPr>
          <a:xfrm>
            <a:off x="5891584" y="2353045"/>
            <a:ext cx="5409883" cy="223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3275" tIns="81625" rIns="163275" bIns="81625" anchor="ctr" anchorCtr="0">
            <a:noAutofit/>
          </a:bodyPr>
          <a:lstStyle/>
          <a:p>
            <a:pPr marL="571500" indent="-571500">
              <a:lnSpc>
                <a:spcPct val="120000"/>
              </a:lnSpc>
              <a:buClr>
                <a:srgbClr val="595959"/>
              </a:buClr>
              <a:buSzPct val="60000"/>
              <a:buFont typeface="Arial"/>
              <a:buChar char="•"/>
            </a:pPr>
            <a:r>
              <a:rPr lang="zh-TW" altLang="en-US" sz="2800" b="1" dirty="0">
                <a:solidFill>
                  <a:srgbClr val="525252"/>
                </a:solidFill>
                <a:latin typeface="HEITI TC MEDIUM" pitchFamily="2" charset="-128"/>
                <a:ea typeface="HEITI TC MEDIUM" pitchFamily="2" charset="-128"/>
                <a:cs typeface="+mn-lt"/>
              </a:rPr>
              <a:t>設計構想</a:t>
            </a:r>
            <a:endParaRPr lang="en-US" altLang="zh-TW" sz="2800" b="1" dirty="0">
              <a:solidFill>
                <a:srgbClr val="525252"/>
              </a:solidFill>
              <a:latin typeface="HEITI TC MEDIUM" pitchFamily="2" charset="-128"/>
              <a:ea typeface="HEITI TC MEDIUM" pitchFamily="2" charset="-128"/>
              <a:cs typeface="+mn-lt"/>
            </a:endParaRPr>
          </a:p>
          <a:p>
            <a:pPr marL="571500" indent="-571500">
              <a:lnSpc>
                <a:spcPct val="120000"/>
              </a:lnSpc>
              <a:buClr>
                <a:srgbClr val="595959"/>
              </a:buClr>
              <a:buSzPct val="60000"/>
              <a:buFont typeface="Arial"/>
              <a:buChar char="•"/>
            </a:pPr>
            <a:r>
              <a:rPr lang="zh-TW" altLang="en-US" sz="2800" b="1" dirty="0">
                <a:solidFill>
                  <a:srgbClr val="525252"/>
                </a:solidFill>
                <a:latin typeface="HEITI TC MEDIUM" pitchFamily="2" charset="-128"/>
                <a:ea typeface="HEITI TC MEDIUM" pitchFamily="2" charset="-128"/>
                <a:cs typeface="+mn-lt"/>
              </a:rPr>
              <a:t>開發流程</a:t>
            </a:r>
            <a:endParaRPr lang="en-US" altLang="zh-TW" sz="2800" b="1" dirty="0">
              <a:solidFill>
                <a:srgbClr val="525252"/>
              </a:solidFill>
              <a:latin typeface="HEITI TC MEDIUM" pitchFamily="2" charset="-128"/>
              <a:ea typeface="HEITI TC MEDIUM" pitchFamily="2" charset="-128"/>
              <a:cs typeface="+mn-lt"/>
            </a:endParaRPr>
          </a:p>
          <a:p>
            <a:pPr marL="571500" indent="-571500">
              <a:lnSpc>
                <a:spcPct val="120000"/>
              </a:lnSpc>
              <a:buClr>
                <a:srgbClr val="595959"/>
              </a:buClr>
              <a:buSzPct val="60000"/>
              <a:buFont typeface="Arial"/>
              <a:buChar char="•"/>
            </a:pPr>
            <a:r>
              <a:rPr lang="zh-TW" altLang="en-US" sz="2800" b="1" dirty="0">
                <a:solidFill>
                  <a:srgbClr val="525252"/>
                </a:solidFill>
                <a:latin typeface="HEITI TC MEDIUM" pitchFamily="2" charset="-128"/>
                <a:ea typeface="HEITI TC MEDIUM" pitchFamily="2" charset="-128"/>
                <a:cs typeface="+mn-lt"/>
              </a:rPr>
              <a:t>核心技術與實作</a:t>
            </a:r>
            <a:endParaRPr lang="en-US" altLang="zh-TW" sz="2800" b="1" dirty="0">
              <a:solidFill>
                <a:srgbClr val="525252"/>
              </a:solidFill>
              <a:latin typeface="HEITI TC MEDIUM" pitchFamily="2" charset="-128"/>
              <a:ea typeface="HEITI TC MEDIUM" pitchFamily="2" charset="-128"/>
              <a:cs typeface="+mn-lt"/>
            </a:endParaRPr>
          </a:p>
          <a:p>
            <a:pPr marL="571500" indent="-571500">
              <a:lnSpc>
                <a:spcPct val="120000"/>
              </a:lnSpc>
              <a:buClr>
                <a:srgbClr val="595959"/>
              </a:buClr>
              <a:buSzPct val="60000"/>
              <a:buFont typeface="Arial"/>
              <a:buChar char="•"/>
            </a:pPr>
            <a:r>
              <a:rPr lang="zh-TW" altLang="en-US" sz="2800" b="1" dirty="0">
                <a:solidFill>
                  <a:srgbClr val="525252"/>
                </a:solidFill>
                <a:latin typeface="HEITI TC MEDIUM" pitchFamily="2" charset="-128"/>
                <a:ea typeface="HEITI TC MEDIUM" pitchFamily="2" charset="-128"/>
                <a:cs typeface="+mn-lt"/>
              </a:rPr>
              <a:t>遊戲操作說明</a:t>
            </a:r>
            <a:endParaRPr lang="en-US" altLang="zh-TW" sz="2800" b="1" dirty="0">
              <a:solidFill>
                <a:srgbClr val="525252"/>
              </a:solidFill>
              <a:latin typeface="HEITI TC MEDIUM" pitchFamily="2" charset="-128"/>
              <a:ea typeface="HEITI TC MEDIUM" pitchFamily="2" charset="-128"/>
              <a:cs typeface="+mn-lt"/>
            </a:endParaRPr>
          </a:p>
          <a:p>
            <a:pPr marL="571500" indent="-571500">
              <a:lnSpc>
                <a:spcPct val="120000"/>
              </a:lnSpc>
              <a:buClr>
                <a:srgbClr val="595959"/>
              </a:buClr>
              <a:buSzPct val="60000"/>
              <a:buFont typeface="Arial"/>
              <a:buChar char="•"/>
            </a:pPr>
            <a:r>
              <a:rPr lang="zh-TW" altLang="en-US" sz="2800" b="1" dirty="0">
                <a:solidFill>
                  <a:srgbClr val="525252"/>
                </a:solidFill>
                <a:latin typeface="HEITI TC MEDIUM" pitchFamily="2" charset="-128"/>
                <a:ea typeface="HEITI TC MEDIUM" pitchFamily="2" charset="-128"/>
                <a:cs typeface="+mn-lt"/>
              </a:rPr>
              <a:t>遊戲特色機制</a:t>
            </a:r>
            <a:endParaRPr lang="en-US" altLang="zh-TW" sz="2800" b="1" dirty="0">
              <a:solidFill>
                <a:srgbClr val="525252"/>
              </a:solidFill>
              <a:latin typeface="HEITI TC MEDIUM" pitchFamily="2" charset="-128"/>
              <a:ea typeface="HEITI TC MEDIUM" pitchFamily="2" charset="-128"/>
              <a:cs typeface="+mn-lt"/>
            </a:endParaRPr>
          </a:p>
          <a:p>
            <a:pPr marL="571500" indent="-571500">
              <a:lnSpc>
                <a:spcPct val="120000"/>
              </a:lnSpc>
              <a:buClr>
                <a:srgbClr val="595959"/>
              </a:buClr>
              <a:buSzPct val="60000"/>
              <a:buFont typeface="Arial"/>
              <a:buChar char="•"/>
            </a:pPr>
            <a:r>
              <a:rPr lang="zh-TW" altLang="en-US" sz="2800" b="1" dirty="0">
                <a:solidFill>
                  <a:srgbClr val="525252"/>
                </a:solidFill>
                <a:latin typeface="HEITI TC MEDIUM" pitchFamily="2" charset="-128"/>
                <a:ea typeface="HEITI TC MEDIUM" pitchFamily="2" charset="-128"/>
                <a:cs typeface="+mn-lt"/>
              </a:rPr>
              <a:t>遊戲介面</a:t>
            </a:r>
            <a:endParaRPr lang="en-US" altLang="zh-TW" sz="2800" b="1" dirty="0">
              <a:solidFill>
                <a:srgbClr val="525252"/>
              </a:solidFill>
              <a:latin typeface="HEITI TC MEDIUM" pitchFamily="2" charset="-128"/>
              <a:ea typeface="HEITI TC MEDIUM" pitchFamily="2" charset="-128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987635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1">
          <a:extLst>
            <a:ext uri="{FF2B5EF4-FFF2-40B4-BE49-F238E27FC236}">
              <a16:creationId xmlns:a16="http://schemas.microsoft.com/office/drawing/2014/main" id="{DC1F4339-8DB9-6B7C-FEFE-3D2E7B2C32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6" name="Google Shape;1376;p10">
            <a:extLst>
              <a:ext uri="{FF2B5EF4-FFF2-40B4-BE49-F238E27FC236}">
                <a16:creationId xmlns:a16="http://schemas.microsoft.com/office/drawing/2014/main" id="{8CEDEF5F-7ED5-AB5F-445B-4A88620686BE}"/>
              </a:ext>
            </a:extLst>
          </p:cNvPr>
          <p:cNvSpPr txBox="1"/>
          <p:nvPr/>
        </p:nvSpPr>
        <p:spPr>
          <a:xfrm>
            <a:off x="395367" y="128634"/>
            <a:ext cx="11161240" cy="750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850" tIns="54417" rIns="108850" bIns="54417" anchor="ctr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zh-TW" altLang="en-US" sz="2800" b="1" dirty="0">
                <a:solidFill>
                  <a:schemeClr val="accent3">
                    <a:lumMod val="50000"/>
                  </a:schemeClr>
                </a:solidFill>
                <a:ea typeface="Calibri"/>
                <a:cs typeface="Calibri"/>
                <a:sym typeface="Calibri"/>
              </a:rPr>
              <a:t>設計構想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" name="等腰三角形 3">
            <a:extLst>
              <a:ext uri="{FF2B5EF4-FFF2-40B4-BE49-F238E27FC236}">
                <a16:creationId xmlns:a16="http://schemas.microsoft.com/office/drawing/2014/main" id="{6C302E94-0219-A303-6D70-4381131A40AD}"/>
              </a:ext>
            </a:extLst>
          </p:cNvPr>
          <p:cNvSpPr/>
          <p:nvPr/>
        </p:nvSpPr>
        <p:spPr>
          <a:xfrm rot="16200000">
            <a:off x="10149652" y="-602530"/>
            <a:ext cx="1439818" cy="2644878"/>
          </a:xfrm>
          <a:prstGeom prst="triangle">
            <a:avLst>
              <a:gd name="adj" fmla="val 100000"/>
            </a:avLst>
          </a:prstGeom>
          <a:gradFill flip="none" rotWithShape="1">
            <a:gsLst>
              <a:gs pos="0">
                <a:srgbClr val="B5C0C7">
                  <a:alpha val="60000"/>
                </a:srgbClr>
              </a:gs>
              <a:gs pos="50000">
                <a:srgbClr val="DCE1E4"/>
              </a:gs>
              <a:gs pos="100000">
                <a:srgbClr val="FFFFFF"/>
              </a:gs>
            </a:gsLst>
            <a:lin ang="360000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" name="等腰三角形 4">
            <a:extLst>
              <a:ext uri="{FF2B5EF4-FFF2-40B4-BE49-F238E27FC236}">
                <a16:creationId xmlns:a16="http://schemas.microsoft.com/office/drawing/2014/main" id="{A0F71811-F5F3-B9C0-C92C-16791787C7FA}"/>
              </a:ext>
            </a:extLst>
          </p:cNvPr>
          <p:cNvSpPr/>
          <p:nvPr/>
        </p:nvSpPr>
        <p:spPr>
          <a:xfrm rot="10800000" flipH="1">
            <a:off x="11040000" y="2498"/>
            <a:ext cx="1152000" cy="1724767"/>
          </a:xfrm>
          <a:prstGeom prst="triangle">
            <a:avLst>
              <a:gd name="adj" fmla="val 100000"/>
            </a:avLst>
          </a:prstGeom>
          <a:gradFill flip="none" rotWithShape="1">
            <a:gsLst>
              <a:gs pos="0">
                <a:srgbClr val="8B9CA7">
                  <a:alpha val="60000"/>
                </a:srgbClr>
              </a:gs>
              <a:gs pos="50000">
                <a:srgbClr val="CED5DA"/>
              </a:gs>
              <a:gs pos="100000">
                <a:srgbClr val="FFFFFF"/>
              </a:gs>
            </a:gsLst>
            <a:lin ang="360000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1378" name="Google Shape;1378;p10">
            <a:extLst>
              <a:ext uri="{FF2B5EF4-FFF2-40B4-BE49-F238E27FC236}">
                <a16:creationId xmlns:a16="http://schemas.microsoft.com/office/drawing/2014/main" id="{1F671D72-3A48-D184-4B66-6C9A5C055A18}"/>
              </a:ext>
            </a:extLst>
          </p:cNvPr>
          <p:cNvCxnSpPr/>
          <p:nvPr/>
        </p:nvCxnSpPr>
        <p:spPr>
          <a:xfrm>
            <a:off x="402868" y="848713"/>
            <a:ext cx="11386265" cy="0"/>
          </a:xfrm>
          <a:prstGeom prst="straightConnector1">
            <a:avLst/>
          </a:prstGeom>
          <a:noFill/>
          <a:ln w="12700" cap="flat" cmpd="sng">
            <a:solidFill>
              <a:srgbClr val="46637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A6CA9EC-BF06-72F0-F4AB-32A88A78F785}"/>
              </a:ext>
            </a:extLst>
          </p:cNvPr>
          <p:cNvSpPr txBox="1">
            <a:spLocks/>
          </p:cNvSpPr>
          <p:nvPr/>
        </p:nvSpPr>
        <p:spPr>
          <a:xfrm>
            <a:off x="11662277" y="6522338"/>
            <a:ext cx="606376" cy="328404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defPPr>
              <a:defRPr lang="en-US"/>
            </a:defPPr>
            <a:lvl1pPr marL="0" algn="l" defTabSz="457200" rtl="0" eaLnBrk="1" latinLnBrk="0" hangingPunct="1">
              <a:defRPr sz="3200" kern="1200">
                <a:solidFill>
                  <a:schemeClr val="bg2">
                    <a:lumMod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63275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8A1AC68-5DA8-4143-9476-E77425C3DE5F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D8D8D8">
                    <a:lumMod val="75000"/>
                  </a:srgbClr>
                </a:solidFill>
                <a:effectLst/>
                <a:uLnTx/>
                <a:uFillTx/>
                <a:latin typeface="Roboto Condensed Light"/>
                <a:ea typeface="+mn-ea"/>
                <a:cs typeface="+mn-cs"/>
              </a:rPr>
              <a:t>7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D8D8D8">
                  <a:lumMod val="75000"/>
                </a:srgbClr>
              </a:solidFill>
              <a:effectLst/>
              <a:uLnTx/>
              <a:uFillTx/>
              <a:latin typeface="Roboto Condensed Light"/>
              <a:ea typeface="+mn-ea"/>
              <a:cs typeface="+mn-cs"/>
            </a:endParaRPr>
          </a:p>
        </p:txBody>
      </p:sp>
      <p:cxnSp>
        <p:nvCxnSpPr>
          <p:cNvPr id="8" name="直線コネクタ 12">
            <a:extLst>
              <a:ext uri="{FF2B5EF4-FFF2-40B4-BE49-F238E27FC236}">
                <a16:creationId xmlns:a16="http://schemas.microsoft.com/office/drawing/2014/main" id="{E362E735-D5AF-F459-662A-A606F7FB6C51}"/>
              </a:ext>
            </a:extLst>
          </p:cNvPr>
          <p:cNvCxnSpPr>
            <a:cxnSpLocks/>
          </p:cNvCxnSpPr>
          <p:nvPr/>
        </p:nvCxnSpPr>
        <p:spPr>
          <a:xfrm flipV="1">
            <a:off x="11707180" y="6510091"/>
            <a:ext cx="0" cy="360000"/>
          </a:xfrm>
          <a:prstGeom prst="line">
            <a:avLst/>
          </a:prstGeom>
          <a:noFill/>
          <a:ln w="12700" cap="flat" cmpd="sng" algn="ctr">
            <a:solidFill>
              <a:srgbClr val="546B9E"/>
            </a:solidFill>
            <a:prstDash val="solid"/>
          </a:ln>
          <a:effectLst/>
        </p:spPr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0475FF83-5BC3-C7F7-CAEB-B0E55DCB9C9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7860" t="5693" r="8222" b="14332"/>
          <a:stretch>
            <a:fillRect/>
          </a:stretch>
        </p:blipFill>
        <p:spPr>
          <a:xfrm>
            <a:off x="2264945" y="1053020"/>
            <a:ext cx="7406680" cy="5296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4014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83E6C5-E7F3-9C8F-2FEF-B3B91D6525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376;p10">
            <a:extLst>
              <a:ext uri="{FF2B5EF4-FFF2-40B4-BE49-F238E27FC236}">
                <a16:creationId xmlns:a16="http://schemas.microsoft.com/office/drawing/2014/main" id="{882E606F-52A7-4D90-8950-1CAD140D7CFC}"/>
              </a:ext>
            </a:extLst>
          </p:cNvPr>
          <p:cNvSpPr txBox="1"/>
          <p:nvPr/>
        </p:nvSpPr>
        <p:spPr>
          <a:xfrm>
            <a:off x="395367" y="128634"/>
            <a:ext cx="11161240" cy="750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850" tIns="54417" rIns="108850" bIns="54417" anchor="ctr" anchorCtr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3000" b="1" dirty="0" err="1">
                <a:solidFill>
                  <a:srgbClr val="525252"/>
                </a:solidFill>
                <a:ea typeface="+mn-lt"/>
                <a:cs typeface="+mn-lt"/>
              </a:rPr>
              <a:t>開發流程</a:t>
            </a:r>
            <a:endParaRPr lang="en-US" dirty="0"/>
          </a:p>
        </p:txBody>
      </p:sp>
      <p:sp>
        <p:nvSpPr>
          <p:cNvPr id="7" name="等腰三角形 3">
            <a:extLst>
              <a:ext uri="{FF2B5EF4-FFF2-40B4-BE49-F238E27FC236}">
                <a16:creationId xmlns:a16="http://schemas.microsoft.com/office/drawing/2014/main" id="{AF92C0C1-D42F-7230-BBCA-8C7C0E2C29E5}"/>
              </a:ext>
            </a:extLst>
          </p:cNvPr>
          <p:cNvSpPr/>
          <p:nvPr/>
        </p:nvSpPr>
        <p:spPr>
          <a:xfrm rot="16200000">
            <a:off x="10149652" y="-602530"/>
            <a:ext cx="1439818" cy="2644878"/>
          </a:xfrm>
          <a:prstGeom prst="triangle">
            <a:avLst>
              <a:gd name="adj" fmla="val 100000"/>
            </a:avLst>
          </a:prstGeom>
          <a:gradFill flip="none" rotWithShape="1">
            <a:gsLst>
              <a:gs pos="0">
                <a:srgbClr val="B5C0C7">
                  <a:alpha val="60000"/>
                </a:srgbClr>
              </a:gs>
              <a:gs pos="50000">
                <a:srgbClr val="DCE1E4"/>
              </a:gs>
              <a:gs pos="100000">
                <a:srgbClr val="FFFFFF"/>
              </a:gs>
            </a:gsLst>
            <a:lin ang="360000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9" name="等腰三角形 4">
            <a:extLst>
              <a:ext uri="{FF2B5EF4-FFF2-40B4-BE49-F238E27FC236}">
                <a16:creationId xmlns:a16="http://schemas.microsoft.com/office/drawing/2014/main" id="{48D57D2D-44B0-94B6-F8B8-E053539AEADA}"/>
              </a:ext>
            </a:extLst>
          </p:cNvPr>
          <p:cNvSpPr/>
          <p:nvPr/>
        </p:nvSpPr>
        <p:spPr>
          <a:xfrm rot="10800000" flipH="1">
            <a:off x="11040000" y="2498"/>
            <a:ext cx="1152000" cy="1724767"/>
          </a:xfrm>
          <a:prstGeom prst="triangle">
            <a:avLst>
              <a:gd name="adj" fmla="val 100000"/>
            </a:avLst>
          </a:prstGeom>
          <a:gradFill flip="none" rotWithShape="1">
            <a:gsLst>
              <a:gs pos="0">
                <a:srgbClr val="8B9CA7">
                  <a:alpha val="60000"/>
                </a:srgbClr>
              </a:gs>
              <a:gs pos="50000">
                <a:srgbClr val="CED5DA"/>
              </a:gs>
              <a:gs pos="100000">
                <a:srgbClr val="FFFFFF"/>
              </a:gs>
            </a:gsLst>
            <a:lin ang="360000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11" name="Google Shape;1378;p10">
            <a:extLst>
              <a:ext uri="{FF2B5EF4-FFF2-40B4-BE49-F238E27FC236}">
                <a16:creationId xmlns:a16="http://schemas.microsoft.com/office/drawing/2014/main" id="{FEF69AD0-0C17-EBF7-CA5F-71553A871867}"/>
              </a:ext>
            </a:extLst>
          </p:cNvPr>
          <p:cNvCxnSpPr/>
          <p:nvPr/>
        </p:nvCxnSpPr>
        <p:spPr>
          <a:xfrm>
            <a:off x="402868" y="848713"/>
            <a:ext cx="11386265" cy="0"/>
          </a:xfrm>
          <a:prstGeom prst="straightConnector1">
            <a:avLst/>
          </a:prstGeom>
          <a:noFill/>
          <a:ln w="12700" cap="flat" cmpd="sng">
            <a:solidFill>
              <a:srgbClr val="46637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スライド番号プレースホルダー 5">
            <a:extLst>
              <a:ext uri="{FF2B5EF4-FFF2-40B4-BE49-F238E27FC236}">
                <a16:creationId xmlns:a16="http://schemas.microsoft.com/office/drawing/2014/main" id="{D433F521-8D53-5FC1-1FFF-96944D782252}"/>
              </a:ext>
            </a:extLst>
          </p:cNvPr>
          <p:cNvSpPr txBox="1">
            <a:spLocks/>
          </p:cNvSpPr>
          <p:nvPr/>
        </p:nvSpPr>
        <p:spPr>
          <a:xfrm>
            <a:off x="11662277" y="6522338"/>
            <a:ext cx="606376" cy="328404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defPPr>
              <a:defRPr lang="en-US"/>
            </a:defPPr>
            <a:lvl1pPr marL="0" algn="l" defTabSz="457200" rtl="0" eaLnBrk="1" latinLnBrk="0" hangingPunct="1">
              <a:defRPr sz="3200" kern="1200">
                <a:solidFill>
                  <a:schemeClr val="bg2">
                    <a:lumMod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63275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8A1AC68-5DA8-4143-9476-E77425C3DE5F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D8D8D8">
                    <a:lumMod val="75000"/>
                  </a:srgbClr>
                </a:solidFill>
                <a:effectLst/>
                <a:uLnTx/>
                <a:uFillTx/>
                <a:latin typeface="Roboto Condensed Light"/>
                <a:ea typeface="+mn-ea"/>
                <a:cs typeface="+mn-cs"/>
              </a:rPr>
              <a:t>8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D8D8D8">
                  <a:lumMod val="75000"/>
                </a:srgbClr>
              </a:solidFill>
              <a:effectLst/>
              <a:uLnTx/>
              <a:uFillTx/>
              <a:latin typeface="Roboto Condensed Light"/>
              <a:ea typeface="+mn-ea"/>
              <a:cs typeface="+mn-cs"/>
            </a:endParaRPr>
          </a:p>
        </p:txBody>
      </p:sp>
      <p:cxnSp>
        <p:nvCxnSpPr>
          <p:cNvPr id="15" name="直線コネクタ 12">
            <a:extLst>
              <a:ext uri="{FF2B5EF4-FFF2-40B4-BE49-F238E27FC236}">
                <a16:creationId xmlns:a16="http://schemas.microsoft.com/office/drawing/2014/main" id="{05CA035C-9554-A519-7D54-A60AFCEBC2F7}"/>
              </a:ext>
            </a:extLst>
          </p:cNvPr>
          <p:cNvCxnSpPr>
            <a:cxnSpLocks/>
          </p:cNvCxnSpPr>
          <p:nvPr/>
        </p:nvCxnSpPr>
        <p:spPr>
          <a:xfrm flipV="1">
            <a:off x="11707180" y="6510091"/>
            <a:ext cx="0" cy="360000"/>
          </a:xfrm>
          <a:prstGeom prst="line">
            <a:avLst/>
          </a:prstGeom>
          <a:noFill/>
          <a:ln w="12700" cap="flat" cmpd="sng" algn="ctr">
            <a:solidFill>
              <a:srgbClr val="546B9E"/>
            </a:solidFill>
            <a:prstDash val="solid"/>
          </a:ln>
          <a:effectLst/>
        </p:spPr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81DA2BB-7749-35C3-05E8-7AEE09EA615A}"/>
              </a:ext>
            </a:extLst>
          </p:cNvPr>
          <p:cNvSpPr txBox="1"/>
          <p:nvPr/>
        </p:nvSpPr>
        <p:spPr>
          <a:xfrm>
            <a:off x="402868" y="992528"/>
            <a:ext cx="11386260" cy="41907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ja-JP" altLang="en-US" sz="2000">
                <a:latin typeface="Microsoft JhengHei"/>
                <a:ea typeface="Microsoft JhengHei"/>
              </a:rPr>
              <a:t>初始採用魂斗羅開源素材</a:t>
            </a:r>
            <a:r>
              <a:rPr lang="en-US" altLang="ja-JP" sz="2000" dirty="0">
                <a:latin typeface="Microsoft JhengHei"/>
                <a:ea typeface="Microsoft JhengHei"/>
              </a:rPr>
              <a:t> (</a:t>
            </a:r>
            <a:r>
              <a:rPr lang="en-US" altLang="ja-JP" sz="2000" dirty="0">
                <a:latin typeface="Microsoft JhengHei"/>
                <a:ea typeface="Microsoft JhengHei"/>
                <a:hlinkClick r:id="rId2"/>
              </a:rPr>
              <a:t>https://bakudas.itch.io/generic-run-n-gun</a:t>
            </a:r>
            <a:r>
              <a:rPr lang="en-US" altLang="ja-JP" sz="2000" dirty="0">
                <a:latin typeface="Microsoft JhengHei"/>
                <a:ea typeface="Microsoft JhengHei"/>
              </a:rPr>
              <a:t>) </a:t>
            </a:r>
            <a:r>
              <a:rPr lang="ja-JP" altLang="en-US" sz="2000">
                <a:latin typeface="Microsoft JhengHei"/>
                <a:ea typeface="Microsoft JhengHei"/>
              </a:rPr>
              <a:t>為基礎，再透過</a:t>
            </a:r>
            <a:r>
              <a:rPr lang="zh-TW" altLang="en-US" sz="2000" dirty="0">
                <a:latin typeface="Microsoft JhengHei"/>
                <a:ea typeface="Microsoft JhengHei"/>
              </a:rPr>
              <a:t> </a:t>
            </a:r>
            <a:r>
              <a:rPr lang="en-US" altLang="zh-TW" sz="2000" dirty="0">
                <a:latin typeface="Microsoft JhengHei"/>
                <a:ea typeface="Microsoft JhengHei"/>
              </a:rPr>
              <a:t>Tiled Map Editor</a:t>
            </a:r>
            <a:r>
              <a:rPr lang="zh-TW" altLang="en-US" sz="2000" dirty="0">
                <a:latin typeface="Microsoft JhengHei"/>
                <a:ea typeface="Microsoft JhengHei"/>
              </a:rPr>
              <a:t> 製作</a:t>
            </a:r>
            <a:r>
              <a:rPr lang="en-US" altLang="zh-TW" sz="2000" dirty="0">
                <a:latin typeface="Microsoft JhengHei"/>
                <a:ea typeface="Microsoft JhengHei"/>
              </a:rPr>
              <a:t> 2D</a:t>
            </a:r>
            <a:r>
              <a:rPr lang="zh-TW" altLang="en-US" sz="2000" dirty="0">
                <a:latin typeface="Microsoft JhengHei"/>
                <a:ea typeface="Microsoft JhengHei"/>
              </a:rPr>
              <a:t> 地圖</a:t>
            </a:r>
            <a:endParaRPr lang="en-US" altLang="ja-JP" sz="2000" dirty="0">
              <a:latin typeface="Microsoft JhengHei"/>
              <a:ea typeface="Microsoft JhengHei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ja-JP" altLang="en-US" sz="2000">
                <a:latin typeface="Microsoft JhengHei"/>
                <a:ea typeface="Microsoft JhengHei"/>
              </a:rPr>
              <a:t>專案開發流程</a:t>
            </a:r>
            <a:endParaRPr lang="en-US" altLang="ja-JP" sz="2000" dirty="0">
              <a:latin typeface="Microsoft JhengHei"/>
              <a:ea typeface="Microsoft JhengHei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arenR"/>
            </a:pPr>
            <a:r>
              <a:rPr lang="ja-JP" altLang="en-US" sz="2000">
                <a:latin typeface="Microsoft JhengHei"/>
                <a:ea typeface="Microsoft JhengHei"/>
              </a:rPr>
              <a:t>人工建立遊戲架構與介面</a:t>
            </a:r>
            <a:endParaRPr lang="en-US" altLang="ja-JP" sz="2000" dirty="0">
              <a:latin typeface="Microsoft JhengHei"/>
              <a:ea typeface="Microsoft JhengHei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arenR"/>
            </a:pPr>
            <a:r>
              <a:rPr lang="ja-JP" altLang="en-US" sz="2000">
                <a:latin typeface="Microsoft JhengHei"/>
                <a:ea typeface="Microsoft JhengHei"/>
              </a:rPr>
              <a:t>實施</a:t>
            </a:r>
            <a:r>
              <a:rPr lang="en-US" altLang="ja-JP" sz="2000" dirty="0">
                <a:latin typeface="Microsoft JhengHei"/>
                <a:ea typeface="Microsoft JhengHei"/>
              </a:rPr>
              <a:t> vibe coding</a:t>
            </a:r>
            <a:r>
              <a:rPr lang="ja-JP" altLang="en-US" sz="2000">
                <a:latin typeface="Microsoft JhengHei"/>
                <a:ea typeface="Microsoft JhengHei"/>
              </a:rPr>
              <a:t>，由</a:t>
            </a:r>
            <a:r>
              <a:rPr lang="en-US" altLang="ja-JP" sz="2000" dirty="0">
                <a:latin typeface="Microsoft JhengHei"/>
                <a:ea typeface="Microsoft JhengHei"/>
              </a:rPr>
              <a:t> </a:t>
            </a:r>
            <a:r>
              <a:rPr lang="en-US" altLang="ja-JP" sz="2000" dirty="0" err="1">
                <a:latin typeface="Microsoft JhengHei"/>
                <a:ea typeface="Microsoft JhengHei"/>
              </a:rPr>
              <a:t>Github</a:t>
            </a:r>
            <a:r>
              <a:rPr lang="en-US" altLang="ja-JP" sz="2000" dirty="0">
                <a:latin typeface="Microsoft JhengHei"/>
                <a:ea typeface="Microsoft JhengHei"/>
              </a:rPr>
              <a:t> Copilot Pro </a:t>
            </a:r>
            <a:r>
              <a:rPr lang="ja-JP" altLang="en-US" sz="2000">
                <a:latin typeface="Microsoft JhengHei"/>
                <a:ea typeface="Microsoft JhengHei"/>
              </a:rPr>
              <a:t>撰寫細節與方法與人工調整</a:t>
            </a:r>
            <a:endParaRPr lang="en-US" altLang="ja-JP" sz="2000" dirty="0">
              <a:latin typeface="Microsoft JhengHei"/>
              <a:ea typeface="Microsoft JhengHei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arenR"/>
            </a:pPr>
            <a:r>
              <a:rPr lang="ja-JP" altLang="en-US" sz="2000">
                <a:latin typeface="Microsoft JhengHei"/>
                <a:ea typeface="Microsoft JhengHei"/>
              </a:rPr>
              <a:t>與</a:t>
            </a:r>
            <a:r>
              <a:rPr lang="zh-TW" altLang="en-US" sz="2000" dirty="0">
                <a:latin typeface="Microsoft JhengHei"/>
                <a:ea typeface="Microsoft JhengHei"/>
              </a:rPr>
              <a:t> </a:t>
            </a:r>
            <a:r>
              <a:rPr lang="en-US" altLang="ja-JP" sz="2000" dirty="0" err="1">
                <a:latin typeface="Microsoft JhengHei"/>
                <a:ea typeface="Microsoft JhengHei"/>
              </a:rPr>
              <a:t>Github</a:t>
            </a:r>
            <a:r>
              <a:rPr lang="en-US" altLang="ja-JP" sz="2000" dirty="0">
                <a:latin typeface="Microsoft JhengHei"/>
                <a:ea typeface="Microsoft JhengHei"/>
              </a:rPr>
              <a:t> Copilot Pro</a:t>
            </a:r>
            <a:r>
              <a:rPr lang="zh-TW" altLang="en-US" sz="2000" dirty="0">
                <a:latin typeface="Microsoft JhengHei"/>
                <a:ea typeface="Microsoft JhengHei"/>
              </a:rPr>
              <a:t> 合作進行</a:t>
            </a:r>
            <a:r>
              <a:rPr lang="ja-JP" altLang="en-US" sz="2000">
                <a:latin typeface="Microsoft JhengHei"/>
                <a:ea typeface="Microsoft JhengHei"/>
              </a:rPr>
              <a:t>專案重構，提高後續可維護性</a:t>
            </a:r>
            <a:endParaRPr lang="en-US" altLang="ja-JP" sz="2000" dirty="0">
              <a:latin typeface="Microsoft JhengHei"/>
              <a:ea typeface="Microsoft JhengHei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2000" dirty="0">
                <a:latin typeface="Microsoft JhengHei"/>
                <a:ea typeface="Microsoft JhengHei"/>
              </a:rPr>
              <a:t>後期整合</a:t>
            </a:r>
            <a:endParaRPr lang="en-US" altLang="ja-JP" sz="2000" dirty="0">
              <a:latin typeface="Microsoft JhengHei"/>
              <a:ea typeface="Microsoft JhengHei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arenR"/>
            </a:pPr>
            <a:r>
              <a:rPr lang="ja-JP" altLang="en-US" sz="2000">
                <a:latin typeface="Microsoft JhengHei"/>
                <a:ea typeface="Microsoft JhengHei"/>
              </a:rPr>
              <a:t>素材替換，融入台南在地文化</a:t>
            </a:r>
            <a:endParaRPr lang="en-US" altLang="ja-JP" sz="2000" dirty="0">
              <a:latin typeface="Microsoft JhengHei"/>
              <a:ea typeface="Microsoft JhengHei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arenR"/>
            </a:pPr>
            <a:r>
              <a:rPr lang="ja-JP" altLang="en-US" sz="2000">
                <a:latin typeface="Microsoft JhengHei"/>
                <a:ea typeface="Microsoft JhengHei"/>
              </a:rPr>
              <a:t>遊戲平衡優化，與地圖調整</a:t>
            </a:r>
            <a:endParaRPr lang="en-US" altLang="ja-JP" sz="2000" dirty="0">
              <a:latin typeface="Microsoft JhengHei"/>
              <a:ea typeface="Microsoft JhengHei"/>
            </a:endParaRPr>
          </a:p>
        </p:txBody>
      </p:sp>
    </p:spTree>
    <p:extLst>
      <p:ext uri="{BB962C8B-B14F-4D97-AF65-F5344CB8AC3E}">
        <p14:creationId xmlns:p14="http://schemas.microsoft.com/office/powerpoint/2010/main" val="11735224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191D1E-0D65-518C-9C65-28672E5867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376;p10">
            <a:extLst>
              <a:ext uri="{FF2B5EF4-FFF2-40B4-BE49-F238E27FC236}">
                <a16:creationId xmlns:a16="http://schemas.microsoft.com/office/drawing/2014/main" id="{3E52A604-EBEB-1985-0AF6-342ECD97A9F1}"/>
              </a:ext>
            </a:extLst>
          </p:cNvPr>
          <p:cNvSpPr txBox="1"/>
          <p:nvPr/>
        </p:nvSpPr>
        <p:spPr>
          <a:xfrm>
            <a:off x="395367" y="128634"/>
            <a:ext cx="11161240" cy="750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850" tIns="54417" rIns="108850" bIns="54417" anchor="ctr" anchorCtr="0">
            <a:noAutofit/>
          </a:bodyPr>
          <a:lstStyle/>
          <a:p>
            <a:pPr>
              <a:lnSpc>
                <a:spcPct val="90000"/>
              </a:lnSpc>
            </a:pPr>
            <a:r>
              <a:rPr lang="zh-TW" altLang="en-US" sz="3000" b="1" dirty="0">
                <a:solidFill>
                  <a:srgbClr val="525252"/>
                </a:solidFill>
                <a:ea typeface="+mn-lt"/>
                <a:cs typeface="+mn-lt"/>
              </a:rPr>
              <a:t>核心技術與實作</a:t>
            </a:r>
            <a:endParaRPr lang="en-US" dirty="0"/>
          </a:p>
        </p:txBody>
      </p:sp>
      <p:sp>
        <p:nvSpPr>
          <p:cNvPr id="7" name="等腰三角形 3">
            <a:extLst>
              <a:ext uri="{FF2B5EF4-FFF2-40B4-BE49-F238E27FC236}">
                <a16:creationId xmlns:a16="http://schemas.microsoft.com/office/drawing/2014/main" id="{D398E8B7-B561-267D-F1F5-DCD21FD7BA44}"/>
              </a:ext>
            </a:extLst>
          </p:cNvPr>
          <p:cNvSpPr/>
          <p:nvPr/>
        </p:nvSpPr>
        <p:spPr>
          <a:xfrm rot="16200000">
            <a:off x="10149652" y="-602530"/>
            <a:ext cx="1439818" cy="2644878"/>
          </a:xfrm>
          <a:prstGeom prst="triangle">
            <a:avLst>
              <a:gd name="adj" fmla="val 100000"/>
            </a:avLst>
          </a:prstGeom>
          <a:gradFill flip="none" rotWithShape="1">
            <a:gsLst>
              <a:gs pos="0">
                <a:srgbClr val="B5C0C7">
                  <a:alpha val="60000"/>
                </a:srgbClr>
              </a:gs>
              <a:gs pos="50000">
                <a:srgbClr val="DCE1E4"/>
              </a:gs>
              <a:gs pos="100000">
                <a:srgbClr val="FFFFFF"/>
              </a:gs>
            </a:gsLst>
            <a:lin ang="360000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9" name="等腰三角形 4">
            <a:extLst>
              <a:ext uri="{FF2B5EF4-FFF2-40B4-BE49-F238E27FC236}">
                <a16:creationId xmlns:a16="http://schemas.microsoft.com/office/drawing/2014/main" id="{E366E362-BCE5-DB1E-567D-CC13B1CFA02D}"/>
              </a:ext>
            </a:extLst>
          </p:cNvPr>
          <p:cNvSpPr/>
          <p:nvPr/>
        </p:nvSpPr>
        <p:spPr>
          <a:xfrm rot="10800000" flipH="1">
            <a:off x="11040000" y="2498"/>
            <a:ext cx="1152000" cy="1724767"/>
          </a:xfrm>
          <a:prstGeom prst="triangle">
            <a:avLst>
              <a:gd name="adj" fmla="val 100000"/>
            </a:avLst>
          </a:prstGeom>
          <a:gradFill flip="none" rotWithShape="1">
            <a:gsLst>
              <a:gs pos="0">
                <a:srgbClr val="8B9CA7">
                  <a:alpha val="60000"/>
                </a:srgbClr>
              </a:gs>
              <a:gs pos="50000">
                <a:srgbClr val="CED5DA"/>
              </a:gs>
              <a:gs pos="100000">
                <a:srgbClr val="FFFFFF"/>
              </a:gs>
            </a:gsLst>
            <a:lin ang="360000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11" name="Google Shape;1378;p10">
            <a:extLst>
              <a:ext uri="{FF2B5EF4-FFF2-40B4-BE49-F238E27FC236}">
                <a16:creationId xmlns:a16="http://schemas.microsoft.com/office/drawing/2014/main" id="{EF7E57D7-A890-836A-AFA7-F7E616FC9CDA}"/>
              </a:ext>
            </a:extLst>
          </p:cNvPr>
          <p:cNvCxnSpPr/>
          <p:nvPr/>
        </p:nvCxnSpPr>
        <p:spPr>
          <a:xfrm>
            <a:off x="402868" y="848713"/>
            <a:ext cx="11386265" cy="0"/>
          </a:xfrm>
          <a:prstGeom prst="straightConnector1">
            <a:avLst/>
          </a:prstGeom>
          <a:noFill/>
          <a:ln w="12700" cap="flat" cmpd="sng">
            <a:solidFill>
              <a:srgbClr val="46637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スライド番号プレースホルダー 5">
            <a:extLst>
              <a:ext uri="{FF2B5EF4-FFF2-40B4-BE49-F238E27FC236}">
                <a16:creationId xmlns:a16="http://schemas.microsoft.com/office/drawing/2014/main" id="{CD0D797D-B14F-B1EC-CA1D-23634EA6215A}"/>
              </a:ext>
            </a:extLst>
          </p:cNvPr>
          <p:cNvSpPr txBox="1">
            <a:spLocks/>
          </p:cNvSpPr>
          <p:nvPr/>
        </p:nvSpPr>
        <p:spPr>
          <a:xfrm>
            <a:off x="11662277" y="6522338"/>
            <a:ext cx="606376" cy="328404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defPPr>
              <a:defRPr lang="en-US"/>
            </a:defPPr>
            <a:lvl1pPr marL="0" algn="l" defTabSz="457200" rtl="0" eaLnBrk="1" latinLnBrk="0" hangingPunct="1">
              <a:defRPr sz="3200" kern="1200">
                <a:solidFill>
                  <a:schemeClr val="bg2">
                    <a:lumMod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63275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8A1AC68-5DA8-4143-9476-E77425C3DE5F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D8D8D8">
                    <a:lumMod val="75000"/>
                  </a:srgbClr>
                </a:solidFill>
                <a:effectLst/>
                <a:uLnTx/>
                <a:uFillTx/>
                <a:latin typeface="Roboto Condensed Light"/>
                <a:ea typeface="+mn-ea"/>
                <a:cs typeface="+mn-cs"/>
              </a:rPr>
              <a:t>9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D8D8D8">
                  <a:lumMod val="75000"/>
                </a:srgbClr>
              </a:solidFill>
              <a:effectLst/>
              <a:uLnTx/>
              <a:uFillTx/>
              <a:latin typeface="Roboto Condensed Light"/>
              <a:ea typeface="+mn-ea"/>
              <a:cs typeface="+mn-cs"/>
            </a:endParaRPr>
          </a:p>
        </p:txBody>
      </p:sp>
      <p:cxnSp>
        <p:nvCxnSpPr>
          <p:cNvPr id="15" name="直線コネクタ 12">
            <a:extLst>
              <a:ext uri="{FF2B5EF4-FFF2-40B4-BE49-F238E27FC236}">
                <a16:creationId xmlns:a16="http://schemas.microsoft.com/office/drawing/2014/main" id="{49F2E472-FFC1-A95F-C2B6-B27074D1C740}"/>
              </a:ext>
            </a:extLst>
          </p:cNvPr>
          <p:cNvCxnSpPr>
            <a:cxnSpLocks/>
          </p:cNvCxnSpPr>
          <p:nvPr/>
        </p:nvCxnSpPr>
        <p:spPr>
          <a:xfrm flipV="1">
            <a:off x="11707180" y="6510091"/>
            <a:ext cx="0" cy="360000"/>
          </a:xfrm>
          <a:prstGeom prst="line">
            <a:avLst/>
          </a:prstGeom>
          <a:noFill/>
          <a:ln w="12700" cap="flat" cmpd="sng" algn="ctr">
            <a:solidFill>
              <a:srgbClr val="546B9E"/>
            </a:solidFill>
            <a:prstDash val="solid"/>
          </a:ln>
          <a:effectLst/>
        </p:spPr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DAE61F3-FCD5-3644-36F0-0A0B70E36E31}"/>
              </a:ext>
            </a:extLst>
          </p:cNvPr>
          <p:cNvSpPr txBox="1"/>
          <p:nvPr/>
        </p:nvSpPr>
        <p:spPr>
          <a:xfrm>
            <a:off x="1259394" y="2256948"/>
            <a:ext cx="2965365" cy="234410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000" dirty="0">
                <a:latin typeface="Microsoft JhengHei"/>
                <a:ea typeface="Microsoft JhengHei"/>
              </a:rPr>
              <a:t>開發環境</a:t>
            </a:r>
            <a:r>
              <a:rPr lang="en-US" altLang="zh-TW" sz="2000" dirty="0">
                <a:latin typeface="Microsoft JhengHei"/>
                <a:ea typeface="Microsoft JhengHei"/>
              </a:rPr>
              <a:t>: </a:t>
            </a:r>
            <a:endParaRPr lang="zh-TW" altLang="en-US" sz="2000" dirty="0">
              <a:latin typeface="Microsoft JhengHei"/>
              <a:ea typeface="Microsoft JhengHei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sz="2000" dirty="0">
                <a:latin typeface="Microsoft JhengHei"/>
                <a:ea typeface="Microsoft JhengHei"/>
              </a:rPr>
              <a:t>Python 3.11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sz="2000" dirty="0" err="1">
                <a:latin typeface="Microsoft JhengHei"/>
                <a:ea typeface="Microsoft JhengHei"/>
              </a:rPr>
              <a:t>Pygame</a:t>
            </a:r>
            <a:r>
              <a:rPr lang="en-US" altLang="ja-JP" sz="2000" dirty="0">
                <a:latin typeface="Microsoft JhengHei"/>
                <a:ea typeface="Microsoft JhengHei"/>
              </a:rPr>
              <a:t> 2.6.1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sz="2000" dirty="0" err="1">
                <a:latin typeface="Microsoft JhengHei"/>
                <a:ea typeface="Microsoft JhengHei"/>
              </a:rPr>
              <a:t>PyTMX</a:t>
            </a:r>
            <a:r>
              <a:rPr lang="en-US" altLang="ja-JP" sz="2000" dirty="0">
                <a:latin typeface="Microsoft JhengHei"/>
                <a:ea typeface="Microsoft JhengHei"/>
              </a:rPr>
              <a:t> 3.32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sz="2000" dirty="0">
                <a:latin typeface="Microsoft JhengHei"/>
                <a:ea typeface="Microsoft JhengHei"/>
              </a:rPr>
              <a:t>Tiled Map Editor</a:t>
            </a:r>
          </a:p>
        </p:txBody>
      </p:sp>
      <p:sp>
        <p:nvSpPr>
          <p:cNvPr id="2" name="TextBox 2">
            <a:extLst>
              <a:ext uri="{FF2B5EF4-FFF2-40B4-BE49-F238E27FC236}">
                <a16:creationId xmlns:a16="http://schemas.microsoft.com/office/drawing/2014/main" id="{3A8DBDDF-B938-2225-57FE-8F0A495F0928}"/>
              </a:ext>
            </a:extLst>
          </p:cNvPr>
          <p:cNvSpPr txBox="1"/>
          <p:nvPr/>
        </p:nvSpPr>
        <p:spPr>
          <a:xfrm>
            <a:off x="5721434" y="1084897"/>
            <a:ext cx="5424270" cy="465242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000" dirty="0">
                <a:latin typeface="Microsoft JhengHei"/>
                <a:ea typeface="Microsoft JhengHei"/>
              </a:rPr>
              <a:t>遊戲功能模組</a:t>
            </a:r>
            <a:r>
              <a:rPr lang="en-US" altLang="zh-TW" sz="2000" dirty="0">
                <a:latin typeface="Microsoft JhengHei"/>
                <a:ea typeface="Microsoft JhengHei"/>
              </a:rPr>
              <a:t>:</a:t>
            </a:r>
            <a:endParaRPr lang="zh-TW" altLang="en-US" sz="2000" dirty="0">
              <a:latin typeface="Microsoft JhengHei"/>
              <a:ea typeface="Microsoft JhengHei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000" dirty="0">
                <a:latin typeface="Microsoft JhengHei"/>
                <a:ea typeface="Microsoft JhengHei"/>
              </a:rPr>
              <a:t>2D </a:t>
            </a:r>
            <a:r>
              <a:rPr lang="zh-TW" altLang="en-US" sz="2000" dirty="0">
                <a:latin typeface="Microsoft JhengHei"/>
                <a:ea typeface="Microsoft JhengHei"/>
              </a:rPr>
              <a:t>地圖系統 </a:t>
            </a:r>
            <a:r>
              <a:rPr lang="en-US" altLang="zh-TW" sz="2000" dirty="0">
                <a:latin typeface="Microsoft JhengHei"/>
                <a:ea typeface="Microsoft JhengHei"/>
              </a:rPr>
              <a:t>(</a:t>
            </a:r>
            <a:r>
              <a:rPr lang="en-US" altLang="zh-TW" sz="2000" dirty="0" err="1">
                <a:latin typeface="Microsoft JhengHei"/>
                <a:ea typeface="Microsoft JhengHei"/>
              </a:rPr>
              <a:t>map.tmx</a:t>
            </a:r>
            <a:r>
              <a:rPr lang="en-US" altLang="zh-TW" sz="2000" dirty="0">
                <a:latin typeface="Microsoft JhengHei"/>
                <a:ea typeface="Microsoft JhengHei"/>
              </a:rPr>
              <a:t>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000" dirty="0">
                <a:latin typeface="Microsoft JhengHei"/>
                <a:ea typeface="Microsoft JhengHei"/>
              </a:rPr>
              <a:t>Camera Scrolling</a:t>
            </a:r>
            <a:r>
              <a:rPr lang="zh-TW" altLang="en-US" sz="2000" dirty="0">
                <a:latin typeface="Microsoft JhengHei"/>
                <a:ea typeface="Microsoft JhengHei"/>
              </a:rPr>
              <a:t> </a:t>
            </a:r>
            <a:r>
              <a:rPr lang="en-US" altLang="zh-TW" sz="2000" dirty="0">
                <a:latin typeface="Microsoft JhengHei"/>
                <a:ea typeface="Microsoft JhengHei"/>
              </a:rPr>
              <a:t>(</a:t>
            </a:r>
            <a:r>
              <a:rPr lang="zh-TW" altLang="en-US" sz="2000" dirty="0">
                <a:latin typeface="Microsoft JhengHei"/>
                <a:ea typeface="Microsoft JhengHei"/>
              </a:rPr>
              <a:t>攝影機捲動 </a:t>
            </a:r>
            <a:r>
              <a:rPr lang="en-US" altLang="zh-TW" sz="2000" dirty="0">
                <a:latin typeface="Microsoft JhengHei"/>
                <a:ea typeface="Microsoft JhengHei"/>
              </a:rPr>
              <a:t>/ </a:t>
            </a:r>
            <a:r>
              <a:rPr lang="zh-TW" altLang="en-US" sz="2000" dirty="0">
                <a:latin typeface="Microsoft JhengHei"/>
                <a:ea typeface="Microsoft JhengHei"/>
              </a:rPr>
              <a:t>畫面捲動</a:t>
            </a:r>
            <a:r>
              <a:rPr lang="en-US" altLang="zh-TW" sz="2000" dirty="0">
                <a:latin typeface="Microsoft JhengHei"/>
                <a:ea typeface="Microsoft JhengHei"/>
              </a:rPr>
              <a:t>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Microsoft JhengHei"/>
                <a:ea typeface="Microsoft JhengHei"/>
              </a:rPr>
              <a:t>玩家控制 → 移動、跳躍、蹲下、射擊</a:t>
            </a:r>
            <a:endParaRPr lang="en-US" altLang="zh-TW" sz="2000" dirty="0">
              <a:latin typeface="Microsoft JhengHei"/>
              <a:ea typeface="Microsoft JhengHei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Microsoft JhengHei"/>
                <a:ea typeface="Microsoft JhengHei"/>
              </a:rPr>
              <a:t>敵人 </a:t>
            </a:r>
            <a:r>
              <a:rPr lang="en-US" altLang="zh-TW" sz="2000" dirty="0">
                <a:latin typeface="Microsoft JhengHei"/>
                <a:ea typeface="Microsoft JhengHei"/>
              </a:rPr>
              <a:t>AI → </a:t>
            </a:r>
            <a:r>
              <a:rPr lang="zh-TW" altLang="en-US" sz="2000" dirty="0">
                <a:latin typeface="Microsoft JhengHei"/>
                <a:ea typeface="Microsoft JhengHei"/>
              </a:rPr>
              <a:t>偵測玩家、自動射擊</a:t>
            </a:r>
            <a:endParaRPr lang="en-US" altLang="zh-TW" sz="2000" dirty="0">
              <a:latin typeface="Microsoft JhengHei"/>
              <a:ea typeface="Microsoft JhengHei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Microsoft JhengHei"/>
                <a:ea typeface="Microsoft JhengHei"/>
              </a:rPr>
              <a:t>子彈系統 → 火焰動畫特效</a:t>
            </a:r>
            <a:endParaRPr lang="en-US" altLang="zh-TW" sz="2000" dirty="0">
              <a:latin typeface="Microsoft JhengHei"/>
              <a:ea typeface="Microsoft JhengHei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Microsoft JhengHei"/>
                <a:ea typeface="Microsoft JhengHei"/>
              </a:rPr>
              <a:t>物件互動</a:t>
            </a:r>
            <a:endParaRPr lang="en-US" altLang="zh-TW" sz="2000" dirty="0">
              <a:latin typeface="Microsoft JhengHei"/>
              <a:ea typeface="Microsoft JhengHei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Microsoft JhengHei"/>
                <a:ea typeface="Microsoft JhengHei"/>
              </a:rPr>
              <a:t>移動平台 → 玩家可與移動平台互動</a:t>
            </a:r>
            <a:endParaRPr lang="en-US" altLang="zh-TW" sz="2000" dirty="0">
              <a:latin typeface="Microsoft JhengHei"/>
              <a:ea typeface="Microsoft JhengHei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Microsoft JhengHei"/>
                <a:ea typeface="Microsoft JhengHei"/>
              </a:rPr>
              <a:t>固定物件 → 玩家會被物件擋住</a:t>
            </a:r>
            <a:endParaRPr lang="en-US" altLang="zh-TW" sz="2000" dirty="0">
              <a:latin typeface="Microsoft JhengHei"/>
              <a:ea typeface="Microsoft JhengHei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Microsoft JhengHei"/>
                <a:ea typeface="Microsoft JhengHei"/>
              </a:rPr>
              <a:t>背景物件</a:t>
            </a:r>
            <a:r>
              <a:rPr lang="en-US" altLang="zh-TW" sz="2000" dirty="0">
                <a:latin typeface="Microsoft JhengHei"/>
                <a:ea typeface="Microsoft JhengHei"/>
              </a:rPr>
              <a:t> </a:t>
            </a:r>
            <a:r>
              <a:rPr lang="zh-TW" altLang="en-US" sz="2000" dirty="0">
                <a:latin typeface="Microsoft JhengHei"/>
                <a:ea typeface="Microsoft JhengHei"/>
              </a:rPr>
              <a:t>→ 玩家無法互動</a:t>
            </a:r>
          </a:p>
        </p:txBody>
      </p:sp>
    </p:spTree>
    <p:extLst>
      <p:ext uri="{BB962C8B-B14F-4D97-AF65-F5344CB8AC3E}">
        <p14:creationId xmlns:p14="http://schemas.microsoft.com/office/powerpoint/2010/main" val="5122757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14728</TotalTime>
  <Words>680</Words>
  <Application>Microsoft Macintosh PowerPoint</Application>
  <PresentationFormat>寬螢幕</PresentationFormat>
  <Paragraphs>137</Paragraphs>
  <Slides>14</Slides>
  <Notes>12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23" baseType="lpstr">
      <vt:lpstr>Tahoma</vt:lpstr>
      <vt:lpstr>HEITI TC MEDIUM</vt:lpstr>
      <vt:lpstr>HEITI TC MEDIUM</vt:lpstr>
      <vt:lpstr>微軟正黑體</vt:lpstr>
      <vt:lpstr>Arial</vt:lpstr>
      <vt:lpstr>Roboto Condensed Light</vt:lpstr>
      <vt:lpstr>微軟正黑體</vt:lpstr>
      <vt:lpstr>Calibri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m56111046@gs.ncku.edu.tw</dc:creator>
  <cp:lastModifiedBy>志謙 謝</cp:lastModifiedBy>
  <cp:revision>269</cp:revision>
  <dcterms:created xsi:type="dcterms:W3CDTF">2024-01-10T07:09:33Z</dcterms:created>
  <dcterms:modified xsi:type="dcterms:W3CDTF">2025-08-22T01:52:10Z</dcterms:modified>
</cp:coreProperties>
</file>