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300" r:id="rId3"/>
    <p:sldId id="306" r:id="rId4"/>
    <p:sldId id="310" r:id="rId5"/>
    <p:sldId id="308" r:id="rId6"/>
    <p:sldId id="297" r:id="rId7"/>
    <p:sldId id="298" r:id="rId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ACDB"/>
    <a:srgbClr val="E1CB13"/>
    <a:srgbClr val="92BD39"/>
    <a:srgbClr val="3DC582"/>
    <a:srgbClr val="D883FF"/>
    <a:srgbClr val="BA4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5"/>
    <p:restoredTop sz="94734"/>
  </p:normalViewPr>
  <p:slideViewPr>
    <p:cSldViewPr snapToGrid="0">
      <p:cViewPr varScale="1">
        <p:scale>
          <a:sx n="134" d="100"/>
          <a:sy n="134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991DE1-845B-1A4A-8D4D-78AA91ABDACC}" type="datetimeFigureOut">
              <a:rPr kumimoji="1" lang="zh-TW" altLang="en-US" smtClean="0"/>
              <a:t>2025/5/1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A6C93B-87AC-FB4E-848D-B4ED4454E8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53830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TW" altLang="en-US" dirty="0"/>
              <a:t>：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52955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3853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91780B-8DFD-0BC5-72A5-3F8CF2DEB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C2788A5-7BB8-93A2-93B7-30040A9B18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E9EA50B-7570-F843-1C0F-25D691244F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819058-562D-9378-E8E4-303BFC800A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1521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50C08-7454-D9A9-47ED-A4CAD08D2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D2077203-551E-4CC4-A4C2-A9C60DB823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E1D2474-BF3B-CEC8-67CE-0DB6DE13F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A255A63-EA2E-926B-4E46-E3940E7ED8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3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16850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A5963-00C9-CC6F-9AF2-340F9B27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9BA2215-5619-A01D-A023-995BE4F524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136196A-3CFA-57DC-147F-4D5E0C9CC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58B92E7-B98C-A9D8-C411-677430E0D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868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2EF48-F567-1F83-CB1C-43F53638C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3C6749F-F508-4D29-8A6B-8090FBE08A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EFBFA4ED-358D-1611-0ABF-565B9905A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CB5AC3-A2B3-3C46-A893-3776FAE09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A6C93B-87AC-FB4E-848D-B4ED4454E80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4597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E8B1D04E-1AAF-6845-C152-D7B3C237AA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8141"/>
            <a:ext cx="12192000" cy="5369859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6D2C09E9-C4C2-1F0A-D460-25B8CD878B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199"/>
            <a:ext cx="9144000" cy="2424953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99D21F-237F-D65E-3F37-C206C51A16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03058"/>
            <a:ext cx="9144000" cy="182880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 dirty="0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560577-0622-2CF2-254D-E93E21CEA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9160C6F-38B6-360E-F5A0-785FA35F8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867520-552C-5951-5042-7FB71C220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1739D0-281B-8B45-BC4D-A4B5D1430E2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95CF0E16-70D4-3BB8-9EC5-076D17539668}"/>
              </a:ext>
            </a:extLst>
          </p:cNvPr>
          <p:cNvCxnSpPr/>
          <p:nvPr userDrawn="1"/>
        </p:nvCxnSpPr>
        <p:spPr>
          <a:xfrm>
            <a:off x="1524000" y="4164105"/>
            <a:ext cx="9144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983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519892C-3168-E926-0A38-4710B56EB6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48400"/>
            <a:ext cx="12192000" cy="609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4281B9-2133-D002-DEB9-A28AEB57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165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53C7B-2938-219A-51C2-81235F14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726"/>
            <a:ext cx="10515600" cy="4742237"/>
          </a:xfrm>
        </p:spPr>
        <p:txBody>
          <a:bodyPr/>
          <a:lstStyle>
            <a:lvl1pPr algn="just">
              <a:lnSpc>
                <a:spcPct val="150000"/>
              </a:lnSpc>
              <a:defRPr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99D0ED-CA0D-25BF-6F97-62EC7079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5B0F8-9549-2260-6A9A-77CA85C6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EEF28-4994-BEF9-15F5-1FF65C1E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1739D0-281B-8B45-BC4D-A4B5D1430E2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00365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6519892C-3168-E926-0A38-4710B56EB6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48400"/>
            <a:ext cx="12192000" cy="6096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E84281B9-2133-D002-DEB9-A28AEB57D2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1650"/>
          </a:xfrm>
        </p:spPr>
        <p:txBody>
          <a:bodyPr/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C53C7B-2938-219A-51C2-81235F14B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726"/>
            <a:ext cx="5132294" cy="4742237"/>
          </a:xfrm>
        </p:spPr>
        <p:txBody>
          <a:bodyPr/>
          <a:lstStyle>
            <a:lvl1pPr algn="just">
              <a:lnSpc>
                <a:spcPct val="150000"/>
              </a:lnSpc>
              <a:defRPr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99D0ED-CA0D-25BF-6F97-62EC70795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C55B0F8-9549-2260-6A9A-77CA85C6B4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80EEF28-4994-BEF9-15F5-1FF65C1E7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71739D0-281B-8B45-BC4D-A4B5D1430E2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308997B-BC20-5543-0802-0075BCC8346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12541" y="1434725"/>
            <a:ext cx="5132294" cy="4742237"/>
          </a:xfrm>
        </p:spPr>
        <p:txBody>
          <a:bodyPr/>
          <a:lstStyle>
            <a:lvl1pPr algn="just">
              <a:lnSpc>
                <a:spcPct val="150000"/>
              </a:lnSpc>
              <a:defRPr/>
            </a:lvl1pPr>
            <a:lvl2pPr algn="just">
              <a:lnSpc>
                <a:spcPct val="150000"/>
              </a:lnSpc>
              <a:defRPr/>
            </a:lvl2pPr>
            <a:lvl3pPr algn="just">
              <a:lnSpc>
                <a:spcPct val="150000"/>
              </a:lnSpc>
              <a:defRPr/>
            </a:lvl3pPr>
            <a:lvl4pPr algn="just">
              <a:lnSpc>
                <a:spcPct val="150000"/>
              </a:lnSpc>
              <a:defRPr/>
            </a:lvl4pPr>
            <a:lvl5pPr algn="just">
              <a:lnSpc>
                <a:spcPct val="150000"/>
              </a:lnSpc>
              <a:defRPr/>
            </a:lvl5pPr>
          </a:lstStyle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16043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F582BD3-4ACD-6AB2-5D04-AE675927DD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19EA65A-5F66-3D8D-D592-EFAD26B7F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521999-E6B1-1A47-FFC2-A152E5D94C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B672EF-3C0E-82D8-F97B-A018D9BBDE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63BD8E-DF99-4F55-2908-72436C199B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</a:defRPr>
            </a:lvl1pPr>
          </a:lstStyle>
          <a:p>
            <a:fld id="{D71739D0-281B-8B45-BC4D-A4B5D1430E2F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35829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latin typeface="Times New Roman" panose="02020603050405020304" pitchFamily="18" charset="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63CAA3-ECF8-7AB6-3564-10E3B4BB76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kumimoji="1" lang="zh-TW" altLang="en-US" sz="6000" dirty="0"/>
              <a:t>謝志謙</a:t>
            </a:r>
            <a:br>
              <a:rPr kumimoji="1" lang="en-US" altLang="zh-TW" sz="6000" dirty="0"/>
            </a:br>
            <a:r>
              <a:rPr kumimoji="1" lang="zh-TW" altLang="en-US" sz="6000" dirty="0"/>
              <a:t>備審資料報告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B3346F-73BB-45FB-81AD-E1EC45129D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zh-TW" altLang="en-US" dirty="0"/>
              <a:t>申請人：謝志謙</a:t>
            </a:r>
            <a:endParaRPr kumimoji="1" lang="en-US" altLang="zh-TW" dirty="0"/>
          </a:p>
          <a:p>
            <a:r>
              <a:rPr lang="zh-TW" altLang="en-US" dirty="0"/>
              <a:t>畢業學校：國立臺中科技大學保險金融管理系研究所</a:t>
            </a:r>
            <a:endParaRPr lang="en-US" altLang="zh-TW" dirty="0"/>
          </a:p>
          <a:p>
            <a:r>
              <a:rPr lang="zh-TW" altLang="en-US" dirty="0"/>
              <a:t>報考學校：國立成功大學工程科學系乙組博士班</a:t>
            </a:r>
            <a:endParaRPr lang="en-US" altLang="zh-TW" dirty="0"/>
          </a:p>
          <a:p>
            <a:r>
              <a:rPr lang="zh-TW" altLang="en-US" dirty="0"/>
              <a:t>報告日期：</a:t>
            </a:r>
            <a:r>
              <a:rPr lang="en-US" altLang="zh-TW" dirty="0"/>
              <a:t>2025/05</a:t>
            </a:r>
            <a:endParaRPr lang="zh-TW" altLang="en-US" dirty="0"/>
          </a:p>
        </p:txBody>
      </p:sp>
      <p:pic>
        <p:nvPicPr>
          <p:cNvPr id="4" name="Picture 2" descr="成大國際識別形象系統- NCKU, 國立成功大學National Cheng Kung University">
            <a:extLst>
              <a:ext uri="{FF2B5EF4-FFF2-40B4-BE49-F238E27FC236}">
                <a16:creationId xmlns:a16="http://schemas.microsoft.com/office/drawing/2014/main" id="{7A49B73D-CF39-CE1B-C197-92D733D2FA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695308" cy="1487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2141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5A35CF-E00B-79BB-2D1E-E2815CC8B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目錄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662AE4-CCC5-3BFD-B0C6-D30553A9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F6ACB38-3AA9-E97C-516A-D559468C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1</a:t>
            </a:fld>
            <a:endParaRPr kumimoji="1"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812F620E-14EC-36BF-C21C-77DDAE557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376" y="1523165"/>
            <a:ext cx="9109248" cy="3811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80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85AA29-06D1-86F3-4454-663346A6E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B1BB622-3AF1-470C-827E-9FFDDB74072F}"/>
              </a:ext>
            </a:extLst>
          </p:cNvPr>
          <p:cNvSpPr/>
          <p:nvPr/>
        </p:nvSpPr>
        <p:spPr>
          <a:xfrm>
            <a:off x="9165205" y="0"/>
            <a:ext cx="3026795" cy="6248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10A9751E-64DF-47AA-6528-71EAA7B2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謝志謙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A1AEA89-3FC6-ADEB-C31D-F2B607800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9310099-2DE6-6361-9B55-04F3D2C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2</a:t>
            </a:fld>
            <a:endParaRPr kumimoji="1" lang="zh-TW" altLang="en-US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783D8F51-3060-41CD-50FE-B82505FA2CF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1" y="1434723"/>
            <a:ext cx="10257346" cy="4742237"/>
          </a:xfrm>
        </p:spPr>
        <p:txBody>
          <a:bodyPr>
            <a:normAutofit/>
          </a:bodyPr>
          <a:lstStyle/>
          <a:p>
            <a:r>
              <a:rPr kumimoji="1" lang="zh-TW" altLang="en-US" sz="1600" b="1" dirty="0">
                <a:solidFill>
                  <a:srgbClr val="3DC582"/>
                </a:solidFill>
              </a:rPr>
              <a:t>學歷</a:t>
            </a:r>
          </a:p>
          <a:p>
            <a:endParaRPr kumimoji="1" lang="en-US" altLang="zh-TW" sz="1600" dirty="0"/>
          </a:p>
          <a:p>
            <a:endParaRPr kumimoji="1" lang="en-US" altLang="zh-TW" sz="1600" dirty="0"/>
          </a:p>
          <a:p>
            <a:r>
              <a:rPr kumimoji="1" lang="zh-TW" altLang="en-US" sz="1600" b="1" dirty="0">
                <a:solidFill>
                  <a:srgbClr val="1BACDB"/>
                </a:solidFill>
              </a:rPr>
              <a:t>工作經歷</a:t>
            </a:r>
            <a:r>
              <a:rPr kumimoji="1" lang="en-US" altLang="zh-TW" sz="1600" b="1" dirty="0">
                <a:solidFill>
                  <a:srgbClr val="1BACDB"/>
                </a:solidFill>
              </a:rPr>
              <a:t> (5</a:t>
            </a:r>
            <a:r>
              <a:rPr kumimoji="1" lang="zh-TW" altLang="en-US" sz="1600" b="1" dirty="0">
                <a:solidFill>
                  <a:srgbClr val="1BACDB"/>
                </a:solidFill>
              </a:rPr>
              <a:t>年</a:t>
            </a:r>
            <a:r>
              <a:rPr kumimoji="1" lang="en-US" altLang="zh-TW" sz="1600" b="1" dirty="0">
                <a:solidFill>
                  <a:srgbClr val="1BACDB"/>
                </a:solidFill>
              </a:rPr>
              <a:t>)</a:t>
            </a:r>
          </a:p>
          <a:p>
            <a:endParaRPr kumimoji="1" lang="en-US" altLang="zh-TW" sz="1600" b="1" dirty="0">
              <a:solidFill>
                <a:srgbClr val="1BACDB"/>
              </a:solidFill>
            </a:endParaRPr>
          </a:p>
          <a:p>
            <a:endParaRPr kumimoji="1" lang="en-US" altLang="zh-TW" sz="1600" b="1" dirty="0">
              <a:solidFill>
                <a:srgbClr val="1BACDB"/>
              </a:solidFill>
            </a:endParaRPr>
          </a:p>
          <a:p>
            <a:r>
              <a:rPr kumimoji="1" lang="zh-TW" altLang="en-US" sz="1600" b="1" dirty="0">
                <a:solidFill>
                  <a:schemeClr val="accent2"/>
                </a:solidFill>
              </a:rPr>
              <a:t>實務成就</a:t>
            </a:r>
            <a:endParaRPr kumimoji="1" lang="en-US" altLang="zh-TW" sz="1600" b="1" dirty="0">
              <a:solidFill>
                <a:schemeClr val="accent2"/>
              </a:solidFill>
            </a:endParaRPr>
          </a:p>
          <a:p>
            <a:pPr lvl="1"/>
            <a:r>
              <a:rPr kumimoji="1" lang="zh-TW" altLang="en-US" sz="1400" dirty="0"/>
              <a:t>實際領導</a:t>
            </a:r>
            <a:r>
              <a:rPr kumimoji="1" lang="en-US" altLang="zh-TW" sz="1400" dirty="0"/>
              <a:t> 3 </a:t>
            </a:r>
            <a:r>
              <a:rPr kumimoji="1" lang="zh-TW" altLang="en-US" sz="1400" dirty="0"/>
              <a:t>個跨單位大型專案團隊 </a:t>
            </a:r>
            <a:r>
              <a:rPr kumimoji="1" lang="en-US" altLang="zh-TW" sz="1400" dirty="0"/>
              <a:t>(10 </a:t>
            </a:r>
            <a:r>
              <a:rPr kumimoji="1" lang="zh-TW" altLang="en-US" sz="1400" dirty="0"/>
              <a:t>人以上</a:t>
            </a:r>
            <a:r>
              <a:rPr kumimoji="1" lang="en-US" altLang="zh-TW" sz="1400" dirty="0"/>
              <a:t>) </a:t>
            </a:r>
            <a:r>
              <a:rPr kumimoji="1" lang="zh-TW" altLang="en-US" sz="1400" dirty="0"/>
              <a:t>專案的經驗</a:t>
            </a:r>
            <a:endParaRPr kumimoji="1" lang="en-US" altLang="zh-TW" sz="1400" dirty="0"/>
          </a:p>
          <a:p>
            <a:pPr lvl="1"/>
            <a:r>
              <a:rPr kumimoji="1" lang="zh-TW" altLang="en-US" sz="1400" dirty="0"/>
              <a:t>主導理賠大型系統功能規劃與資料整合專案，</a:t>
            </a:r>
            <a:r>
              <a:rPr lang="zh-TW" altLang="en-US" sz="1400" dirty="0"/>
              <a:t>優化流程效率與資料治理品質</a:t>
            </a: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4D820B14-CF5E-4693-22E7-D5F5E0A477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4" b="19986"/>
          <a:stretch>
            <a:fillRect/>
          </a:stretch>
        </p:blipFill>
        <p:spPr>
          <a:xfrm>
            <a:off x="9809748" y="338843"/>
            <a:ext cx="1737707" cy="1737707"/>
          </a:xfrm>
          <a:custGeom>
            <a:avLst/>
            <a:gdLst>
              <a:gd name="connsiteX0" fmla="*/ 1405890 w 2811780"/>
              <a:gd name="connsiteY0" fmla="*/ 0 h 2811780"/>
              <a:gd name="connsiteX1" fmla="*/ 2811780 w 2811780"/>
              <a:gd name="connsiteY1" fmla="*/ 1405890 h 2811780"/>
              <a:gd name="connsiteX2" fmla="*/ 1405890 w 2811780"/>
              <a:gd name="connsiteY2" fmla="*/ 2811780 h 2811780"/>
              <a:gd name="connsiteX3" fmla="*/ 0 w 2811780"/>
              <a:gd name="connsiteY3" fmla="*/ 1405890 h 2811780"/>
              <a:gd name="connsiteX4" fmla="*/ 1405890 w 2811780"/>
              <a:gd name="connsiteY4" fmla="*/ 0 h 2811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11780" h="2811780">
                <a:moveTo>
                  <a:pt x="1405890" y="0"/>
                </a:moveTo>
                <a:cubicBezTo>
                  <a:pt x="2182342" y="0"/>
                  <a:pt x="2811780" y="629438"/>
                  <a:pt x="2811780" y="1405890"/>
                </a:cubicBezTo>
                <a:cubicBezTo>
                  <a:pt x="2811780" y="2182342"/>
                  <a:pt x="2182342" y="2811780"/>
                  <a:pt x="1405890" y="2811780"/>
                </a:cubicBezTo>
                <a:cubicBezTo>
                  <a:pt x="629438" y="2811780"/>
                  <a:pt x="0" y="2182342"/>
                  <a:pt x="0" y="1405890"/>
                </a:cubicBezTo>
                <a:cubicBezTo>
                  <a:pt x="0" y="629438"/>
                  <a:pt x="629438" y="0"/>
                  <a:pt x="1405890" y="0"/>
                </a:cubicBezTo>
                <a:close/>
              </a:path>
            </a:pathLst>
          </a:custGeom>
          <a:ln>
            <a:solidFill>
              <a:schemeClr val="tx1"/>
            </a:solidFill>
          </a:ln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86E64BE5-F905-D73C-3628-14FE2BEF62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6453" y="1914705"/>
            <a:ext cx="7772400" cy="998405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29FDEA9C-F33C-C5FD-1EB4-EBE004369C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6453" y="3393092"/>
            <a:ext cx="5994400" cy="1003300"/>
          </a:xfrm>
          <a:prstGeom prst="rect">
            <a:avLst/>
          </a:prstGeom>
        </p:spPr>
      </p:pic>
      <p:sp>
        <p:nvSpPr>
          <p:cNvPr id="20" name="內容版面配置區 5">
            <a:extLst>
              <a:ext uri="{FF2B5EF4-FFF2-40B4-BE49-F238E27FC236}">
                <a16:creationId xmlns:a16="http://schemas.microsoft.com/office/drawing/2014/main" id="{9C2916D8-6744-68FB-A44B-FF3418D1ABFE}"/>
              </a:ext>
            </a:extLst>
          </p:cNvPr>
          <p:cNvSpPr txBox="1">
            <a:spLocks/>
          </p:cNvSpPr>
          <p:nvPr/>
        </p:nvSpPr>
        <p:spPr>
          <a:xfrm>
            <a:off x="9305625" y="2913110"/>
            <a:ext cx="2479251" cy="2722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TW" altLang="en-US" sz="1600" dirty="0">
                <a:solidFill>
                  <a:schemeClr val="bg1"/>
                </a:solidFill>
              </a:rPr>
              <a:t>專業證照</a:t>
            </a:r>
            <a:endParaRPr kumimoji="1" lang="en-US" altLang="zh-TW" sz="1400" dirty="0">
              <a:solidFill>
                <a:schemeClr val="bg1"/>
              </a:solidFill>
            </a:endParaRPr>
          </a:p>
          <a:p>
            <a:pPr lvl="1"/>
            <a:r>
              <a:rPr lang="zh-TW" altLang="en-US" sz="1200" dirty="0">
                <a:solidFill>
                  <a:schemeClr val="bg1"/>
                </a:solidFill>
              </a:rPr>
              <a:t>國際專案管理師</a:t>
            </a:r>
            <a:r>
              <a:rPr lang="en-US" altLang="zh-TW" sz="1200" dirty="0">
                <a:solidFill>
                  <a:schemeClr val="bg1"/>
                </a:solidFill>
              </a:rPr>
              <a:t> PMP</a:t>
            </a:r>
          </a:p>
          <a:p>
            <a:pPr lvl="1"/>
            <a:r>
              <a:rPr kumimoji="1" lang="zh-TW" altLang="en-US" sz="1200" dirty="0">
                <a:solidFill>
                  <a:schemeClr val="bg1"/>
                </a:solidFill>
              </a:rPr>
              <a:t>美國壽險管理師</a:t>
            </a:r>
            <a:r>
              <a:rPr kumimoji="1" lang="en-US" altLang="zh-TW" sz="1200" dirty="0">
                <a:solidFill>
                  <a:schemeClr val="bg1"/>
                </a:solidFill>
              </a:rPr>
              <a:t> FLMI</a:t>
            </a:r>
          </a:p>
          <a:p>
            <a:r>
              <a:rPr kumimoji="1" lang="zh-TW" altLang="en-US" sz="1400" dirty="0">
                <a:solidFill>
                  <a:schemeClr val="bg1"/>
                </a:solidFill>
              </a:rPr>
              <a:t>專長與技能</a:t>
            </a:r>
            <a:endParaRPr kumimoji="1" lang="en-US" altLang="zh-TW" sz="1400" dirty="0">
              <a:solidFill>
                <a:schemeClr val="bg1"/>
              </a:solidFill>
            </a:endParaRPr>
          </a:p>
          <a:p>
            <a:pPr lvl="1"/>
            <a:r>
              <a:rPr kumimoji="1" lang="zh-TW" altLang="en-US" sz="1200" dirty="0">
                <a:solidFill>
                  <a:schemeClr val="bg1"/>
                </a:solidFill>
              </a:rPr>
              <a:t>商業</a:t>
            </a:r>
            <a:r>
              <a:rPr kumimoji="1" lang="en-US" altLang="zh-TW" sz="1200" dirty="0">
                <a:solidFill>
                  <a:schemeClr val="bg1"/>
                </a:solidFill>
              </a:rPr>
              <a:t>/</a:t>
            </a:r>
            <a:r>
              <a:rPr kumimoji="1" lang="zh-TW" altLang="en-US" sz="1200" dirty="0">
                <a:solidFill>
                  <a:schemeClr val="bg1"/>
                </a:solidFill>
              </a:rPr>
              <a:t>數據分析</a:t>
            </a:r>
            <a:endParaRPr kumimoji="1" lang="en-US" altLang="zh-TW" sz="1200" dirty="0">
              <a:solidFill>
                <a:schemeClr val="bg1"/>
              </a:solidFill>
            </a:endParaRPr>
          </a:p>
          <a:p>
            <a:pPr lvl="1"/>
            <a:r>
              <a:rPr kumimoji="1" lang="zh-TW" altLang="en-US" sz="1200" dirty="0">
                <a:solidFill>
                  <a:schemeClr val="bg1"/>
                </a:solidFill>
              </a:rPr>
              <a:t>專案管理</a:t>
            </a:r>
            <a:endParaRPr kumimoji="1" lang="en-US" altLang="zh-TW" sz="1200" dirty="0">
              <a:solidFill>
                <a:schemeClr val="bg1"/>
              </a:solidFill>
            </a:endParaRPr>
          </a:p>
          <a:p>
            <a:pPr lvl="1"/>
            <a:r>
              <a:rPr kumimoji="1" lang="en-US" altLang="zh-TW" sz="1200" dirty="0">
                <a:solidFill>
                  <a:schemeClr val="bg1"/>
                </a:solidFill>
              </a:rPr>
              <a:t>Python, Java, SQL</a:t>
            </a:r>
          </a:p>
          <a:p>
            <a:pPr lvl="2"/>
            <a:endParaRPr kumimoji="1" lang="en-US" altLang="zh-TW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97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7EF068-2108-6AD3-B7B0-340FB11DA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723BAD56-EB30-0540-A92D-94ECB3D76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4894"/>
            <a:ext cx="5384929" cy="4066171"/>
          </a:xfrm>
          <a:prstGeom prst="rect">
            <a:avLst/>
          </a:prstGeom>
        </p:spPr>
      </p:pic>
      <p:sp>
        <p:nvSpPr>
          <p:cNvPr id="6" name="標題 5">
            <a:extLst>
              <a:ext uri="{FF2B5EF4-FFF2-40B4-BE49-F238E27FC236}">
                <a16:creationId xmlns:a16="http://schemas.microsoft.com/office/drawing/2014/main" id="{BE882993-DC53-E3CE-B64F-66BB88A4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2200" dirty="0"/>
              <a:t>應用機器學習與深度學習技術對財務報表舞弊行為的檢測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9BD961-4683-399F-3E95-CBB5B26E8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3B1CD15-6206-B97C-22BD-8BCED2804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3</a:t>
            </a:fld>
            <a:endParaRPr kumimoji="1"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5E49B5B-AF7D-AE1A-EC49-5AD327A638ED}"/>
              </a:ext>
            </a:extLst>
          </p:cNvPr>
          <p:cNvCxnSpPr/>
          <p:nvPr/>
        </p:nvCxnSpPr>
        <p:spPr>
          <a:xfrm>
            <a:off x="5384930" y="1964695"/>
            <a:ext cx="0" cy="3505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圖片 2">
            <a:extLst>
              <a:ext uri="{FF2B5EF4-FFF2-40B4-BE49-F238E27FC236}">
                <a16:creationId xmlns:a16="http://schemas.microsoft.com/office/drawing/2014/main" id="{F0C4AAC5-4A20-E611-BFFC-DE4474B01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096" y="1847850"/>
            <a:ext cx="654304" cy="5842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687E492-A1F9-AF43-6A95-E4C57BA8EC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4924" y="5114925"/>
            <a:ext cx="2536739" cy="35497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15B3ADFC-15D2-4AEB-7D65-459AD6C745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4684" y="1337070"/>
            <a:ext cx="6544074" cy="468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670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80B7B5-CF78-BE2E-418F-33F3800FB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787A1A1A-03D1-2C67-9641-AAD98DD9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b="1" i="0" u="none" strike="noStrike" dirty="0">
                <a:solidFill>
                  <a:srgbClr val="000000"/>
                </a:solidFill>
                <a:effectLst/>
              </a:rPr>
              <a:t>研究能力與技術準備</a:t>
            </a:r>
            <a:endParaRPr lang="zh-TW" altLang="en-US" dirty="0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512B3B-8254-F7AC-D597-338A5ECC7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1BC5E3E-CCC9-E1C7-474B-947F00CE9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4</a:t>
            </a:fld>
            <a:endParaRPr kumimoji="1" lang="zh-TW" altLang="en-US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49D46E36-91A3-5AD7-6589-4F8D91F08692}"/>
              </a:ext>
            </a:extLst>
          </p:cNvPr>
          <p:cNvSpPr txBox="1"/>
          <p:nvPr/>
        </p:nvSpPr>
        <p:spPr>
          <a:xfrm>
            <a:off x="1724026" y="5619113"/>
            <a:ext cx="87439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綜上所述，我具備基礎的建模與問題分析能力，亦正持續補足理論的知識結構，預期能快速投入博士的研究。 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64FB6B9-286A-A794-563F-DCDA2CFC5CEF}"/>
              </a:ext>
            </a:extLst>
          </p:cNvPr>
          <p:cNvSpPr/>
          <p:nvPr/>
        </p:nvSpPr>
        <p:spPr>
          <a:xfrm>
            <a:off x="7134225" y="1123950"/>
            <a:ext cx="962025" cy="714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4CD1113E-9B1F-4392-E932-27A21FEDCA36}"/>
              </a:ext>
            </a:extLst>
          </p:cNvPr>
          <p:cNvCxnSpPr/>
          <p:nvPr/>
        </p:nvCxnSpPr>
        <p:spPr>
          <a:xfrm>
            <a:off x="7615237" y="1622013"/>
            <a:ext cx="0" cy="350520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494C3634-5D2F-BBAC-3C4A-4118CCCCE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898" y="1818676"/>
            <a:ext cx="3085048" cy="3111874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9D6A40B9-8363-1559-EC14-C99B8C73CC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628" y="1326776"/>
            <a:ext cx="6691137" cy="40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318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84030-E6AC-2FD8-518C-3C5A51CD0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1B7436-D206-B456-20CF-82957B25B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/>
              <a:t>未來計畫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26092E0-6A89-EB6F-C15B-5704C7360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B4391EA-ACA7-2230-F3BB-EE3398B00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5</a:t>
            </a:fld>
            <a:endParaRPr kumimoji="1"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0F83C5C-F52A-93E5-172F-510E525946DB}"/>
              </a:ext>
            </a:extLst>
          </p:cNvPr>
          <p:cNvSpPr txBox="1"/>
          <p:nvPr/>
        </p:nvSpPr>
        <p:spPr>
          <a:xfrm>
            <a:off x="2543770" y="5790222"/>
            <a:ext cx="71044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目標不僅為取得學位，更能透過博士訓練與產業實務連結，成為兩者兼具的資料科學家。 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4C47DD-14AF-4028-9DE2-BC66328E18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231167"/>
            <a:ext cx="7772400" cy="542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635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54B86-1383-10BF-9685-1A5918A6D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A69283-5B81-43AF-1E19-6087356E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zh-TW" altLang="en-US" sz="2200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E5568C-AFEE-D1BD-59A4-CDEECB055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6"/>
            <a:ext cx="10515600" cy="581183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kumimoji="1" lang="zh-TW" altLang="en-US" sz="6000" dirty="0"/>
              <a:t>感謝各位評審聆聽</a:t>
            </a:r>
          </a:p>
          <a:p>
            <a:pPr marL="0" indent="0" algn="ctr">
              <a:buNone/>
            </a:pPr>
            <a:r>
              <a:rPr kumimoji="1" lang="zh-TW" altLang="en-US" sz="6000" dirty="0"/>
              <a:t>敬請指教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2FFEE75-076D-7348-26A0-6A09B6D33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kumimoji="1" lang="zh-TW" altLang="en-US"/>
              <a:t>謝志謙 </a:t>
            </a:r>
            <a:r>
              <a:rPr kumimoji="1" lang="en-US" altLang="zh-TW"/>
              <a:t>Chih-Chien Hsieh</a:t>
            </a:r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F91A71-FFDE-2599-7301-0D4220DA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739D0-281B-8B45-BC4D-A4B5D1430E2F}" type="slidenum">
              <a:rPr kumimoji="1" lang="zh-TW" altLang="en-US" smtClean="0"/>
              <a:pPr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61086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2381</TotalTime>
  <Words>238</Words>
  <Application>Microsoft Macintosh PowerPoint</Application>
  <PresentationFormat>寬螢幕</PresentationFormat>
  <Paragraphs>49</Paragraphs>
  <Slides>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2" baseType="lpstr">
      <vt:lpstr>Microsoft JhengHei</vt:lpstr>
      <vt:lpstr>Arial</vt:lpstr>
      <vt:lpstr>Calibri</vt:lpstr>
      <vt:lpstr>Times New Roman</vt:lpstr>
      <vt:lpstr>Office 佈景主題</vt:lpstr>
      <vt:lpstr>謝志謙 備審資料報告</vt:lpstr>
      <vt:lpstr>目錄</vt:lpstr>
      <vt:lpstr>謝志謙</vt:lpstr>
      <vt:lpstr>應用機器學習與深度學習技術對財務報表舞弊行為的檢測</vt:lpstr>
      <vt:lpstr>研究能力與技術準備</vt:lpstr>
      <vt:lpstr>未來計畫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志謙 謝</dc:creator>
  <cp:lastModifiedBy>謝志謙</cp:lastModifiedBy>
  <cp:revision>88</cp:revision>
  <dcterms:created xsi:type="dcterms:W3CDTF">2025-03-07T13:35:58Z</dcterms:created>
  <dcterms:modified xsi:type="dcterms:W3CDTF">2025-05-01T00:43:11Z</dcterms:modified>
</cp:coreProperties>
</file>