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Kollektif Bold" charset="1" panose="020B0604020101010102"/>
      <p:regular r:id="rId17"/>
    </p:embeddedFont>
    <p:embeddedFont>
      <p:font typeface="DM Sans Bold" charset="1" panose="00000000000000000000"/>
      <p:regular r:id="rId18"/>
    </p:embeddedFont>
    <p:embeddedFont>
      <p:font typeface="DM San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3486377" y="3463925"/>
            <a:ext cx="11315247" cy="3019425"/>
          </a:xfrm>
          <a:prstGeom prst="rect">
            <a:avLst/>
          </a:prstGeom>
        </p:spPr>
        <p:txBody>
          <a:bodyPr anchor="t" rtlCol="false" tIns="0" lIns="0" bIns="0" rIns="0">
            <a:spAutoFit/>
          </a:bodyPr>
          <a:lstStyle/>
          <a:p>
            <a:pPr algn="ctr">
              <a:lnSpc>
                <a:spcPts val="14999"/>
              </a:lnSpc>
            </a:pPr>
            <a:r>
              <a:rPr lang="en-US" b="true" sz="9999">
                <a:solidFill>
                  <a:srgbClr val="227C9D"/>
                </a:solidFill>
                <a:latin typeface="Kollektif Bold"/>
                <a:ea typeface="Kollektif Bold"/>
                <a:cs typeface="Kollektif Bold"/>
                <a:sym typeface="Kollektif Bold"/>
              </a:rPr>
              <a:t>應用系統現代化</a:t>
            </a:r>
          </a:p>
          <a:p>
            <a:pPr algn="ctr">
              <a:lnSpc>
                <a:spcPts val="9000"/>
              </a:lnSpc>
            </a:pPr>
            <a:r>
              <a:rPr lang="en-US" b="true" sz="6000">
                <a:solidFill>
                  <a:srgbClr val="227C9D"/>
                </a:solidFill>
                <a:latin typeface="Kollektif Bold"/>
                <a:ea typeface="Kollektif Bold"/>
                <a:cs typeface="Kollektif Bold"/>
                <a:sym typeface="Kollektif Bold"/>
              </a:rPr>
              <a:t>商品特徵盤點專案</a:t>
            </a:r>
          </a:p>
        </p:txBody>
      </p:sp>
      <p:sp>
        <p:nvSpPr>
          <p:cNvPr name="TextBox 9" id="9"/>
          <p:cNvSpPr txBox="true"/>
          <p:nvPr/>
        </p:nvSpPr>
        <p:spPr>
          <a:xfrm rot="0">
            <a:off x="5545397" y="6790501"/>
            <a:ext cx="7197206" cy="438156"/>
          </a:xfrm>
          <a:prstGeom prst="rect">
            <a:avLst/>
          </a:prstGeom>
        </p:spPr>
        <p:txBody>
          <a:bodyPr anchor="t" rtlCol="false" tIns="0" lIns="0" bIns="0" rIns="0">
            <a:spAutoFit/>
          </a:bodyPr>
          <a:lstStyle/>
          <a:p>
            <a:pPr algn="ctr">
              <a:lnSpc>
                <a:spcPts val="3300"/>
              </a:lnSpc>
            </a:pPr>
            <a:r>
              <a:rPr lang="en-US" b="true" sz="3000">
                <a:solidFill>
                  <a:srgbClr val="545454"/>
                </a:solidFill>
                <a:latin typeface="DM Sans Bold"/>
                <a:ea typeface="DM Sans Bold"/>
                <a:cs typeface="DM Sans Bold"/>
                <a:sym typeface="DM Sans Bold"/>
              </a:rPr>
              <a:t>謝志謙</a:t>
            </a:r>
          </a:p>
        </p:txBody>
      </p:sp>
      <p:sp>
        <p:nvSpPr>
          <p:cNvPr name="Freeform 10" id="10"/>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2" id="32"/>
          <p:cNvGrpSpPr/>
          <p:nvPr/>
        </p:nvGrpSpPr>
        <p:grpSpPr>
          <a:xfrm rot="2700000">
            <a:off x="-1376391" y="-3093321"/>
            <a:ext cx="7415398" cy="3565095"/>
            <a:chOff x="0" y="0"/>
            <a:chExt cx="660400" cy="317500"/>
          </a:xfrm>
        </p:grpSpPr>
        <p:sp>
          <p:nvSpPr>
            <p:cNvPr name="Freeform 33" id="3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4" id="3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5" id="3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6" id="3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7" id="3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8" id="3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9" id="3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0" id="4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1" id="4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2" id="42"/>
          <p:cNvSpPr/>
          <p:nvPr/>
        </p:nvSpPr>
        <p:spPr>
          <a:xfrm>
            <a:off x="-2509797" y="905760"/>
            <a:ext cx="2628598" cy="2671969"/>
          </a:xfrm>
          <a:prstGeom prst="line">
            <a:avLst/>
          </a:prstGeom>
          <a:ln cap="flat" w="28575">
            <a:solidFill>
              <a:srgbClr val="8CA9A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問題與討論</a:t>
            </a:r>
          </a:p>
        </p:txBody>
      </p:sp>
      <p:sp>
        <p:nvSpPr>
          <p:cNvPr name="Freeform 12" id="12"/>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189410"/>
            <a:ext cx="10620170" cy="1657984"/>
          </a:xfrm>
          <a:prstGeom prst="rect">
            <a:avLst/>
          </a:prstGeom>
        </p:spPr>
        <p:txBody>
          <a:bodyPr anchor="t" rtlCol="false" tIns="0" lIns="0" bIns="0" rIns="0">
            <a:spAutoFit/>
          </a:bodyPr>
          <a:lstStyle/>
          <a:p>
            <a:pPr algn="ctr">
              <a:lnSpc>
                <a:spcPts val="12399"/>
              </a:lnSpc>
            </a:pPr>
            <a:r>
              <a:rPr lang="en-US" b="true" sz="12399">
                <a:solidFill>
                  <a:srgbClr val="227C9D"/>
                </a:solidFill>
                <a:latin typeface="Kollektif Bold"/>
                <a:ea typeface="Kollektif Bold"/>
                <a:cs typeface="Kollektif Bold"/>
                <a:sym typeface="Kollektif Bold"/>
              </a:rPr>
              <a:t>THANK YOU</a:t>
            </a:r>
          </a:p>
        </p:txBody>
      </p:sp>
      <p:sp>
        <p:nvSpPr>
          <p:cNvPr name="TextBox 3" id="3"/>
          <p:cNvSpPr txBox="true"/>
          <p:nvPr/>
        </p:nvSpPr>
        <p:spPr>
          <a:xfrm rot="0">
            <a:off x="5386918" y="5866444"/>
            <a:ext cx="7514164" cy="438156"/>
          </a:xfrm>
          <a:prstGeom prst="rect">
            <a:avLst/>
          </a:prstGeom>
        </p:spPr>
        <p:txBody>
          <a:bodyPr anchor="t" rtlCol="false" tIns="0" lIns="0" bIns="0" rIns="0">
            <a:spAutoFit/>
          </a:bodyPr>
          <a:lstStyle/>
          <a:p>
            <a:pPr algn="ctr">
              <a:lnSpc>
                <a:spcPts val="3300"/>
              </a:lnSpc>
            </a:pPr>
            <a:r>
              <a:rPr lang="en-US" sz="3000">
                <a:solidFill>
                  <a:srgbClr val="545454"/>
                </a:solidFill>
                <a:latin typeface="DM Sans"/>
                <a:ea typeface="DM Sans"/>
                <a:cs typeface="DM Sans"/>
                <a:sym typeface="DM Sans"/>
              </a:rPr>
              <a:t>www.reallygreatsite.com</a:t>
            </a:r>
          </a:p>
        </p:txBody>
      </p:sp>
      <p:sp>
        <p:nvSpPr>
          <p:cNvPr name="Freeform 4" id="4"/>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3123603" y="5475036"/>
            <a:ext cx="8847511" cy="8855676"/>
            <a:chOff x="0" y="0"/>
            <a:chExt cx="11796681" cy="11807568"/>
          </a:xfrm>
        </p:grpSpPr>
        <p:grpSp>
          <p:nvGrpSpPr>
            <p:cNvPr name="Group 22" id="22"/>
            <p:cNvGrpSpPr/>
            <p:nvPr/>
          </p:nvGrpSpPr>
          <p:grpSpPr>
            <a:xfrm rot="2700000">
              <a:off x="1676828" y="2799524"/>
              <a:ext cx="9887197" cy="4753460"/>
              <a:chOff x="0" y="0"/>
              <a:chExt cx="660400" cy="317500"/>
            </a:xfrm>
          </p:grpSpPr>
          <p:sp>
            <p:nvSpPr>
              <p:cNvPr name="Freeform 23" id="2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4" id="2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5" id="25"/>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6" id="26"/>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7" id="27"/>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8" id="28"/>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9" id="29"/>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30" id="30"/>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1" id="31"/>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2" id="32"/>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3" id="33"/>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4" id="34"/>
          <p:cNvGrpSpPr/>
          <p:nvPr/>
        </p:nvGrpSpPr>
        <p:grpSpPr>
          <a:xfrm rot="0">
            <a:off x="-2634012" y="-5192964"/>
            <a:ext cx="8847511" cy="8855676"/>
            <a:chOff x="0" y="0"/>
            <a:chExt cx="11796681" cy="11807568"/>
          </a:xfrm>
        </p:grpSpPr>
        <p:grpSp>
          <p:nvGrpSpPr>
            <p:cNvPr name="Group 35" id="35"/>
            <p:cNvGrpSpPr/>
            <p:nvPr/>
          </p:nvGrpSpPr>
          <p:grpSpPr>
            <a:xfrm rot="2700000">
              <a:off x="1676828" y="2799524"/>
              <a:ext cx="9887197" cy="4753460"/>
              <a:chOff x="0" y="0"/>
              <a:chExt cx="660400" cy="317500"/>
            </a:xfrm>
          </p:grpSpPr>
          <p:sp>
            <p:nvSpPr>
              <p:cNvPr name="Freeform 36" id="3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7" id="3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8" id="38"/>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9" id="39"/>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40" id="40"/>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1" id="41"/>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2" id="42"/>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3" id="43"/>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4" id="44"/>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5" id="45"/>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6" id="46"/>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PROJECT TIMELINE</a:t>
            </a:r>
          </a:p>
        </p:txBody>
      </p:sp>
      <p:sp>
        <p:nvSpPr>
          <p:cNvPr name="Freeform 12" id="12"/>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0">
            <a:off x="2828098" y="5400778"/>
            <a:ext cx="5399476" cy="917911"/>
            <a:chOff x="0" y="0"/>
            <a:chExt cx="1592438" cy="270714"/>
          </a:xfrm>
        </p:grpSpPr>
        <p:sp>
          <p:nvSpPr>
            <p:cNvPr name="Freeform 21" id="21"/>
            <p:cNvSpPr/>
            <p:nvPr/>
          </p:nvSpPr>
          <p:spPr>
            <a:xfrm flipH="false" flipV="false" rot="0">
              <a:off x="0" y="0"/>
              <a:ext cx="1592438" cy="270714"/>
            </a:xfrm>
            <a:custGeom>
              <a:avLst/>
              <a:gdLst/>
              <a:ahLst/>
              <a:cxnLst/>
              <a:rect r="r" b="b" t="t" l="l"/>
              <a:pathLst>
                <a:path h="270714" w="1592438">
                  <a:moveTo>
                    <a:pt x="73125" y="0"/>
                  </a:moveTo>
                  <a:lnTo>
                    <a:pt x="1519312" y="0"/>
                  </a:lnTo>
                  <a:cubicBezTo>
                    <a:pt x="1538706" y="0"/>
                    <a:pt x="1557306" y="7704"/>
                    <a:pt x="1571020" y="21418"/>
                  </a:cubicBezTo>
                  <a:cubicBezTo>
                    <a:pt x="1584733" y="35132"/>
                    <a:pt x="1592438" y="53731"/>
                    <a:pt x="1592438" y="73125"/>
                  </a:cubicBezTo>
                  <a:lnTo>
                    <a:pt x="1592438" y="197589"/>
                  </a:lnTo>
                  <a:cubicBezTo>
                    <a:pt x="1592438" y="237975"/>
                    <a:pt x="1559698" y="270714"/>
                    <a:pt x="1519312" y="270714"/>
                  </a:cubicBezTo>
                  <a:lnTo>
                    <a:pt x="73125" y="270714"/>
                  </a:lnTo>
                  <a:cubicBezTo>
                    <a:pt x="32739" y="270714"/>
                    <a:pt x="0" y="237975"/>
                    <a:pt x="0" y="197589"/>
                  </a:cubicBezTo>
                  <a:lnTo>
                    <a:pt x="0" y="73125"/>
                  </a:lnTo>
                  <a:cubicBezTo>
                    <a:pt x="0" y="32739"/>
                    <a:pt x="32739" y="0"/>
                    <a:pt x="73125" y="0"/>
                  </a:cubicBezTo>
                  <a:close/>
                </a:path>
              </a:pathLst>
            </a:custGeom>
            <a:solidFill>
              <a:srgbClr val="227C9D"/>
            </a:solidFill>
          </p:spPr>
        </p:sp>
        <p:sp>
          <p:nvSpPr>
            <p:cNvPr name="TextBox 22" id="22"/>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grpSp>
        <p:nvGrpSpPr>
          <p:cNvPr name="Group 23" id="23"/>
          <p:cNvGrpSpPr/>
          <p:nvPr/>
        </p:nvGrpSpPr>
        <p:grpSpPr>
          <a:xfrm rot="0">
            <a:off x="2828098" y="7203689"/>
            <a:ext cx="5399476" cy="917911"/>
            <a:chOff x="0" y="0"/>
            <a:chExt cx="1592438" cy="270714"/>
          </a:xfrm>
        </p:grpSpPr>
        <p:sp>
          <p:nvSpPr>
            <p:cNvPr name="Freeform 24" id="24"/>
            <p:cNvSpPr/>
            <p:nvPr/>
          </p:nvSpPr>
          <p:spPr>
            <a:xfrm flipH="false" flipV="false" rot="0">
              <a:off x="0" y="0"/>
              <a:ext cx="1592438" cy="270714"/>
            </a:xfrm>
            <a:custGeom>
              <a:avLst/>
              <a:gdLst/>
              <a:ahLst/>
              <a:cxnLst/>
              <a:rect r="r" b="b" t="t" l="l"/>
              <a:pathLst>
                <a:path h="270714" w="1592438">
                  <a:moveTo>
                    <a:pt x="73125" y="0"/>
                  </a:moveTo>
                  <a:lnTo>
                    <a:pt x="1519312" y="0"/>
                  </a:lnTo>
                  <a:cubicBezTo>
                    <a:pt x="1538706" y="0"/>
                    <a:pt x="1557306" y="7704"/>
                    <a:pt x="1571020" y="21418"/>
                  </a:cubicBezTo>
                  <a:cubicBezTo>
                    <a:pt x="1584733" y="35132"/>
                    <a:pt x="1592438" y="53731"/>
                    <a:pt x="1592438" y="73125"/>
                  </a:cubicBezTo>
                  <a:lnTo>
                    <a:pt x="1592438" y="197589"/>
                  </a:lnTo>
                  <a:cubicBezTo>
                    <a:pt x="1592438" y="237975"/>
                    <a:pt x="1559698" y="270714"/>
                    <a:pt x="1519312" y="270714"/>
                  </a:cubicBezTo>
                  <a:lnTo>
                    <a:pt x="73125" y="270714"/>
                  </a:lnTo>
                  <a:cubicBezTo>
                    <a:pt x="32739" y="270714"/>
                    <a:pt x="0" y="237975"/>
                    <a:pt x="0" y="197589"/>
                  </a:cubicBezTo>
                  <a:lnTo>
                    <a:pt x="0" y="73125"/>
                  </a:lnTo>
                  <a:cubicBezTo>
                    <a:pt x="0" y="32739"/>
                    <a:pt x="32739" y="0"/>
                    <a:pt x="73125" y="0"/>
                  </a:cubicBezTo>
                  <a:close/>
                </a:path>
              </a:pathLst>
            </a:custGeom>
            <a:solidFill>
              <a:srgbClr val="227C9D"/>
            </a:solidFill>
          </p:spPr>
        </p:sp>
        <p:sp>
          <p:nvSpPr>
            <p:cNvPr name="TextBox 25" id="2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grpSp>
        <p:nvGrpSpPr>
          <p:cNvPr name="Group 26" id="26"/>
          <p:cNvGrpSpPr/>
          <p:nvPr/>
        </p:nvGrpSpPr>
        <p:grpSpPr>
          <a:xfrm rot="0">
            <a:off x="2828098" y="3597867"/>
            <a:ext cx="5399476" cy="917911"/>
            <a:chOff x="0" y="0"/>
            <a:chExt cx="1592438" cy="270714"/>
          </a:xfrm>
        </p:grpSpPr>
        <p:sp>
          <p:nvSpPr>
            <p:cNvPr name="Freeform 27" id="27"/>
            <p:cNvSpPr/>
            <p:nvPr/>
          </p:nvSpPr>
          <p:spPr>
            <a:xfrm flipH="false" flipV="false" rot="0">
              <a:off x="0" y="0"/>
              <a:ext cx="1592438" cy="270714"/>
            </a:xfrm>
            <a:custGeom>
              <a:avLst/>
              <a:gdLst/>
              <a:ahLst/>
              <a:cxnLst/>
              <a:rect r="r" b="b" t="t" l="l"/>
              <a:pathLst>
                <a:path h="270714" w="1592438">
                  <a:moveTo>
                    <a:pt x="73125" y="0"/>
                  </a:moveTo>
                  <a:lnTo>
                    <a:pt x="1519312" y="0"/>
                  </a:lnTo>
                  <a:cubicBezTo>
                    <a:pt x="1538706" y="0"/>
                    <a:pt x="1557306" y="7704"/>
                    <a:pt x="1571020" y="21418"/>
                  </a:cubicBezTo>
                  <a:cubicBezTo>
                    <a:pt x="1584733" y="35132"/>
                    <a:pt x="1592438" y="53731"/>
                    <a:pt x="1592438" y="73125"/>
                  </a:cubicBezTo>
                  <a:lnTo>
                    <a:pt x="1592438" y="197589"/>
                  </a:lnTo>
                  <a:cubicBezTo>
                    <a:pt x="1592438" y="237975"/>
                    <a:pt x="1559698" y="270714"/>
                    <a:pt x="1519312" y="270714"/>
                  </a:cubicBezTo>
                  <a:lnTo>
                    <a:pt x="73125" y="270714"/>
                  </a:lnTo>
                  <a:cubicBezTo>
                    <a:pt x="32739" y="270714"/>
                    <a:pt x="0" y="237975"/>
                    <a:pt x="0" y="197589"/>
                  </a:cubicBezTo>
                  <a:lnTo>
                    <a:pt x="0" y="73125"/>
                  </a:lnTo>
                  <a:cubicBezTo>
                    <a:pt x="0" y="32739"/>
                    <a:pt x="32739" y="0"/>
                    <a:pt x="73125" y="0"/>
                  </a:cubicBezTo>
                  <a:close/>
                </a:path>
              </a:pathLst>
            </a:custGeom>
            <a:solidFill>
              <a:srgbClr val="227C9D"/>
            </a:solidFill>
          </p:spPr>
        </p:sp>
        <p:sp>
          <p:nvSpPr>
            <p:cNvPr name="TextBox 28" id="28"/>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29" id="29"/>
          <p:cNvSpPr txBox="true"/>
          <p:nvPr/>
        </p:nvSpPr>
        <p:spPr>
          <a:xfrm rot="0">
            <a:off x="3134915" y="3843197"/>
            <a:ext cx="5092659" cy="484402"/>
          </a:xfrm>
          <a:prstGeom prst="rect">
            <a:avLst/>
          </a:prstGeom>
        </p:spPr>
        <p:txBody>
          <a:bodyPr anchor="t" rtlCol="false" tIns="0" lIns="0" bIns="0" rIns="0">
            <a:spAutoFit/>
          </a:bodyPr>
          <a:lstStyle/>
          <a:p>
            <a:pPr algn="l">
              <a:lnSpc>
                <a:spcPts val="3572"/>
              </a:lnSpc>
            </a:pPr>
            <a:r>
              <a:rPr lang="en-US" b="true" sz="3572">
                <a:solidFill>
                  <a:srgbClr val="FFFFFF"/>
                </a:solidFill>
                <a:latin typeface="Kollektif Bold"/>
                <a:ea typeface="Kollektif Bold"/>
                <a:cs typeface="Kollektif Bold"/>
                <a:sym typeface="Kollektif Bold"/>
              </a:rPr>
              <a:t>01 - 專案背景</a:t>
            </a:r>
          </a:p>
        </p:txBody>
      </p:sp>
      <p:sp>
        <p:nvSpPr>
          <p:cNvPr name="TextBox 30" id="30"/>
          <p:cNvSpPr txBox="true"/>
          <p:nvPr/>
        </p:nvSpPr>
        <p:spPr>
          <a:xfrm rot="0">
            <a:off x="3134915" y="5646108"/>
            <a:ext cx="5092659" cy="484402"/>
          </a:xfrm>
          <a:prstGeom prst="rect">
            <a:avLst/>
          </a:prstGeom>
        </p:spPr>
        <p:txBody>
          <a:bodyPr anchor="t" rtlCol="false" tIns="0" lIns="0" bIns="0" rIns="0">
            <a:spAutoFit/>
          </a:bodyPr>
          <a:lstStyle/>
          <a:p>
            <a:pPr algn="l">
              <a:lnSpc>
                <a:spcPts val="3572"/>
              </a:lnSpc>
            </a:pPr>
            <a:r>
              <a:rPr lang="en-US" b="true" sz="3572">
                <a:solidFill>
                  <a:srgbClr val="FFFFFF"/>
                </a:solidFill>
                <a:latin typeface="Kollektif Bold"/>
                <a:ea typeface="Kollektif Bold"/>
                <a:cs typeface="Kollektif Bold"/>
                <a:sym typeface="Kollektif Bold"/>
              </a:rPr>
              <a:t>02 - 專案目的</a:t>
            </a:r>
          </a:p>
        </p:txBody>
      </p:sp>
      <p:sp>
        <p:nvSpPr>
          <p:cNvPr name="TextBox 31" id="31"/>
          <p:cNvSpPr txBox="true"/>
          <p:nvPr/>
        </p:nvSpPr>
        <p:spPr>
          <a:xfrm rot="0">
            <a:off x="3134915" y="7449019"/>
            <a:ext cx="5092659" cy="484402"/>
          </a:xfrm>
          <a:prstGeom prst="rect">
            <a:avLst/>
          </a:prstGeom>
        </p:spPr>
        <p:txBody>
          <a:bodyPr anchor="t" rtlCol="false" tIns="0" lIns="0" bIns="0" rIns="0">
            <a:spAutoFit/>
          </a:bodyPr>
          <a:lstStyle/>
          <a:p>
            <a:pPr algn="l">
              <a:lnSpc>
                <a:spcPts val="3572"/>
              </a:lnSpc>
            </a:pPr>
            <a:r>
              <a:rPr lang="en-US" b="true" sz="3572">
                <a:solidFill>
                  <a:srgbClr val="FFFFFF"/>
                </a:solidFill>
                <a:latin typeface="Kollektif Bold"/>
                <a:ea typeface="Kollektif Bold"/>
                <a:cs typeface="Kollektif Bold"/>
                <a:sym typeface="Kollektif Bold"/>
              </a:rPr>
              <a:t>03 - 專案範圍</a:t>
            </a:r>
          </a:p>
        </p:txBody>
      </p:sp>
      <p:grpSp>
        <p:nvGrpSpPr>
          <p:cNvPr name="Group 32" id="32"/>
          <p:cNvGrpSpPr/>
          <p:nvPr/>
        </p:nvGrpSpPr>
        <p:grpSpPr>
          <a:xfrm rot="0">
            <a:off x="9144000" y="5400778"/>
            <a:ext cx="5399476" cy="917911"/>
            <a:chOff x="0" y="0"/>
            <a:chExt cx="1592438" cy="270714"/>
          </a:xfrm>
        </p:grpSpPr>
        <p:sp>
          <p:nvSpPr>
            <p:cNvPr name="Freeform 33" id="33"/>
            <p:cNvSpPr/>
            <p:nvPr/>
          </p:nvSpPr>
          <p:spPr>
            <a:xfrm flipH="false" flipV="false" rot="0">
              <a:off x="0" y="0"/>
              <a:ext cx="1592438" cy="270714"/>
            </a:xfrm>
            <a:custGeom>
              <a:avLst/>
              <a:gdLst/>
              <a:ahLst/>
              <a:cxnLst/>
              <a:rect r="r" b="b" t="t" l="l"/>
              <a:pathLst>
                <a:path h="270714" w="1592438">
                  <a:moveTo>
                    <a:pt x="73125" y="0"/>
                  </a:moveTo>
                  <a:lnTo>
                    <a:pt x="1519312" y="0"/>
                  </a:lnTo>
                  <a:cubicBezTo>
                    <a:pt x="1538706" y="0"/>
                    <a:pt x="1557306" y="7704"/>
                    <a:pt x="1571020" y="21418"/>
                  </a:cubicBezTo>
                  <a:cubicBezTo>
                    <a:pt x="1584733" y="35132"/>
                    <a:pt x="1592438" y="53731"/>
                    <a:pt x="1592438" y="73125"/>
                  </a:cubicBezTo>
                  <a:lnTo>
                    <a:pt x="1592438" y="197589"/>
                  </a:lnTo>
                  <a:cubicBezTo>
                    <a:pt x="1592438" y="237975"/>
                    <a:pt x="1559698" y="270714"/>
                    <a:pt x="1519312" y="270714"/>
                  </a:cubicBezTo>
                  <a:lnTo>
                    <a:pt x="73125" y="270714"/>
                  </a:lnTo>
                  <a:cubicBezTo>
                    <a:pt x="32739" y="270714"/>
                    <a:pt x="0" y="237975"/>
                    <a:pt x="0" y="197589"/>
                  </a:cubicBezTo>
                  <a:lnTo>
                    <a:pt x="0" y="73125"/>
                  </a:lnTo>
                  <a:cubicBezTo>
                    <a:pt x="0" y="32739"/>
                    <a:pt x="32739" y="0"/>
                    <a:pt x="73125" y="0"/>
                  </a:cubicBezTo>
                  <a:close/>
                </a:path>
              </a:pathLst>
            </a:custGeom>
            <a:solidFill>
              <a:srgbClr val="227C9D"/>
            </a:solidFill>
          </p:spPr>
        </p:sp>
        <p:sp>
          <p:nvSpPr>
            <p:cNvPr name="TextBox 34" id="3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grpSp>
        <p:nvGrpSpPr>
          <p:cNvPr name="Group 35" id="35"/>
          <p:cNvGrpSpPr/>
          <p:nvPr/>
        </p:nvGrpSpPr>
        <p:grpSpPr>
          <a:xfrm rot="0">
            <a:off x="9144000" y="7203689"/>
            <a:ext cx="5399476" cy="917911"/>
            <a:chOff x="0" y="0"/>
            <a:chExt cx="1592438" cy="270714"/>
          </a:xfrm>
        </p:grpSpPr>
        <p:sp>
          <p:nvSpPr>
            <p:cNvPr name="Freeform 36" id="36"/>
            <p:cNvSpPr/>
            <p:nvPr/>
          </p:nvSpPr>
          <p:spPr>
            <a:xfrm flipH="false" flipV="false" rot="0">
              <a:off x="0" y="0"/>
              <a:ext cx="1592438" cy="270714"/>
            </a:xfrm>
            <a:custGeom>
              <a:avLst/>
              <a:gdLst/>
              <a:ahLst/>
              <a:cxnLst/>
              <a:rect r="r" b="b" t="t" l="l"/>
              <a:pathLst>
                <a:path h="270714" w="1592438">
                  <a:moveTo>
                    <a:pt x="73125" y="0"/>
                  </a:moveTo>
                  <a:lnTo>
                    <a:pt x="1519312" y="0"/>
                  </a:lnTo>
                  <a:cubicBezTo>
                    <a:pt x="1538706" y="0"/>
                    <a:pt x="1557306" y="7704"/>
                    <a:pt x="1571020" y="21418"/>
                  </a:cubicBezTo>
                  <a:cubicBezTo>
                    <a:pt x="1584733" y="35132"/>
                    <a:pt x="1592438" y="53731"/>
                    <a:pt x="1592438" y="73125"/>
                  </a:cubicBezTo>
                  <a:lnTo>
                    <a:pt x="1592438" y="197589"/>
                  </a:lnTo>
                  <a:cubicBezTo>
                    <a:pt x="1592438" y="237975"/>
                    <a:pt x="1559698" y="270714"/>
                    <a:pt x="1519312" y="270714"/>
                  </a:cubicBezTo>
                  <a:lnTo>
                    <a:pt x="73125" y="270714"/>
                  </a:lnTo>
                  <a:cubicBezTo>
                    <a:pt x="32739" y="270714"/>
                    <a:pt x="0" y="237975"/>
                    <a:pt x="0" y="197589"/>
                  </a:cubicBezTo>
                  <a:lnTo>
                    <a:pt x="0" y="73125"/>
                  </a:lnTo>
                  <a:cubicBezTo>
                    <a:pt x="0" y="32739"/>
                    <a:pt x="32739" y="0"/>
                    <a:pt x="73125" y="0"/>
                  </a:cubicBezTo>
                  <a:close/>
                </a:path>
              </a:pathLst>
            </a:custGeom>
            <a:solidFill>
              <a:srgbClr val="227C9D"/>
            </a:solidFill>
          </p:spPr>
        </p:sp>
        <p:sp>
          <p:nvSpPr>
            <p:cNvPr name="TextBox 37" id="37"/>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grpSp>
        <p:nvGrpSpPr>
          <p:cNvPr name="Group 38" id="38"/>
          <p:cNvGrpSpPr/>
          <p:nvPr/>
        </p:nvGrpSpPr>
        <p:grpSpPr>
          <a:xfrm rot="0">
            <a:off x="9144000" y="3597867"/>
            <a:ext cx="5399476" cy="917911"/>
            <a:chOff x="0" y="0"/>
            <a:chExt cx="1592438" cy="270714"/>
          </a:xfrm>
        </p:grpSpPr>
        <p:sp>
          <p:nvSpPr>
            <p:cNvPr name="Freeform 39" id="39"/>
            <p:cNvSpPr/>
            <p:nvPr/>
          </p:nvSpPr>
          <p:spPr>
            <a:xfrm flipH="false" flipV="false" rot="0">
              <a:off x="0" y="0"/>
              <a:ext cx="1592438" cy="270714"/>
            </a:xfrm>
            <a:custGeom>
              <a:avLst/>
              <a:gdLst/>
              <a:ahLst/>
              <a:cxnLst/>
              <a:rect r="r" b="b" t="t" l="l"/>
              <a:pathLst>
                <a:path h="270714" w="1592438">
                  <a:moveTo>
                    <a:pt x="73125" y="0"/>
                  </a:moveTo>
                  <a:lnTo>
                    <a:pt x="1519312" y="0"/>
                  </a:lnTo>
                  <a:cubicBezTo>
                    <a:pt x="1538706" y="0"/>
                    <a:pt x="1557306" y="7704"/>
                    <a:pt x="1571020" y="21418"/>
                  </a:cubicBezTo>
                  <a:cubicBezTo>
                    <a:pt x="1584733" y="35132"/>
                    <a:pt x="1592438" y="53731"/>
                    <a:pt x="1592438" y="73125"/>
                  </a:cubicBezTo>
                  <a:lnTo>
                    <a:pt x="1592438" y="197589"/>
                  </a:lnTo>
                  <a:cubicBezTo>
                    <a:pt x="1592438" y="237975"/>
                    <a:pt x="1559698" y="270714"/>
                    <a:pt x="1519312" y="270714"/>
                  </a:cubicBezTo>
                  <a:lnTo>
                    <a:pt x="73125" y="270714"/>
                  </a:lnTo>
                  <a:cubicBezTo>
                    <a:pt x="32739" y="270714"/>
                    <a:pt x="0" y="237975"/>
                    <a:pt x="0" y="197589"/>
                  </a:cubicBezTo>
                  <a:lnTo>
                    <a:pt x="0" y="73125"/>
                  </a:lnTo>
                  <a:cubicBezTo>
                    <a:pt x="0" y="32739"/>
                    <a:pt x="32739" y="0"/>
                    <a:pt x="73125" y="0"/>
                  </a:cubicBezTo>
                  <a:close/>
                </a:path>
              </a:pathLst>
            </a:custGeom>
            <a:solidFill>
              <a:srgbClr val="227C9D"/>
            </a:solidFill>
          </p:spPr>
        </p:sp>
        <p:sp>
          <p:nvSpPr>
            <p:cNvPr name="TextBox 40" id="40"/>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41" id="41"/>
          <p:cNvSpPr txBox="true"/>
          <p:nvPr/>
        </p:nvSpPr>
        <p:spPr>
          <a:xfrm rot="0">
            <a:off x="9450816" y="3843197"/>
            <a:ext cx="5092659" cy="484402"/>
          </a:xfrm>
          <a:prstGeom prst="rect">
            <a:avLst/>
          </a:prstGeom>
        </p:spPr>
        <p:txBody>
          <a:bodyPr anchor="t" rtlCol="false" tIns="0" lIns="0" bIns="0" rIns="0">
            <a:spAutoFit/>
          </a:bodyPr>
          <a:lstStyle/>
          <a:p>
            <a:pPr algn="l">
              <a:lnSpc>
                <a:spcPts val="3572"/>
              </a:lnSpc>
            </a:pPr>
            <a:r>
              <a:rPr lang="en-US" b="true" sz="3572">
                <a:solidFill>
                  <a:srgbClr val="FFFFFF"/>
                </a:solidFill>
                <a:latin typeface="Kollektif Bold"/>
                <a:ea typeface="Kollektif Bold"/>
                <a:cs typeface="Kollektif Bold"/>
                <a:sym typeface="Kollektif Bold"/>
              </a:rPr>
              <a:t>04 - 執行方法與溝通</a:t>
            </a:r>
          </a:p>
        </p:txBody>
      </p:sp>
      <p:sp>
        <p:nvSpPr>
          <p:cNvPr name="TextBox 42" id="42"/>
          <p:cNvSpPr txBox="true"/>
          <p:nvPr/>
        </p:nvSpPr>
        <p:spPr>
          <a:xfrm rot="0">
            <a:off x="9450816" y="5646108"/>
            <a:ext cx="5092659" cy="484402"/>
          </a:xfrm>
          <a:prstGeom prst="rect">
            <a:avLst/>
          </a:prstGeom>
        </p:spPr>
        <p:txBody>
          <a:bodyPr anchor="t" rtlCol="false" tIns="0" lIns="0" bIns="0" rIns="0">
            <a:spAutoFit/>
          </a:bodyPr>
          <a:lstStyle/>
          <a:p>
            <a:pPr algn="l">
              <a:lnSpc>
                <a:spcPts val="3572"/>
              </a:lnSpc>
            </a:pPr>
            <a:r>
              <a:rPr lang="en-US" b="true" sz="3572">
                <a:solidFill>
                  <a:srgbClr val="FFFFFF"/>
                </a:solidFill>
                <a:latin typeface="Kollektif Bold"/>
                <a:ea typeface="Kollektif Bold"/>
                <a:cs typeface="Kollektif Bold"/>
                <a:sym typeface="Kollektif Bold"/>
              </a:rPr>
              <a:t>05 - 時程與里程碑</a:t>
            </a:r>
          </a:p>
        </p:txBody>
      </p:sp>
      <p:sp>
        <p:nvSpPr>
          <p:cNvPr name="TextBox 43" id="43"/>
          <p:cNvSpPr txBox="true"/>
          <p:nvPr/>
        </p:nvSpPr>
        <p:spPr>
          <a:xfrm rot="0">
            <a:off x="9450816" y="7449019"/>
            <a:ext cx="5092659" cy="484402"/>
          </a:xfrm>
          <a:prstGeom prst="rect">
            <a:avLst/>
          </a:prstGeom>
        </p:spPr>
        <p:txBody>
          <a:bodyPr anchor="t" rtlCol="false" tIns="0" lIns="0" bIns="0" rIns="0">
            <a:spAutoFit/>
          </a:bodyPr>
          <a:lstStyle/>
          <a:p>
            <a:pPr algn="l">
              <a:lnSpc>
                <a:spcPts val="3572"/>
              </a:lnSpc>
            </a:pPr>
            <a:r>
              <a:rPr lang="en-US" b="true" sz="3572">
                <a:solidFill>
                  <a:srgbClr val="FFFFFF"/>
                </a:solidFill>
                <a:latin typeface="Kollektif Bold"/>
                <a:ea typeface="Kollektif Bold"/>
                <a:cs typeface="Kollektif Bold"/>
                <a:sym typeface="Kollektif Bold"/>
              </a:rPr>
              <a:t>06 - 問題與討論</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專案背景</a:t>
            </a:r>
          </a:p>
        </p:txBody>
      </p:sp>
      <p:sp>
        <p:nvSpPr>
          <p:cNvPr name="TextBox 12" id="12"/>
          <p:cNvSpPr txBox="true"/>
          <p:nvPr/>
        </p:nvSpPr>
        <p:spPr>
          <a:xfrm rot="0">
            <a:off x="3319384" y="2295469"/>
            <a:ext cx="11717189" cy="4505325"/>
          </a:xfrm>
          <a:prstGeom prst="rect">
            <a:avLst/>
          </a:prstGeom>
        </p:spPr>
        <p:txBody>
          <a:bodyPr anchor="t" rtlCol="false" tIns="0" lIns="0" bIns="0" rIns="0">
            <a:spAutoFit/>
          </a:bodyPr>
          <a:lstStyle/>
          <a:p>
            <a:pPr algn="l" marL="647700" indent="-323850" lvl="1">
              <a:lnSpc>
                <a:spcPts val="6000"/>
              </a:lnSpc>
              <a:buFont typeface="Arial"/>
              <a:buChar char="•"/>
            </a:pPr>
            <a:r>
              <a:rPr lang="en-US" sz="3000">
                <a:solidFill>
                  <a:srgbClr val="545454"/>
                </a:solidFill>
                <a:latin typeface="DM Sans"/>
                <a:ea typeface="DM Sans"/>
                <a:cs typeface="DM Sans"/>
                <a:sym typeface="DM Sans"/>
              </a:rPr>
              <a:t>因應應用系統現代化的相關規劃，預計逐步將理賠的非醫療相關的功能導入至OPEN系統，但在啟動導入前需針對雙系統的商品的各項特徵與相關規則進行盤點作業，故發起本專案。</a:t>
            </a:r>
          </a:p>
          <a:p>
            <a:pPr algn="l" marL="647700" indent="-323850" lvl="1">
              <a:lnSpc>
                <a:spcPts val="6000"/>
              </a:lnSpc>
              <a:buFont typeface="Arial"/>
              <a:buChar char="•"/>
            </a:pPr>
            <a:r>
              <a:rPr lang="en-US" sz="3000">
                <a:solidFill>
                  <a:srgbClr val="545454"/>
                </a:solidFill>
                <a:latin typeface="DM Sans"/>
                <a:ea typeface="DM Sans"/>
                <a:cs typeface="DM Sans"/>
                <a:sym typeface="DM Sans"/>
              </a:rPr>
              <a:t>以及現行雙系統的商品所使用的失能等級表各不相同，可能與現行系統的失能等級表有落差，可能會造成審核人員在使用上會有困惑，故本專案亦會對各種商品的失能等級表進行盤點。</a:t>
            </a:r>
          </a:p>
        </p:txBody>
      </p:sp>
      <p:sp>
        <p:nvSpPr>
          <p:cNvPr name="Freeform 13" id="13"/>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專案目的</a:t>
            </a:r>
          </a:p>
        </p:txBody>
      </p:sp>
      <p:sp>
        <p:nvSpPr>
          <p:cNvPr name="TextBox 12" id="12"/>
          <p:cNvSpPr txBox="true"/>
          <p:nvPr/>
        </p:nvSpPr>
        <p:spPr>
          <a:xfrm rot="0">
            <a:off x="3319384" y="2295469"/>
            <a:ext cx="11717189" cy="4505325"/>
          </a:xfrm>
          <a:prstGeom prst="rect">
            <a:avLst/>
          </a:prstGeom>
        </p:spPr>
        <p:txBody>
          <a:bodyPr anchor="t" rtlCol="false" tIns="0" lIns="0" bIns="0" rIns="0">
            <a:spAutoFit/>
          </a:bodyPr>
          <a:lstStyle/>
          <a:p>
            <a:pPr algn="l" marL="647700" indent="-323850" lvl="1">
              <a:lnSpc>
                <a:spcPts val="6000"/>
              </a:lnSpc>
              <a:buFont typeface="Arial"/>
              <a:buChar char="•"/>
            </a:pPr>
            <a:r>
              <a:rPr lang="en-US" sz="3000">
                <a:solidFill>
                  <a:srgbClr val="545454"/>
                </a:solidFill>
                <a:latin typeface="DM Sans"/>
                <a:ea typeface="DM Sans"/>
                <a:cs typeface="DM Sans"/>
                <a:sym typeface="DM Sans"/>
              </a:rPr>
              <a:t>建立一個全新的商品特徵盤點表，著重在商品的理賠特徵與規則的部分，能夠記錄表列商品結構化資訊，供日後應用系統現代化的其他專案使用。</a:t>
            </a:r>
          </a:p>
          <a:p>
            <a:pPr algn="l" marL="647700" indent="-323850" lvl="1">
              <a:lnSpc>
                <a:spcPts val="6000"/>
              </a:lnSpc>
              <a:buFont typeface="Arial"/>
              <a:buChar char="•"/>
            </a:pPr>
            <a:r>
              <a:rPr lang="en-US" sz="3000">
                <a:solidFill>
                  <a:srgbClr val="545454"/>
                </a:solidFill>
                <a:latin typeface="DM Sans"/>
                <a:ea typeface="DM Sans"/>
                <a:cs typeface="DM Sans"/>
                <a:sym typeface="DM Sans"/>
              </a:rPr>
              <a:t>建立一個商品的失能等級項目差異記錄表，著重在比對商品與系統的失能等級版本的差異盤點，供日後進行失能等級表優化的規劃方向使用。</a:t>
            </a:r>
          </a:p>
        </p:txBody>
      </p:sp>
      <p:sp>
        <p:nvSpPr>
          <p:cNvPr name="Freeform 13" id="13"/>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專案範圍</a:t>
            </a:r>
          </a:p>
        </p:txBody>
      </p:sp>
      <p:sp>
        <p:nvSpPr>
          <p:cNvPr name="TextBox 12" id="12"/>
          <p:cNvSpPr txBox="true"/>
          <p:nvPr/>
        </p:nvSpPr>
        <p:spPr>
          <a:xfrm rot="0">
            <a:off x="3319384" y="2295469"/>
            <a:ext cx="11717189" cy="6791325"/>
          </a:xfrm>
          <a:prstGeom prst="rect">
            <a:avLst/>
          </a:prstGeom>
        </p:spPr>
        <p:txBody>
          <a:bodyPr anchor="t" rtlCol="false" tIns="0" lIns="0" bIns="0" rIns="0">
            <a:spAutoFit/>
          </a:bodyPr>
          <a:lstStyle/>
          <a:p>
            <a:pPr algn="l" marL="647700" indent="-323850" lvl="1">
              <a:lnSpc>
                <a:spcPts val="6000"/>
              </a:lnSpc>
              <a:buFont typeface="Arial"/>
              <a:buChar char="•"/>
            </a:pPr>
            <a:r>
              <a:rPr lang="en-US" sz="3000">
                <a:solidFill>
                  <a:srgbClr val="545454"/>
                </a:solidFill>
                <a:latin typeface="DM Sans"/>
                <a:ea typeface="DM Sans"/>
                <a:cs typeface="DM Sans"/>
                <a:sym typeface="DM Sans"/>
              </a:rPr>
              <a:t>本專案預計對雙系統的所有商品的特徵與相關規則進行盤點，本專案目前進行為第二階段，其範圍的雙系統商品數量共計1089個商品（F系統：XXX個、A系統：XXX個），其他階段的盤點啟動時程尚未進行規劃。</a:t>
            </a:r>
          </a:p>
          <a:p>
            <a:pPr algn="l" marL="647700" indent="-323850" lvl="1">
              <a:lnSpc>
                <a:spcPts val="6000"/>
              </a:lnSpc>
              <a:buFont typeface="Arial"/>
              <a:buChar char="•"/>
            </a:pPr>
            <a:r>
              <a:rPr lang="en-US" sz="3000">
                <a:solidFill>
                  <a:srgbClr val="545454"/>
                </a:solidFill>
                <a:latin typeface="DM Sans"/>
                <a:ea typeface="DM Sans"/>
                <a:cs typeface="DM Sans"/>
                <a:sym typeface="DM Sans"/>
              </a:rPr>
              <a:t>專案各階段需盤點的商品數量：</a:t>
            </a:r>
          </a:p>
          <a:p>
            <a:pPr algn="l" marL="1295400" indent="-431800" lvl="2">
              <a:lnSpc>
                <a:spcPts val="6000"/>
              </a:lnSpc>
              <a:buFont typeface="Arial"/>
              <a:buChar char="⚬"/>
            </a:pPr>
            <a:r>
              <a:rPr lang="en-US" sz="3000">
                <a:solidFill>
                  <a:srgbClr val="545454"/>
                </a:solidFill>
                <a:latin typeface="DM Sans"/>
                <a:ea typeface="DM Sans"/>
                <a:cs typeface="DM Sans"/>
                <a:sym typeface="DM Sans"/>
              </a:rPr>
              <a:t>第一階段：0個</a:t>
            </a:r>
          </a:p>
          <a:p>
            <a:pPr algn="l" marL="1295400" indent="-431800" lvl="2">
              <a:lnSpc>
                <a:spcPts val="6000"/>
              </a:lnSpc>
              <a:buFont typeface="Arial"/>
              <a:buChar char="⚬"/>
            </a:pPr>
            <a:r>
              <a:rPr lang="en-US" sz="3000">
                <a:solidFill>
                  <a:srgbClr val="545454"/>
                </a:solidFill>
                <a:latin typeface="DM Sans"/>
                <a:ea typeface="DM Sans"/>
                <a:cs typeface="DM Sans"/>
                <a:sym typeface="DM Sans"/>
              </a:rPr>
              <a:t>第二階段：1089個商品（F系統：XXX個、A系統：XXX個）</a:t>
            </a:r>
          </a:p>
          <a:p>
            <a:pPr algn="l" marL="1295400" indent="-431800" lvl="2">
              <a:lnSpc>
                <a:spcPts val="6000"/>
              </a:lnSpc>
              <a:buFont typeface="Arial"/>
              <a:buChar char="⚬"/>
            </a:pPr>
            <a:r>
              <a:rPr lang="en-US" sz="3000">
                <a:solidFill>
                  <a:srgbClr val="545454"/>
                </a:solidFill>
                <a:latin typeface="DM Sans"/>
                <a:ea typeface="DM Sans"/>
                <a:cs typeface="DM Sans"/>
                <a:sym typeface="DM Sans"/>
              </a:rPr>
              <a:t>第三階段：1089個商品（F系統：XXX個、A系統：XXX個）</a:t>
            </a:r>
          </a:p>
          <a:p>
            <a:pPr algn="l" marL="1295400" indent="-431800" lvl="2">
              <a:lnSpc>
                <a:spcPts val="6000"/>
              </a:lnSpc>
              <a:buFont typeface="Arial"/>
              <a:buChar char="⚬"/>
            </a:pPr>
            <a:r>
              <a:rPr lang="en-US" sz="3000">
                <a:solidFill>
                  <a:srgbClr val="545454"/>
                </a:solidFill>
                <a:latin typeface="DM Sans"/>
                <a:ea typeface="DM Sans"/>
                <a:cs typeface="DM Sans"/>
                <a:sym typeface="DM Sans"/>
              </a:rPr>
              <a:t>第四階段：1089個商品（F系統：XXX個、A系統：XXX個）</a:t>
            </a:r>
          </a:p>
        </p:txBody>
      </p:sp>
      <p:sp>
        <p:nvSpPr>
          <p:cNvPr name="Freeform 13" id="13"/>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執行方法與溝通</a:t>
            </a:r>
          </a:p>
        </p:txBody>
      </p:sp>
      <p:sp>
        <p:nvSpPr>
          <p:cNvPr name="TextBox 12" id="12"/>
          <p:cNvSpPr txBox="true"/>
          <p:nvPr/>
        </p:nvSpPr>
        <p:spPr>
          <a:xfrm rot="0">
            <a:off x="3319384" y="2295469"/>
            <a:ext cx="11717189" cy="4505325"/>
          </a:xfrm>
          <a:prstGeom prst="rect">
            <a:avLst/>
          </a:prstGeom>
        </p:spPr>
        <p:txBody>
          <a:bodyPr anchor="t" rtlCol="false" tIns="0" lIns="0" bIns="0" rIns="0">
            <a:spAutoFit/>
          </a:bodyPr>
          <a:lstStyle/>
          <a:p>
            <a:pPr algn="l" marL="647700" indent="-323850" lvl="1">
              <a:lnSpc>
                <a:spcPts val="6000"/>
              </a:lnSpc>
              <a:buFont typeface="Arial"/>
              <a:buChar char="•"/>
            </a:pPr>
            <a:r>
              <a:rPr lang="en-US" sz="3000">
                <a:solidFill>
                  <a:srgbClr val="545454"/>
                </a:solidFill>
                <a:latin typeface="DM Sans"/>
                <a:ea typeface="DM Sans"/>
                <a:cs typeface="DM Sans"/>
                <a:sym typeface="DM Sans"/>
              </a:rPr>
              <a:t>因本專案的範圍規模龐大，且AS/400雙系統商品的特性的差異戲，本專案將採用小組制進行，其分組如下：</a:t>
            </a:r>
          </a:p>
          <a:p>
            <a:pPr algn="l" marL="1295400" indent="-431800" lvl="2">
              <a:lnSpc>
                <a:spcPts val="6000"/>
              </a:lnSpc>
              <a:buFont typeface="Arial"/>
              <a:buChar char="⚬"/>
            </a:pPr>
            <a:r>
              <a:rPr lang="en-US" sz="3000">
                <a:solidFill>
                  <a:srgbClr val="545454"/>
                </a:solidFill>
                <a:latin typeface="DM Sans"/>
                <a:ea typeface="DM Sans"/>
                <a:cs typeface="DM Sans"/>
                <a:sym typeface="DM Sans"/>
              </a:rPr>
              <a:t>A系統商品特徵盤點組：</a:t>
            </a:r>
          </a:p>
          <a:p>
            <a:pPr algn="l" marL="1943100" indent="-485775" lvl="3">
              <a:lnSpc>
                <a:spcPts val="6000"/>
              </a:lnSpc>
              <a:buFont typeface="Arial"/>
              <a:buChar char="￭"/>
            </a:pPr>
            <a:r>
              <a:rPr lang="en-US" sz="3000">
                <a:solidFill>
                  <a:srgbClr val="545454"/>
                </a:solidFill>
                <a:latin typeface="DM Sans"/>
                <a:ea typeface="DM Sans"/>
                <a:cs typeface="DM Sans"/>
                <a:sym typeface="DM Sans"/>
              </a:rPr>
              <a:t>組長：蔡苡辰</a:t>
            </a:r>
          </a:p>
          <a:p>
            <a:pPr algn="l" marL="1943100" indent="-485775" lvl="3">
              <a:lnSpc>
                <a:spcPts val="6000"/>
              </a:lnSpc>
              <a:buFont typeface="Arial"/>
              <a:buChar char="￭"/>
            </a:pPr>
            <a:r>
              <a:rPr lang="en-US" sz="3000">
                <a:solidFill>
                  <a:srgbClr val="545454"/>
                </a:solidFill>
                <a:latin typeface="DM Sans"/>
                <a:ea typeface="DM Sans"/>
                <a:cs typeface="DM Sans"/>
                <a:sym typeface="DM Sans"/>
              </a:rPr>
              <a:t>副組長：李宜庭</a:t>
            </a:r>
          </a:p>
          <a:p>
            <a:pPr algn="l" marL="1943100" indent="-485775" lvl="3">
              <a:lnSpc>
                <a:spcPts val="6000"/>
              </a:lnSpc>
              <a:buFont typeface="Arial"/>
              <a:buChar char="￭"/>
            </a:pPr>
            <a:r>
              <a:rPr lang="en-US" sz="3000">
                <a:solidFill>
                  <a:srgbClr val="545454"/>
                </a:solidFill>
                <a:latin typeface="DM Sans"/>
                <a:ea typeface="DM Sans"/>
                <a:cs typeface="DM Sans"/>
                <a:sym typeface="DM Sans"/>
              </a:rPr>
              <a:t>組員：</a:t>
            </a:r>
          </a:p>
        </p:txBody>
      </p:sp>
      <p:sp>
        <p:nvSpPr>
          <p:cNvPr name="Freeform 13" id="13"/>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執行方法與溝通</a:t>
            </a:r>
          </a:p>
        </p:txBody>
      </p:sp>
      <p:sp>
        <p:nvSpPr>
          <p:cNvPr name="TextBox 12" id="12"/>
          <p:cNvSpPr txBox="true"/>
          <p:nvPr/>
        </p:nvSpPr>
        <p:spPr>
          <a:xfrm rot="0">
            <a:off x="3319384" y="2295469"/>
            <a:ext cx="11717189" cy="2981325"/>
          </a:xfrm>
          <a:prstGeom prst="rect">
            <a:avLst/>
          </a:prstGeom>
        </p:spPr>
        <p:txBody>
          <a:bodyPr anchor="t" rtlCol="false" tIns="0" lIns="0" bIns="0" rIns="0">
            <a:spAutoFit/>
          </a:bodyPr>
          <a:lstStyle/>
          <a:p>
            <a:pPr algn="l" marL="1295400" indent="-431800" lvl="2">
              <a:lnSpc>
                <a:spcPts val="6000"/>
              </a:lnSpc>
              <a:buFont typeface="Arial"/>
              <a:buChar char="⚬"/>
            </a:pPr>
            <a:r>
              <a:rPr lang="en-US" sz="3000">
                <a:solidFill>
                  <a:srgbClr val="545454"/>
                </a:solidFill>
                <a:latin typeface="DM Sans"/>
                <a:ea typeface="DM Sans"/>
                <a:cs typeface="DM Sans"/>
                <a:sym typeface="DM Sans"/>
              </a:rPr>
              <a:t>F系統商品特徵盤點組：</a:t>
            </a:r>
          </a:p>
          <a:p>
            <a:pPr algn="l" marL="1943100" indent="-485775" lvl="3">
              <a:lnSpc>
                <a:spcPts val="6000"/>
              </a:lnSpc>
              <a:buFont typeface="Arial"/>
              <a:buChar char="￭"/>
            </a:pPr>
            <a:r>
              <a:rPr lang="en-US" sz="3000">
                <a:solidFill>
                  <a:srgbClr val="545454"/>
                </a:solidFill>
                <a:latin typeface="DM Sans"/>
                <a:ea typeface="DM Sans"/>
                <a:cs typeface="DM Sans"/>
                <a:sym typeface="DM Sans"/>
              </a:rPr>
              <a:t>組長：王士銘</a:t>
            </a:r>
          </a:p>
          <a:p>
            <a:pPr algn="l" marL="1943100" indent="-485775" lvl="3">
              <a:lnSpc>
                <a:spcPts val="6000"/>
              </a:lnSpc>
              <a:buFont typeface="Arial"/>
              <a:buChar char="￭"/>
            </a:pPr>
            <a:r>
              <a:rPr lang="en-US" sz="3000">
                <a:solidFill>
                  <a:srgbClr val="545454"/>
                </a:solidFill>
                <a:latin typeface="DM Sans"/>
                <a:ea typeface="DM Sans"/>
                <a:cs typeface="DM Sans"/>
                <a:sym typeface="DM Sans"/>
              </a:rPr>
              <a:t>副組長：陳韡心、郭乃瑀</a:t>
            </a:r>
          </a:p>
          <a:p>
            <a:pPr algn="l" marL="1943100" indent="-485775" lvl="3">
              <a:lnSpc>
                <a:spcPts val="6000"/>
              </a:lnSpc>
              <a:buFont typeface="Arial"/>
              <a:buChar char="￭"/>
            </a:pPr>
            <a:r>
              <a:rPr lang="en-US" sz="3000">
                <a:solidFill>
                  <a:srgbClr val="545454"/>
                </a:solidFill>
                <a:latin typeface="DM Sans"/>
                <a:ea typeface="DM Sans"/>
                <a:cs typeface="DM Sans"/>
                <a:sym typeface="DM Sans"/>
              </a:rPr>
              <a:t>組員：</a:t>
            </a:r>
          </a:p>
        </p:txBody>
      </p:sp>
      <p:sp>
        <p:nvSpPr>
          <p:cNvPr name="Freeform 13" id="13"/>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執行方法與溝通</a:t>
            </a:r>
          </a:p>
        </p:txBody>
      </p:sp>
      <p:sp>
        <p:nvSpPr>
          <p:cNvPr name="TextBox 12" id="12"/>
          <p:cNvSpPr txBox="true"/>
          <p:nvPr/>
        </p:nvSpPr>
        <p:spPr>
          <a:xfrm rot="0">
            <a:off x="3319384" y="2295469"/>
            <a:ext cx="11717189" cy="6791325"/>
          </a:xfrm>
          <a:prstGeom prst="rect">
            <a:avLst/>
          </a:prstGeom>
        </p:spPr>
        <p:txBody>
          <a:bodyPr anchor="t" rtlCol="false" tIns="0" lIns="0" bIns="0" rIns="0">
            <a:spAutoFit/>
          </a:bodyPr>
          <a:lstStyle/>
          <a:p>
            <a:pPr algn="l" marL="647700" indent="-323850" lvl="1">
              <a:lnSpc>
                <a:spcPts val="6000"/>
              </a:lnSpc>
              <a:buFont typeface="Arial"/>
              <a:buChar char="•"/>
            </a:pPr>
            <a:r>
              <a:rPr lang="en-US" sz="3000">
                <a:solidFill>
                  <a:srgbClr val="545454"/>
                </a:solidFill>
                <a:latin typeface="DM Sans"/>
                <a:ea typeface="DM Sans"/>
                <a:cs typeface="DM Sans"/>
                <a:sym typeface="DM Sans"/>
              </a:rPr>
              <a:t>溝通事宜</a:t>
            </a:r>
          </a:p>
          <a:p>
            <a:pPr algn="l" marL="1295400" indent="-431800" lvl="2">
              <a:lnSpc>
                <a:spcPts val="6000"/>
              </a:lnSpc>
              <a:buFont typeface="Arial"/>
              <a:buChar char="⚬"/>
            </a:pPr>
            <a:r>
              <a:rPr lang="en-US" sz="3000">
                <a:solidFill>
                  <a:srgbClr val="545454"/>
                </a:solidFill>
                <a:latin typeface="DM Sans"/>
                <a:ea typeface="DM Sans"/>
                <a:cs typeface="DM Sans"/>
                <a:sym typeface="DM Sans"/>
              </a:rPr>
              <a:t>專案期間，大部分的通知採用 Teams 群組進行通知，必要時會另開會議處理，請於專案時間保持 Teams 的開啟。</a:t>
            </a:r>
          </a:p>
          <a:p>
            <a:pPr algn="l" marL="1295400" indent="-431800" lvl="2">
              <a:lnSpc>
                <a:spcPts val="6000"/>
              </a:lnSpc>
              <a:buFont typeface="Arial"/>
              <a:buChar char="⚬"/>
            </a:pPr>
            <a:r>
              <a:rPr lang="en-US" sz="3000">
                <a:solidFill>
                  <a:srgbClr val="545454"/>
                </a:solidFill>
                <a:latin typeface="DM Sans"/>
                <a:ea typeface="DM Sans"/>
                <a:cs typeface="DM Sans"/>
                <a:sym typeface="DM Sans"/>
              </a:rPr>
              <a:t>專案的共用資料夾：【】</a:t>
            </a:r>
          </a:p>
          <a:p>
            <a:pPr algn="l" marL="1943100" indent="-485775" lvl="3">
              <a:lnSpc>
                <a:spcPts val="6000"/>
              </a:lnSpc>
              <a:buFont typeface="Arial"/>
              <a:buChar char="￭"/>
            </a:pPr>
            <a:r>
              <a:rPr lang="en-US" sz="3000">
                <a:solidFill>
                  <a:srgbClr val="FE6D73"/>
                </a:solidFill>
                <a:latin typeface="DM Sans"/>
                <a:ea typeface="DM Sans"/>
                <a:cs typeface="DM Sans"/>
                <a:sym typeface="DM Sans"/>
              </a:rPr>
              <a:t>請協助確認是否有讀取與寫入的權限</a:t>
            </a:r>
          </a:p>
          <a:p>
            <a:pPr algn="l" marL="647700" indent="-323850" lvl="1">
              <a:lnSpc>
                <a:spcPts val="6000"/>
              </a:lnSpc>
              <a:buFont typeface="Arial"/>
              <a:buChar char="•"/>
            </a:pPr>
            <a:r>
              <a:rPr lang="en-US" sz="3000">
                <a:solidFill>
                  <a:srgbClr val="545454"/>
                </a:solidFill>
                <a:latin typeface="DM Sans"/>
                <a:ea typeface="DM Sans"/>
                <a:cs typeface="DM Sans"/>
                <a:sym typeface="DM Sans"/>
              </a:rPr>
              <a:t>其他</a:t>
            </a:r>
          </a:p>
          <a:p>
            <a:pPr algn="l" marL="1295400" indent="-431800" lvl="2">
              <a:lnSpc>
                <a:spcPts val="6000"/>
              </a:lnSpc>
              <a:buFont typeface="Arial"/>
              <a:buChar char="⚬"/>
            </a:pPr>
            <a:r>
              <a:rPr lang="en-US" sz="3000">
                <a:solidFill>
                  <a:srgbClr val="545454"/>
                </a:solidFill>
                <a:latin typeface="DM Sans"/>
                <a:ea typeface="DM Sans"/>
                <a:cs typeface="DM Sans"/>
                <a:sym typeface="DM Sans"/>
              </a:rPr>
              <a:t>本專案期間，需要每日進行相關的進度回報，若有請假及其相關事宜，或者在專案的執行上有任何問題，請告知組長處理。</a:t>
            </a:r>
          </a:p>
          <a:p>
            <a:pPr algn="l" marL="1295400" indent="-431800" lvl="2">
              <a:lnSpc>
                <a:spcPts val="6000"/>
              </a:lnSpc>
              <a:buFont typeface="Arial"/>
              <a:buChar char="⚬"/>
            </a:pPr>
            <a:r>
              <a:rPr lang="en-US" sz="3000">
                <a:solidFill>
                  <a:srgbClr val="5E17EB"/>
                </a:solidFill>
                <a:latin typeface="DM Sans"/>
                <a:ea typeface="DM Sans"/>
                <a:cs typeface="DM Sans"/>
                <a:sym typeface="DM Sans"/>
              </a:rPr>
              <a:t>其他詳細的盤點與繳交的相關流程，待後續教育訓練說明。</a:t>
            </a:r>
          </a:p>
        </p:txBody>
      </p:sp>
      <p:sp>
        <p:nvSpPr>
          <p:cNvPr name="Freeform 13" id="13"/>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11" id="11"/>
          <p:cNvSpPr txBox="true"/>
          <p:nvPr/>
        </p:nvSpPr>
        <p:spPr>
          <a:xfrm rot="0">
            <a:off x="5343984" y="1133475"/>
            <a:ext cx="7600032" cy="739902"/>
          </a:xfrm>
          <a:prstGeom prst="rect">
            <a:avLst/>
          </a:prstGeom>
        </p:spPr>
        <p:txBody>
          <a:bodyPr anchor="t" rtlCol="false" tIns="0" lIns="0" bIns="0" rIns="0">
            <a:spAutoFit/>
          </a:bodyPr>
          <a:lstStyle/>
          <a:p>
            <a:pPr algn="ctr">
              <a:lnSpc>
                <a:spcPts val="5544"/>
              </a:lnSpc>
            </a:pPr>
            <a:r>
              <a:rPr lang="en-US" b="true" sz="5600">
                <a:solidFill>
                  <a:srgbClr val="227C9D"/>
                </a:solidFill>
                <a:latin typeface="Kollektif Bold"/>
                <a:ea typeface="Kollektif Bold"/>
                <a:cs typeface="Kollektif Bold"/>
                <a:sym typeface="Kollektif Bold"/>
              </a:rPr>
              <a:t>時程與里程碑</a:t>
            </a:r>
          </a:p>
        </p:txBody>
      </p:sp>
      <p:sp>
        <p:nvSpPr>
          <p:cNvPr name="TextBox 12" id="12"/>
          <p:cNvSpPr txBox="true"/>
          <p:nvPr/>
        </p:nvSpPr>
        <p:spPr>
          <a:xfrm rot="0">
            <a:off x="3319384" y="2295469"/>
            <a:ext cx="11717189" cy="6791325"/>
          </a:xfrm>
          <a:prstGeom prst="rect">
            <a:avLst/>
          </a:prstGeom>
        </p:spPr>
        <p:txBody>
          <a:bodyPr anchor="t" rtlCol="false" tIns="0" lIns="0" bIns="0" rIns="0">
            <a:spAutoFit/>
          </a:bodyPr>
          <a:lstStyle/>
          <a:p>
            <a:pPr algn="l" marL="647700" indent="-323850" lvl="1">
              <a:lnSpc>
                <a:spcPts val="6000"/>
              </a:lnSpc>
              <a:buFont typeface="Arial"/>
              <a:buChar char="•"/>
            </a:pPr>
            <a:r>
              <a:rPr lang="en-US" sz="3000">
                <a:solidFill>
                  <a:srgbClr val="545454"/>
                </a:solidFill>
                <a:latin typeface="DM Sans"/>
                <a:ea typeface="DM Sans"/>
                <a:cs typeface="DM Sans"/>
                <a:sym typeface="DM Sans"/>
              </a:rPr>
              <a:t>專案啟動日：</a:t>
            </a:r>
          </a:p>
          <a:p>
            <a:pPr algn="l" marL="647700" indent="-323850" lvl="1">
              <a:lnSpc>
                <a:spcPts val="6000"/>
              </a:lnSpc>
              <a:buFont typeface="Arial"/>
              <a:buChar char="•"/>
            </a:pPr>
            <a:r>
              <a:rPr lang="en-US" sz="3000">
                <a:solidFill>
                  <a:srgbClr val="545454"/>
                </a:solidFill>
                <a:latin typeface="DM Sans"/>
                <a:ea typeface="DM Sans"/>
                <a:cs typeface="DM Sans"/>
                <a:sym typeface="DM Sans"/>
              </a:rPr>
              <a:t>第一階段</a:t>
            </a:r>
          </a:p>
          <a:p>
            <a:pPr algn="l" marL="1295400" indent="-431800" lvl="2">
              <a:lnSpc>
                <a:spcPts val="6000"/>
              </a:lnSpc>
              <a:buFont typeface="Arial"/>
              <a:buChar char="⚬"/>
            </a:pPr>
            <a:r>
              <a:rPr lang="en-US" sz="3000">
                <a:solidFill>
                  <a:srgbClr val="545454"/>
                </a:solidFill>
                <a:latin typeface="DM Sans"/>
                <a:ea typeface="DM Sans"/>
                <a:cs typeface="DM Sans"/>
                <a:sym typeface="DM Sans"/>
              </a:rPr>
              <a:t>啟動日：</a:t>
            </a:r>
          </a:p>
          <a:p>
            <a:pPr algn="l" marL="1295400" indent="-431800" lvl="2">
              <a:lnSpc>
                <a:spcPts val="6000"/>
              </a:lnSpc>
              <a:buFont typeface="Arial"/>
              <a:buChar char="⚬"/>
            </a:pPr>
            <a:r>
              <a:rPr lang="en-US" sz="3000">
                <a:solidFill>
                  <a:srgbClr val="545454"/>
                </a:solidFill>
                <a:latin typeface="DM Sans"/>
                <a:ea typeface="DM Sans"/>
                <a:cs typeface="DM Sans"/>
                <a:sym typeface="DM Sans"/>
              </a:rPr>
              <a:t>結束日：</a:t>
            </a:r>
          </a:p>
          <a:p>
            <a:pPr algn="l" marL="647700" indent="-323850" lvl="1">
              <a:lnSpc>
                <a:spcPts val="6000"/>
              </a:lnSpc>
              <a:buFont typeface="Arial"/>
              <a:buChar char="•"/>
            </a:pPr>
            <a:r>
              <a:rPr lang="en-US" sz="3000">
                <a:solidFill>
                  <a:srgbClr val="545454"/>
                </a:solidFill>
                <a:latin typeface="DM Sans"/>
                <a:ea typeface="DM Sans"/>
                <a:cs typeface="DM Sans"/>
                <a:sym typeface="DM Sans"/>
              </a:rPr>
              <a:t>第二階段</a:t>
            </a:r>
          </a:p>
          <a:p>
            <a:pPr algn="l" marL="1295400" indent="-431800" lvl="2">
              <a:lnSpc>
                <a:spcPts val="6000"/>
              </a:lnSpc>
              <a:buFont typeface="Arial"/>
              <a:buChar char="⚬"/>
            </a:pPr>
            <a:r>
              <a:rPr lang="en-US" sz="3000">
                <a:solidFill>
                  <a:srgbClr val="545454"/>
                </a:solidFill>
                <a:latin typeface="DM Sans"/>
                <a:ea typeface="DM Sans"/>
                <a:cs typeface="DM Sans"/>
                <a:sym typeface="DM Sans"/>
              </a:rPr>
              <a:t>啟動會議：</a:t>
            </a:r>
          </a:p>
          <a:p>
            <a:pPr algn="l" marL="1295400" indent="-431800" lvl="2">
              <a:lnSpc>
                <a:spcPts val="6000"/>
              </a:lnSpc>
              <a:buFont typeface="Arial"/>
              <a:buChar char="⚬"/>
            </a:pPr>
            <a:r>
              <a:rPr lang="en-US" sz="3000">
                <a:solidFill>
                  <a:srgbClr val="545454"/>
                </a:solidFill>
                <a:latin typeface="DM Sans"/>
                <a:ea typeface="DM Sans"/>
                <a:cs typeface="DM Sans"/>
                <a:sym typeface="DM Sans"/>
              </a:rPr>
              <a:t>教育訓練日：</a:t>
            </a:r>
          </a:p>
          <a:p>
            <a:pPr algn="l" marL="1295400" indent="-431800" lvl="2">
              <a:lnSpc>
                <a:spcPts val="6000"/>
              </a:lnSpc>
              <a:buFont typeface="Arial"/>
              <a:buChar char="⚬"/>
            </a:pPr>
            <a:r>
              <a:rPr lang="en-US" sz="3000">
                <a:solidFill>
                  <a:srgbClr val="545454"/>
                </a:solidFill>
                <a:latin typeface="DM Sans"/>
                <a:ea typeface="DM Sans"/>
                <a:cs typeface="DM Sans"/>
                <a:sym typeface="DM Sans"/>
              </a:rPr>
              <a:t>啟動日：</a:t>
            </a:r>
          </a:p>
          <a:p>
            <a:pPr algn="l" marL="1295400" indent="-431800" lvl="2">
              <a:lnSpc>
                <a:spcPts val="6000"/>
              </a:lnSpc>
              <a:buFont typeface="Arial"/>
              <a:buChar char="⚬"/>
            </a:pPr>
            <a:r>
              <a:rPr lang="en-US" sz="3000">
                <a:solidFill>
                  <a:srgbClr val="545454"/>
                </a:solidFill>
                <a:latin typeface="DM Sans"/>
                <a:ea typeface="DM Sans"/>
                <a:cs typeface="DM Sans"/>
                <a:sym typeface="DM Sans"/>
              </a:rPr>
              <a:t>結束日：</a:t>
            </a:r>
          </a:p>
        </p:txBody>
      </p:sp>
      <p:sp>
        <p:nvSpPr>
          <p:cNvPr name="Freeform 13" id="13"/>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120382" y="59539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120382"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5400000">
            <a:off x="15036573"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true" flipV="true" rot="-10800000">
            <a:off x="15036573"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DAGUqsC2D34</dc:identifier>
  <dcterms:modified xsi:type="dcterms:W3CDTF">2011-08-01T06:04:30Z</dcterms:modified>
  <cp:revision>1</cp:revision>
  <dc:title>Colorful Modern Business Infographic Presentation</dc:title>
</cp:coreProperties>
</file>