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306" r:id="rId4"/>
    <p:sldId id="307" r:id="rId5"/>
    <p:sldId id="308" r:id="rId6"/>
    <p:sldId id="297" r:id="rId7"/>
    <p:sldId id="29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CDB"/>
    <a:srgbClr val="E1CB13"/>
    <a:srgbClr val="92BD39"/>
    <a:srgbClr val="3DC582"/>
    <a:srgbClr val="D883FF"/>
    <a:srgbClr val="BA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/>
    <p:restoredTop sz="94760"/>
  </p:normalViewPr>
  <p:slideViewPr>
    <p:cSldViewPr snapToGrid="0">
      <p:cViewPr varScale="1">
        <p:scale>
          <a:sx n="134" d="100"/>
          <a:sy n="134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1DE1-845B-1A4A-8D4D-78AA91ABDACC}" type="datetimeFigureOut">
              <a:rPr kumimoji="1" lang="zh-TW" altLang="en-US" smtClean="0"/>
              <a:t>2025/4/25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6C93B-87AC-FB4E-848D-B4ED4454E8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538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5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780B-8DFD-0BC5-72A5-3F8CF2DE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2788A5-7BB8-93A2-93B7-30040A9B1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EA50B-7570-F843-1C0F-25D691244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19058-562D-9378-E8E4-303BFC800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52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5A4F0-CDA8-194B-4218-1F126B5C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F5F1443-8917-073B-CC8C-FECA0D2CA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6AD86F5-22F8-2E8B-88DA-C8C5F7D96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572536-F157-39C9-B97A-D82B985BF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60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5963-00C9-CC6F-9AF2-340F9B27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9BA2215-5619-A01D-A023-995BE4F52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36196A-3CFA-57DC-147F-4D5E0C9CC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8B92E7-B98C-A9D8-C411-677430E0D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6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2EF48-F567-1F83-CB1C-43F53638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3C6749F-F508-4D29-8A6B-8090FBE08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BFA4ED-358D-1611-0ABF-565B9905A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CB5AC3-A2B3-3C46-A893-3776FAE09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5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8B1D04E-1AAF-6845-C152-D7B3C237A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8141"/>
            <a:ext cx="12192000" cy="53698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2C09E9-C4C2-1F0A-D460-25B8CD87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24249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99D21F-237F-D65E-3F37-C206C51A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3058"/>
            <a:ext cx="9144000" cy="182880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60577-0622-2CF2-254D-E93E21C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60C6F-38B6-360E-F5A0-785FA35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67520-552C-5951-5042-7FB71C2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5CF0E16-70D4-3BB8-9EC5-076D17539668}"/>
              </a:ext>
            </a:extLst>
          </p:cNvPr>
          <p:cNvCxnSpPr/>
          <p:nvPr userDrawn="1"/>
        </p:nvCxnSpPr>
        <p:spPr>
          <a:xfrm>
            <a:off x="1524000" y="4164105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9892C-3168-E926-0A38-4710B56EB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4281B9-2133-D002-DEB9-A28AEB5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53C7B-2938-219A-51C2-81235F14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726"/>
            <a:ext cx="10515600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D0ED-CA0D-25BF-6F97-62EC70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5B0F8-9549-2260-6A9A-77CA85C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EEF28-4994-BEF9-15F5-1FF65C1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3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9892C-3168-E926-0A38-4710B56EB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4281B9-2133-D002-DEB9-A28AEB5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53C7B-2938-219A-51C2-81235F14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726"/>
            <a:ext cx="5132294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D0ED-CA0D-25BF-6F97-62EC70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5B0F8-9549-2260-6A9A-77CA85C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EEF28-4994-BEF9-15F5-1FF65C1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08997B-BC20-5543-0802-0075BCC8346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2541" y="1434725"/>
            <a:ext cx="5132294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04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582BD3-4ACD-6AB2-5D04-AE675927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EA65A-5F66-3D8D-D592-EFAD26B7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21999-E6B1-1A47-FFC2-A152E5D9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672EF-3C0E-82D8-F97B-A018D9BB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3BD8E-DF99-4F55-2908-72436C199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8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3CAA3-ECF8-7AB6-3564-10E3B4BB7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kumimoji="1" lang="zh-TW" altLang="en-US" sz="6000" dirty="0"/>
              <a:t>謝志謙</a:t>
            </a:r>
            <a:br>
              <a:rPr kumimoji="1" lang="en-US" altLang="zh-TW" sz="6000" dirty="0"/>
            </a:br>
            <a:r>
              <a:rPr kumimoji="1" lang="zh-TW" altLang="en-US" sz="6000" dirty="0"/>
              <a:t>備審資料報告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3346F-73BB-45FB-81AD-E1EC45129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申請人：謝志謙</a:t>
            </a:r>
            <a:endParaRPr kumimoji="1" lang="en-US" altLang="zh-TW" dirty="0"/>
          </a:p>
          <a:p>
            <a:r>
              <a:rPr lang="zh-TW" altLang="en-US" dirty="0"/>
              <a:t>畢業學校：國立臺中科技大學保險金融管理系研究所</a:t>
            </a:r>
            <a:endParaRPr lang="en-US" altLang="zh-TW" dirty="0"/>
          </a:p>
          <a:p>
            <a:r>
              <a:rPr lang="zh-TW" altLang="en-US" dirty="0"/>
              <a:t>報考學校：國立成功大學工程科學系乙組博士班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2025/05</a:t>
            </a:r>
            <a:endParaRPr lang="zh-TW" altLang="en-US" dirty="0"/>
          </a:p>
        </p:txBody>
      </p:sp>
      <p:pic>
        <p:nvPicPr>
          <p:cNvPr id="4" name="Picture 2" descr="成大國際識別形象系統- NCKU, 國立成功大學National Cheng Kung University">
            <a:extLst>
              <a:ext uri="{FF2B5EF4-FFF2-40B4-BE49-F238E27FC236}">
                <a16:creationId xmlns:a16="http://schemas.microsoft.com/office/drawing/2014/main" id="{7A49B73D-CF39-CE1B-C197-92D733D2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95308" cy="14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A35CF-E00B-79BB-2D1E-E2815CC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62AE4-CCC5-3BFD-B0C6-D30553A9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6ACB38-3AA9-E97C-516A-D559468C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46D1CE-A10B-4F66-F544-5BE32F82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998843"/>
            <a:ext cx="7772400" cy="486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AA29-06D1-86F3-4454-663346A6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A9751E-64DF-47AA-6528-71EAA7B2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謝志謙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AEA89-3FC6-ADEB-C31D-F2B60780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310099-2DE6-6361-9B55-04F3D2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83D8F51-3060-41CD-50FE-B82505FA2C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1" y="1434723"/>
            <a:ext cx="10257346" cy="4742237"/>
          </a:xfrm>
        </p:spPr>
        <p:txBody>
          <a:bodyPr>
            <a:normAutofit/>
          </a:bodyPr>
          <a:lstStyle/>
          <a:p>
            <a:r>
              <a:rPr kumimoji="1" lang="zh-TW" altLang="en-US" sz="1600" b="1" dirty="0">
                <a:solidFill>
                  <a:srgbClr val="3DC582"/>
                </a:solidFill>
              </a:rPr>
              <a:t>學歷</a:t>
            </a:r>
          </a:p>
          <a:p>
            <a:endParaRPr kumimoji="1" lang="en-US" altLang="zh-TW" sz="1600" dirty="0"/>
          </a:p>
          <a:p>
            <a:endParaRPr kumimoji="1" lang="en-US" altLang="zh-TW" sz="1600" dirty="0"/>
          </a:p>
          <a:p>
            <a:r>
              <a:rPr kumimoji="1" lang="zh-TW" altLang="en-US" sz="1600" b="1" dirty="0">
                <a:solidFill>
                  <a:srgbClr val="1BACDB"/>
                </a:solidFill>
              </a:rPr>
              <a:t>工作經歷</a:t>
            </a:r>
            <a:r>
              <a:rPr kumimoji="1" lang="en-US" altLang="zh-TW" sz="1600" b="1" dirty="0">
                <a:solidFill>
                  <a:srgbClr val="1BACDB"/>
                </a:solidFill>
              </a:rPr>
              <a:t> (5</a:t>
            </a:r>
            <a:r>
              <a:rPr kumimoji="1" lang="zh-TW" altLang="en-US" sz="1600" b="1" dirty="0">
                <a:solidFill>
                  <a:srgbClr val="1BACDB"/>
                </a:solidFill>
              </a:rPr>
              <a:t>年</a:t>
            </a:r>
            <a:r>
              <a:rPr kumimoji="1" lang="en-US" altLang="zh-TW" sz="1600" b="1" dirty="0">
                <a:solidFill>
                  <a:srgbClr val="1BACDB"/>
                </a:solidFill>
              </a:rPr>
              <a:t>)</a:t>
            </a:r>
          </a:p>
          <a:p>
            <a:endParaRPr kumimoji="1" lang="en-US" altLang="zh-TW" sz="1600" b="1" dirty="0">
              <a:solidFill>
                <a:srgbClr val="1BACDB"/>
              </a:solidFill>
            </a:endParaRPr>
          </a:p>
          <a:p>
            <a:endParaRPr kumimoji="1" lang="en-US" altLang="zh-TW" sz="1600" b="1" dirty="0">
              <a:solidFill>
                <a:srgbClr val="1BACDB"/>
              </a:solidFill>
            </a:endParaRPr>
          </a:p>
          <a:p>
            <a:r>
              <a:rPr kumimoji="1" lang="zh-TW" altLang="en-US" sz="1600" b="1" dirty="0">
                <a:solidFill>
                  <a:schemeClr val="accent2"/>
                </a:solidFill>
              </a:rPr>
              <a:t>實務成就</a:t>
            </a:r>
            <a:endParaRPr kumimoji="1" lang="en-US" altLang="zh-TW" sz="1600" b="1" dirty="0">
              <a:solidFill>
                <a:schemeClr val="accent2"/>
              </a:solidFill>
            </a:endParaRPr>
          </a:p>
          <a:p>
            <a:pPr lvl="1"/>
            <a:r>
              <a:rPr kumimoji="1" lang="zh-TW" altLang="en-US" sz="1400" dirty="0"/>
              <a:t>實際領導</a:t>
            </a:r>
            <a:r>
              <a:rPr kumimoji="1" lang="en-US" altLang="zh-TW" sz="1400" dirty="0"/>
              <a:t> 3 </a:t>
            </a:r>
            <a:r>
              <a:rPr kumimoji="1" lang="zh-TW" altLang="en-US" sz="1400" dirty="0"/>
              <a:t>個跨單位大型專案團隊 </a:t>
            </a:r>
            <a:r>
              <a:rPr kumimoji="1" lang="en-US" altLang="zh-TW" sz="1400" dirty="0"/>
              <a:t>(10 </a:t>
            </a:r>
            <a:r>
              <a:rPr kumimoji="1" lang="zh-TW" altLang="en-US" sz="1400" dirty="0"/>
              <a:t>人以上</a:t>
            </a:r>
            <a:r>
              <a:rPr kumimoji="1" lang="en-US" altLang="zh-TW" sz="1400" dirty="0"/>
              <a:t>) </a:t>
            </a:r>
            <a:r>
              <a:rPr kumimoji="1" lang="zh-TW" altLang="en-US" sz="1400" dirty="0"/>
              <a:t>專案的經驗</a:t>
            </a:r>
            <a:endParaRPr kumimoji="1" lang="en-US" altLang="zh-TW" sz="1400" dirty="0"/>
          </a:p>
          <a:p>
            <a:pPr lvl="1"/>
            <a:r>
              <a:rPr kumimoji="1" lang="zh-TW" altLang="en-US" sz="1400" dirty="0"/>
              <a:t>主導理賠大型系統功能規劃與資料整合專案，</a:t>
            </a:r>
            <a:r>
              <a:rPr lang="zh-TW" altLang="en-US" sz="1400" dirty="0"/>
              <a:t>優化流程效率與資料治理品質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D820B14-CF5E-4693-22E7-D5F5E0A4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" b="19986"/>
          <a:stretch>
            <a:fillRect/>
          </a:stretch>
        </p:blipFill>
        <p:spPr>
          <a:xfrm>
            <a:off x="10144125" y="317918"/>
            <a:ext cx="1737707" cy="1737707"/>
          </a:xfrm>
          <a:custGeom>
            <a:avLst/>
            <a:gdLst>
              <a:gd name="connsiteX0" fmla="*/ 1405890 w 2811780"/>
              <a:gd name="connsiteY0" fmla="*/ 0 h 2811780"/>
              <a:gd name="connsiteX1" fmla="*/ 2811780 w 2811780"/>
              <a:gd name="connsiteY1" fmla="*/ 1405890 h 2811780"/>
              <a:gd name="connsiteX2" fmla="*/ 1405890 w 2811780"/>
              <a:gd name="connsiteY2" fmla="*/ 2811780 h 2811780"/>
              <a:gd name="connsiteX3" fmla="*/ 0 w 2811780"/>
              <a:gd name="connsiteY3" fmla="*/ 1405890 h 2811780"/>
              <a:gd name="connsiteX4" fmla="*/ 1405890 w 2811780"/>
              <a:gd name="connsiteY4" fmla="*/ 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1780" h="2811780">
                <a:moveTo>
                  <a:pt x="1405890" y="0"/>
                </a:moveTo>
                <a:cubicBezTo>
                  <a:pt x="2182342" y="0"/>
                  <a:pt x="2811780" y="629438"/>
                  <a:pt x="2811780" y="1405890"/>
                </a:cubicBezTo>
                <a:cubicBezTo>
                  <a:pt x="2811780" y="2182342"/>
                  <a:pt x="2182342" y="2811780"/>
                  <a:pt x="1405890" y="2811780"/>
                </a:cubicBezTo>
                <a:cubicBezTo>
                  <a:pt x="629438" y="2811780"/>
                  <a:pt x="0" y="2182342"/>
                  <a:pt x="0" y="1405890"/>
                </a:cubicBezTo>
                <a:cubicBezTo>
                  <a:pt x="0" y="629438"/>
                  <a:pt x="629438" y="0"/>
                  <a:pt x="140589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6E64BE5-F905-D73C-3628-14FE2BEF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53" y="1914705"/>
            <a:ext cx="7772400" cy="99840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9FDEA9C-F33C-C5FD-1EB4-EBE004369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53" y="3393092"/>
            <a:ext cx="5994400" cy="1003300"/>
          </a:xfrm>
          <a:prstGeom prst="rect">
            <a:avLst/>
          </a:prstGeom>
        </p:spPr>
      </p:pic>
      <p:sp>
        <p:nvSpPr>
          <p:cNvPr id="20" name="內容版面配置區 5">
            <a:extLst>
              <a:ext uri="{FF2B5EF4-FFF2-40B4-BE49-F238E27FC236}">
                <a16:creationId xmlns:a16="http://schemas.microsoft.com/office/drawing/2014/main" id="{9C2916D8-6744-68FB-A44B-FF3418D1ABFE}"/>
              </a:ext>
            </a:extLst>
          </p:cNvPr>
          <p:cNvSpPr txBox="1">
            <a:spLocks/>
          </p:cNvSpPr>
          <p:nvPr/>
        </p:nvSpPr>
        <p:spPr>
          <a:xfrm>
            <a:off x="9165205" y="3035098"/>
            <a:ext cx="2479251" cy="27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600" dirty="0"/>
              <a:t>專業證照</a:t>
            </a:r>
            <a:endParaRPr kumimoji="1" lang="en-US" altLang="zh-TW" sz="1400" dirty="0"/>
          </a:p>
          <a:p>
            <a:pPr lvl="1"/>
            <a:r>
              <a:rPr lang="zh-TW" altLang="en-US" sz="1200" dirty="0"/>
              <a:t>國際專案管理師</a:t>
            </a:r>
            <a:r>
              <a:rPr lang="en-US" altLang="zh-TW" sz="1200" dirty="0"/>
              <a:t> PMP</a:t>
            </a:r>
          </a:p>
          <a:p>
            <a:pPr lvl="1"/>
            <a:r>
              <a:rPr kumimoji="1" lang="zh-TW" altLang="en-US" sz="1200" dirty="0"/>
              <a:t>美國壽險管理師</a:t>
            </a:r>
            <a:r>
              <a:rPr kumimoji="1" lang="en-US" altLang="zh-TW" sz="1200" dirty="0"/>
              <a:t> FLMI</a:t>
            </a:r>
          </a:p>
          <a:p>
            <a:r>
              <a:rPr kumimoji="1" lang="zh-TW" altLang="en-US" sz="1400" dirty="0"/>
              <a:t>專長與技能</a:t>
            </a:r>
            <a:endParaRPr kumimoji="1" lang="en-US" altLang="zh-TW" sz="1400" dirty="0"/>
          </a:p>
          <a:p>
            <a:pPr lvl="1"/>
            <a:r>
              <a:rPr kumimoji="1" lang="zh-TW" altLang="en-US" sz="1200" dirty="0"/>
              <a:t>商業</a:t>
            </a:r>
            <a:r>
              <a:rPr kumimoji="1" lang="en-US" altLang="zh-TW" sz="1200" dirty="0"/>
              <a:t>/</a:t>
            </a:r>
            <a:r>
              <a:rPr kumimoji="1" lang="zh-TW" altLang="en-US" sz="1200" dirty="0"/>
              <a:t>數據分析</a:t>
            </a:r>
            <a:endParaRPr kumimoji="1" lang="en-US" altLang="zh-TW" sz="1200" dirty="0"/>
          </a:p>
          <a:p>
            <a:pPr lvl="1"/>
            <a:r>
              <a:rPr kumimoji="1" lang="zh-TW" altLang="en-US" sz="1200" dirty="0"/>
              <a:t>專案管理</a:t>
            </a:r>
            <a:endParaRPr kumimoji="1" lang="en-US" altLang="zh-TW" sz="1200" dirty="0"/>
          </a:p>
          <a:p>
            <a:pPr lvl="1"/>
            <a:r>
              <a:rPr kumimoji="1" lang="en-US" altLang="zh-TW" sz="1200" dirty="0"/>
              <a:t>Python, Java, SQL</a:t>
            </a:r>
          </a:p>
          <a:p>
            <a:pPr lvl="2"/>
            <a:endParaRPr kumimoji="1"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75509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DA2D-C7D2-5A7B-F431-5F41EB12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E06FF73-4A0F-418F-EADA-4C64F484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200" dirty="0"/>
              <a:t>多層次</a:t>
            </a:r>
            <a:r>
              <a:rPr lang="en-US" altLang="zh-TW" sz="2200" dirty="0"/>
              <a:t>ESG</a:t>
            </a:r>
            <a:r>
              <a:rPr lang="zh-TW" altLang="en-US" sz="2200" dirty="0"/>
              <a:t>整合之財務報表舞弊檢測：結合機器學習與深度學習的跨時序分析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B0EC1-2DA8-2C21-8C10-A26C3B63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CF497-070C-E5B0-6FCB-3314EACF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ABFA1FE-1D5D-0F68-617C-5635CE39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60" y="1619249"/>
            <a:ext cx="6337461" cy="45577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424FC6-8823-2D8F-B788-EC6CF199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92" y="2305050"/>
            <a:ext cx="5340068" cy="38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B7B5-CF78-BE2E-418F-33F3800F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87A1A1A-03D1-2C67-9641-AAD98DD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研究能力與技術準備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12B3B-8254-F7AC-D597-338A5ECC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C5E3E-CCC9-E1C7-474B-947F00CE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07C07C5-4B10-602B-E4F9-BC4961423C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62937" y="1326774"/>
            <a:ext cx="3643313" cy="2702301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研究經驗</a:t>
            </a:r>
            <a:endParaRPr lang="en-US" altLang="zh-TW" sz="1400" dirty="0"/>
          </a:p>
          <a:p>
            <a:pPr lvl="1"/>
            <a:r>
              <a:rPr lang="zh-TW" altLang="en-US" sz="1300" dirty="0">
                <a:solidFill>
                  <a:srgbClr val="000000"/>
                </a:solidFill>
              </a:rPr>
              <a:t>碩</a:t>
            </a:r>
            <a:r>
              <a:rPr lang="zh-TW" altLang="en-US" sz="1300" i="0" u="none" strike="noStrike" dirty="0">
                <a:solidFill>
                  <a:srgbClr val="000000"/>
                </a:solidFill>
                <a:effectLst/>
              </a:rPr>
              <a:t>士研究 </a:t>
            </a:r>
            <a:r>
              <a:rPr lang="en-US" altLang="zh-TW" sz="130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zh-TW" altLang="en-US" sz="1300" i="0" u="none" strike="noStrike" dirty="0">
                <a:solidFill>
                  <a:srgbClr val="000000"/>
                </a:solidFill>
                <a:effectLst/>
              </a:rPr>
              <a:t>企業的財務風險和避稅行為</a:t>
            </a:r>
            <a:r>
              <a:rPr lang="en-US" altLang="zh-TW" sz="130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lvl="1"/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</a:rPr>
              <a:t>分析方法：</a:t>
            </a:r>
            <a:r>
              <a:rPr kumimoji="1" lang="zh-TW" altLang="en-US" sz="1300" dirty="0"/>
              <a:t>透過回歸分析分析美國企業的財務風險與避稅行為的關聯性</a:t>
            </a:r>
          </a:p>
          <a:p>
            <a:pPr lvl="1"/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</a:rPr>
              <a:t>發表：</a:t>
            </a:r>
            <a:r>
              <a:rPr lang="en-US" altLang="zh-TW" sz="1300" b="0" i="0" u="none" strike="noStrike" dirty="0">
                <a:solidFill>
                  <a:srgbClr val="000000"/>
                </a:solidFill>
                <a:effectLst/>
              </a:rPr>
              <a:t>2018 </a:t>
            </a: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</a:rPr>
              <a:t>兩場國內財務與會計研議會</a:t>
            </a:r>
            <a:endParaRPr lang="en-US" altLang="zh-TW" sz="1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244FFD-BDB0-5972-456E-793AB0E1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326775"/>
            <a:ext cx="7324725" cy="39070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46E36-91A3-5AD7-6589-4F8D91F08692}"/>
              </a:ext>
            </a:extLst>
          </p:cNvPr>
          <p:cNvSpPr txBox="1"/>
          <p:nvPr/>
        </p:nvSpPr>
        <p:spPr>
          <a:xfrm>
            <a:off x="2582465" y="5531225"/>
            <a:ext cx="7799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綜合既有研究經驗與實務資料處理能力，我已具備基礎的資料建模與問題分析能力，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亦正持續補足理論與方法論的知識結構，預期能快速投入博士階段之跨領域資料科學研究。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4FB6B9-286A-A794-563F-DCDA2CFC5CEF}"/>
              </a:ext>
            </a:extLst>
          </p:cNvPr>
          <p:cNvSpPr/>
          <p:nvPr/>
        </p:nvSpPr>
        <p:spPr>
          <a:xfrm>
            <a:off x="7134225" y="1123950"/>
            <a:ext cx="962025" cy="71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31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4030-E6AC-2FD8-518C-3C5A51CD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7436-D206-B456-20CF-82957B25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未來計畫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092E0-6A89-EB6F-C15B-5704C736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4391EA-ACA7-2230-F3BB-EE3398B0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DA4485-89ED-793D-5033-89540A45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23" y="136525"/>
            <a:ext cx="6565677" cy="55197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0F83C5C-F52A-93E5-172F-510E525946DB}"/>
              </a:ext>
            </a:extLst>
          </p:cNvPr>
          <p:cNvSpPr txBox="1"/>
          <p:nvPr/>
        </p:nvSpPr>
        <p:spPr>
          <a:xfrm>
            <a:off x="2591990" y="5852418"/>
            <a:ext cx="779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目標不僅為取得學位，更期望藉由博士訓練與產業實務連結，成為兩者兼具的資料科學家。 </a:t>
            </a:r>
          </a:p>
        </p:txBody>
      </p:sp>
    </p:spTree>
    <p:extLst>
      <p:ext uri="{BB962C8B-B14F-4D97-AF65-F5344CB8AC3E}">
        <p14:creationId xmlns:p14="http://schemas.microsoft.com/office/powerpoint/2010/main" val="21706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4B86-1383-10BF-9685-1A5918A6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69283-5B81-43AF-1E19-6087356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TW" altLang="en-US" sz="2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5568C-AFEE-D1BD-59A4-CDEECB05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sz="6000" dirty="0"/>
              <a:t>感謝各位評審聆聽</a:t>
            </a:r>
          </a:p>
          <a:p>
            <a:pPr marL="0" indent="0" algn="ctr">
              <a:buNone/>
            </a:pPr>
            <a:r>
              <a:rPr kumimoji="1" lang="zh-TW" altLang="en-US" sz="6000" dirty="0"/>
              <a:t>敬請指教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FEE75-076D-7348-26A0-6A09B6D3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F91A71-FFDE-2599-7301-0D4220D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0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298</Words>
  <Application>Microsoft Macintosh PowerPoint</Application>
  <PresentationFormat>寬螢幕</PresentationFormat>
  <Paragraphs>54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Times New Roman</vt:lpstr>
      <vt:lpstr>Office 佈景主題</vt:lpstr>
      <vt:lpstr>謝志謙 備審資料報告</vt:lpstr>
      <vt:lpstr>目錄</vt:lpstr>
      <vt:lpstr>謝志謙</vt:lpstr>
      <vt:lpstr>多層次ESG整合之財務報表舞弊檢測：結合機器學習與深度學習的跨時序分析</vt:lpstr>
      <vt:lpstr>研究能力與技術準備</vt:lpstr>
      <vt:lpstr>未來計畫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志謙 謝</dc:creator>
  <cp:lastModifiedBy>謝志謙</cp:lastModifiedBy>
  <cp:revision>79</cp:revision>
  <dcterms:created xsi:type="dcterms:W3CDTF">2025-03-07T13:35:58Z</dcterms:created>
  <dcterms:modified xsi:type="dcterms:W3CDTF">2025-04-25T15:43:57Z</dcterms:modified>
</cp:coreProperties>
</file>