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Lato Black" panose="020F0502020204030203" pitchFamily="34" charset="0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213326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213326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133260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133260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133260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133260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133260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133260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133260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133260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60a4b9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60a4b9e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BBEB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X8FQDWnlm8UUqbAvLvJ7NMOzIS1V0I3l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rive.google.com/file/d/1X8FQDWnlm8UUqbAvLvJ7NMOzIS1V0I3l/view?usp=sharin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FCFC"/>
            </a:gs>
            <a:gs pos="100000">
              <a:srgbClr val="F8F8F8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36037"/>
            <a:ext cx="85206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Lato"/>
                <a:ea typeface="Lato"/>
                <a:cs typeface="Lato"/>
                <a:sym typeface="Lato"/>
              </a:rPr>
              <a:t>CAN COZMO LEARN ANOTHER LANGUAGE?</a:t>
            </a:r>
            <a:endParaRPr sz="3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61413"/>
            <a:ext cx="8520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DC2B0"/>
                </a:solidFill>
                <a:latin typeface="Lato"/>
                <a:ea typeface="Lato"/>
                <a:cs typeface="Lato"/>
                <a:sym typeface="Lato"/>
              </a:rPr>
              <a:t>JOYCE TRUONG &amp; CHLOE CHEN</a:t>
            </a:r>
            <a:endParaRPr sz="2000" b="1">
              <a:solidFill>
                <a:srgbClr val="4DC2B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 descr="Cozmo Looking Up" title="Cozmo Looking U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50" y="2846549"/>
            <a:ext cx="2233350" cy="18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625"/>
            <a:ext cx="7264702" cy="33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753000" y="3170200"/>
            <a:ext cx="5110800" cy="1746900"/>
          </a:xfrm>
          <a:prstGeom prst="rect">
            <a:avLst/>
          </a:prstGeom>
          <a:solidFill>
            <a:srgbClr val="8EE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793950" y="3834350"/>
            <a:ext cx="502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Cozmo currently does not support Asian languages, which limits accessibility for Mandarin, Cantonese, Japanese, and Korean speakers.</a:t>
            </a:r>
            <a:endParaRPr sz="120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714800" y="3329525"/>
            <a:ext cx="31872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PROBLEM: 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65" name="Google Shape;65;p14"/>
          <p:cNvCxnSpPr>
            <a:endCxn id="62" idx="0"/>
          </p:cNvCxnSpPr>
          <p:nvPr/>
        </p:nvCxnSpPr>
        <p:spPr>
          <a:xfrm>
            <a:off x="5019600" y="1423300"/>
            <a:ext cx="1288800" cy="1746900"/>
          </a:xfrm>
          <a:prstGeom prst="straightConnector1">
            <a:avLst/>
          </a:prstGeom>
          <a:noFill/>
          <a:ln w="38100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7362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APPROACH</a:t>
            </a:r>
            <a:endParaRPr b="1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738788"/>
            <a:ext cx="8520600" cy="26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297383"/>
              </a:buClr>
              <a:buSzPts val="1800"/>
              <a:buAutoNum type="arabicPeriod"/>
            </a:pPr>
            <a:r>
              <a:rPr lang="en" b="1">
                <a:solidFill>
                  <a:srgbClr val="297383"/>
                </a:solidFill>
              </a:rPr>
              <a:t>Modify Cozmo’s thesaurus to support Mandarin (traditional)</a:t>
            </a:r>
            <a:endParaRPr b="1">
              <a:solidFill>
                <a:srgbClr val="297383"/>
              </a:solidFill>
            </a:endParaRPr>
          </a:p>
          <a:p>
            <a:pPr marL="457200" lvl="0" indent="-342900" algn="ctr" rtl="0">
              <a:spcBef>
                <a:spcPts val="1500"/>
              </a:spcBef>
              <a:spcAft>
                <a:spcPts val="0"/>
              </a:spcAft>
              <a:buClr>
                <a:srgbClr val="37B8A4"/>
              </a:buClr>
              <a:buSzPts val="1800"/>
              <a:buAutoNum type="arabicPeriod"/>
            </a:pPr>
            <a:r>
              <a:rPr lang="en" b="1">
                <a:solidFill>
                  <a:srgbClr val="37B8A4"/>
                </a:solidFill>
              </a:rPr>
              <a:t>Utilize Google Speech API and pywordseg to segment Chinese words (Chinese is not space-separated)</a:t>
            </a:r>
            <a:endParaRPr b="1">
              <a:solidFill>
                <a:srgbClr val="37B8A4"/>
              </a:solidFill>
            </a:endParaRPr>
          </a:p>
          <a:p>
            <a:pPr marL="457200" lvl="0" indent="-342900" algn="ctr" rtl="0">
              <a:spcBef>
                <a:spcPts val="1500"/>
              </a:spcBef>
              <a:spcAft>
                <a:spcPts val="1500"/>
              </a:spcAft>
              <a:buClr>
                <a:srgbClr val="6ECEBF"/>
              </a:buClr>
              <a:buSzPts val="1800"/>
              <a:buAutoNum type="arabicPeriod"/>
            </a:pPr>
            <a:r>
              <a:rPr lang="en" b="1">
                <a:solidFill>
                  <a:srgbClr val="6ECEBF"/>
                </a:solidFill>
              </a:rPr>
              <a:t>Create some basic Chinese commands using regular expression pattern matching for Cozmo to execute (almost like Alexa, Siri, Google, or Cortana)</a:t>
            </a:r>
            <a:endParaRPr b="1">
              <a:solidFill>
                <a:srgbClr val="6ECEB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INTERESTING ASPECT OF SOLUTION</a:t>
            </a:r>
            <a:endParaRPr b="1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18200"/>
            <a:ext cx="8520600" cy="4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55968"/>
                </a:solidFill>
              </a:rPr>
              <a:t>In English, words are separated by spaces, which makes it easier to replace misheard words. In Chinese, there are no spaces that indicate individual words.</a:t>
            </a:r>
            <a:endParaRPr b="1">
              <a:solidFill>
                <a:srgbClr val="155968"/>
              </a:solidFill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993A3"/>
                </a:solidFill>
              </a:rPr>
              <a:t>Using NLP to segment strings of characters into words</a:t>
            </a:r>
            <a:endParaRPr b="1">
              <a:solidFill>
                <a:srgbClr val="4993A3"/>
              </a:solidFill>
            </a:endParaRPr>
          </a:p>
          <a:p>
            <a:pPr marL="0" lvl="0" indent="457200" algn="ctr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4993A3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37B8A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37B8A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37B8A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37B8A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37B8A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37B8A4"/>
                </a:solidFill>
              </a:rPr>
              <a:t>Web scraping: a new potential smart assistant (that is arguably cuter than Siri)</a:t>
            </a:r>
            <a:endParaRPr b="1">
              <a:solidFill>
                <a:srgbClr val="37B8A4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880" y="3059851"/>
            <a:ext cx="3636301" cy="1425800"/>
          </a:xfrm>
          <a:prstGeom prst="rect">
            <a:avLst/>
          </a:prstGeom>
          <a:noFill/>
          <a:ln w="76200" cap="flat" cmpd="sng">
            <a:solidFill>
              <a:srgbClr val="37B8A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824" y="2274813"/>
            <a:ext cx="1658100" cy="2210826"/>
          </a:xfrm>
          <a:prstGeom prst="rect">
            <a:avLst/>
          </a:prstGeom>
          <a:noFill/>
          <a:ln w="76200" cap="flat" cmpd="sng">
            <a:solidFill>
              <a:srgbClr val="37B8A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6"/>
          <p:cNvSpPr/>
          <p:nvPr/>
        </p:nvSpPr>
        <p:spPr>
          <a:xfrm>
            <a:off x="3048900" y="2218225"/>
            <a:ext cx="2147100" cy="984300"/>
          </a:xfrm>
          <a:prstGeom prst="wedgeEllipseCallout">
            <a:avLst>
              <a:gd name="adj1" fmla="val -73352"/>
              <a:gd name="adj2" fmla="val 55755"/>
            </a:avLst>
          </a:prstGeom>
          <a:solidFill>
            <a:srgbClr val="37B6B8"/>
          </a:solidFill>
          <a:ln w="9525" cap="flat" cmpd="sng">
            <a:solidFill>
              <a:srgbClr val="37B6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better than all of you 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81674" y="68042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RESULTS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7" title="IMG_717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875" y="1072413"/>
            <a:ext cx="3998250" cy="2998675"/>
          </a:xfrm>
          <a:prstGeom prst="rect">
            <a:avLst/>
          </a:prstGeom>
          <a:noFill/>
          <a:ln w="76200" cap="flat" cmpd="sng">
            <a:solidFill>
              <a:srgbClr val="4993A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281674" y="1921951"/>
            <a:ext cx="4045200" cy="23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55968"/>
                </a:solidFill>
                <a:latin typeface="Lato"/>
                <a:ea typeface="Lato"/>
                <a:cs typeface="Lato"/>
                <a:sym typeface="Lato"/>
              </a:rPr>
              <a:t>Pick up cube</a:t>
            </a:r>
            <a:endParaRPr b="1" dirty="0">
              <a:solidFill>
                <a:srgbClr val="1559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97383"/>
                </a:solidFill>
                <a:latin typeface="Lato"/>
                <a:ea typeface="Lato"/>
                <a:cs typeface="Lato"/>
                <a:sym typeface="Lato"/>
              </a:rPr>
              <a:t>Weather report</a:t>
            </a:r>
            <a:endParaRPr b="1" dirty="0">
              <a:solidFill>
                <a:srgbClr val="29738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993A3"/>
                </a:solidFill>
                <a:latin typeface="Lato"/>
                <a:ea typeface="Lato"/>
                <a:cs typeface="Lato"/>
                <a:sym typeface="Lato"/>
              </a:rPr>
              <a:t>Calendar</a:t>
            </a:r>
            <a:endParaRPr b="1" dirty="0">
              <a:solidFill>
                <a:srgbClr val="4993A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7B6B8"/>
                </a:solidFill>
                <a:latin typeface="Lato"/>
                <a:ea typeface="Lato"/>
                <a:cs typeface="Lato"/>
                <a:sym typeface="Lato"/>
              </a:rPr>
              <a:t>Repeat</a:t>
            </a:r>
            <a:endParaRPr b="1" dirty="0">
              <a:solidFill>
                <a:srgbClr val="37B6B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7B8A4"/>
                </a:solidFill>
                <a:latin typeface="Lato"/>
                <a:ea typeface="Lato"/>
                <a:cs typeface="Lato"/>
                <a:sym typeface="Lato"/>
              </a:rPr>
              <a:t>Translate</a:t>
            </a:r>
            <a:endParaRPr b="1" dirty="0">
              <a:solidFill>
                <a:srgbClr val="37B8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ECEBF"/>
                </a:solidFill>
                <a:latin typeface="Lato"/>
                <a:ea typeface="Lato"/>
                <a:cs typeface="Lato"/>
                <a:sym typeface="Lato"/>
              </a:rPr>
              <a:t>Take photos</a:t>
            </a:r>
            <a:endParaRPr b="1" dirty="0">
              <a:solidFill>
                <a:srgbClr val="6ECEB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b="1" dirty="0">
                <a:solidFill>
                  <a:srgbClr val="82D5C8"/>
                </a:solidFill>
                <a:latin typeface="Lato"/>
                <a:ea typeface="Lato"/>
                <a:cs typeface="Lato"/>
                <a:sym typeface="Lato"/>
              </a:rPr>
              <a:t>Error</a:t>
            </a:r>
            <a:endParaRPr b="1" dirty="0">
              <a:solidFill>
                <a:srgbClr val="82D5C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04B3A-24E4-0DB3-48A1-96BCC96A626A}"/>
              </a:ext>
            </a:extLst>
          </p:cNvPr>
          <p:cNvSpPr txBox="1"/>
          <p:nvPr/>
        </p:nvSpPr>
        <p:spPr>
          <a:xfrm>
            <a:off x="5379371" y="4370025"/>
            <a:ext cx="29572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https://drive.google.com/file/d/1X8FQDWnlm8UUqbAvLvJ7NMOzIS1V0I3l/view?usp=sharing</a:t>
            </a:r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747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PROBLEMS + NEXT STEPS</a:t>
            </a:r>
            <a:endParaRPr b="1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691262"/>
            <a:ext cx="8520600" cy="27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55968"/>
                </a:solidFill>
              </a:rPr>
              <a:t>Train our own Chinese NLP parsing model</a:t>
            </a:r>
            <a:endParaRPr b="1">
              <a:solidFill>
                <a:srgbClr val="15596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97383"/>
                </a:solidFill>
              </a:rPr>
              <a:t>Explore adding different/more complex commands + supporting multi-word commands by modifying the event and transition bases in cozmo_fsm</a:t>
            </a:r>
            <a:endParaRPr b="1">
              <a:solidFill>
                <a:srgbClr val="297383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993A3"/>
                </a:solidFill>
              </a:rPr>
              <a:t>Add more languages</a:t>
            </a:r>
            <a:endParaRPr b="1">
              <a:solidFill>
                <a:srgbClr val="4993A3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7B6B8"/>
                </a:solidFill>
              </a:rPr>
              <a:t>Auto-recognize the language spoken and respond correspondingly</a:t>
            </a:r>
            <a:endParaRPr b="1">
              <a:solidFill>
                <a:srgbClr val="37B6B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82D5C8"/>
                </a:solidFill>
              </a:rPr>
              <a:t>Package the app into a desktop app or web app</a:t>
            </a:r>
            <a:endParaRPr b="1">
              <a:solidFill>
                <a:srgbClr val="82D5C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453000" y="963325"/>
            <a:ext cx="517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DC2B0"/>
                </a:solidFill>
                <a:latin typeface="Lato Black"/>
                <a:ea typeface="Lato Black"/>
                <a:cs typeface="Lato Black"/>
                <a:sym typeface="Lato Black"/>
              </a:rPr>
              <a:t>THANK YOU! 🙂</a:t>
            </a:r>
            <a:endParaRPr sz="3600">
              <a:solidFill>
                <a:srgbClr val="4DC2B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Macintosh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Lato Black</vt:lpstr>
      <vt:lpstr>Arial</vt:lpstr>
      <vt:lpstr>Simple Light</vt:lpstr>
      <vt:lpstr>CAN COZMO LEARN ANOTHER LANGUAGE?</vt:lpstr>
      <vt:lpstr>PROBLEM:  </vt:lpstr>
      <vt:lpstr>APPROACH</vt:lpstr>
      <vt:lpstr>INTERESTING ASPECT OF SOLUTION</vt:lpstr>
      <vt:lpstr>RESULTS</vt:lpstr>
      <vt:lpstr>PROBLEMS +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COZMO LEARN ANOTHER LANGUAGE?</dc:title>
  <cp:lastModifiedBy>Joyce Truong</cp:lastModifiedBy>
  <cp:revision>2</cp:revision>
  <dcterms:modified xsi:type="dcterms:W3CDTF">2022-04-30T02:42:35Z</dcterms:modified>
</cp:coreProperties>
</file>