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8"/>
  </p:notesMasterIdLst>
  <p:sldIdLst>
    <p:sldId id="256" r:id="rId2"/>
    <p:sldId id="258" r:id="rId3"/>
    <p:sldId id="333" r:id="rId4"/>
    <p:sldId id="334" r:id="rId5"/>
    <p:sldId id="367" r:id="rId6"/>
    <p:sldId id="373" r:id="rId7"/>
    <p:sldId id="336" r:id="rId8"/>
    <p:sldId id="282" r:id="rId9"/>
    <p:sldId id="362" r:id="rId10"/>
    <p:sldId id="329" r:id="rId11"/>
    <p:sldId id="330" r:id="rId12"/>
    <p:sldId id="363" r:id="rId13"/>
    <p:sldId id="331" r:id="rId14"/>
    <p:sldId id="327" r:id="rId15"/>
    <p:sldId id="328" r:id="rId16"/>
    <p:sldId id="368" r:id="rId17"/>
    <p:sldId id="332" r:id="rId18"/>
    <p:sldId id="357" r:id="rId19"/>
    <p:sldId id="358" r:id="rId20"/>
    <p:sldId id="335" r:id="rId21"/>
    <p:sldId id="359" r:id="rId22"/>
    <p:sldId id="360" r:id="rId23"/>
    <p:sldId id="361" r:id="rId24"/>
    <p:sldId id="284" r:id="rId25"/>
    <p:sldId id="364" r:id="rId26"/>
    <p:sldId id="285" r:id="rId27"/>
    <p:sldId id="366" r:id="rId28"/>
    <p:sldId id="365" r:id="rId29"/>
    <p:sldId id="287" r:id="rId30"/>
    <p:sldId id="288" r:id="rId31"/>
    <p:sldId id="289" r:id="rId32"/>
    <p:sldId id="286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69" r:id="rId54"/>
    <p:sldId id="370" r:id="rId55"/>
    <p:sldId id="371" r:id="rId56"/>
    <p:sldId id="37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S5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01600" cy="1219200"/>
          </a:xfrm>
          <a:prstGeom prst="rect">
            <a:avLst/>
          </a:prstGeom>
          <a:solidFill>
            <a:srgbClr val="99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75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8/23/2018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  <p:sldLayoutId id="214748371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-m3loHVbJw?t=9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dz@cs.cornell.edu" TargetMode="External"/><Relationship Id="rId2" Type="http://schemas.openxmlformats.org/officeDocument/2006/relationships/hyperlink" Target="https://github.com/cornelltech/CS5112-F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z337@cornell.edu" TargetMode="External"/><Relationship Id="rId5" Type="http://schemas.openxmlformats.org/officeDocument/2006/relationships/hyperlink" Target="mailto:rsb349@cornell.edu" TargetMode="External"/><Relationship Id="rId4" Type="http://schemas.openxmlformats.org/officeDocument/2006/relationships/hyperlink" Target="mailto:gez3@cornell.ed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euniversityfaculty.cornell.edu/academic-integrity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Some slides from: K. Wayne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1: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205C-D858-4E95-BA38-D15758F5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87C34-BFB2-452D-BE44-76B48F0B7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version: given a graph with edge weights, a starting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a 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find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Claim: this problem is impossible to solve!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87C34-BFB2-452D-BE44-76B48F0B7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59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FD0-354E-419B-8770-CBEB15A7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Obvious application of shortest paths: airfare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34BC-C92A-4FB6-A7E8-1FE885C3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cities, edges are direct flights, weights are airfare</a:t>
            </a:r>
          </a:p>
          <a:p>
            <a:r>
              <a:rPr lang="en-US" dirty="0"/>
              <a:t>What is the </a:t>
            </a:r>
            <a:r>
              <a:rPr lang="en-US" b="1" dirty="0"/>
              <a:t>cheapest</a:t>
            </a:r>
            <a:r>
              <a:rPr lang="en-US" dirty="0"/>
              <a:t> way to get from LGA to Ithaca?</a:t>
            </a:r>
          </a:p>
          <a:p>
            <a:pPr lvl="1"/>
            <a:r>
              <a:rPr lang="en-US" dirty="0"/>
              <a:t>Presumably you can charter a plane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airline route map">
            <a:extLst>
              <a:ext uri="{FF2B5EF4-FFF2-40B4-BE49-F238E27FC236}">
                <a16:creationId xmlns:a16="http://schemas.microsoft.com/office/drawing/2014/main" id="{C863E5A9-3C80-4D8E-9AE0-992FE9AA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67" y="3429000"/>
            <a:ext cx="4781466" cy="29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7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there is a flight from Boise to El Paso, and back again, that the airline pays you $1 to fly around</a:t>
            </a:r>
          </a:p>
          <a:p>
            <a:r>
              <a:rPr lang="en-US" dirty="0"/>
              <a:t>Further, suppose that you can get to Boise (or El Paso)</a:t>
            </a:r>
          </a:p>
          <a:p>
            <a:r>
              <a:rPr lang="en-US" dirty="0"/>
              <a:t>You can make an arbitrary amount of money by just flying back and forth!</a:t>
            </a:r>
          </a:p>
          <a:p>
            <a:r>
              <a:rPr lang="en-US" dirty="0"/>
              <a:t>This is a cycle in the graph whose sum of weights is negative</a:t>
            </a:r>
          </a:p>
          <a:p>
            <a:r>
              <a:rPr lang="en-US" dirty="0"/>
              <a:t>Easy solution: require positive edge weights</a:t>
            </a:r>
          </a:p>
          <a:p>
            <a:pPr lvl="1"/>
            <a:r>
              <a:rPr lang="en-US" dirty="0"/>
              <a:t>Or maybe detect negative cycles?</a:t>
            </a:r>
          </a:p>
        </p:txBody>
      </p:sp>
    </p:spTree>
    <p:extLst>
      <p:ext uri="{BB962C8B-B14F-4D97-AF65-F5344CB8AC3E}">
        <p14:creationId xmlns:p14="http://schemas.microsoft.com/office/powerpoint/2010/main" val="396964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4095-D34B-4A9B-AC5C-3A86C313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obvious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A354-BBCC-4861-880F-7207160D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fake photographs</a:t>
            </a:r>
          </a:p>
          <a:p>
            <a:r>
              <a:rPr lang="en-US" dirty="0"/>
              <a:t>Speech recognition/predicting stock prices by DTW</a:t>
            </a:r>
          </a:p>
          <a:p>
            <a:r>
              <a:rPr lang="en-US" dirty="0"/>
              <a:t>Pirate grammar!</a:t>
            </a:r>
          </a:p>
          <a:p>
            <a:r>
              <a:rPr lang="en-US" dirty="0"/>
              <a:t>Modeling a Cornell student (at end of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6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96E4-9D83-4F9E-9731-228EB40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fake photographs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6B4E-FEF1-4A13-9C89-F362795E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Sneak preview: will cover this in the AR/VR section of CS5112</a:t>
            </a:r>
          </a:p>
          <a:p>
            <a:r>
              <a:rPr lang="en-US" dirty="0"/>
              <a:t>How do we create images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an image, how do you cut out an object from it?</a:t>
            </a:r>
          </a:p>
          <a:p>
            <a:r>
              <a:rPr lang="en-US" dirty="0"/>
              <a:t>You don’t want to manually select the pixels</a:t>
            </a:r>
          </a:p>
        </p:txBody>
      </p:sp>
      <p:pic>
        <p:nvPicPr>
          <p:cNvPr id="9218" name="Picture 2" descr="Image result for photoshop image manipulation examples">
            <a:extLst>
              <a:ext uri="{FF2B5EF4-FFF2-40B4-BE49-F238E27FC236}">
                <a16:creationId xmlns:a16="http://schemas.microsoft.com/office/drawing/2014/main" id="{6C5A1E9B-622B-40B1-85CB-914A5C4C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0" y="2130829"/>
            <a:ext cx="2596342" cy="25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96E4-9D83-4F9E-9731-228EB40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6B4E-FEF1-4A13-9C89-F362795E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shortest paths</a:t>
            </a:r>
          </a:p>
          <a:p>
            <a:pPr lvl="1"/>
            <a:r>
              <a:rPr lang="en-US" dirty="0"/>
              <a:t>E.N. Mortensen and W.A. Barrett, Interactive Segmentation with Intelligent Scissors, SIGGRAPH 1995</a:t>
            </a:r>
          </a:p>
          <a:p>
            <a:r>
              <a:rPr lang="en-US" dirty="0"/>
              <a:t>Adobe calls this the “Magnetic Lasso”</a:t>
            </a:r>
          </a:p>
          <a:p>
            <a:r>
              <a:rPr lang="en-US" dirty="0"/>
              <a:t>Video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More details in November!</a:t>
            </a:r>
          </a:p>
        </p:txBody>
      </p:sp>
    </p:spTree>
    <p:extLst>
      <p:ext uri="{BB962C8B-B14F-4D97-AF65-F5344CB8AC3E}">
        <p14:creationId xmlns:p14="http://schemas.microsoft.com/office/powerpoint/2010/main" val="43233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Time Warping (DTW)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0598"/>
          <a:stretch/>
        </p:blipFill>
        <p:spPr>
          <a:xfrm>
            <a:off x="609600" y="2008773"/>
            <a:ext cx="5468251" cy="4378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746"/>
          <a:stretch/>
        </p:blipFill>
        <p:spPr>
          <a:xfrm>
            <a:off x="6257924" y="2008774"/>
            <a:ext cx="5562601" cy="4378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04213"/>
            <a:ext cx="5382151" cy="46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530B-2E8B-4B4C-9B33-8D7522B1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Pirate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5F3D-ED6F-4366-A93A-E6A99A08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Pirates always start their sentences with “Barkeep!”</a:t>
            </a:r>
          </a:p>
          <a:p>
            <a:pPr lvl="1"/>
            <a:r>
              <a:rPr lang="en-US" dirty="0"/>
              <a:t>90% of the time they next say “More” (i.e., they order)</a:t>
            </a:r>
          </a:p>
          <a:p>
            <a:pPr lvl="1"/>
            <a:r>
              <a:rPr lang="en-US" dirty="0"/>
              <a:t>10% of the time they next say “</a:t>
            </a:r>
            <a:r>
              <a:rPr lang="en-US" dirty="0" err="1"/>
              <a:t>Yer</a:t>
            </a:r>
            <a:r>
              <a:rPr lang="en-US" dirty="0"/>
              <a:t> a” (i.e., they insult)</a:t>
            </a:r>
          </a:p>
          <a:p>
            <a:pPr lvl="1"/>
            <a:r>
              <a:rPr lang="en-US" dirty="0"/>
              <a:t>If they say “More”, they next say:</a:t>
            </a:r>
          </a:p>
          <a:p>
            <a:pPr lvl="2"/>
            <a:r>
              <a:rPr lang="en-US" dirty="0"/>
              <a:t>60% “Of your best”</a:t>
            </a:r>
          </a:p>
          <a:p>
            <a:pPr lvl="2"/>
            <a:r>
              <a:rPr lang="en-US" dirty="0"/>
              <a:t>40% “Of the same”</a:t>
            </a:r>
          </a:p>
          <a:p>
            <a:r>
              <a:rPr lang="en-US" dirty="0"/>
              <a:t>Lots more rules, discovered by experts in pirate linguistics</a:t>
            </a:r>
          </a:p>
          <a:p>
            <a:r>
              <a:rPr lang="en-US" dirty="0"/>
              <a:t>Question: what sentence is a pirate most likely to say?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Pirate grammar as a 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24034" y="2571744"/>
            <a:ext cx="1209676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“Barkeep!”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38480" y="2571744"/>
            <a:ext cx="1571636" cy="1905008"/>
            <a:chOff x="1428728" y="1928802"/>
            <a:chExt cx="1571636" cy="19050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428728" y="2309405"/>
              <a:ext cx="500066" cy="794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928794" y="1928802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“More”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33564" y="3071810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</a:t>
              </a:r>
              <a:r>
                <a:rPr lang="en-US" sz="1500" dirty="0" err="1">
                  <a:solidFill>
                    <a:schemeClr val="tx1"/>
                  </a:solidFill>
                </a:rPr>
                <a:t>Yer</a:t>
              </a:r>
              <a:r>
                <a:rPr lang="en-US" sz="1500" dirty="0">
                  <a:solidFill>
                    <a:schemeClr val="tx1"/>
                  </a:solidFill>
                </a:rPr>
                <a:t> a”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1393009" y="2536025"/>
              <a:ext cx="571504" cy="500066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10116" y="2571744"/>
            <a:ext cx="1852618" cy="3048016"/>
            <a:chOff x="3000364" y="1928802"/>
            <a:chExt cx="1852618" cy="3048016"/>
          </a:xfrm>
        </p:grpSpPr>
        <p:sp>
          <p:nvSpPr>
            <p:cNvPr id="12" name="Rounded Rectangle 11"/>
            <p:cNvSpPr/>
            <p:nvPr/>
          </p:nvSpPr>
          <p:spPr>
            <a:xfrm>
              <a:off x="3786182" y="1928802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“of your best”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786182" y="3071810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“of the same”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86182" y="4214818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“scurvy”</a:t>
              </a:r>
            </a:p>
          </p:txBody>
        </p:sp>
        <p:cxnSp>
          <p:nvCxnSpPr>
            <p:cNvPr id="15" name="Straight Arrow Connector 14"/>
            <p:cNvCxnSpPr>
              <a:endCxn id="14" idx="1"/>
            </p:cNvCxnSpPr>
            <p:nvPr/>
          </p:nvCxnSpPr>
          <p:spPr>
            <a:xfrm rot="16200000" flipH="1">
              <a:off x="2905513" y="3715149"/>
              <a:ext cx="975520" cy="785818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2905513" y="2452281"/>
              <a:ext cx="975520" cy="785818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2" idx="1"/>
            </p:cNvCxnSpPr>
            <p:nvPr/>
          </p:nvCxnSpPr>
          <p:spPr>
            <a:xfrm>
              <a:off x="3000364" y="2309405"/>
              <a:ext cx="785818" cy="397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667504" y="2571744"/>
            <a:ext cx="2857520" cy="3048016"/>
            <a:chOff x="4857752" y="1928802"/>
            <a:chExt cx="2857520" cy="3048016"/>
          </a:xfrm>
        </p:grpSpPr>
        <p:sp>
          <p:nvSpPr>
            <p:cNvPr id="19" name="Rounded Rectangle 18"/>
            <p:cNvSpPr/>
            <p:nvPr/>
          </p:nvSpPr>
          <p:spPr>
            <a:xfrm>
              <a:off x="6648472" y="1928802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“grog!”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648472" y="3071810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“grub.”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48472" y="4214818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“chicken.”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19712" y="3071810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“wimpy”</a:t>
              </a:r>
            </a:p>
          </p:txBody>
        </p:sp>
        <p:cxnSp>
          <p:nvCxnSpPr>
            <p:cNvPr id="23" name="Straight Arrow Connector 22"/>
            <p:cNvCxnSpPr>
              <a:endCxn id="20" idx="1"/>
            </p:cNvCxnSpPr>
            <p:nvPr/>
          </p:nvCxnSpPr>
          <p:spPr>
            <a:xfrm>
              <a:off x="6286512" y="3452413"/>
              <a:ext cx="361960" cy="397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2" idx="1"/>
            </p:cNvCxnSpPr>
            <p:nvPr/>
          </p:nvCxnSpPr>
          <p:spPr>
            <a:xfrm>
              <a:off x="4857752" y="3452413"/>
              <a:ext cx="361960" cy="397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4857752" y="4595024"/>
              <a:ext cx="1790720" cy="794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4786314" y="2428868"/>
              <a:ext cx="714380" cy="571504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86512" y="3643314"/>
              <a:ext cx="571504" cy="571504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6250793" y="2750339"/>
              <a:ext cx="571504" cy="500066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238480" y="2621158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7042" y="3357563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0E525-D44B-4D7C-BD8C-7FDE332AE063}"/>
              </a:ext>
            </a:extLst>
          </p:cNvPr>
          <p:cNvSpPr txBox="1"/>
          <p:nvPr/>
        </p:nvSpPr>
        <p:spPr>
          <a:xfrm>
            <a:off x="5158716" y="2615612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B6B98E-72CD-4445-89DE-4476AAE68246}"/>
              </a:ext>
            </a:extLst>
          </p:cNvPr>
          <p:cNvSpPr txBox="1"/>
          <p:nvPr/>
        </p:nvSpPr>
        <p:spPr>
          <a:xfrm>
            <a:off x="5158716" y="3266775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35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pirate grammar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5DC14E-23E1-4242-86F3-BF2EE203C412}"/>
              </a:ext>
            </a:extLst>
          </p:cNvPr>
          <p:cNvGrpSpPr/>
          <p:nvPr/>
        </p:nvGrpSpPr>
        <p:grpSpPr>
          <a:xfrm>
            <a:off x="3776650" y="2255859"/>
            <a:ext cx="4638700" cy="3048016"/>
            <a:chOff x="2024034" y="2571744"/>
            <a:chExt cx="4638700" cy="3048016"/>
          </a:xfrm>
        </p:grpSpPr>
        <p:sp>
          <p:nvSpPr>
            <p:cNvPr id="5" name="Rounded Rectangle 4"/>
            <p:cNvSpPr/>
            <p:nvPr/>
          </p:nvSpPr>
          <p:spPr>
            <a:xfrm>
              <a:off x="2024034" y="2571744"/>
              <a:ext cx="1209676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“Barkeep!”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38480" y="2571744"/>
              <a:ext cx="1571636" cy="1905008"/>
              <a:chOff x="1428728" y="1928802"/>
              <a:chExt cx="1571636" cy="1905008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428728" y="2309405"/>
                <a:ext cx="500066" cy="794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1928794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“More”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933564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</a:t>
                </a:r>
                <a:r>
                  <a:rPr lang="en-US" sz="1500" dirty="0" err="1">
                    <a:solidFill>
                      <a:schemeClr val="tx1"/>
                    </a:solidFill>
                  </a:rPr>
                  <a:t>Yer</a:t>
                </a:r>
                <a:r>
                  <a:rPr lang="en-US" sz="1500" dirty="0">
                    <a:solidFill>
                      <a:schemeClr val="tx1"/>
                    </a:solidFill>
                  </a:rPr>
                  <a:t> a”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rot="16200000" flipH="1">
                <a:off x="1393009" y="2536025"/>
                <a:ext cx="571504" cy="500066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810116" y="2571744"/>
              <a:ext cx="1852618" cy="3048016"/>
              <a:chOff x="3000364" y="1928802"/>
              <a:chExt cx="1852618" cy="3048016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786182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your best grog!”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786182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the same wimpy grub.”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786182" y="4214818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“scurvy chicken.”</a:t>
                </a:r>
              </a:p>
            </p:txBody>
          </p:sp>
          <p:cxnSp>
            <p:nvCxnSpPr>
              <p:cNvPr id="15" name="Straight Arrow Connector 14"/>
              <p:cNvCxnSpPr>
                <a:endCxn id="14" idx="1"/>
              </p:cNvCxnSpPr>
              <p:nvPr/>
            </p:nvCxnSpPr>
            <p:spPr>
              <a:xfrm rot="16200000" flipH="1">
                <a:off x="2905513" y="3715149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2905513" y="2452281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12" idx="1"/>
              </p:cNvCxnSpPr>
              <p:nvPr/>
            </p:nvCxnSpPr>
            <p:spPr>
              <a:xfrm>
                <a:off x="3000364" y="2309405"/>
                <a:ext cx="785818" cy="397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238480" y="2621158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67042" y="3357563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50E525-D44B-4D7C-BD8C-7FDE332AE063}"/>
                </a:ext>
              </a:extLst>
            </p:cNvPr>
            <p:cNvSpPr txBox="1"/>
            <p:nvPr/>
          </p:nvSpPr>
          <p:spPr>
            <a:xfrm>
              <a:off x="5158716" y="2615612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B6B98E-72CD-4445-89DE-4476AAE68246}"/>
                </a:ext>
              </a:extLst>
            </p:cNvPr>
            <p:cNvSpPr txBox="1"/>
            <p:nvPr/>
          </p:nvSpPr>
          <p:spPr>
            <a:xfrm>
              <a:off x="5158716" y="3266775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5A1E57-9C8C-4E60-BAFC-0D92E208F1B8}"/>
                </a:ext>
              </a:extLst>
            </p:cNvPr>
            <p:cNvSpPr txBox="1"/>
            <p:nvPr/>
          </p:nvSpPr>
          <p:spPr>
            <a:xfrm>
              <a:off x="5144863" y="502629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6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 is: </a:t>
            </a:r>
            <a:r>
              <a:rPr lang="en-US" dirty="0">
                <a:hlinkClick r:id="rId2"/>
              </a:rPr>
              <a:t>https://github.com/cornelltech/CS5112-F18</a:t>
            </a:r>
            <a:endParaRPr lang="en-US" dirty="0"/>
          </a:p>
          <a:p>
            <a:pPr lvl="1"/>
            <a:r>
              <a:rPr lang="en-US" dirty="0"/>
              <a:t>As usual, this is pretty much all you need to know</a:t>
            </a:r>
          </a:p>
          <a:p>
            <a:r>
              <a:rPr lang="en-US" dirty="0"/>
              <a:t>Course staff:</a:t>
            </a:r>
          </a:p>
          <a:p>
            <a:pPr lvl="1"/>
            <a:r>
              <a:rPr lang="en-US" dirty="0"/>
              <a:t>Instructors: Ramin Zabih (</a:t>
            </a:r>
            <a:r>
              <a:rPr lang="en-US" dirty="0">
                <a:hlinkClick r:id="rId3"/>
              </a:rPr>
              <a:t>rdz@cs.cornell.edu</a:t>
            </a:r>
            <a:r>
              <a:rPr lang="en-US" dirty="0"/>
              <a:t>) &amp; Greg </a:t>
            </a:r>
            <a:r>
              <a:rPr lang="en-US" dirty="0" err="1"/>
              <a:t>Zecchini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gez3@cornell.edu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TA: Richard Bowen (</a:t>
            </a:r>
            <a:r>
              <a:rPr lang="en-US" dirty="0">
                <a:hlinkClick r:id="rId5"/>
              </a:rPr>
              <a:t>rsb349@cornell.edu</a:t>
            </a:r>
            <a:r>
              <a:rPr lang="en-US" dirty="0"/>
              <a:t>), TBA</a:t>
            </a:r>
          </a:p>
          <a:p>
            <a:pPr lvl="1"/>
            <a:r>
              <a:rPr lang="en-US" dirty="0"/>
              <a:t>Consultants/graders: Iris Zhang (</a:t>
            </a:r>
            <a:r>
              <a:rPr lang="en-US" dirty="0">
                <a:hlinkClick r:id="rId6"/>
              </a:rPr>
              <a:t>wz337@cornell.edu</a:t>
            </a:r>
            <a:r>
              <a:rPr lang="en-US" dirty="0"/>
              <a:t>), TBA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E3A4-C02C-41F0-A57F-F04737C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this into shortest paths?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6A4C-D356-4B94-9651-6CF854D1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 the surface this is not at all obvious</a:t>
                </a:r>
              </a:p>
              <a:p>
                <a:pPr lvl="1"/>
                <a:r>
                  <a:rPr lang="en-US" dirty="0"/>
                  <a:t>Which is why this is worth thinking about carefully</a:t>
                </a:r>
              </a:p>
              <a:p>
                <a:r>
                  <a:rPr lang="en-US" dirty="0"/>
                  <a:t>What we actually need to determine is the probability of any individual sentence</a:t>
                </a:r>
              </a:p>
              <a:p>
                <a:pPr lvl="1"/>
                <a:r>
                  <a:rPr lang="en-US" dirty="0"/>
                  <a:t>Example: “Barkeep! More of your best grog!” = .9 * .6 = .45</a:t>
                </a:r>
              </a:p>
              <a:p>
                <a:r>
                  <a:rPr lang="en-US" dirty="0"/>
                  <a:t>So we look at all paths from the root to a leaf node</a:t>
                </a:r>
              </a:p>
              <a:p>
                <a:pPr lvl="1"/>
                <a:r>
                  <a:rPr lang="en-US" dirty="0"/>
                  <a:t>Each edge has a probability</a:t>
                </a:r>
              </a:p>
              <a:p>
                <a:pPr lvl="1"/>
                <a:r>
                  <a:rPr lang="en-US" dirty="0"/>
                  <a:t>Multiply these together and find the max</a:t>
                </a:r>
              </a:p>
              <a:p>
                <a:r>
                  <a:rPr lang="en-US" dirty="0"/>
                  <a:t>This looks like “find the path where the product of the edges is maximized”, not “find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6A4C-D356-4B94-9651-6CF854D1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2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8243-746B-4BD8-8471-439AA0D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part: Add a fake source and sink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36">
                <a:extLst>
                  <a:ext uri="{FF2B5EF4-FFF2-40B4-BE49-F238E27FC236}">
                    <a16:creationId xmlns:a16="http://schemas.microsoft.com/office/drawing/2014/main" id="{9679115D-A297-45A5-AB12-D1FE62CA8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018188"/>
                <a:ext cx="10972801" cy="11079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Red links have probability 1</a:t>
                </a:r>
              </a:p>
              <a:p>
                <a:r>
                  <a:rPr lang="en-US" dirty="0"/>
                  <a:t>Now we need to find the “highest product path”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Content Placeholder 36">
                <a:extLst>
                  <a:ext uri="{FF2B5EF4-FFF2-40B4-BE49-F238E27FC236}">
                    <a16:creationId xmlns:a16="http://schemas.microsoft.com/office/drawing/2014/main" id="{9679115D-A297-45A5-AB12-D1FE62CA8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018188"/>
                <a:ext cx="10972801" cy="1107977"/>
              </a:xfrm>
              <a:blipFill>
                <a:blip r:embed="rId2"/>
                <a:stretch>
                  <a:fillRect l="-1278" t="-11538" b="-14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60775A3-CBE6-4F06-9151-DE6113DD33BB}"/>
              </a:ext>
            </a:extLst>
          </p:cNvPr>
          <p:cNvGrpSpPr/>
          <p:nvPr/>
        </p:nvGrpSpPr>
        <p:grpSpPr>
          <a:xfrm>
            <a:off x="3776650" y="1823597"/>
            <a:ext cx="4638700" cy="3048016"/>
            <a:chOff x="2024034" y="2571744"/>
            <a:chExt cx="4638700" cy="304801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2A0BB441-57DB-4C8A-98CA-CB33F9F75E5B}"/>
                </a:ext>
              </a:extLst>
            </p:cNvPr>
            <p:cNvSpPr/>
            <p:nvPr/>
          </p:nvSpPr>
          <p:spPr>
            <a:xfrm>
              <a:off x="2024034" y="2571744"/>
              <a:ext cx="1209676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“Barkeep!”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9C2FF8-0849-4F70-8DC4-702D7569AFF2}"/>
                </a:ext>
              </a:extLst>
            </p:cNvPr>
            <p:cNvGrpSpPr/>
            <p:nvPr/>
          </p:nvGrpSpPr>
          <p:grpSpPr>
            <a:xfrm>
              <a:off x="3238480" y="2571744"/>
              <a:ext cx="1571636" cy="1905008"/>
              <a:chOff x="1428728" y="1928802"/>
              <a:chExt cx="1571636" cy="190500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52FA356-89D0-45E9-89D8-B1851FE2AA08}"/>
                  </a:ext>
                </a:extLst>
              </p:cNvPr>
              <p:cNvCxnSpPr/>
              <p:nvPr/>
            </p:nvCxnSpPr>
            <p:spPr>
              <a:xfrm>
                <a:off x="1428728" y="2309405"/>
                <a:ext cx="500066" cy="794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5DE3E622-0418-4DDC-9851-AB6211CD37DE}"/>
                  </a:ext>
                </a:extLst>
              </p:cNvPr>
              <p:cNvSpPr/>
              <p:nvPr/>
            </p:nvSpPr>
            <p:spPr>
              <a:xfrm>
                <a:off x="1928794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“More”</a:t>
                </a:r>
              </a:p>
            </p:txBody>
          </p:sp>
          <p:sp>
            <p:nvSpPr>
              <p:cNvPr id="22" name="Rounded Rectangle 8">
                <a:extLst>
                  <a:ext uri="{FF2B5EF4-FFF2-40B4-BE49-F238E27FC236}">
                    <a16:creationId xmlns:a16="http://schemas.microsoft.com/office/drawing/2014/main" id="{667E3C1A-C49D-4FBE-9FAF-63695F165736}"/>
                  </a:ext>
                </a:extLst>
              </p:cNvPr>
              <p:cNvSpPr/>
              <p:nvPr/>
            </p:nvSpPr>
            <p:spPr>
              <a:xfrm>
                <a:off x="1933564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</a:t>
                </a:r>
                <a:r>
                  <a:rPr lang="en-US" sz="1500" dirty="0" err="1">
                    <a:solidFill>
                      <a:schemeClr val="tx1"/>
                    </a:solidFill>
                  </a:rPr>
                  <a:t>Yer</a:t>
                </a:r>
                <a:r>
                  <a:rPr lang="en-US" sz="1500" dirty="0">
                    <a:solidFill>
                      <a:schemeClr val="tx1"/>
                    </a:solidFill>
                  </a:rPr>
                  <a:t> a”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E0B075E-FEEB-4337-8B66-1FB7AE950E09}"/>
                  </a:ext>
                </a:extLst>
              </p:cNvPr>
              <p:cNvCxnSpPr/>
              <p:nvPr/>
            </p:nvCxnSpPr>
            <p:spPr>
              <a:xfrm rot="16200000" flipH="1">
                <a:off x="1393009" y="2536025"/>
                <a:ext cx="571504" cy="500066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6C35DE-EAFF-4558-AC43-6B7F03478487}"/>
                </a:ext>
              </a:extLst>
            </p:cNvPr>
            <p:cNvGrpSpPr/>
            <p:nvPr/>
          </p:nvGrpSpPr>
          <p:grpSpPr>
            <a:xfrm>
              <a:off x="4810116" y="2571744"/>
              <a:ext cx="1852618" cy="3048016"/>
              <a:chOff x="3000364" y="1928802"/>
              <a:chExt cx="1852618" cy="3048016"/>
            </a:xfrm>
          </p:grpSpPr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143F8BA7-54AA-4270-AB17-3F9E8A111B6F}"/>
                  </a:ext>
                </a:extLst>
              </p:cNvPr>
              <p:cNvSpPr/>
              <p:nvPr/>
            </p:nvSpPr>
            <p:spPr>
              <a:xfrm>
                <a:off x="3786182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your best grog!”</a:t>
                </a:r>
              </a:p>
            </p:txBody>
          </p:sp>
          <p:sp>
            <p:nvSpPr>
              <p:cNvPr id="15" name="Rounded Rectangle 12">
                <a:extLst>
                  <a:ext uri="{FF2B5EF4-FFF2-40B4-BE49-F238E27FC236}">
                    <a16:creationId xmlns:a16="http://schemas.microsoft.com/office/drawing/2014/main" id="{5859EE54-41F4-49AE-8506-EDF241262913}"/>
                  </a:ext>
                </a:extLst>
              </p:cNvPr>
              <p:cNvSpPr/>
              <p:nvPr/>
            </p:nvSpPr>
            <p:spPr>
              <a:xfrm>
                <a:off x="3786182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the same wimpy grub.”</a:t>
                </a:r>
              </a:p>
            </p:txBody>
          </p:sp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0A8BD566-3174-42A4-BBB8-1B62872C5C8D}"/>
                  </a:ext>
                </a:extLst>
              </p:cNvPr>
              <p:cNvSpPr/>
              <p:nvPr/>
            </p:nvSpPr>
            <p:spPr>
              <a:xfrm>
                <a:off x="3786182" y="4214818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“scurvy chicken.”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9727FCF-4213-4CC7-B344-5701BEAC4D7B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 rot="16200000" flipH="1">
                <a:off x="2905513" y="3715149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C1BE568-3257-43D3-8A86-445B07CA6528}"/>
                  </a:ext>
                </a:extLst>
              </p:cNvPr>
              <p:cNvCxnSpPr/>
              <p:nvPr/>
            </p:nvCxnSpPr>
            <p:spPr>
              <a:xfrm rot="16200000" flipH="1">
                <a:off x="2905513" y="2452281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555B429-5478-4B65-8DD4-64C6C68C94BF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>
                <a:off x="3000364" y="2309405"/>
                <a:ext cx="785818" cy="397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8AFF68-40B6-497F-B465-D424B67D10D1}"/>
                </a:ext>
              </a:extLst>
            </p:cNvPr>
            <p:cNvSpPr txBox="1"/>
            <p:nvPr/>
          </p:nvSpPr>
          <p:spPr>
            <a:xfrm>
              <a:off x="3238480" y="2621158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94F3A-9C71-4119-BDDE-1311793BA419}"/>
                </a:ext>
              </a:extLst>
            </p:cNvPr>
            <p:cNvSpPr txBox="1"/>
            <p:nvPr/>
          </p:nvSpPr>
          <p:spPr>
            <a:xfrm>
              <a:off x="3167042" y="3357563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E2DA31-994E-4ED6-BEAA-B289F5D2DCF9}"/>
                </a:ext>
              </a:extLst>
            </p:cNvPr>
            <p:cNvSpPr txBox="1"/>
            <p:nvPr/>
          </p:nvSpPr>
          <p:spPr>
            <a:xfrm>
              <a:off x="5158716" y="2615612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FFAC71-796E-4971-A6C9-0307651AA83C}"/>
                </a:ext>
              </a:extLst>
            </p:cNvPr>
            <p:cNvSpPr txBox="1"/>
            <p:nvPr/>
          </p:nvSpPr>
          <p:spPr>
            <a:xfrm>
              <a:off x="5158716" y="3266775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BAC6B9-6932-4B18-9864-52B6809C45B0}"/>
                </a:ext>
              </a:extLst>
            </p:cNvPr>
            <p:cNvSpPr txBox="1"/>
            <p:nvPr/>
          </p:nvSpPr>
          <p:spPr>
            <a:xfrm>
              <a:off x="5144863" y="502629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E25ECD-76EF-4295-8947-E3741BA50BF1}"/>
              </a:ext>
            </a:extLst>
          </p:cNvPr>
          <p:cNvGrpSpPr/>
          <p:nvPr/>
        </p:nvGrpSpPr>
        <p:grpSpPr>
          <a:xfrm>
            <a:off x="2563378" y="1975600"/>
            <a:ext cx="1213272" cy="457200"/>
            <a:chOff x="2563378" y="2407862"/>
            <a:chExt cx="121327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59CB59D-CCD4-4BEF-A5C9-D1305463365D}"/>
                    </a:ext>
                  </a:extLst>
                </p:cNvPr>
                <p:cNvSpPr/>
                <p:nvPr/>
              </p:nvSpPr>
              <p:spPr>
                <a:xfrm>
                  <a:off x="2563378" y="2407862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59CB59D-CCD4-4BEF-A5C9-D13054633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378" y="2407862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3833D6-2C52-40E2-9AFD-230D850E97D5}"/>
                </a:ext>
              </a:extLst>
            </p:cNvPr>
            <p:cNvCxnSpPr>
              <a:cxnSpLocks/>
              <a:stCxn id="4" idx="6"/>
              <a:endCxn id="6" idx="1"/>
            </p:cNvCxnSpPr>
            <p:nvPr/>
          </p:nvCxnSpPr>
          <p:spPr>
            <a:xfrm>
              <a:off x="3020578" y="2636462"/>
              <a:ext cx="756072" cy="3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16D414-6DE3-49AB-AD97-2DD92C951202}"/>
              </a:ext>
            </a:extLst>
          </p:cNvPr>
          <p:cNvGrpSpPr/>
          <p:nvPr/>
        </p:nvGrpSpPr>
        <p:grpSpPr>
          <a:xfrm>
            <a:off x="8415350" y="1975939"/>
            <a:ext cx="1441872" cy="2514674"/>
            <a:chOff x="8415350" y="2408201"/>
            <a:chExt cx="1441872" cy="2514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C04F77-EF1A-4A1A-82E3-4B424597F879}"/>
                    </a:ext>
                  </a:extLst>
                </p:cNvPr>
                <p:cNvSpPr/>
                <p:nvPr/>
              </p:nvSpPr>
              <p:spPr>
                <a:xfrm>
                  <a:off x="9400022" y="2408201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C04F77-EF1A-4A1A-82E3-4B424597F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022" y="2408201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38B309-BBD6-42CB-81A7-9C4A80DAE9DD}"/>
                </a:ext>
              </a:extLst>
            </p:cNvPr>
            <p:cNvCxnSpPr>
              <a:cxnSpLocks/>
              <a:stCxn id="14" idx="3"/>
              <a:endCxn id="24" idx="2"/>
            </p:cNvCxnSpPr>
            <p:nvPr/>
          </p:nvCxnSpPr>
          <p:spPr>
            <a:xfrm flipV="1">
              <a:off x="8415350" y="2636801"/>
              <a:ext cx="984672" cy="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A92C5E-5E18-4AF3-A119-9769F01EF57E}"/>
                </a:ext>
              </a:extLst>
            </p:cNvPr>
            <p:cNvCxnSpPr>
              <a:cxnSpLocks/>
              <a:stCxn id="15" idx="3"/>
              <a:endCxn id="24" idx="3"/>
            </p:cNvCxnSpPr>
            <p:nvPr/>
          </p:nvCxnSpPr>
          <p:spPr>
            <a:xfrm flipV="1">
              <a:off x="8415350" y="2798446"/>
              <a:ext cx="1051627" cy="981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70BE43C-9820-49D0-86AB-BA0998823FE9}"/>
                </a:ext>
              </a:extLst>
            </p:cNvPr>
            <p:cNvCxnSpPr>
              <a:cxnSpLocks/>
              <a:stCxn id="16" idx="3"/>
              <a:endCxn id="24" idx="4"/>
            </p:cNvCxnSpPr>
            <p:nvPr/>
          </p:nvCxnSpPr>
          <p:spPr>
            <a:xfrm flipV="1">
              <a:off x="8415350" y="2865401"/>
              <a:ext cx="1213272" cy="2057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71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A561-7901-4FE5-BBF4-6069CDB4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to the rescue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C8D35-0781-4B57-9B6B-DBDA4B526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the product of edge probabilities</a:t>
                </a:r>
              </a:p>
              <a:p>
                <a:pPr lvl="1"/>
                <a:r>
                  <a:rPr lang="en-US" dirty="0"/>
                  <a:t>Which are numbers between 0 and 1</a:t>
                </a:r>
              </a:p>
              <a:p>
                <a:r>
                  <a:rPr lang="en-US" dirty="0"/>
                  <a:t>Instead we need to minimize the sum of edge weights</a:t>
                </a:r>
              </a:p>
              <a:p>
                <a:r>
                  <a:rPr lang="en-US" dirty="0"/>
                  <a:t>We know that log is monotonic,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Maximize the product of edge probabilities = maximize the sum of log probabilities</a:t>
                </a:r>
              </a:p>
              <a:p>
                <a:pPr lvl="1"/>
                <a:r>
                  <a:rPr lang="en-US" dirty="0"/>
                  <a:t>Which are negative: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Maximizing anything is the same as minimizing its 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C8D35-0781-4B57-9B6B-DBDA4B526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85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8243-746B-4BD8-8471-439AA0D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in action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0775A3-CBE6-4F06-9151-DE6113DD33BB}"/>
              </a:ext>
            </a:extLst>
          </p:cNvPr>
          <p:cNvGrpSpPr/>
          <p:nvPr/>
        </p:nvGrpSpPr>
        <p:grpSpPr>
          <a:xfrm>
            <a:off x="3776650" y="1823597"/>
            <a:ext cx="4638700" cy="3048016"/>
            <a:chOff x="2024034" y="2571744"/>
            <a:chExt cx="4638700" cy="304801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2A0BB441-57DB-4C8A-98CA-CB33F9F75E5B}"/>
                </a:ext>
              </a:extLst>
            </p:cNvPr>
            <p:cNvSpPr/>
            <p:nvPr/>
          </p:nvSpPr>
          <p:spPr>
            <a:xfrm>
              <a:off x="2024034" y="2571744"/>
              <a:ext cx="1209676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“Barkeep!”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9C2FF8-0849-4F70-8DC4-702D7569AFF2}"/>
                </a:ext>
              </a:extLst>
            </p:cNvPr>
            <p:cNvGrpSpPr/>
            <p:nvPr/>
          </p:nvGrpSpPr>
          <p:grpSpPr>
            <a:xfrm>
              <a:off x="3238480" y="2571744"/>
              <a:ext cx="1571636" cy="1905008"/>
              <a:chOff x="1428728" y="1928802"/>
              <a:chExt cx="1571636" cy="190500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52FA356-89D0-45E9-89D8-B1851FE2AA08}"/>
                  </a:ext>
                </a:extLst>
              </p:cNvPr>
              <p:cNvCxnSpPr/>
              <p:nvPr/>
            </p:nvCxnSpPr>
            <p:spPr>
              <a:xfrm>
                <a:off x="1428728" y="2309405"/>
                <a:ext cx="500066" cy="794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5DE3E622-0418-4DDC-9851-AB6211CD37DE}"/>
                  </a:ext>
                </a:extLst>
              </p:cNvPr>
              <p:cNvSpPr/>
              <p:nvPr/>
            </p:nvSpPr>
            <p:spPr>
              <a:xfrm>
                <a:off x="1928794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“More”</a:t>
                </a:r>
              </a:p>
            </p:txBody>
          </p:sp>
          <p:sp>
            <p:nvSpPr>
              <p:cNvPr id="22" name="Rounded Rectangle 8">
                <a:extLst>
                  <a:ext uri="{FF2B5EF4-FFF2-40B4-BE49-F238E27FC236}">
                    <a16:creationId xmlns:a16="http://schemas.microsoft.com/office/drawing/2014/main" id="{667E3C1A-C49D-4FBE-9FAF-63695F165736}"/>
                  </a:ext>
                </a:extLst>
              </p:cNvPr>
              <p:cNvSpPr/>
              <p:nvPr/>
            </p:nvSpPr>
            <p:spPr>
              <a:xfrm>
                <a:off x="1933564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</a:t>
                </a:r>
                <a:r>
                  <a:rPr lang="en-US" sz="1500" dirty="0" err="1">
                    <a:solidFill>
                      <a:schemeClr val="tx1"/>
                    </a:solidFill>
                  </a:rPr>
                  <a:t>Yer</a:t>
                </a:r>
                <a:r>
                  <a:rPr lang="en-US" sz="1500" dirty="0">
                    <a:solidFill>
                      <a:schemeClr val="tx1"/>
                    </a:solidFill>
                  </a:rPr>
                  <a:t> a”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E0B075E-FEEB-4337-8B66-1FB7AE950E09}"/>
                  </a:ext>
                </a:extLst>
              </p:cNvPr>
              <p:cNvCxnSpPr/>
              <p:nvPr/>
            </p:nvCxnSpPr>
            <p:spPr>
              <a:xfrm rot="16200000" flipH="1">
                <a:off x="1393009" y="2536025"/>
                <a:ext cx="571504" cy="500066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6C35DE-EAFF-4558-AC43-6B7F03478487}"/>
                </a:ext>
              </a:extLst>
            </p:cNvPr>
            <p:cNvGrpSpPr/>
            <p:nvPr/>
          </p:nvGrpSpPr>
          <p:grpSpPr>
            <a:xfrm>
              <a:off x="4810116" y="2571744"/>
              <a:ext cx="1852618" cy="3048016"/>
              <a:chOff x="3000364" y="1928802"/>
              <a:chExt cx="1852618" cy="3048016"/>
            </a:xfrm>
          </p:grpSpPr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143F8BA7-54AA-4270-AB17-3F9E8A111B6F}"/>
                  </a:ext>
                </a:extLst>
              </p:cNvPr>
              <p:cNvSpPr/>
              <p:nvPr/>
            </p:nvSpPr>
            <p:spPr>
              <a:xfrm>
                <a:off x="3786182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your best grog!”</a:t>
                </a:r>
              </a:p>
            </p:txBody>
          </p:sp>
          <p:sp>
            <p:nvSpPr>
              <p:cNvPr id="15" name="Rounded Rectangle 12">
                <a:extLst>
                  <a:ext uri="{FF2B5EF4-FFF2-40B4-BE49-F238E27FC236}">
                    <a16:creationId xmlns:a16="http://schemas.microsoft.com/office/drawing/2014/main" id="{5859EE54-41F4-49AE-8506-EDF241262913}"/>
                  </a:ext>
                </a:extLst>
              </p:cNvPr>
              <p:cNvSpPr/>
              <p:nvPr/>
            </p:nvSpPr>
            <p:spPr>
              <a:xfrm>
                <a:off x="3786182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the same wimpy grub.”</a:t>
                </a:r>
              </a:p>
            </p:txBody>
          </p:sp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0A8BD566-3174-42A4-BBB8-1B62872C5C8D}"/>
                  </a:ext>
                </a:extLst>
              </p:cNvPr>
              <p:cNvSpPr/>
              <p:nvPr/>
            </p:nvSpPr>
            <p:spPr>
              <a:xfrm>
                <a:off x="3786182" y="4214818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“scurvy chicken.”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9727FCF-4213-4CC7-B344-5701BEAC4D7B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 rot="16200000" flipH="1">
                <a:off x="2905513" y="3715149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C1BE568-3257-43D3-8A86-445B07CA6528}"/>
                  </a:ext>
                </a:extLst>
              </p:cNvPr>
              <p:cNvCxnSpPr/>
              <p:nvPr/>
            </p:nvCxnSpPr>
            <p:spPr>
              <a:xfrm rot="16200000" flipH="1">
                <a:off x="2905513" y="2452281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555B429-5478-4B65-8DD4-64C6C68C94BF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>
                <a:off x="3000364" y="2309405"/>
                <a:ext cx="785818" cy="397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8AFF68-40B6-497F-B465-D424B67D10D1}"/>
                </a:ext>
              </a:extLst>
            </p:cNvPr>
            <p:cNvSpPr txBox="1"/>
            <p:nvPr/>
          </p:nvSpPr>
          <p:spPr>
            <a:xfrm>
              <a:off x="3238480" y="2621158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94F3A-9C71-4119-BDDE-1311793BA419}"/>
                </a:ext>
              </a:extLst>
            </p:cNvPr>
            <p:cNvSpPr txBox="1"/>
            <p:nvPr/>
          </p:nvSpPr>
          <p:spPr>
            <a:xfrm>
              <a:off x="3167042" y="3357563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E2DA31-994E-4ED6-BEAA-B289F5D2DCF9}"/>
                </a:ext>
              </a:extLst>
            </p:cNvPr>
            <p:cNvSpPr txBox="1"/>
            <p:nvPr/>
          </p:nvSpPr>
          <p:spPr>
            <a:xfrm>
              <a:off x="5158716" y="2615612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FFAC71-796E-4971-A6C9-0307651AA83C}"/>
                </a:ext>
              </a:extLst>
            </p:cNvPr>
            <p:cNvSpPr txBox="1"/>
            <p:nvPr/>
          </p:nvSpPr>
          <p:spPr>
            <a:xfrm>
              <a:off x="5158716" y="3266775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BAC6B9-6932-4B18-9864-52B6809C45B0}"/>
                </a:ext>
              </a:extLst>
            </p:cNvPr>
            <p:cNvSpPr txBox="1"/>
            <p:nvPr/>
          </p:nvSpPr>
          <p:spPr>
            <a:xfrm>
              <a:off x="5144863" y="502629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E25ECD-76EF-4295-8947-E3741BA50BF1}"/>
              </a:ext>
            </a:extLst>
          </p:cNvPr>
          <p:cNvGrpSpPr/>
          <p:nvPr/>
        </p:nvGrpSpPr>
        <p:grpSpPr>
          <a:xfrm>
            <a:off x="2563378" y="1975600"/>
            <a:ext cx="1213272" cy="457200"/>
            <a:chOff x="2563378" y="2407862"/>
            <a:chExt cx="121327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59CB59D-CCD4-4BEF-A5C9-D1305463365D}"/>
                    </a:ext>
                  </a:extLst>
                </p:cNvPr>
                <p:cNvSpPr/>
                <p:nvPr/>
              </p:nvSpPr>
              <p:spPr>
                <a:xfrm>
                  <a:off x="2563378" y="2407862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59CB59D-CCD4-4BEF-A5C9-D13054633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378" y="2407862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3833D6-2C52-40E2-9AFD-230D850E97D5}"/>
                </a:ext>
              </a:extLst>
            </p:cNvPr>
            <p:cNvCxnSpPr>
              <a:cxnSpLocks/>
              <a:stCxn id="4" idx="6"/>
              <a:endCxn id="6" idx="1"/>
            </p:cNvCxnSpPr>
            <p:nvPr/>
          </p:nvCxnSpPr>
          <p:spPr>
            <a:xfrm>
              <a:off x="3020578" y="2636462"/>
              <a:ext cx="756072" cy="3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16D414-6DE3-49AB-AD97-2DD92C951202}"/>
              </a:ext>
            </a:extLst>
          </p:cNvPr>
          <p:cNvGrpSpPr/>
          <p:nvPr/>
        </p:nvGrpSpPr>
        <p:grpSpPr>
          <a:xfrm>
            <a:off x="8415350" y="1975939"/>
            <a:ext cx="1441872" cy="2514674"/>
            <a:chOff x="8415350" y="2408201"/>
            <a:chExt cx="1441872" cy="2514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C04F77-EF1A-4A1A-82E3-4B424597F879}"/>
                    </a:ext>
                  </a:extLst>
                </p:cNvPr>
                <p:cNvSpPr/>
                <p:nvPr/>
              </p:nvSpPr>
              <p:spPr>
                <a:xfrm>
                  <a:off x="9400022" y="2408201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C04F77-EF1A-4A1A-82E3-4B424597F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022" y="2408201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38B309-BBD6-42CB-81A7-9C4A80DAE9DD}"/>
                </a:ext>
              </a:extLst>
            </p:cNvPr>
            <p:cNvCxnSpPr>
              <a:cxnSpLocks/>
              <a:stCxn id="14" idx="3"/>
              <a:endCxn id="24" idx="2"/>
            </p:cNvCxnSpPr>
            <p:nvPr/>
          </p:nvCxnSpPr>
          <p:spPr>
            <a:xfrm flipV="1">
              <a:off x="8415350" y="2636801"/>
              <a:ext cx="984672" cy="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A92C5E-5E18-4AF3-A119-9769F01EF57E}"/>
                </a:ext>
              </a:extLst>
            </p:cNvPr>
            <p:cNvCxnSpPr>
              <a:cxnSpLocks/>
              <a:stCxn id="15" idx="3"/>
              <a:endCxn id="24" idx="3"/>
            </p:cNvCxnSpPr>
            <p:nvPr/>
          </p:nvCxnSpPr>
          <p:spPr>
            <a:xfrm flipV="1">
              <a:off x="8415350" y="2798446"/>
              <a:ext cx="1051627" cy="981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70BE43C-9820-49D0-86AB-BA0998823FE9}"/>
                </a:ext>
              </a:extLst>
            </p:cNvPr>
            <p:cNvCxnSpPr>
              <a:cxnSpLocks/>
              <a:stCxn id="16" idx="3"/>
              <a:endCxn id="24" idx="4"/>
            </p:cNvCxnSpPr>
            <p:nvPr/>
          </p:nvCxnSpPr>
          <p:spPr>
            <a:xfrm flipV="1">
              <a:off x="8415350" y="2865401"/>
              <a:ext cx="1213272" cy="2057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31F481-EDC8-444C-A2A3-233533D74C22}"/>
                  </a:ext>
                </a:extLst>
              </p:cNvPr>
              <p:cNvSpPr txBox="1"/>
              <p:nvPr/>
            </p:nvSpPr>
            <p:spPr>
              <a:xfrm>
                <a:off x="1828799" y="5561215"/>
                <a:ext cx="23421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.9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−0.046</m:t>
                          </m:r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.1)=−1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31F481-EDC8-444C-A2A3-233533D7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5561215"/>
                <a:ext cx="2342147" cy="646331"/>
              </a:xfrm>
              <a:prstGeom prst="rect">
                <a:avLst/>
              </a:prstGeom>
              <a:blipFill>
                <a:blip r:embed="rId4"/>
                <a:stretch>
                  <a:fillRect l="-78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34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property of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via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Otherwise, we would take that “shortcut” instead, and create an even shorter path</a:t>
                </a:r>
              </a:p>
              <a:p>
                <a:r>
                  <a:rPr lang="en-US" dirty="0"/>
                  <a:t>Considering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paths, only need shortest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path</a:t>
                </a:r>
              </a:p>
              <a:p>
                <a:pPr lvl="1"/>
                <a:r>
                  <a:rPr lang="en-US" dirty="0"/>
                  <a:t>Don’t need to try everything!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/>
          <p:cNvSpPr/>
          <p:nvPr/>
        </p:nvSpPr>
        <p:spPr>
          <a:xfrm>
            <a:off x="2610801" y="2743573"/>
            <a:ext cx="2714644" cy="500066"/>
          </a:xfrm>
          <a:prstGeom prst="wedgeRoundRectCallout">
            <a:avLst>
              <a:gd name="adj1" fmla="val -53670"/>
              <a:gd name="adj2" fmla="val -834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shortest s-v path </a:t>
            </a:r>
          </a:p>
        </p:txBody>
      </p:sp>
    </p:spTree>
    <p:extLst>
      <p:ext uri="{BB962C8B-B14F-4D97-AF65-F5344CB8AC3E}">
        <p14:creationId xmlns:p14="http://schemas.microsoft.com/office/powerpoint/2010/main" val="11183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 by increasing budgets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is the basic idea, which we will simply speed up</a:t>
                </a:r>
              </a:p>
              <a:p>
                <a:r>
                  <a:rPr lang="en-US" dirty="0"/>
                  <a:t>Where can you fly from LGA on a $1 budget? </a:t>
                </a:r>
              </a:p>
              <a:p>
                <a:pPr lvl="1"/>
                <a:r>
                  <a:rPr lang="en-US" dirty="0"/>
                  <a:t>Does that get you to Ithaca?</a:t>
                </a:r>
              </a:p>
              <a:p>
                <a:r>
                  <a:rPr lang="en-US" dirty="0"/>
                  <a:t>If it does, you are done</a:t>
                </a:r>
              </a:p>
              <a:p>
                <a:r>
                  <a:rPr lang="en-US" dirty="0"/>
                  <a:t>If not, add $1 to your budget and do it again</a:t>
                </a:r>
              </a:p>
              <a:p>
                <a:r>
                  <a:rPr lang="en-US" dirty="0"/>
                  <a:t>You can think of this as expanding a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until you eventually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Though we are doing this on a graph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77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080862" y="2422362"/>
            <a:ext cx="3060279" cy="30602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$1 can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$2 can also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Gray area shows budget at $2</a:t>
                </a:r>
              </a:p>
              <a:p>
                <a:r>
                  <a:rPr lang="en-US" dirty="0"/>
                  <a:t>At $3 we can also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Key concepts: </a:t>
                </a:r>
              </a:p>
              <a:p>
                <a:pPr lvl="1"/>
                <a:r>
                  <a:rPr lang="en-US" dirty="0"/>
                  <a:t>Explored nodes: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Fringe: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218944" y="1949118"/>
            <a:ext cx="4248807" cy="4114800"/>
            <a:chOff x="5486400" y="2286000"/>
            <a:chExt cx="4248807" cy="4114800"/>
          </a:xfrm>
        </p:grpSpPr>
        <p:grpSp>
          <p:nvGrpSpPr>
            <p:cNvPr id="12" name="Group 11"/>
            <p:cNvGrpSpPr/>
            <p:nvPr/>
          </p:nvGrpSpPr>
          <p:grpSpPr>
            <a:xfrm>
              <a:off x="5486400" y="2286000"/>
              <a:ext cx="4114800" cy="4114800"/>
              <a:chOff x="5486400" y="2286000"/>
              <a:chExt cx="4114800" cy="4114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Oval 1"/>
                  <p:cNvSpPr/>
                  <p:nvPr/>
                </p:nvSpPr>
                <p:spPr>
                  <a:xfrm>
                    <a:off x="54864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Oval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114800"/>
                    <a:ext cx="457200" cy="457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7315200" y="32004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200" y="3200400"/>
                    <a:ext cx="457200" cy="4572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7315200" y="50292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200" y="5029200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/>
            <p:cNvCxnSpPr>
              <a:stCxn id="2" idx="7"/>
              <a:endCxn id="7" idx="2"/>
            </p:cNvCxnSpPr>
            <p:nvPr/>
          </p:nvCxnSpPr>
          <p:spPr>
            <a:xfrm flipV="1">
              <a:off x="5876645" y="3429000"/>
              <a:ext cx="1438555" cy="7527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7"/>
              <a:endCxn id="9" idx="3"/>
            </p:cNvCxnSpPr>
            <p:nvPr/>
          </p:nvCxnSpPr>
          <p:spPr>
            <a:xfrm flipV="1">
              <a:off x="7705445" y="2676245"/>
              <a:ext cx="1505510" cy="5911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7"/>
              <a:endCxn id="10" idx="3"/>
            </p:cNvCxnSpPr>
            <p:nvPr/>
          </p:nvCxnSpPr>
          <p:spPr>
            <a:xfrm flipV="1">
              <a:off x="7705445" y="4505045"/>
              <a:ext cx="1505510" cy="5911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5"/>
              <a:endCxn id="11" idx="2"/>
            </p:cNvCxnSpPr>
            <p:nvPr/>
          </p:nvCxnSpPr>
          <p:spPr>
            <a:xfrm>
              <a:off x="7705445" y="5419445"/>
              <a:ext cx="1438555" cy="7527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0" idx="1"/>
            </p:cNvCxnSpPr>
            <p:nvPr/>
          </p:nvCxnSpPr>
          <p:spPr>
            <a:xfrm>
              <a:off x="7705445" y="3590645"/>
              <a:ext cx="1505510" cy="5911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5"/>
              <a:endCxn id="8" idx="2"/>
            </p:cNvCxnSpPr>
            <p:nvPr/>
          </p:nvCxnSpPr>
          <p:spPr>
            <a:xfrm>
              <a:off x="5876645" y="4505045"/>
              <a:ext cx="1438555" cy="7527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" idx="6"/>
              <a:endCxn id="10" idx="2"/>
            </p:cNvCxnSpPr>
            <p:nvPr/>
          </p:nvCxnSpPr>
          <p:spPr>
            <a:xfrm>
              <a:off x="5943600" y="4343400"/>
              <a:ext cx="32004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0"/>
              <a:endCxn id="9" idx="4"/>
            </p:cNvCxnSpPr>
            <p:nvPr/>
          </p:nvCxnSpPr>
          <p:spPr>
            <a:xfrm flipV="1">
              <a:off x="9372600" y="2743200"/>
              <a:ext cx="0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4"/>
              <a:endCxn id="11" idx="0"/>
            </p:cNvCxnSpPr>
            <p:nvPr/>
          </p:nvCxnSpPr>
          <p:spPr>
            <a:xfrm>
              <a:off x="9372600" y="4572000"/>
              <a:ext cx="0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76038" y="3472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77315" y="48614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88338" y="3997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07357" y="35064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33521" y="3321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40834" y="47741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33521" y="4968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51637" y="5426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56514" y="26762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96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Explored nodes: we know the cheapest way to get there</a:t>
                </a:r>
              </a:p>
              <a:p>
                <a:pPr lvl="1"/>
                <a:r>
                  <a:rPr lang="en-US" dirty="0"/>
                  <a:t>Shown as inside the gray zone</a:t>
                </a:r>
              </a:p>
              <a:p>
                <a:r>
                  <a:rPr lang="en-US" dirty="0"/>
                  <a:t>Fringe nodes: adjacent to an explored node</a:t>
                </a:r>
              </a:p>
              <a:p>
                <a:r>
                  <a:rPr lang="en-US" dirty="0"/>
                  <a:t>When we increase the budget we add a fringe node into the set of explored nodes</a:t>
                </a:r>
              </a:p>
              <a:p>
                <a:pPr lvl="1"/>
                <a:r>
                  <a:rPr lang="en-US" dirty="0"/>
                  <a:t>This is pretty inefficient, hold that thought</a:t>
                </a:r>
              </a:p>
              <a:p>
                <a:r>
                  <a:rPr lang="en-US" dirty="0"/>
                  <a:t>Keep on doing this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(i.e. Ithaca) is in the explored nodes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003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approach is crazy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2"/>
            <a:ext cx="8406384" cy="4525963"/>
          </a:xfrm>
        </p:spPr>
        <p:txBody>
          <a:bodyPr/>
          <a:lstStyle/>
          <a:p>
            <a:r>
              <a:rPr lang="en-US" dirty="0"/>
              <a:t>Suppose the cheapest flight from LGA is $500</a:t>
            </a:r>
          </a:p>
          <a:p>
            <a:r>
              <a:rPr lang="en-US" dirty="0"/>
              <a:t>In our example, imagine increasing by $.01</a:t>
            </a:r>
          </a:p>
          <a:p>
            <a:pPr lvl="1"/>
            <a:r>
              <a:rPr lang="en-US" b="0" dirty="0"/>
              <a:t>So we consider  $2.01, $2.02, …</a:t>
            </a:r>
          </a:p>
          <a:p>
            <a:r>
              <a:rPr lang="en-US" dirty="0"/>
              <a:t>But we know that nothing will happen until we increase our budget to $3</a:t>
            </a:r>
          </a:p>
          <a:p>
            <a:pPr lvl="1"/>
            <a:r>
              <a:rPr lang="en-US" b="0" dirty="0"/>
              <a:t>Why not just do this directly?</a:t>
            </a:r>
          </a:p>
          <a:p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62" y="1992166"/>
            <a:ext cx="2112458" cy="19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0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maintain an explored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an </a:t>
                </a:r>
                <a:r>
                  <a:rPr lang="en-US" dirty="0">
                    <a:solidFill>
                      <a:srgbClr val="FF0000"/>
                    </a:solidFill>
                  </a:rPr>
                  <a:t>invariant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hold the </a:t>
                </a:r>
                <a:r>
                  <a:rPr lang="en-US" b="1" dirty="0"/>
                  <a:t>shortest</a:t>
                </a:r>
                <a:r>
                  <a:rPr lang="en-US" dirty="0"/>
                  <a:t>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write this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Both the distance and the actual path, see HW1</a:t>
                </a:r>
              </a:p>
              <a:p>
                <a:pPr lvl="2"/>
                <a:r>
                  <a:rPr lang="en-US" dirty="0"/>
                  <a:t>Easiest to just think about the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an unexplored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But, which one to choose?</a:t>
                </a:r>
              </a:p>
              <a:p>
                <a:pPr lvl="2"/>
                <a:r>
                  <a:rPr lang="en-US" dirty="0"/>
                  <a:t>On the fringe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 we add just one edge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72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8444-8C34-49C0-B87A-A29DC451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D96F-4F33-4CA7-BADC-F637373F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CS5112 work is constant but not very time intensive</a:t>
            </a:r>
          </a:p>
          <a:p>
            <a:pPr lvl="1"/>
            <a:r>
              <a:rPr lang="en-US" dirty="0"/>
              <a:t>Homework every 2 weeks or so, quiz every week</a:t>
            </a:r>
          </a:p>
          <a:p>
            <a:r>
              <a:rPr lang="en-US" dirty="0"/>
              <a:t>1 prelim 10/25 and final 12/4, both in-class closed book</a:t>
            </a:r>
          </a:p>
          <a:p>
            <a:pPr lvl="1"/>
            <a:r>
              <a:rPr lang="en-US" dirty="0"/>
              <a:t>Open book doesn’t actually help in my experience</a:t>
            </a:r>
          </a:p>
          <a:p>
            <a:r>
              <a:rPr lang="en-US" dirty="0"/>
              <a:t>Greg will teach the 5 evening clinics 6:30pm-8pm</a:t>
            </a:r>
          </a:p>
          <a:p>
            <a:r>
              <a:rPr lang="en-US" dirty="0"/>
              <a:t>Greg and Ramin will lecture, with a few guest lectures</a:t>
            </a:r>
          </a:p>
          <a:p>
            <a:r>
              <a:rPr lang="en-US" dirty="0"/>
              <a:t>We are working on getting consultants to help students who don’t have a lot of programming experience</a:t>
            </a:r>
          </a:p>
        </p:txBody>
      </p:sp>
    </p:spTree>
    <p:extLst>
      <p:ext uri="{BB962C8B-B14F-4D97-AF65-F5344CB8AC3E}">
        <p14:creationId xmlns:p14="http://schemas.microsoft.com/office/powerpoint/2010/main" val="3511815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"/>
          <p:cNvSpPr>
            <a:spLocks/>
          </p:cNvSpPr>
          <p:nvPr/>
        </p:nvSpPr>
        <p:spPr bwMode="auto">
          <a:xfrm>
            <a:off x="2514600" y="3506073"/>
            <a:ext cx="4878388" cy="2266950"/>
          </a:xfrm>
          <a:custGeom>
            <a:avLst/>
            <a:gdLst/>
            <a:ahLst/>
            <a:cxnLst>
              <a:cxn ang="0">
                <a:pos x="286" y="485"/>
              </a:cxn>
              <a:cxn ang="0">
                <a:pos x="379" y="421"/>
              </a:cxn>
              <a:cxn ang="0">
                <a:pos x="442" y="368"/>
              </a:cxn>
              <a:cxn ang="0">
                <a:pos x="567" y="315"/>
              </a:cxn>
              <a:cxn ang="0">
                <a:pos x="598" y="303"/>
              </a:cxn>
              <a:cxn ang="0">
                <a:pos x="661" y="282"/>
              </a:cxn>
              <a:cxn ang="0">
                <a:pos x="723" y="261"/>
              </a:cxn>
              <a:cxn ang="0">
                <a:pos x="1079" y="165"/>
              </a:cxn>
              <a:cxn ang="0">
                <a:pos x="1360" y="132"/>
              </a:cxn>
              <a:cxn ang="0">
                <a:pos x="1642" y="142"/>
              </a:cxn>
              <a:cxn ang="0">
                <a:pos x="1930" y="105"/>
              </a:cxn>
              <a:cxn ang="0">
                <a:pos x="2106" y="74"/>
              </a:cxn>
              <a:cxn ang="0">
                <a:pos x="2356" y="36"/>
              </a:cxn>
              <a:cxn ang="0">
                <a:pos x="2607" y="17"/>
              </a:cxn>
              <a:cxn ang="0">
                <a:pos x="2920" y="61"/>
              </a:cxn>
              <a:cxn ang="0">
                <a:pos x="2995" y="149"/>
              </a:cxn>
              <a:cxn ang="0">
                <a:pos x="3051" y="330"/>
              </a:cxn>
              <a:cxn ang="0">
                <a:pos x="2863" y="537"/>
              </a:cxn>
              <a:cxn ang="0">
                <a:pos x="2481" y="700"/>
              </a:cxn>
              <a:cxn ang="0">
                <a:pos x="2102" y="893"/>
              </a:cxn>
              <a:cxn ang="0">
                <a:pos x="2019" y="1012"/>
              </a:cxn>
              <a:cxn ang="0">
                <a:pos x="1956" y="1129"/>
              </a:cxn>
              <a:cxn ang="0">
                <a:pos x="1914" y="1215"/>
              </a:cxn>
              <a:cxn ang="0">
                <a:pos x="1778" y="1355"/>
              </a:cxn>
              <a:cxn ang="0">
                <a:pos x="1340" y="1408"/>
              </a:cxn>
              <a:cxn ang="0">
                <a:pos x="807" y="1365"/>
              </a:cxn>
              <a:cxn ang="0">
                <a:pos x="462" y="1248"/>
              </a:cxn>
              <a:cxn ang="0">
                <a:pos x="390" y="1226"/>
              </a:cxn>
              <a:cxn ang="0">
                <a:pos x="368" y="1205"/>
              </a:cxn>
              <a:cxn ang="0">
                <a:pos x="296" y="1172"/>
              </a:cxn>
              <a:cxn ang="0">
                <a:pos x="96" y="1023"/>
              </a:cxn>
              <a:cxn ang="0">
                <a:pos x="108" y="582"/>
              </a:cxn>
              <a:cxn ang="0">
                <a:pos x="286" y="485"/>
              </a:cxn>
            </a:cxnLst>
            <a:rect l="0" t="0" r="r" b="b"/>
            <a:pathLst>
              <a:path w="3073" h="1428">
                <a:moveTo>
                  <a:pt x="286" y="485"/>
                </a:moveTo>
                <a:cubicBezTo>
                  <a:pt x="317" y="463"/>
                  <a:pt x="354" y="449"/>
                  <a:pt x="379" y="421"/>
                </a:cubicBezTo>
                <a:cubicBezTo>
                  <a:pt x="404" y="395"/>
                  <a:pt x="410" y="384"/>
                  <a:pt x="442" y="368"/>
                </a:cubicBezTo>
                <a:cubicBezTo>
                  <a:pt x="481" y="348"/>
                  <a:pt x="527" y="329"/>
                  <a:pt x="567" y="315"/>
                </a:cubicBezTo>
                <a:cubicBezTo>
                  <a:pt x="577" y="311"/>
                  <a:pt x="588" y="307"/>
                  <a:pt x="598" y="303"/>
                </a:cubicBezTo>
                <a:cubicBezTo>
                  <a:pt x="619" y="295"/>
                  <a:pt x="640" y="288"/>
                  <a:pt x="661" y="282"/>
                </a:cubicBezTo>
                <a:cubicBezTo>
                  <a:pt x="682" y="275"/>
                  <a:pt x="723" y="261"/>
                  <a:pt x="723" y="261"/>
                </a:cubicBezTo>
                <a:cubicBezTo>
                  <a:pt x="822" y="192"/>
                  <a:pt x="963" y="178"/>
                  <a:pt x="1079" y="165"/>
                </a:cubicBezTo>
                <a:cubicBezTo>
                  <a:pt x="1171" y="144"/>
                  <a:pt x="1360" y="132"/>
                  <a:pt x="1360" y="132"/>
                </a:cubicBezTo>
                <a:cubicBezTo>
                  <a:pt x="1454" y="136"/>
                  <a:pt x="1548" y="136"/>
                  <a:pt x="1642" y="142"/>
                </a:cubicBezTo>
                <a:cubicBezTo>
                  <a:pt x="1650" y="142"/>
                  <a:pt x="1924" y="102"/>
                  <a:pt x="1930" y="105"/>
                </a:cubicBezTo>
                <a:cubicBezTo>
                  <a:pt x="1952" y="111"/>
                  <a:pt x="2106" y="74"/>
                  <a:pt x="2106" y="74"/>
                </a:cubicBezTo>
                <a:cubicBezTo>
                  <a:pt x="2143" y="101"/>
                  <a:pt x="2313" y="22"/>
                  <a:pt x="2356" y="36"/>
                </a:cubicBezTo>
                <a:cubicBezTo>
                  <a:pt x="2372" y="53"/>
                  <a:pt x="2591" y="0"/>
                  <a:pt x="2607" y="17"/>
                </a:cubicBezTo>
                <a:cubicBezTo>
                  <a:pt x="2616" y="26"/>
                  <a:pt x="2912" y="51"/>
                  <a:pt x="2920" y="61"/>
                </a:cubicBezTo>
                <a:cubicBezTo>
                  <a:pt x="2972" y="86"/>
                  <a:pt x="2981" y="107"/>
                  <a:pt x="2995" y="149"/>
                </a:cubicBezTo>
                <a:cubicBezTo>
                  <a:pt x="3017" y="194"/>
                  <a:pt x="3073" y="265"/>
                  <a:pt x="3051" y="330"/>
                </a:cubicBezTo>
                <a:cubicBezTo>
                  <a:pt x="3064" y="372"/>
                  <a:pt x="2963" y="524"/>
                  <a:pt x="2863" y="537"/>
                </a:cubicBezTo>
                <a:cubicBezTo>
                  <a:pt x="2879" y="587"/>
                  <a:pt x="2455" y="657"/>
                  <a:pt x="2481" y="700"/>
                </a:cubicBezTo>
                <a:cubicBezTo>
                  <a:pt x="2350" y="757"/>
                  <a:pt x="2160" y="805"/>
                  <a:pt x="2102" y="893"/>
                </a:cubicBezTo>
                <a:cubicBezTo>
                  <a:pt x="2088" y="938"/>
                  <a:pt x="2051" y="978"/>
                  <a:pt x="2019" y="1012"/>
                </a:cubicBezTo>
                <a:cubicBezTo>
                  <a:pt x="2003" y="1059"/>
                  <a:pt x="1991" y="1094"/>
                  <a:pt x="1956" y="1129"/>
                </a:cubicBezTo>
                <a:cubicBezTo>
                  <a:pt x="1933" y="1204"/>
                  <a:pt x="1951" y="1178"/>
                  <a:pt x="1914" y="1215"/>
                </a:cubicBezTo>
                <a:cubicBezTo>
                  <a:pt x="1897" y="1270"/>
                  <a:pt x="1831" y="1338"/>
                  <a:pt x="1778" y="1355"/>
                </a:cubicBezTo>
                <a:cubicBezTo>
                  <a:pt x="1671" y="1428"/>
                  <a:pt x="1463" y="1402"/>
                  <a:pt x="1340" y="1408"/>
                </a:cubicBezTo>
                <a:cubicBezTo>
                  <a:pt x="1033" y="1401"/>
                  <a:pt x="1009" y="1416"/>
                  <a:pt x="807" y="1365"/>
                </a:cubicBezTo>
                <a:cubicBezTo>
                  <a:pt x="703" y="1296"/>
                  <a:pt x="584" y="1265"/>
                  <a:pt x="462" y="1248"/>
                </a:cubicBezTo>
                <a:cubicBezTo>
                  <a:pt x="438" y="1239"/>
                  <a:pt x="412" y="1238"/>
                  <a:pt x="390" y="1226"/>
                </a:cubicBezTo>
                <a:cubicBezTo>
                  <a:pt x="381" y="1222"/>
                  <a:pt x="376" y="1210"/>
                  <a:pt x="368" y="1205"/>
                </a:cubicBezTo>
                <a:cubicBezTo>
                  <a:pt x="338" y="1184"/>
                  <a:pt x="327" y="1183"/>
                  <a:pt x="296" y="1172"/>
                </a:cubicBezTo>
                <a:cubicBezTo>
                  <a:pt x="235" y="1112"/>
                  <a:pt x="157" y="1082"/>
                  <a:pt x="96" y="1023"/>
                </a:cubicBezTo>
                <a:cubicBezTo>
                  <a:pt x="53" y="886"/>
                  <a:pt x="0" y="693"/>
                  <a:pt x="108" y="582"/>
                </a:cubicBezTo>
                <a:cubicBezTo>
                  <a:pt x="131" y="510"/>
                  <a:pt x="218" y="485"/>
                  <a:pt x="286" y="485"/>
                </a:cubicBezTo>
                <a:close/>
              </a:path>
            </a:pathLst>
          </a:custGeom>
          <a:solidFill>
            <a:srgbClr val="C0C0C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edge for a fringe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fringe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can be adjacent to several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choose to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pick the right 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connect it to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2514600" y="3671173"/>
            <a:ext cx="5334000" cy="2101850"/>
            <a:chOff x="990600" y="4451350"/>
            <a:chExt cx="5334000" cy="2101850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990600" y="4495800"/>
              <a:ext cx="3429000" cy="2057400"/>
            </a:xfrm>
            <a:custGeom>
              <a:avLst/>
              <a:gdLst/>
              <a:ahLst/>
              <a:cxnLst>
                <a:cxn ang="0">
                  <a:pos x="225" y="271"/>
                </a:cxn>
                <a:cxn ang="0">
                  <a:pos x="299" y="222"/>
                </a:cxn>
                <a:cxn ang="0">
                  <a:pos x="348" y="181"/>
                </a:cxn>
                <a:cxn ang="0">
                  <a:pos x="447" y="140"/>
                </a:cxn>
                <a:cxn ang="0">
                  <a:pos x="471" y="131"/>
                </a:cxn>
                <a:cxn ang="0">
                  <a:pos x="521" y="115"/>
                </a:cxn>
                <a:cxn ang="0">
                  <a:pos x="570" y="99"/>
                </a:cxn>
                <a:cxn ang="0">
                  <a:pos x="850" y="25"/>
                </a:cxn>
                <a:cxn ang="0">
                  <a:pos x="1072" y="0"/>
                </a:cxn>
                <a:cxn ang="0">
                  <a:pos x="1294" y="8"/>
                </a:cxn>
                <a:cxn ang="0">
                  <a:pos x="1360" y="25"/>
                </a:cxn>
                <a:cxn ang="0">
                  <a:pos x="1410" y="41"/>
                </a:cxn>
                <a:cxn ang="0">
                  <a:pos x="1516" y="90"/>
                </a:cxn>
                <a:cxn ang="0">
                  <a:pos x="1558" y="123"/>
                </a:cxn>
                <a:cxn ang="0">
                  <a:pos x="1574" y="148"/>
                </a:cxn>
                <a:cxn ang="0">
                  <a:pos x="1591" y="164"/>
                </a:cxn>
                <a:cxn ang="0">
                  <a:pos x="1640" y="255"/>
                </a:cxn>
                <a:cxn ang="0">
                  <a:pos x="1681" y="354"/>
                </a:cxn>
                <a:cxn ang="0">
                  <a:pos x="1656" y="584"/>
                </a:cxn>
                <a:cxn ang="0">
                  <a:pos x="1591" y="675"/>
                </a:cxn>
                <a:cxn ang="0">
                  <a:pos x="1541" y="765"/>
                </a:cxn>
                <a:cxn ang="0">
                  <a:pos x="1508" y="831"/>
                </a:cxn>
                <a:cxn ang="0">
                  <a:pos x="1401" y="938"/>
                </a:cxn>
                <a:cxn ang="0">
                  <a:pos x="1056" y="979"/>
                </a:cxn>
                <a:cxn ang="0">
                  <a:pos x="636" y="946"/>
                </a:cxn>
                <a:cxn ang="0">
                  <a:pos x="364" y="856"/>
                </a:cxn>
                <a:cxn ang="0">
                  <a:pos x="307" y="839"/>
                </a:cxn>
                <a:cxn ang="0">
                  <a:pos x="290" y="823"/>
                </a:cxn>
                <a:cxn ang="0">
                  <a:pos x="233" y="798"/>
                </a:cxn>
                <a:cxn ang="0">
                  <a:pos x="76" y="683"/>
                </a:cxn>
                <a:cxn ang="0">
                  <a:pos x="85" y="345"/>
                </a:cxn>
                <a:cxn ang="0">
                  <a:pos x="225" y="271"/>
                </a:cxn>
              </a:cxnLst>
              <a:rect l="0" t="0" r="r" b="b"/>
              <a:pathLst>
                <a:path w="1702" h="994">
                  <a:moveTo>
                    <a:pt x="225" y="271"/>
                  </a:moveTo>
                  <a:cubicBezTo>
                    <a:pt x="250" y="254"/>
                    <a:pt x="279" y="243"/>
                    <a:pt x="299" y="222"/>
                  </a:cubicBezTo>
                  <a:cubicBezTo>
                    <a:pt x="318" y="202"/>
                    <a:pt x="323" y="193"/>
                    <a:pt x="348" y="181"/>
                  </a:cubicBezTo>
                  <a:cubicBezTo>
                    <a:pt x="379" y="166"/>
                    <a:pt x="415" y="151"/>
                    <a:pt x="447" y="140"/>
                  </a:cubicBezTo>
                  <a:cubicBezTo>
                    <a:pt x="455" y="137"/>
                    <a:pt x="463" y="134"/>
                    <a:pt x="471" y="131"/>
                  </a:cubicBezTo>
                  <a:cubicBezTo>
                    <a:pt x="488" y="125"/>
                    <a:pt x="504" y="120"/>
                    <a:pt x="521" y="115"/>
                  </a:cubicBezTo>
                  <a:cubicBezTo>
                    <a:pt x="537" y="110"/>
                    <a:pt x="570" y="99"/>
                    <a:pt x="570" y="99"/>
                  </a:cubicBezTo>
                  <a:cubicBezTo>
                    <a:pt x="648" y="46"/>
                    <a:pt x="759" y="35"/>
                    <a:pt x="850" y="25"/>
                  </a:cubicBezTo>
                  <a:cubicBezTo>
                    <a:pt x="923" y="9"/>
                    <a:pt x="1072" y="0"/>
                    <a:pt x="1072" y="0"/>
                  </a:cubicBezTo>
                  <a:cubicBezTo>
                    <a:pt x="1146" y="3"/>
                    <a:pt x="1220" y="3"/>
                    <a:pt x="1294" y="8"/>
                  </a:cubicBezTo>
                  <a:cubicBezTo>
                    <a:pt x="1300" y="8"/>
                    <a:pt x="1355" y="23"/>
                    <a:pt x="1360" y="25"/>
                  </a:cubicBezTo>
                  <a:cubicBezTo>
                    <a:pt x="1377" y="30"/>
                    <a:pt x="1410" y="41"/>
                    <a:pt x="1410" y="41"/>
                  </a:cubicBezTo>
                  <a:cubicBezTo>
                    <a:pt x="1439" y="61"/>
                    <a:pt x="1482" y="79"/>
                    <a:pt x="1516" y="90"/>
                  </a:cubicBezTo>
                  <a:cubicBezTo>
                    <a:pt x="1529" y="103"/>
                    <a:pt x="1545" y="110"/>
                    <a:pt x="1558" y="123"/>
                  </a:cubicBezTo>
                  <a:cubicBezTo>
                    <a:pt x="1565" y="130"/>
                    <a:pt x="1568" y="140"/>
                    <a:pt x="1574" y="148"/>
                  </a:cubicBezTo>
                  <a:cubicBezTo>
                    <a:pt x="1579" y="154"/>
                    <a:pt x="1585" y="159"/>
                    <a:pt x="1591" y="164"/>
                  </a:cubicBezTo>
                  <a:cubicBezTo>
                    <a:pt x="1601" y="196"/>
                    <a:pt x="1617" y="232"/>
                    <a:pt x="1640" y="255"/>
                  </a:cubicBezTo>
                  <a:cubicBezTo>
                    <a:pt x="1652" y="293"/>
                    <a:pt x="1660" y="321"/>
                    <a:pt x="1681" y="354"/>
                  </a:cubicBezTo>
                  <a:cubicBezTo>
                    <a:pt x="1694" y="432"/>
                    <a:pt x="1702" y="516"/>
                    <a:pt x="1656" y="584"/>
                  </a:cubicBezTo>
                  <a:cubicBezTo>
                    <a:pt x="1645" y="618"/>
                    <a:pt x="1616" y="649"/>
                    <a:pt x="1591" y="675"/>
                  </a:cubicBezTo>
                  <a:cubicBezTo>
                    <a:pt x="1578" y="711"/>
                    <a:pt x="1569" y="738"/>
                    <a:pt x="1541" y="765"/>
                  </a:cubicBezTo>
                  <a:cubicBezTo>
                    <a:pt x="1523" y="822"/>
                    <a:pt x="1537" y="802"/>
                    <a:pt x="1508" y="831"/>
                  </a:cubicBezTo>
                  <a:cubicBezTo>
                    <a:pt x="1495" y="873"/>
                    <a:pt x="1443" y="925"/>
                    <a:pt x="1401" y="938"/>
                  </a:cubicBezTo>
                  <a:cubicBezTo>
                    <a:pt x="1317" y="994"/>
                    <a:pt x="1153" y="974"/>
                    <a:pt x="1056" y="979"/>
                  </a:cubicBezTo>
                  <a:cubicBezTo>
                    <a:pt x="814" y="973"/>
                    <a:pt x="795" y="985"/>
                    <a:pt x="636" y="946"/>
                  </a:cubicBezTo>
                  <a:cubicBezTo>
                    <a:pt x="554" y="893"/>
                    <a:pt x="460" y="869"/>
                    <a:pt x="364" y="856"/>
                  </a:cubicBezTo>
                  <a:cubicBezTo>
                    <a:pt x="345" y="849"/>
                    <a:pt x="325" y="848"/>
                    <a:pt x="307" y="839"/>
                  </a:cubicBezTo>
                  <a:cubicBezTo>
                    <a:pt x="300" y="836"/>
                    <a:pt x="296" y="827"/>
                    <a:pt x="290" y="823"/>
                  </a:cubicBezTo>
                  <a:cubicBezTo>
                    <a:pt x="266" y="807"/>
                    <a:pt x="258" y="806"/>
                    <a:pt x="233" y="798"/>
                  </a:cubicBezTo>
                  <a:cubicBezTo>
                    <a:pt x="185" y="752"/>
                    <a:pt x="124" y="729"/>
                    <a:pt x="76" y="683"/>
                  </a:cubicBezTo>
                  <a:cubicBezTo>
                    <a:pt x="42" y="578"/>
                    <a:pt x="0" y="430"/>
                    <a:pt x="85" y="345"/>
                  </a:cubicBezTo>
                  <a:cubicBezTo>
                    <a:pt x="103" y="290"/>
                    <a:pt x="172" y="271"/>
                    <a:pt x="225" y="271"/>
                  </a:cubicBezTo>
                  <a:close/>
                </a:path>
              </a:pathLst>
            </a:custGeom>
            <a:solidFill>
              <a:srgbClr val="C0C0C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6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0" name="Oval 8"/>
            <p:cNvSpPr>
              <a:spLocks noChangeAspect="1" noChangeArrowheads="1"/>
            </p:cNvSpPr>
            <p:nvPr/>
          </p:nvSpPr>
          <p:spPr bwMode="auto">
            <a:xfrm>
              <a:off x="1524000" y="5562600"/>
              <a:ext cx="223838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Comic Sans MS" pitchFamily="92" charset="0"/>
                </a:rPr>
                <a:t>s</a:t>
              </a:r>
            </a:p>
          </p:txBody>
        </p:sp>
        <p:sp>
          <p:nvSpPr>
            <p:cNvPr id="31" name="Oval 9"/>
            <p:cNvSpPr>
              <a:spLocks noChangeAspect="1" noChangeArrowheads="1"/>
            </p:cNvSpPr>
            <p:nvPr/>
          </p:nvSpPr>
          <p:spPr bwMode="auto">
            <a:xfrm>
              <a:off x="2362200" y="5638800"/>
              <a:ext cx="223838" cy="2270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2" name="Oval 10"/>
            <p:cNvSpPr>
              <a:spLocks noChangeAspect="1" noChangeArrowheads="1"/>
            </p:cNvSpPr>
            <p:nvPr/>
          </p:nvSpPr>
          <p:spPr bwMode="auto">
            <a:xfrm>
              <a:off x="2590800" y="5105400"/>
              <a:ext cx="223838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3" name="Oval 11"/>
            <p:cNvSpPr>
              <a:spLocks noChangeAspect="1" noChangeArrowheads="1"/>
            </p:cNvSpPr>
            <p:nvPr/>
          </p:nvSpPr>
          <p:spPr bwMode="auto">
            <a:xfrm>
              <a:off x="3357563" y="5486400"/>
              <a:ext cx="223837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4" name="Oval 12"/>
            <p:cNvSpPr>
              <a:spLocks noChangeAspect="1" noChangeArrowheads="1"/>
            </p:cNvSpPr>
            <p:nvPr/>
          </p:nvSpPr>
          <p:spPr bwMode="auto">
            <a:xfrm>
              <a:off x="2971800" y="5943600"/>
              <a:ext cx="223838" cy="2270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5" name="Oval 13"/>
            <p:cNvSpPr>
              <a:spLocks noChangeAspect="1" noChangeArrowheads="1"/>
            </p:cNvSpPr>
            <p:nvPr/>
          </p:nvSpPr>
          <p:spPr bwMode="auto">
            <a:xfrm>
              <a:off x="6100763" y="5486400"/>
              <a:ext cx="223837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6" name="Oval 14"/>
            <p:cNvSpPr>
              <a:spLocks noChangeAspect="1" noChangeArrowheads="1"/>
            </p:cNvSpPr>
            <p:nvPr/>
          </p:nvSpPr>
          <p:spPr bwMode="auto">
            <a:xfrm>
              <a:off x="4953000" y="5943600"/>
              <a:ext cx="223838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7" name="Oval 15"/>
            <p:cNvSpPr>
              <a:spLocks noChangeAspect="1" noChangeArrowheads="1"/>
            </p:cNvSpPr>
            <p:nvPr/>
          </p:nvSpPr>
          <p:spPr bwMode="auto">
            <a:xfrm>
              <a:off x="5262563" y="4572000"/>
              <a:ext cx="223837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Comic Sans MS" pitchFamily="92" charset="0"/>
                </a:rPr>
                <a:t>v</a:t>
              </a:r>
            </a:p>
          </p:txBody>
        </p:sp>
        <p:sp>
          <p:nvSpPr>
            <p:cNvPr id="38" name="Oval 16"/>
            <p:cNvSpPr>
              <a:spLocks noChangeAspect="1" noChangeArrowheads="1"/>
            </p:cNvSpPr>
            <p:nvPr/>
          </p:nvSpPr>
          <p:spPr bwMode="auto">
            <a:xfrm>
              <a:off x="3352800" y="4953000"/>
              <a:ext cx="223838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mic Sans MS" pitchFamily="92" charset="0"/>
                </a:rPr>
                <a:t>u1</a:t>
              </a:r>
            </a:p>
          </p:txBody>
        </p:sp>
        <p:cxnSp>
          <p:nvCxnSpPr>
            <p:cNvPr id="39" name="AutoShape 17"/>
            <p:cNvCxnSpPr>
              <a:cxnSpLocks noChangeShapeType="1"/>
              <a:stCxn id="38" idx="6"/>
              <a:endCxn id="37" idx="2"/>
            </p:cNvCxnSpPr>
            <p:nvPr/>
          </p:nvCxnSpPr>
          <p:spPr bwMode="auto">
            <a:xfrm flipV="1">
              <a:off x="3576638" y="4686300"/>
              <a:ext cx="1685925" cy="3810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222625" y="4638675"/>
              <a:ext cx="596317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 dirty="0">
                  <a:solidFill>
                    <a:srgbClr val="000000"/>
                  </a:solidFill>
                  <a:latin typeface="Comic Sans MS" pitchFamily="92" charset="0"/>
                </a:rPr>
                <a:t>d(u1)</a:t>
              </a:r>
            </a:p>
          </p:txBody>
        </p:sp>
        <p:cxnSp>
          <p:nvCxnSpPr>
            <p:cNvPr id="41" name="AutoShape 19"/>
            <p:cNvCxnSpPr>
              <a:cxnSpLocks noChangeShapeType="1"/>
              <a:stCxn id="33" idx="7"/>
              <a:endCxn id="37" idx="3"/>
            </p:cNvCxnSpPr>
            <p:nvPr/>
          </p:nvCxnSpPr>
          <p:spPr bwMode="auto">
            <a:xfrm flipV="1">
              <a:off x="3548063" y="4767263"/>
              <a:ext cx="1747837" cy="752475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2" name="AutoShape 20"/>
            <p:cNvCxnSpPr>
              <a:cxnSpLocks noChangeShapeType="1"/>
              <a:stCxn id="33" idx="6"/>
              <a:endCxn id="35" idx="2"/>
            </p:cNvCxnSpPr>
            <p:nvPr/>
          </p:nvCxnSpPr>
          <p:spPr bwMode="auto">
            <a:xfrm>
              <a:off x="3581400" y="5600700"/>
              <a:ext cx="2519363" cy="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4" idx="6"/>
              <a:endCxn id="36" idx="2"/>
            </p:cNvCxnSpPr>
            <p:nvPr/>
          </p:nvCxnSpPr>
          <p:spPr bwMode="auto">
            <a:xfrm>
              <a:off x="3195638" y="6057900"/>
              <a:ext cx="1757362" cy="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AutoShape 22"/>
            <p:cNvCxnSpPr>
              <a:cxnSpLocks noChangeShapeType="1"/>
              <a:stCxn id="37" idx="5"/>
              <a:endCxn id="35" idx="1"/>
            </p:cNvCxnSpPr>
            <p:nvPr/>
          </p:nvCxnSpPr>
          <p:spPr bwMode="auto">
            <a:xfrm>
              <a:off x="5453063" y="4767263"/>
              <a:ext cx="681037" cy="752475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AutoShape 23"/>
            <p:cNvCxnSpPr>
              <a:cxnSpLocks noChangeShapeType="1"/>
              <a:stCxn id="36" idx="6"/>
              <a:endCxn id="35" idx="3"/>
            </p:cNvCxnSpPr>
            <p:nvPr/>
          </p:nvCxnSpPr>
          <p:spPr bwMode="auto">
            <a:xfrm flipV="1">
              <a:off x="5176838" y="5681663"/>
              <a:ext cx="957262" cy="376237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6" name="AutoShape 24"/>
            <p:cNvCxnSpPr>
              <a:cxnSpLocks noChangeShapeType="1"/>
              <a:stCxn id="30" idx="7"/>
              <a:endCxn id="32" idx="3"/>
            </p:cNvCxnSpPr>
            <p:nvPr/>
          </p:nvCxnSpPr>
          <p:spPr bwMode="auto">
            <a:xfrm flipV="1">
              <a:off x="1714500" y="5300663"/>
              <a:ext cx="909638" cy="295275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7" name="AutoShape 25"/>
            <p:cNvCxnSpPr>
              <a:cxnSpLocks noChangeShapeType="1"/>
              <a:stCxn id="30" idx="6"/>
              <a:endCxn id="31" idx="2"/>
            </p:cNvCxnSpPr>
            <p:nvPr/>
          </p:nvCxnSpPr>
          <p:spPr bwMode="auto">
            <a:xfrm>
              <a:off x="1747838" y="5676900"/>
              <a:ext cx="614362" cy="762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6"/>
            <p:cNvCxnSpPr>
              <a:cxnSpLocks noChangeShapeType="1"/>
              <a:stCxn id="31" idx="5"/>
              <a:endCxn id="34" idx="2"/>
            </p:cNvCxnSpPr>
            <p:nvPr/>
          </p:nvCxnSpPr>
          <p:spPr bwMode="auto">
            <a:xfrm>
              <a:off x="2552700" y="5832475"/>
              <a:ext cx="419100" cy="225425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7"/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2586038" y="5600700"/>
              <a:ext cx="771525" cy="1524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8"/>
            <p:cNvCxnSpPr>
              <a:cxnSpLocks noChangeShapeType="1"/>
              <a:stCxn id="38" idx="4"/>
              <a:endCxn id="33" idx="0"/>
            </p:cNvCxnSpPr>
            <p:nvPr/>
          </p:nvCxnSpPr>
          <p:spPr bwMode="auto">
            <a:xfrm>
              <a:off x="3465513" y="5181600"/>
              <a:ext cx="4762" cy="3048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32" idx="6"/>
              <a:endCxn id="38" idx="2"/>
            </p:cNvCxnSpPr>
            <p:nvPr/>
          </p:nvCxnSpPr>
          <p:spPr bwMode="auto">
            <a:xfrm flipV="1">
              <a:off x="2814638" y="5067300"/>
              <a:ext cx="538162" cy="1524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1219200" y="5181600"/>
              <a:ext cx="31098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>
                  <a:solidFill>
                    <a:srgbClr val="000000"/>
                  </a:solidFill>
                  <a:latin typeface="Comic Sans MS" pitchFamily="92" charset="0"/>
                </a:rPr>
                <a:t>S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371975" y="4451350"/>
              <a:ext cx="38792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600" dirty="0">
                  <a:solidFill>
                    <a:srgbClr val="000000"/>
                  </a:solidFill>
                  <a:latin typeface="Comic Sans MS" pitchFamily="92" charset="0"/>
                  <a:sym typeface="MT Extra" pitchFamily="92" charset="0"/>
                </a:rPr>
                <a:t>w</a:t>
              </a:r>
              <a:r>
                <a:rPr kumimoji="1" lang="en-US" sz="1600" baseline="-25000" dirty="0">
                  <a:solidFill>
                    <a:srgbClr val="000000"/>
                  </a:solidFill>
                  <a:latin typeface="Comic Sans MS" pitchFamily="92" charset="0"/>
                  <a:sym typeface="MT Extra" pitchFamily="92" charset="0"/>
                </a:rPr>
                <a:t>1</a:t>
              </a:r>
            </a:p>
          </p:txBody>
        </p:sp>
        <p:sp>
          <p:nvSpPr>
            <p:cNvPr id="54" name="Oval 16"/>
            <p:cNvSpPr>
              <a:spLocks noChangeAspect="1" noChangeArrowheads="1"/>
            </p:cNvSpPr>
            <p:nvPr/>
          </p:nvSpPr>
          <p:spPr bwMode="auto">
            <a:xfrm>
              <a:off x="3350297" y="5486188"/>
              <a:ext cx="223838" cy="2286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mic Sans MS" pitchFamily="92" charset="0"/>
                </a:rPr>
                <a:t>u2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4500562" y="5072074"/>
              <a:ext cx="41036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600" dirty="0">
                  <a:solidFill>
                    <a:srgbClr val="000000"/>
                  </a:solidFill>
                  <a:latin typeface="Comic Sans MS" pitchFamily="92" charset="0"/>
                  <a:sym typeface="MT Extra" pitchFamily="92" charset="0"/>
                </a:rPr>
                <a:t>w</a:t>
              </a:r>
              <a:r>
                <a:rPr kumimoji="1" lang="en-US" sz="1600" baseline="-25000" dirty="0">
                  <a:solidFill>
                    <a:srgbClr val="000000"/>
                  </a:solidFill>
                  <a:latin typeface="Comic Sans MS" pitchFamily="92" charset="0"/>
                  <a:sym typeface="MT Extra" pitchFamily="92" charset="0"/>
                </a:rPr>
                <a:t>2</a:t>
              </a:r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625171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 dirty="0">
                  <a:solidFill>
                    <a:srgbClr val="000000"/>
                  </a:solidFill>
                  <a:latin typeface="Comic Sans MS" pitchFamily="92" charset="0"/>
                </a:rPr>
                <a:t>d(u2)</a:t>
              </a:r>
            </a:p>
          </p:txBody>
        </p:sp>
      </p:grp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8310579" y="3934707"/>
            <a:ext cx="1078821" cy="73930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</a:rPr>
              <a:t>d(u1) + </a:t>
            </a:r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  <a:sym typeface="MT Extra" pitchFamily="92" charset="0"/>
              </a:rPr>
              <a:t>w</a:t>
            </a:r>
            <a:r>
              <a:rPr kumimoji="1" lang="en-US" sz="1400" baseline="-25000" dirty="0">
                <a:solidFill>
                  <a:srgbClr val="000000"/>
                </a:solidFill>
                <a:latin typeface="Comic Sans MS" pitchFamily="92" charset="0"/>
                <a:sym typeface="MT Extra" pitchFamily="92" charset="0"/>
              </a:rPr>
              <a:t>1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</a:rPr>
              <a:t>versus</a:t>
            </a:r>
          </a:p>
          <a:p>
            <a:pPr eaLnBrk="0" hangingPunct="0"/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</a:rPr>
              <a:t> d(u2) + </a:t>
            </a:r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  <a:sym typeface="MT Extra" pitchFamily="92" charset="0"/>
              </a:rPr>
              <a:t>w</a:t>
            </a:r>
            <a:r>
              <a:rPr kumimoji="1" lang="en-US" sz="1400" baseline="-25000" dirty="0">
                <a:solidFill>
                  <a:srgbClr val="000000"/>
                </a:solidFill>
                <a:latin typeface="Comic Sans MS" pitchFamily="92" charset="0"/>
                <a:sym typeface="MT Extra" pitchFamily="9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71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" grpId="0" build="p"/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fringe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add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we will connect it to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minimizes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+ the length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edge</a:t>
                </a:r>
              </a:p>
              <a:p>
                <a:pPr lvl="1"/>
                <a:r>
                  <a:rPr lang="en-US" dirty="0"/>
                  <a:t>Call this shortest path length </a:t>
                </a:r>
                <a:r>
                  <a:rPr lang="en-US" dirty="0">
                    <a:sym typeface="Symbol"/>
                  </a:rPr>
                  <a:t></a:t>
                </a:r>
                <a:r>
                  <a:rPr lang="en-US" dirty="0"/>
                  <a:t>(v)</a:t>
                </a:r>
              </a:p>
              <a:p>
                <a:pPr lvl="1"/>
                <a:r>
                  <a:rPr lang="en-US" dirty="0"/>
                  <a:t>Think of this as “cheapest way to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But can we pick an arbitrary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add?</a:t>
                </a:r>
              </a:p>
              <a:p>
                <a:r>
                  <a:rPr lang="en-US" dirty="0"/>
                  <a:t>Can prove that this would break our invariant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smallest </a:t>
                </a:r>
                <a:r>
                  <a:rPr lang="en-US" dirty="0">
                    <a:sym typeface="Symbol"/>
                  </a:rPr>
                  <a:t>(v)</a:t>
                </a:r>
                <a:r>
                  <a:rPr lang="en-US" dirty="0"/>
                  <a:t>, then add it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ym typeface="Symbol"/>
                  </a:rPr>
                  <a:t></a:t>
                </a:r>
                <a:r>
                  <a:rPr lang="en-US" dirty="0"/>
                  <a:t>(v)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854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example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7848601" y="2660643"/>
            <a:ext cx="2498725" cy="931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mic Sans MS" pitchFamily="92" charset="0"/>
              </a:rPr>
              <a:t>Cost of path s-2-3-5-t</a:t>
            </a:r>
            <a:br>
              <a:rPr lang="en-US" sz="1600" dirty="0">
                <a:solidFill>
                  <a:srgbClr val="000000"/>
                </a:solidFill>
                <a:latin typeface="Comic Sans MS" pitchFamily="92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92" charset="0"/>
              </a:rPr>
              <a:t>     =  9 + 23 + 2 + 16</a:t>
            </a:r>
            <a:br>
              <a:rPr lang="en-US" sz="1600" dirty="0">
                <a:solidFill>
                  <a:srgbClr val="000000"/>
                </a:solidFill>
                <a:latin typeface="Comic Sans MS" pitchFamily="92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92" charset="0"/>
              </a:rPr>
              <a:t>     = 48.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24039" y="2285992"/>
            <a:ext cx="5603875" cy="2351088"/>
            <a:chOff x="300038" y="2285992"/>
            <a:chExt cx="5603875" cy="2351088"/>
          </a:xfrm>
        </p:grpSpPr>
        <p:sp>
          <p:nvSpPr>
            <p:cNvPr id="45" name="Oval 5"/>
            <p:cNvSpPr>
              <a:spLocks noChangeAspect="1" noChangeArrowheads="1"/>
            </p:cNvSpPr>
            <p:nvPr/>
          </p:nvSpPr>
          <p:spPr bwMode="auto">
            <a:xfrm>
              <a:off x="300038" y="26161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s</a:t>
              </a:r>
            </a:p>
          </p:txBody>
        </p:sp>
        <p:sp>
          <p:nvSpPr>
            <p:cNvPr id="46" name="Oval 6"/>
            <p:cNvSpPr>
              <a:spLocks noChangeAspect="1" noChangeArrowheads="1"/>
            </p:cNvSpPr>
            <p:nvPr/>
          </p:nvSpPr>
          <p:spPr bwMode="auto">
            <a:xfrm>
              <a:off x="5426075" y="22859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3</a:t>
              </a:r>
            </a:p>
          </p:txBody>
        </p:sp>
        <p:sp>
          <p:nvSpPr>
            <p:cNvPr id="47" name="Oval 7"/>
            <p:cNvSpPr>
              <a:spLocks noChangeAspect="1" noChangeArrowheads="1"/>
            </p:cNvSpPr>
            <p:nvPr/>
          </p:nvSpPr>
          <p:spPr bwMode="auto">
            <a:xfrm>
              <a:off x="5634038" y="42925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t</a:t>
              </a:r>
            </a:p>
          </p:txBody>
        </p:sp>
        <p:sp>
          <p:nvSpPr>
            <p:cNvPr id="48" name="Oval 8"/>
            <p:cNvSpPr>
              <a:spLocks noChangeAspect="1" noChangeArrowheads="1"/>
            </p:cNvSpPr>
            <p:nvPr/>
          </p:nvSpPr>
          <p:spPr bwMode="auto">
            <a:xfrm>
              <a:off x="1487488" y="22859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2</a:t>
              </a: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027238" y="3068630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6</a:t>
              </a:r>
            </a:p>
          </p:txBody>
        </p:sp>
        <p:sp>
          <p:nvSpPr>
            <p:cNvPr id="50" name="Oval 10"/>
            <p:cNvSpPr>
              <a:spLocks noChangeAspect="1" noChangeArrowheads="1"/>
            </p:cNvSpPr>
            <p:nvPr/>
          </p:nvSpPr>
          <p:spPr bwMode="auto">
            <a:xfrm>
              <a:off x="1528763" y="4367205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7</a:t>
              </a:r>
            </a:p>
          </p:txBody>
        </p:sp>
        <p:sp>
          <p:nvSpPr>
            <p:cNvPr id="51" name="Oval 11"/>
            <p:cNvSpPr>
              <a:spLocks noChangeAspect="1" noChangeArrowheads="1"/>
            </p:cNvSpPr>
            <p:nvPr/>
          </p:nvSpPr>
          <p:spPr bwMode="auto">
            <a:xfrm>
              <a:off x="4795838" y="3301992"/>
              <a:ext cx="269875" cy="27305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4</a:t>
              </a:r>
            </a:p>
          </p:txBody>
        </p:sp>
        <p:sp>
          <p:nvSpPr>
            <p:cNvPr id="52" name="Oval 12"/>
            <p:cNvSpPr>
              <a:spLocks noChangeAspect="1" noChangeArrowheads="1"/>
            </p:cNvSpPr>
            <p:nvPr/>
          </p:nvSpPr>
          <p:spPr bwMode="auto">
            <a:xfrm>
              <a:off x="2967038" y="35305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5</a:t>
              </a:r>
            </a:p>
          </p:txBody>
        </p:sp>
        <p:cxnSp>
          <p:nvCxnSpPr>
            <p:cNvPr id="53" name="AutoShape 13"/>
            <p:cNvCxnSpPr>
              <a:cxnSpLocks noChangeShapeType="1"/>
              <a:stCxn id="45" idx="7"/>
              <a:endCxn id="48" idx="2"/>
            </p:cNvCxnSpPr>
            <p:nvPr/>
          </p:nvCxnSpPr>
          <p:spPr bwMode="auto">
            <a:xfrm flipV="1">
              <a:off x="530225" y="2420930"/>
              <a:ext cx="957263" cy="2349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14"/>
            <p:cNvCxnSpPr>
              <a:cxnSpLocks noChangeShapeType="1"/>
              <a:stCxn id="45" idx="6"/>
              <a:endCxn id="49" idx="1"/>
            </p:cNvCxnSpPr>
            <p:nvPr/>
          </p:nvCxnSpPr>
          <p:spPr bwMode="auto">
            <a:xfrm>
              <a:off x="569913" y="2751130"/>
              <a:ext cx="1497012" cy="357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15"/>
            <p:cNvCxnSpPr>
              <a:cxnSpLocks noChangeShapeType="1"/>
              <a:stCxn id="45" idx="4"/>
              <a:endCxn id="50" idx="0"/>
            </p:cNvCxnSpPr>
            <p:nvPr/>
          </p:nvCxnSpPr>
          <p:spPr bwMode="auto">
            <a:xfrm>
              <a:off x="434975" y="2886067"/>
              <a:ext cx="1228725" cy="14811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16"/>
            <p:cNvCxnSpPr>
              <a:cxnSpLocks noChangeShapeType="1"/>
              <a:stCxn id="49" idx="7"/>
              <a:endCxn id="46" idx="2"/>
            </p:cNvCxnSpPr>
            <p:nvPr/>
          </p:nvCxnSpPr>
          <p:spPr bwMode="auto">
            <a:xfrm flipV="1">
              <a:off x="2257425" y="2420930"/>
              <a:ext cx="3168650" cy="687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17"/>
            <p:cNvCxnSpPr>
              <a:cxnSpLocks noChangeShapeType="1"/>
              <a:stCxn id="51" idx="7"/>
              <a:endCxn id="46" idx="4"/>
            </p:cNvCxnSpPr>
            <p:nvPr/>
          </p:nvCxnSpPr>
          <p:spPr bwMode="auto">
            <a:xfrm flipV="1">
              <a:off x="5026025" y="2555867"/>
              <a:ext cx="534988" cy="7858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18"/>
            <p:cNvCxnSpPr>
              <a:cxnSpLocks noChangeShapeType="1"/>
              <a:stCxn id="49" idx="5"/>
              <a:endCxn id="52" idx="1"/>
            </p:cNvCxnSpPr>
            <p:nvPr/>
          </p:nvCxnSpPr>
          <p:spPr bwMode="auto">
            <a:xfrm>
              <a:off x="2257425" y="3298817"/>
              <a:ext cx="749300" cy="271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19"/>
            <p:cNvCxnSpPr>
              <a:cxnSpLocks noChangeShapeType="1"/>
              <a:stCxn id="52" idx="5"/>
              <a:endCxn id="47" idx="2"/>
            </p:cNvCxnSpPr>
            <p:nvPr/>
          </p:nvCxnSpPr>
          <p:spPr bwMode="auto">
            <a:xfrm>
              <a:off x="3197225" y="3760780"/>
              <a:ext cx="2436813" cy="6667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0"/>
            <p:cNvCxnSpPr>
              <a:cxnSpLocks noChangeShapeType="1"/>
              <a:stCxn id="52" idx="6"/>
              <a:endCxn id="51" idx="2"/>
            </p:cNvCxnSpPr>
            <p:nvPr/>
          </p:nvCxnSpPr>
          <p:spPr bwMode="auto">
            <a:xfrm flipV="1">
              <a:off x="3236913" y="3438517"/>
              <a:ext cx="1558925" cy="227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1"/>
            <p:cNvCxnSpPr>
              <a:cxnSpLocks noChangeShapeType="1"/>
              <a:stCxn id="51" idx="4"/>
              <a:endCxn id="47" idx="1"/>
            </p:cNvCxnSpPr>
            <p:nvPr/>
          </p:nvCxnSpPr>
          <p:spPr bwMode="auto">
            <a:xfrm>
              <a:off x="4930775" y="3575042"/>
              <a:ext cx="742950" cy="757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2"/>
            <p:cNvCxnSpPr>
              <a:cxnSpLocks noChangeShapeType="1"/>
              <a:stCxn id="46" idx="3"/>
              <a:endCxn id="52" idx="7"/>
            </p:cNvCxnSpPr>
            <p:nvPr/>
          </p:nvCxnSpPr>
          <p:spPr bwMode="auto">
            <a:xfrm flipH="1">
              <a:off x="3197225" y="2516180"/>
              <a:ext cx="2268538" cy="105410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3"/>
            <p:cNvCxnSpPr>
              <a:cxnSpLocks noChangeShapeType="1"/>
              <a:stCxn id="49" idx="4"/>
              <a:endCxn id="50" idx="7"/>
            </p:cNvCxnSpPr>
            <p:nvPr/>
          </p:nvCxnSpPr>
          <p:spPr bwMode="auto">
            <a:xfrm flipH="1">
              <a:off x="1758950" y="3338505"/>
              <a:ext cx="403225" cy="1068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4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 flipV="1">
              <a:off x="1798638" y="3665530"/>
              <a:ext cx="1168400" cy="8366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5"/>
            <p:cNvCxnSpPr>
              <a:cxnSpLocks noChangeShapeType="1"/>
              <a:stCxn id="48" idx="6"/>
              <a:endCxn id="46" idx="1"/>
            </p:cNvCxnSpPr>
            <p:nvPr/>
          </p:nvCxnSpPr>
          <p:spPr bwMode="auto">
            <a:xfrm flipV="1">
              <a:off x="1757363" y="2325680"/>
              <a:ext cx="3708400" cy="952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6"/>
            <p:cNvCxnSpPr>
              <a:cxnSpLocks noChangeShapeType="1"/>
              <a:stCxn id="50" idx="6"/>
              <a:endCxn id="47" idx="3"/>
            </p:cNvCxnSpPr>
            <p:nvPr/>
          </p:nvCxnSpPr>
          <p:spPr bwMode="auto">
            <a:xfrm>
              <a:off x="1798638" y="4502142"/>
              <a:ext cx="3875087" cy="206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27"/>
            <p:cNvCxnSpPr>
              <a:cxnSpLocks noChangeShapeType="1"/>
              <a:stCxn id="46" idx="5"/>
              <a:endCxn id="47" idx="0"/>
            </p:cNvCxnSpPr>
            <p:nvPr/>
          </p:nvCxnSpPr>
          <p:spPr bwMode="auto">
            <a:xfrm>
              <a:off x="5656263" y="2516180"/>
              <a:ext cx="112712" cy="17764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3348038" y="2285992"/>
              <a:ext cx="2682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23</a:t>
              </a:r>
            </a:p>
          </p:txBody>
        </p:sp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3305175" y="2736842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18</a:t>
              </a:r>
            </a:p>
          </p:txBody>
        </p:sp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4156075" y="2994017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</a:t>
              </a: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895350" y="2439980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9</a:t>
              </a:r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>
              <a:off x="1295400" y="2903530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14</a:t>
              </a:r>
            </a:p>
          </p:txBody>
        </p:sp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973138" y="3598855"/>
              <a:ext cx="2174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15</a:t>
              </a: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1874838" y="3675055"/>
              <a:ext cx="2174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5</a:t>
              </a: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2476500" y="3338505"/>
              <a:ext cx="279400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30</a:t>
              </a:r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2298700" y="3983030"/>
              <a:ext cx="2682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20</a:t>
              </a: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3184525" y="4430705"/>
              <a:ext cx="266700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44</a:t>
              </a: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4137025" y="3981442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16</a:t>
              </a:r>
            </a:p>
          </p:txBody>
        </p:sp>
        <p:sp>
          <p:nvSpPr>
            <p:cNvPr id="79" name="Text Box 39"/>
            <p:cNvSpPr txBox="1">
              <a:spLocks noChangeArrowheads="1"/>
            </p:cNvSpPr>
            <p:nvPr/>
          </p:nvSpPr>
          <p:spPr bwMode="auto">
            <a:xfrm>
              <a:off x="4073525" y="3478205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11</a:t>
              </a:r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5167313" y="2963855"/>
              <a:ext cx="2174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6</a:t>
              </a:r>
            </a:p>
          </p:txBody>
        </p:sp>
        <p:sp>
          <p:nvSpPr>
            <p:cNvPr id="81" name="Text Box 41"/>
            <p:cNvSpPr txBox="1">
              <a:spLocks noChangeArrowheads="1"/>
            </p:cNvSpPr>
            <p:nvPr/>
          </p:nvSpPr>
          <p:spPr bwMode="auto">
            <a:xfrm>
              <a:off x="5616575" y="3336917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19</a:t>
              </a: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5180013" y="3824280"/>
              <a:ext cx="2174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9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all other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</m:oMath>
                </a14:m>
                <a:r>
                  <a:rPr lang="en-US" dirty="0">
                    <a:sym typeface="Symbol"/>
                  </a:rPr>
                  <a:t> (i.e. upper bound)</a:t>
                </a:r>
                <a:endParaRPr lang="en-US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 fringe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minimizes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with a neighbor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is cheapest to add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 recursive call, we will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(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now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no longer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Done when we pick 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Computes more than shortest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path!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304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514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1515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shortest path from s to t.</a:t>
            </a:r>
          </a:p>
          <a:p>
            <a:r>
              <a:rPr lang="en-US" dirty="0"/>
              <a:t>Blue edges: shortest path to a node within S.</a:t>
            </a:r>
          </a:p>
          <a:p>
            <a:r>
              <a:rPr lang="en-US" dirty="0"/>
              <a:t>Green edges: what we would add for each fringe vertex.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63858" y="3642955"/>
            <a:ext cx="6464284" cy="2665774"/>
            <a:chOff x="1824039" y="2906713"/>
            <a:chExt cx="8280400" cy="3414713"/>
          </a:xfrm>
        </p:grpSpPr>
        <p:sp>
          <p:nvSpPr>
            <p:cNvPr id="531459" name="Oval 3"/>
            <p:cNvSpPr>
              <a:spLocks noChangeArrowheads="1"/>
            </p:cNvSpPr>
            <p:nvPr/>
          </p:nvSpPr>
          <p:spPr bwMode="auto">
            <a:xfrm>
              <a:off x="1824039" y="3400426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s</a:t>
              </a:r>
            </a:p>
          </p:txBody>
        </p:sp>
        <p:sp>
          <p:nvSpPr>
            <p:cNvPr id="531460" name="Oval 4"/>
            <p:cNvSpPr>
              <a:spLocks noChangeArrowheads="1"/>
            </p:cNvSpPr>
            <p:nvPr/>
          </p:nvSpPr>
          <p:spPr bwMode="auto">
            <a:xfrm>
              <a:off x="9491664" y="2906714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3</a:t>
              </a:r>
            </a:p>
          </p:txBody>
        </p:sp>
        <p:sp>
          <p:nvSpPr>
            <p:cNvPr id="531461" name="Oval 5"/>
            <p:cNvSpPr>
              <a:spLocks noChangeArrowheads="1"/>
            </p:cNvSpPr>
            <p:nvPr/>
          </p:nvSpPr>
          <p:spPr bwMode="auto">
            <a:xfrm>
              <a:off x="9802814" y="5907089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mic Sans MS" pitchFamily="92" charset="0"/>
                </a:rPr>
                <a:t>t</a:t>
              </a:r>
              <a:endParaRPr lang="en-US" sz="1600" dirty="0">
                <a:solidFill>
                  <a:schemeClr val="bg1"/>
                </a:solidFill>
                <a:latin typeface="Comic Sans MS" pitchFamily="92" charset="0"/>
              </a:endParaRPr>
            </a:p>
          </p:txBody>
        </p:sp>
        <p:sp>
          <p:nvSpPr>
            <p:cNvPr id="531462" name="Oval 6"/>
            <p:cNvSpPr>
              <a:spLocks noChangeArrowheads="1"/>
            </p:cNvSpPr>
            <p:nvPr/>
          </p:nvSpPr>
          <p:spPr bwMode="auto">
            <a:xfrm>
              <a:off x="3600451" y="2906714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2</a:t>
              </a:r>
            </a:p>
          </p:txBody>
        </p:sp>
        <p:sp>
          <p:nvSpPr>
            <p:cNvPr id="531463" name="Oval 7"/>
            <p:cNvSpPr>
              <a:spLocks noChangeArrowheads="1"/>
            </p:cNvSpPr>
            <p:nvPr/>
          </p:nvSpPr>
          <p:spPr bwMode="auto">
            <a:xfrm>
              <a:off x="4406901" y="4076701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6</a:t>
              </a:r>
            </a:p>
          </p:txBody>
        </p:sp>
        <p:sp>
          <p:nvSpPr>
            <p:cNvPr id="531464" name="Oval 8"/>
            <p:cNvSpPr>
              <a:spLocks noChangeArrowheads="1"/>
            </p:cNvSpPr>
            <p:nvPr/>
          </p:nvSpPr>
          <p:spPr bwMode="auto">
            <a:xfrm>
              <a:off x="3662364" y="6019801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7</a:t>
              </a:r>
            </a:p>
          </p:txBody>
        </p:sp>
        <p:sp>
          <p:nvSpPr>
            <p:cNvPr id="531465" name="Oval 9"/>
            <p:cNvSpPr>
              <a:spLocks noChangeArrowheads="1"/>
            </p:cNvSpPr>
            <p:nvPr/>
          </p:nvSpPr>
          <p:spPr bwMode="auto">
            <a:xfrm>
              <a:off x="8548689" y="4425951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4</a:t>
              </a:r>
            </a:p>
          </p:txBody>
        </p:sp>
        <p:sp>
          <p:nvSpPr>
            <p:cNvPr id="531466" name="Oval 10"/>
            <p:cNvSpPr>
              <a:spLocks noChangeArrowheads="1"/>
            </p:cNvSpPr>
            <p:nvPr/>
          </p:nvSpPr>
          <p:spPr bwMode="auto">
            <a:xfrm>
              <a:off x="5813426" y="4768851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5</a:t>
              </a:r>
            </a:p>
          </p:txBody>
        </p:sp>
        <p:cxnSp>
          <p:nvCxnSpPr>
            <p:cNvPr id="531467" name="AutoShape 11"/>
            <p:cNvCxnSpPr>
              <a:cxnSpLocks noChangeShapeType="1"/>
              <a:stCxn id="531459" idx="7"/>
              <a:endCxn id="531462" idx="2"/>
            </p:cNvCxnSpPr>
            <p:nvPr/>
          </p:nvCxnSpPr>
          <p:spPr bwMode="auto">
            <a:xfrm flipV="1">
              <a:off x="2081213" y="3057526"/>
              <a:ext cx="1511300" cy="3794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68" name="AutoShape 12"/>
            <p:cNvCxnSpPr>
              <a:cxnSpLocks noChangeShapeType="1"/>
              <a:stCxn id="531459" idx="6"/>
              <a:endCxn id="531463" idx="1"/>
            </p:cNvCxnSpPr>
            <p:nvPr/>
          </p:nvCxnSpPr>
          <p:spPr bwMode="auto">
            <a:xfrm>
              <a:off x="2133600" y="3551239"/>
              <a:ext cx="2317750" cy="5619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69" name="AutoShape 13"/>
            <p:cNvCxnSpPr>
              <a:cxnSpLocks noChangeShapeType="1"/>
              <a:stCxn id="531459" idx="5"/>
              <a:endCxn id="531464" idx="0"/>
            </p:cNvCxnSpPr>
            <p:nvPr/>
          </p:nvCxnSpPr>
          <p:spPr bwMode="auto">
            <a:xfrm>
              <a:off x="2081213" y="3665539"/>
              <a:ext cx="1731962" cy="23463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0" name="AutoShape 14"/>
            <p:cNvCxnSpPr>
              <a:cxnSpLocks noChangeShapeType="1"/>
              <a:stCxn id="531463" idx="7"/>
              <a:endCxn id="531460" idx="2"/>
            </p:cNvCxnSpPr>
            <p:nvPr/>
          </p:nvCxnSpPr>
          <p:spPr bwMode="auto">
            <a:xfrm flipV="1">
              <a:off x="4664075" y="3057525"/>
              <a:ext cx="4819650" cy="10556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1" name="AutoShape 15"/>
            <p:cNvCxnSpPr>
              <a:cxnSpLocks noChangeShapeType="1"/>
              <a:stCxn id="531465" idx="7"/>
              <a:endCxn id="531460" idx="4"/>
            </p:cNvCxnSpPr>
            <p:nvPr/>
          </p:nvCxnSpPr>
          <p:spPr bwMode="auto">
            <a:xfrm flipV="1">
              <a:off x="8805863" y="3216275"/>
              <a:ext cx="836612" cy="12461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2" name="AutoShape 16"/>
            <p:cNvCxnSpPr>
              <a:cxnSpLocks noChangeShapeType="1"/>
              <a:stCxn id="531463" idx="5"/>
              <a:endCxn id="531466" idx="1"/>
            </p:cNvCxnSpPr>
            <p:nvPr/>
          </p:nvCxnSpPr>
          <p:spPr bwMode="auto">
            <a:xfrm>
              <a:off x="4664075" y="4341813"/>
              <a:ext cx="1193800" cy="46355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3" name="AutoShape 17"/>
            <p:cNvCxnSpPr>
              <a:cxnSpLocks noChangeShapeType="1"/>
              <a:stCxn id="531466" idx="5"/>
              <a:endCxn id="531461" idx="2"/>
            </p:cNvCxnSpPr>
            <p:nvPr/>
          </p:nvCxnSpPr>
          <p:spPr bwMode="auto">
            <a:xfrm>
              <a:off x="6070601" y="5033964"/>
              <a:ext cx="3724275" cy="102393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4" name="AutoShape 18"/>
            <p:cNvCxnSpPr>
              <a:cxnSpLocks noChangeShapeType="1"/>
              <a:stCxn id="531466" idx="6"/>
              <a:endCxn id="531465" idx="2"/>
            </p:cNvCxnSpPr>
            <p:nvPr/>
          </p:nvCxnSpPr>
          <p:spPr bwMode="auto">
            <a:xfrm flipV="1">
              <a:off x="6122988" y="4576763"/>
              <a:ext cx="2417762" cy="342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5" name="AutoShape 19"/>
            <p:cNvCxnSpPr>
              <a:cxnSpLocks noChangeShapeType="1"/>
              <a:stCxn id="531465" idx="4"/>
              <a:endCxn id="531461" idx="1"/>
            </p:cNvCxnSpPr>
            <p:nvPr/>
          </p:nvCxnSpPr>
          <p:spPr bwMode="auto">
            <a:xfrm>
              <a:off x="8699501" y="4735514"/>
              <a:ext cx="1147763" cy="12080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6" name="AutoShape 20"/>
            <p:cNvCxnSpPr>
              <a:cxnSpLocks noChangeShapeType="1"/>
              <a:stCxn id="531460" idx="3"/>
              <a:endCxn id="531466" idx="7"/>
            </p:cNvCxnSpPr>
            <p:nvPr/>
          </p:nvCxnSpPr>
          <p:spPr bwMode="auto">
            <a:xfrm flipH="1">
              <a:off x="6070601" y="3171825"/>
              <a:ext cx="3465513" cy="16335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7" name="AutoShape 21"/>
            <p:cNvCxnSpPr>
              <a:cxnSpLocks noChangeShapeType="1"/>
              <a:stCxn id="531463" idx="4"/>
              <a:endCxn id="531464" idx="7"/>
            </p:cNvCxnSpPr>
            <p:nvPr/>
          </p:nvCxnSpPr>
          <p:spPr bwMode="auto">
            <a:xfrm flipH="1">
              <a:off x="3919539" y="4386263"/>
              <a:ext cx="638175" cy="167005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8" name="AutoShape 22"/>
            <p:cNvCxnSpPr>
              <a:cxnSpLocks noChangeShapeType="1"/>
              <a:stCxn id="531464" idx="6"/>
              <a:endCxn id="531466" idx="2"/>
            </p:cNvCxnSpPr>
            <p:nvPr/>
          </p:nvCxnSpPr>
          <p:spPr bwMode="auto">
            <a:xfrm flipV="1">
              <a:off x="3971926" y="4919663"/>
              <a:ext cx="1833563" cy="125095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9" name="AutoShape 23"/>
            <p:cNvCxnSpPr>
              <a:cxnSpLocks noChangeShapeType="1"/>
              <a:stCxn id="531462" idx="6"/>
              <a:endCxn id="531460" idx="1"/>
            </p:cNvCxnSpPr>
            <p:nvPr/>
          </p:nvCxnSpPr>
          <p:spPr bwMode="auto">
            <a:xfrm flipV="1">
              <a:off x="3910013" y="2943225"/>
              <a:ext cx="5626100" cy="1143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80" name="AutoShape 24"/>
            <p:cNvCxnSpPr>
              <a:cxnSpLocks noChangeShapeType="1"/>
              <a:stCxn id="531464" idx="6"/>
              <a:endCxn id="531461" idx="3"/>
            </p:cNvCxnSpPr>
            <p:nvPr/>
          </p:nvCxnSpPr>
          <p:spPr bwMode="auto">
            <a:xfrm>
              <a:off x="3971925" y="6170614"/>
              <a:ext cx="5875338" cy="15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81" name="AutoShape 25"/>
            <p:cNvCxnSpPr>
              <a:cxnSpLocks noChangeShapeType="1"/>
              <a:stCxn id="531460" idx="5"/>
              <a:endCxn id="531461" idx="0"/>
            </p:cNvCxnSpPr>
            <p:nvPr/>
          </p:nvCxnSpPr>
          <p:spPr bwMode="auto">
            <a:xfrm>
              <a:off x="9748839" y="3171826"/>
              <a:ext cx="204787" cy="27273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31482" name="Text Box 26"/>
            <p:cNvSpPr txBox="1">
              <a:spLocks noChangeArrowheads="1"/>
            </p:cNvSpPr>
            <p:nvPr/>
          </p:nvSpPr>
          <p:spPr bwMode="auto">
            <a:xfrm>
              <a:off x="6383339" y="2906713"/>
              <a:ext cx="4016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 dirty="0">
                  <a:solidFill>
                    <a:srgbClr val="000000"/>
                  </a:solidFill>
                  <a:latin typeface="Comic Sans MS" pitchFamily="92" charset="0"/>
                </a:rPr>
                <a:t> 24</a:t>
              </a:r>
            </a:p>
          </p:txBody>
        </p:sp>
        <p:sp>
          <p:nvSpPr>
            <p:cNvPr id="531483" name="Text Box 27"/>
            <p:cNvSpPr txBox="1">
              <a:spLocks noChangeArrowheads="1"/>
            </p:cNvSpPr>
            <p:nvPr/>
          </p:nvSpPr>
          <p:spPr bwMode="auto">
            <a:xfrm>
              <a:off x="6318250" y="3606800"/>
              <a:ext cx="3254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18</a:t>
              </a:r>
            </a:p>
          </p:txBody>
        </p:sp>
        <p:sp>
          <p:nvSpPr>
            <p:cNvPr id="531484" name="Text Box 28"/>
            <p:cNvSpPr txBox="1">
              <a:spLocks noChangeArrowheads="1"/>
            </p:cNvSpPr>
            <p:nvPr/>
          </p:nvSpPr>
          <p:spPr bwMode="auto">
            <a:xfrm>
              <a:off x="7515225" y="3952875"/>
              <a:ext cx="3254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</a:t>
              </a:r>
            </a:p>
          </p:txBody>
        </p:sp>
        <p:sp>
          <p:nvSpPr>
            <p:cNvPr id="531485" name="Text Box 29"/>
            <p:cNvSpPr txBox="1">
              <a:spLocks noChangeArrowheads="1"/>
            </p:cNvSpPr>
            <p:nvPr/>
          </p:nvSpPr>
          <p:spPr bwMode="auto">
            <a:xfrm>
              <a:off x="2732089" y="3135313"/>
              <a:ext cx="3254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9</a:t>
              </a:r>
            </a:p>
          </p:txBody>
        </p:sp>
        <p:sp>
          <p:nvSpPr>
            <p:cNvPr id="531486" name="Text Box 30"/>
            <p:cNvSpPr txBox="1">
              <a:spLocks noChangeArrowheads="1"/>
            </p:cNvSpPr>
            <p:nvPr/>
          </p:nvSpPr>
          <p:spPr bwMode="auto">
            <a:xfrm>
              <a:off x="3287714" y="3792538"/>
              <a:ext cx="3254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14</a:t>
              </a:r>
            </a:p>
          </p:txBody>
        </p:sp>
        <p:sp>
          <p:nvSpPr>
            <p:cNvPr id="531487" name="Text Box 31"/>
            <p:cNvSpPr txBox="1">
              <a:spLocks noChangeArrowheads="1"/>
            </p:cNvSpPr>
            <p:nvPr/>
          </p:nvSpPr>
          <p:spPr bwMode="auto">
            <a:xfrm>
              <a:off x="2817814" y="4806951"/>
              <a:ext cx="325437" cy="276999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15</a:t>
              </a:r>
            </a:p>
          </p:txBody>
        </p:sp>
        <p:sp>
          <p:nvSpPr>
            <p:cNvPr id="531488" name="Text Box 32"/>
            <p:cNvSpPr txBox="1">
              <a:spLocks noChangeArrowheads="1"/>
            </p:cNvSpPr>
            <p:nvPr/>
          </p:nvSpPr>
          <p:spPr bwMode="auto">
            <a:xfrm>
              <a:off x="4103689" y="4984751"/>
              <a:ext cx="325437" cy="276999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5</a:t>
              </a:r>
            </a:p>
          </p:txBody>
        </p:sp>
        <p:sp>
          <p:nvSpPr>
            <p:cNvPr id="531489" name="Text Box 33"/>
            <p:cNvSpPr txBox="1">
              <a:spLocks noChangeArrowheads="1"/>
            </p:cNvSpPr>
            <p:nvPr/>
          </p:nvSpPr>
          <p:spPr bwMode="auto">
            <a:xfrm>
              <a:off x="5041901" y="4494213"/>
              <a:ext cx="417513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30</a:t>
              </a:r>
            </a:p>
          </p:txBody>
        </p:sp>
        <p:sp>
          <p:nvSpPr>
            <p:cNvPr id="531490" name="Text Box 34"/>
            <p:cNvSpPr txBox="1">
              <a:spLocks noChangeArrowheads="1"/>
            </p:cNvSpPr>
            <p:nvPr/>
          </p:nvSpPr>
          <p:spPr bwMode="auto">
            <a:xfrm>
              <a:off x="4686300" y="5445125"/>
              <a:ext cx="4016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20</a:t>
              </a:r>
            </a:p>
          </p:txBody>
        </p:sp>
        <p:sp>
          <p:nvSpPr>
            <p:cNvPr id="531491" name="Text Box 35"/>
            <p:cNvSpPr txBox="1">
              <a:spLocks noChangeArrowheads="1"/>
            </p:cNvSpPr>
            <p:nvPr/>
          </p:nvSpPr>
          <p:spPr bwMode="auto">
            <a:xfrm>
              <a:off x="6138863" y="6115050"/>
              <a:ext cx="398462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44</a:t>
              </a:r>
            </a:p>
          </p:txBody>
        </p:sp>
        <p:sp>
          <p:nvSpPr>
            <p:cNvPr id="531492" name="Text Box 36"/>
            <p:cNvSpPr txBox="1">
              <a:spLocks noChangeArrowheads="1"/>
            </p:cNvSpPr>
            <p:nvPr/>
          </p:nvSpPr>
          <p:spPr bwMode="auto">
            <a:xfrm>
              <a:off x="7562850" y="5416550"/>
              <a:ext cx="3254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16</a:t>
              </a:r>
            </a:p>
          </p:txBody>
        </p:sp>
        <p:sp>
          <p:nvSpPr>
            <p:cNvPr id="531493" name="Text Box 37"/>
            <p:cNvSpPr txBox="1">
              <a:spLocks noChangeArrowheads="1"/>
            </p:cNvSpPr>
            <p:nvPr/>
          </p:nvSpPr>
          <p:spPr bwMode="auto">
            <a:xfrm>
              <a:off x="7467600" y="4625975"/>
              <a:ext cx="3254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11</a:t>
              </a:r>
            </a:p>
          </p:txBody>
        </p:sp>
        <p:sp>
          <p:nvSpPr>
            <p:cNvPr id="531494" name="Text Box 38"/>
            <p:cNvSpPr txBox="1">
              <a:spLocks noChangeArrowheads="1"/>
            </p:cNvSpPr>
            <p:nvPr/>
          </p:nvSpPr>
          <p:spPr bwMode="auto">
            <a:xfrm>
              <a:off x="8964614" y="3921125"/>
              <a:ext cx="3254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6</a:t>
              </a:r>
            </a:p>
          </p:txBody>
        </p:sp>
        <p:sp>
          <p:nvSpPr>
            <p:cNvPr id="531495" name="Text Box 39"/>
            <p:cNvSpPr txBox="1">
              <a:spLocks noChangeArrowheads="1"/>
            </p:cNvSpPr>
            <p:nvPr/>
          </p:nvSpPr>
          <p:spPr bwMode="auto">
            <a:xfrm>
              <a:off x="9699625" y="4478339"/>
              <a:ext cx="325438" cy="276999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19</a:t>
              </a:r>
            </a:p>
          </p:txBody>
        </p:sp>
        <p:sp>
          <p:nvSpPr>
            <p:cNvPr id="531496" name="Text Box 40"/>
            <p:cNvSpPr txBox="1">
              <a:spLocks noChangeArrowheads="1"/>
            </p:cNvSpPr>
            <p:nvPr/>
          </p:nvSpPr>
          <p:spPr bwMode="auto">
            <a:xfrm>
              <a:off x="9059864" y="5207000"/>
              <a:ext cx="3254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465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52964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52965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52966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52967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52969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52970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52971" name="AutoShape 11"/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2" name="AutoShape 12"/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3" name="AutoShape 13"/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4" name="AutoShape 14"/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5" name="AutoShape 15"/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6" name="AutoShape 16"/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7" name="AutoShape 17"/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8" name="AutoShape 18"/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9" name="AutoShape 19"/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0" name="AutoShape 20"/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1" name="AutoShape 21"/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2" name="AutoShape 22"/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3" name="AutoShape 23"/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4" name="AutoShape 24"/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5" name="AutoShape 25"/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2986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52987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52988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52989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52990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52991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52992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52993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52996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52997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52998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2999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53000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3001" name="Text Box 41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2" name="Text Box 42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3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4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5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8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 dirty="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 b="1" dirty="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4318000" y="1014414"/>
            <a:ext cx="4278330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2, 3, 4, 5, 6, 7, t }</a:t>
            </a:r>
          </a:p>
        </p:txBody>
      </p:sp>
    </p:spTree>
    <p:extLst>
      <p:ext uri="{BB962C8B-B14F-4D97-AF65-F5344CB8AC3E}">
        <p14:creationId xmlns:p14="http://schemas.microsoft.com/office/powerpoint/2010/main" val="2936278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2" name="Oval 4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34533" name="Oval 5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34536" name="Oval 8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34537" name="Oval 9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34538" name="Oval 10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34539" name="Oval 11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34540" name="AutoShape 12"/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1" name="AutoShape 13"/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2" name="AutoShape 14"/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3" name="AutoShape 15"/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4" name="AutoShape 16"/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5" name="AutoShape 17"/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6" name="AutoShape 18"/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7" name="AutoShape 19"/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8" name="AutoShape 20"/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9" name="AutoShape 21"/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0" name="AutoShape 22"/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1" name="AutoShape 23"/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2" name="AutoShape 24"/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3" name="AutoShape 25"/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4" name="AutoShape 26"/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dirty="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34561" name="Text Box 33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34564" name="Text Box 36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34565" name="Text Box 37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34566" name="Text Box 38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34567" name="Text Box 39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4568" name="Text Box 40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34569" name="Text Box 41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4570" name="Freeform 42"/>
          <p:cNvSpPr>
            <a:spLocks/>
          </p:cNvSpPr>
          <p:nvPr/>
        </p:nvSpPr>
        <p:spPr bwMode="auto">
          <a:xfrm>
            <a:off x="1624013" y="3068638"/>
            <a:ext cx="1027112" cy="914400"/>
          </a:xfrm>
          <a:custGeom>
            <a:avLst/>
            <a:gdLst/>
            <a:ahLst/>
            <a:cxnLst>
              <a:cxn ang="0">
                <a:pos x="142" y="489"/>
              </a:cxn>
              <a:cxn ang="0">
                <a:pos x="71" y="465"/>
              </a:cxn>
              <a:cxn ang="0">
                <a:pos x="47" y="457"/>
              </a:cxn>
              <a:cxn ang="0">
                <a:pos x="0" y="386"/>
              </a:cxn>
              <a:cxn ang="0">
                <a:pos x="8" y="205"/>
              </a:cxn>
              <a:cxn ang="0">
                <a:pos x="55" y="134"/>
              </a:cxn>
              <a:cxn ang="0">
                <a:pos x="118" y="39"/>
              </a:cxn>
              <a:cxn ang="0">
                <a:pos x="150" y="31"/>
              </a:cxn>
              <a:cxn ang="0">
                <a:pos x="316" y="8"/>
              </a:cxn>
              <a:cxn ang="0">
                <a:pos x="505" y="15"/>
              </a:cxn>
              <a:cxn ang="0">
                <a:pos x="576" y="94"/>
              </a:cxn>
              <a:cxn ang="0">
                <a:pos x="623" y="165"/>
              </a:cxn>
              <a:cxn ang="0">
                <a:pos x="639" y="213"/>
              </a:cxn>
              <a:cxn ang="0">
                <a:pos x="647" y="315"/>
              </a:cxn>
              <a:cxn ang="0">
                <a:pos x="639" y="449"/>
              </a:cxn>
              <a:cxn ang="0">
                <a:pos x="466" y="576"/>
              </a:cxn>
              <a:cxn ang="0">
                <a:pos x="292" y="568"/>
              </a:cxn>
              <a:cxn ang="0">
                <a:pos x="268" y="552"/>
              </a:cxn>
              <a:cxn ang="0">
                <a:pos x="166" y="513"/>
              </a:cxn>
              <a:cxn ang="0">
                <a:pos x="142" y="48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4571" name="Text Box 43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2" name="Text Box 44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6" name="Text Box 48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8" name="Text Box 50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1608139" y="6319838"/>
            <a:ext cx="1552575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dirty="0">
                <a:solidFill>
                  <a:srgbClr val="006600"/>
                </a:solidFill>
                <a:latin typeface="Comic Sans MS" pitchFamily="92" charset="0"/>
                <a:sym typeface="Symbol"/>
              </a:rPr>
              <a:t>(7)</a:t>
            </a:r>
            <a:endParaRPr kumimoji="1" lang="en-US" sz="1600" dirty="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80" name="AutoShape 52"/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4318000" y="1014414"/>
            <a:ext cx="3706826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2, 3, 4, 5, 6, 7, t }</a:t>
            </a:r>
          </a:p>
        </p:txBody>
      </p:sp>
      <p:sp>
        <p:nvSpPr>
          <p:cNvPr id="534583" name="AutoShape 55"/>
          <p:cNvSpPr>
            <a:spLocks noChangeArrowheads="1"/>
          </p:cNvSpPr>
          <p:nvPr/>
        </p:nvSpPr>
        <p:spPr bwMode="auto">
          <a:xfrm rot="-3296093">
            <a:off x="3351214" y="2303464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4584" name="Text Box 56"/>
          <p:cNvSpPr txBox="1">
            <a:spLocks noChangeArrowheads="1"/>
          </p:cNvSpPr>
          <p:nvPr/>
        </p:nvSpPr>
        <p:spPr bwMode="auto">
          <a:xfrm>
            <a:off x="2749550" y="1979613"/>
            <a:ext cx="165258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006600"/>
                </a:solidFill>
                <a:latin typeface="Comic Sans MS" pitchFamily="92" charset="0"/>
                <a:sym typeface="Symbol"/>
              </a:rPr>
              <a:t>(2)</a:t>
            </a:r>
            <a:endParaRPr kumimoji="1" lang="en-US" sz="1600" dirty="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86" name="Text Box 58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90" name="Text Box 62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4591" name="Text Box 63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92" name="Text Box 64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93" name="Text Box 65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4594" name="Text Box 66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89408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37604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37605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37606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37609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37610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37611" name="AutoShape 11"/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2" name="AutoShape 12"/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3" name="AutoShape 13"/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4" name="AutoShape 14"/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5" name="AutoShape 15"/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6" name="AutoShape 16"/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7" name="AutoShape 17"/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8" name="AutoShape 18"/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9" name="AutoShape 19"/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0" name="AutoShape 20"/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1" name="AutoShape 21"/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2" name="AutoShape 22"/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3" name="AutoShape 23"/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4" name="AutoShape 24"/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5" name="AutoShape 25"/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37631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37632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37633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37634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37635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37636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37637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37638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7639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37640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7641" name="Freeform 41"/>
          <p:cNvSpPr>
            <a:spLocks/>
          </p:cNvSpPr>
          <p:nvPr/>
        </p:nvSpPr>
        <p:spPr bwMode="auto">
          <a:xfrm>
            <a:off x="1624013" y="3068638"/>
            <a:ext cx="1027112" cy="914400"/>
          </a:xfrm>
          <a:custGeom>
            <a:avLst/>
            <a:gdLst/>
            <a:ahLst/>
            <a:cxnLst>
              <a:cxn ang="0">
                <a:pos x="142" y="489"/>
              </a:cxn>
              <a:cxn ang="0">
                <a:pos x="71" y="465"/>
              </a:cxn>
              <a:cxn ang="0">
                <a:pos x="47" y="457"/>
              </a:cxn>
              <a:cxn ang="0">
                <a:pos x="0" y="386"/>
              </a:cxn>
              <a:cxn ang="0">
                <a:pos x="8" y="205"/>
              </a:cxn>
              <a:cxn ang="0">
                <a:pos x="55" y="134"/>
              </a:cxn>
              <a:cxn ang="0">
                <a:pos x="118" y="39"/>
              </a:cxn>
              <a:cxn ang="0">
                <a:pos x="150" y="31"/>
              </a:cxn>
              <a:cxn ang="0">
                <a:pos x="316" y="8"/>
              </a:cxn>
              <a:cxn ang="0">
                <a:pos x="505" y="15"/>
              </a:cxn>
              <a:cxn ang="0">
                <a:pos x="576" y="94"/>
              </a:cxn>
              <a:cxn ang="0">
                <a:pos x="623" y="165"/>
              </a:cxn>
              <a:cxn ang="0">
                <a:pos x="639" y="213"/>
              </a:cxn>
              <a:cxn ang="0">
                <a:pos x="647" y="315"/>
              </a:cxn>
              <a:cxn ang="0">
                <a:pos x="639" y="449"/>
              </a:cxn>
              <a:cxn ang="0">
                <a:pos x="466" y="576"/>
              </a:cxn>
              <a:cxn ang="0">
                <a:pos x="292" y="568"/>
              </a:cxn>
              <a:cxn ang="0">
                <a:pos x="268" y="552"/>
              </a:cxn>
              <a:cxn ang="0">
                <a:pos x="166" y="513"/>
              </a:cxn>
              <a:cxn ang="0">
                <a:pos x="142" y="48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7642" name="Text Box 42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3" name="Text Box 43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5" name="Text Box 45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6" name="Text Box 46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7" name="Text Box 47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8" name="Text Box 48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9" name="Text Box 49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52" name="Text Box 52"/>
          <p:cNvSpPr txBox="1">
            <a:spLocks noChangeArrowheads="1"/>
          </p:cNvSpPr>
          <p:nvPr/>
        </p:nvSpPr>
        <p:spPr bwMode="auto">
          <a:xfrm>
            <a:off x="4318000" y="1014414"/>
            <a:ext cx="3778264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2, 3, 4, 5, 6, 7, t }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7660" name="Text Box 60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7661" name="AutoShape 61"/>
          <p:cNvSpPr>
            <a:spLocks noChangeArrowheads="1"/>
          </p:cNvSpPr>
          <p:nvPr/>
        </p:nvSpPr>
        <p:spPr bwMode="auto">
          <a:xfrm rot="2984085">
            <a:off x="4183064" y="23177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4506914" y="2192338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681910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38628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38629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38630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38631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38634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38635" name="AutoShape 11"/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6" name="AutoShape 12"/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7" name="AutoShape 13"/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8" name="AutoShape 14"/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9" name="AutoShape 15"/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0" name="AutoShape 16"/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1" name="AutoShape 17"/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2" name="AutoShape 18"/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3" name="AutoShape 19"/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4" name="AutoShape 20"/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5" name="AutoShape 21"/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6" name="AutoShape 22"/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7" name="AutoShape 23"/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8" name="AutoShape 24"/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9" name="AutoShape 25"/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8666" name="Text Box 42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68" name="Text Box 44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0" name="Text Box 46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1" name="Text Box 47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3" name="Text Box 49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6" name="Text Box 52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6, 7, t }</a:t>
            </a:r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8" name="Text Box 54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81" name="Text Box 57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8682" name="Text Box 58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8685" name="Freeform 61"/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/>
            <a:ahLst/>
            <a:cxnLst>
              <a:cxn ang="0">
                <a:pos x="3" y="824"/>
              </a:cxn>
              <a:cxn ang="0">
                <a:pos x="34" y="666"/>
              </a:cxn>
              <a:cxn ang="0">
                <a:pos x="121" y="469"/>
              </a:cxn>
              <a:cxn ang="0">
                <a:pos x="153" y="414"/>
              </a:cxn>
              <a:cxn ang="0">
                <a:pos x="271" y="359"/>
              </a:cxn>
              <a:cxn ang="0">
                <a:pos x="350" y="295"/>
              </a:cxn>
              <a:cxn ang="0">
                <a:pos x="500" y="177"/>
              </a:cxn>
              <a:cxn ang="0">
                <a:pos x="650" y="130"/>
              </a:cxn>
              <a:cxn ang="0">
                <a:pos x="950" y="75"/>
              </a:cxn>
              <a:cxn ang="0">
                <a:pos x="1131" y="43"/>
              </a:cxn>
              <a:cxn ang="0">
                <a:pos x="1565" y="43"/>
              </a:cxn>
              <a:cxn ang="0">
                <a:pos x="1754" y="82"/>
              </a:cxn>
              <a:cxn ang="0">
                <a:pos x="1786" y="98"/>
              </a:cxn>
              <a:cxn ang="0">
                <a:pos x="1833" y="114"/>
              </a:cxn>
              <a:cxn ang="0">
                <a:pos x="1920" y="240"/>
              </a:cxn>
              <a:cxn ang="0">
                <a:pos x="1841" y="603"/>
              </a:cxn>
              <a:cxn ang="0">
                <a:pos x="1747" y="698"/>
              </a:cxn>
              <a:cxn ang="0">
                <a:pos x="1612" y="769"/>
              </a:cxn>
              <a:cxn ang="0">
                <a:pos x="1455" y="800"/>
              </a:cxn>
              <a:cxn ang="0">
                <a:pos x="1036" y="840"/>
              </a:cxn>
              <a:cxn ang="0">
                <a:pos x="879" y="871"/>
              </a:cxn>
              <a:cxn ang="0">
                <a:pos x="673" y="1037"/>
              </a:cxn>
              <a:cxn ang="0">
                <a:pos x="547" y="1132"/>
              </a:cxn>
              <a:cxn ang="0">
                <a:pos x="271" y="1171"/>
              </a:cxn>
              <a:cxn ang="0">
                <a:pos x="121" y="1124"/>
              </a:cxn>
              <a:cxn ang="0">
                <a:pos x="50" y="982"/>
              </a:cxn>
              <a:cxn ang="0">
                <a:pos x="34" y="919"/>
              </a:cxn>
              <a:cxn ang="0">
                <a:pos x="3" y="824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7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39652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39653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39654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39655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39657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39659" name="AutoShape 11"/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0" name="AutoShape 12"/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1" name="AutoShape 13"/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2" name="AutoShape 14"/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3" name="AutoShape 15"/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4" name="AutoShape 16"/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5" name="AutoShape 17"/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6" name="AutoShape 18"/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7" name="AutoShape 19"/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8" name="AutoShape 20"/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9" name="AutoShape 21"/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0" name="AutoShape 22"/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1" name="AutoShape 23"/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2" name="AutoShape 24"/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3" name="AutoShape 25"/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39678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39685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0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1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3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7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6, 7, t }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701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702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9703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9708" name="AutoShape 60"/>
          <p:cNvSpPr>
            <a:spLocks noChangeArrowheads="1"/>
          </p:cNvSpPr>
          <p:nvPr/>
        </p:nvSpPr>
        <p:spPr bwMode="auto">
          <a:xfrm rot="-3296093">
            <a:off x="9231314" y="2176464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9709" name="Text Box 61"/>
          <p:cNvSpPr txBox="1">
            <a:spLocks noChangeArrowheads="1"/>
          </p:cNvSpPr>
          <p:nvPr/>
        </p:nvSpPr>
        <p:spPr bwMode="auto">
          <a:xfrm>
            <a:off x="8629650" y="1852613"/>
            <a:ext cx="165258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006600"/>
                </a:solidFill>
                <a:latin typeface="Comic Sans MS" pitchFamily="92" charset="0"/>
                <a:sym typeface="Symbol"/>
              </a:rPr>
              <a:t>(3)</a:t>
            </a:r>
            <a:endParaRPr kumimoji="1" lang="en-US" sz="1600" dirty="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710" name="Text Box 62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704" name="Freeform 56"/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/>
            <a:ahLst/>
            <a:cxnLst>
              <a:cxn ang="0">
                <a:pos x="3" y="824"/>
              </a:cxn>
              <a:cxn ang="0">
                <a:pos x="34" y="666"/>
              </a:cxn>
              <a:cxn ang="0">
                <a:pos x="121" y="469"/>
              </a:cxn>
              <a:cxn ang="0">
                <a:pos x="153" y="414"/>
              </a:cxn>
              <a:cxn ang="0">
                <a:pos x="271" y="359"/>
              </a:cxn>
              <a:cxn ang="0">
                <a:pos x="350" y="295"/>
              </a:cxn>
              <a:cxn ang="0">
                <a:pos x="500" y="177"/>
              </a:cxn>
              <a:cxn ang="0">
                <a:pos x="650" y="130"/>
              </a:cxn>
              <a:cxn ang="0">
                <a:pos x="950" y="75"/>
              </a:cxn>
              <a:cxn ang="0">
                <a:pos x="1131" y="43"/>
              </a:cxn>
              <a:cxn ang="0">
                <a:pos x="1565" y="43"/>
              </a:cxn>
              <a:cxn ang="0">
                <a:pos x="1754" y="82"/>
              </a:cxn>
              <a:cxn ang="0">
                <a:pos x="1786" y="98"/>
              </a:cxn>
              <a:cxn ang="0">
                <a:pos x="1833" y="114"/>
              </a:cxn>
              <a:cxn ang="0">
                <a:pos x="1920" y="240"/>
              </a:cxn>
              <a:cxn ang="0">
                <a:pos x="1841" y="603"/>
              </a:cxn>
              <a:cxn ang="0">
                <a:pos x="1747" y="698"/>
              </a:cxn>
              <a:cxn ang="0">
                <a:pos x="1612" y="769"/>
              </a:cxn>
              <a:cxn ang="0">
                <a:pos x="1455" y="800"/>
              </a:cxn>
              <a:cxn ang="0">
                <a:pos x="1036" y="840"/>
              </a:cxn>
              <a:cxn ang="0">
                <a:pos x="879" y="871"/>
              </a:cxn>
              <a:cxn ang="0">
                <a:pos x="673" y="1037"/>
              </a:cxn>
              <a:cxn ang="0">
                <a:pos x="547" y="1132"/>
              </a:cxn>
              <a:cxn ang="0">
                <a:pos x="271" y="1171"/>
              </a:cxn>
              <a:cxn ang="0">
                <a:pos x="121" y="1124"/>
              </a:cxn>
              <a:cxn ang="0">
                <a:pos x="50" y="982"/>
              </a:cxn>
              <a:cxn ang="0">
                <a:pos x="34" y="919"/>
              </a:cxn>
              <a:cxn ang="0">
                <a:pos x="3" y="824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1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101-264D-4964-8CF5-96A294F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485A-DD90-4A30-9A5F-361FA8415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student is expected to abide by the Cornell University Code of Academic Integrity</a:t>
            </a:r>
          </a:p>
          <a:p>
            <a:pPr lvl="1"/>
            <a:r>
              <a:rPr lang="en-US" dirty="0">
                <a:hlinkClick r:id="rId2"/>
              </a:rPr>
              <a:t>https://theuniversityfaculty.cornell.edu/academic-integrity/</a:t>
            </a:r>
            <a:r>
              <a:rPr lang="en-US" dirty="0"/>
              <a:t> </a:t>
            </a:r>
          </a:p>
          <a:p>
            <a:r>
              <a:rPr lang="en-US" dirty="0"/>
              <a:t>Any work submitted by a student in this course for academic credit will be the student's own work</a:t>
            </a:r>
          </a:p>
          <a:p>
            <a:pPr lvl="1"/>
            <a:r>
              <a:rPr lang="en-US" dirty="0"/>
              <a:t>Exception: you do the homework assignments in groups of two</a:t>
            </a:r>
          </a:p>
          <a:p>
            <a:r>
              <a:rPr lang="en-US" dirty="0"/>
              <a:t>We take this seriously. Students have been expelled from Cornell for violations. Copying code is easy to catch.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4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0679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0683" name="AutoShape 11"/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4" name="AutoShape 12"/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5" name="AutoShape 13"/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6" name="AutoShape 14"/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7" name="AutoShape 15"/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8" name="AutoShape 16"/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9" name="AutoShape 17"/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0" name="AutoShape 18"/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1" name="AutoShape 19"/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2" name="AutoShape 20"/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3" name="AutoShape 21"/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4" name="AutoShape 22"/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5" name="AutoShape 23"/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6" name="AutoShape 24"/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7" name="AutoShape 25"/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0702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0703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0705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0706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0707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0708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0709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0710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0711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0713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4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6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7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8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0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1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6, 7, t }</a:t>
            </a:r>
          </a:p>
        </p:txBody>
      </p:sp>
      <p:sp>
        <p:nvSpPr>
          <p:cNvPr id="540722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3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0724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5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0727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32" name="Freeform 60"/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/>
            <a:ahLst/>
            <a:cxnLst>
              <a:cxn ang="0">
                <a:pos x="3" y="824"/>
              </a:cxn>
              <a:cxn ang="0">
                <a:pos x="34" y="666"/>
              </a:cxn>
              <a:cxn ang="0">
                <a:pos x="121" y="469"/>
              </a:cxn>
              <a:cxn ang="0">
                <a:pos x="153" y="414"/>
              </a:cxn>
              <a:cxn ang="0">
                <a:pos x="271" y="359"/>
              </a:cxn>
              <a:cxn ang="0">
                <a:pos x="350" y="295"/>
              </a:cxn>
              <a:cxn ang="0">
                <a:pos x="500" y="177"/>
              </a:cxn>
              <a:cxn ang="0">
                <a:pos x="650" y="130"/>
              </a:cxn>
              <a:cxn ang="0">
                <a:pos x="950" y="75"/>
              </a:cxn>
              <a:cxn ang="0">
                <a:pos x="1131" y="43"/>
              </a:cxn>
              <a:cxn ang="0">
                <a:pos x="1565" y="43"/>
              </a:cxn>
              <a:cxn ang="0">
                <a:pos x="1754" y="82"/>
              </a:cxn>
              <a:cxn ang="0">
                <a:pos x="1786" y="98"/>
              </a:cxn>
              <a:cxn ang="0">
                <a:pos x="1833" y="114"/>
              </a:cxn>
              <a:cxn ang="0">
                <a:pos x="1920" y="240"/>
              </a:cxn>
              <a:cxn ang="0">
                <a:pos x="1841" y="603"/>
              </a:cxn>
              <a:cxn ang="0">
                <a:pos x="1747" y="698"/>
              </a:cxn>
              <a:cxn ang="0">
                <a:pos x="1612" y="769"/>
              </a:cxn>
              <a:cxn ang="0">
                <a:pos x="1455" y="800"/>
              </a:cxn>
              <a:cxn ang="0">
                <a:pos x="1036" y="840"/>
              </a:cxn>
              <a:cxn ang="0">
                <a:pos x="879" y="871"/>
              </a:cxn>
              <a:cxn ang="0">
                <a:pos x="673" y="1037"/>
              </a:cxn>
              <a:cxn ang="0">
                <a:pos x="547" y="1132"/>
              </a:cxn>
              <a:cxn ang="0">
                <a:pos x="271" y="1171"/>
              </a:cxn>
              <a:cxn ang="0">
                <a:pos x="121" y="1124"/>
              </a:cxn>
              <a:cxn ang="0">
                <a:pos x="50" y="982"/>
              </a:cxn>
              <a:cxn ang="0">
                <a:pos x="34" y="919"/>
              </a:cxn>
              <a:cxn ang="0">
                <a:pos x="3" y="824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0733" name="AutoShape 61"/>
          <p:cNvSpPr>
            <a:spLocks noChangeArrowheads="1"/>
          </p:cNvSpPr>
          <p:nvPr/>
        </p:nvSpPr>
        <p:spPr bwMode="auto">
          <a:xfrm rot="2984085">
            <a:off x="5033964" y="34988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0734" name="Text Box 62"/>
          <p:cNvSpPr txBox="1">
            <a:spLocks noChangeArrowheads="1"/>
          </p:cNvSpPr>
          <p:nvPr/>
        </p:nvSpPr>
        <p:spPr bwMode="auto">
          <a:xfrm>
            <a:off x="4989514" y="3195638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610796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25400">
            <a:solidFill>
              <a:srgbClr val="107D13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6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89100" y="2273300"/>
            <a:ext cx="3670300" cy="241935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72" y="528"/>
              </a:cxn>
              <a:cxn ang="0">
                <a:pos x="168" y="456"/>
              </a:cxn>
              <a:cxn ang="0">
                <a:pos x="232" y="416"/>
              </a:cxn>
              <a:cxn ang="0">
                <a:pos x="360" y="384"/>
              </a:cxn>
              <a:cxn ang="0">
                <a:pos x="496" y="344"/>
              </a:cxn>
              <a:cxn ang="0">
                <a:pos x="608" y="312"/>
              </a:cxn>
              <a:cxn ang="0">
                <a:pos x="760" y="288"/>
              </a:cxn>
              <a:cxn ang="0">
                <a:pos x="928" y="256"/>
              </a:cxn>
              <a:cxn ang="0">
                <a:pos x="1056" y="152"/>
              </a:cxn>
              <a:cxn ang="0">
                <a:pos x="1328" y="32"/>
              </a:cxn>
              <a:cxn ang="0">
                <a:pos x="1416" y="0"/>
              </a:cxn>
              <a:cxn ang="0">
                <a:pos x="1648" y="16"/>
              </a:cxn>
              <a:cxn ang="0">
                <a:pos x="1704" y="24"/>
              </a:cxn>
              <a:cxn ang="0">
                <a:pos x="1752" y="56"/>
              </a:cxn>
              <a:cxn ang="0">
                <a:pos x="1840" y="88"/>
              </a:cxn>
              <a:cxn ang="0">
                <a:pos x="1984" y="152"/>
              </a:cxn>
              <a:cxn ang="0">
                <a:pos x="2072" y="264"/>
              </a:cxn>
              <a:cxn ang="0">
                <a:pos x="2176" y="344"/>
              </a:cxn>
              <a:cxn ang="0">
                <a:pos x="2280" y="512"/>
              </a:cxn>
              <a:cxn ang="0">
                <a:pos x="2312" y="704"/>
              </a:cxn>
              <a:cxn ang="0">
                <a:pos x="2304" y="1072"/>
              </a:cxn>
              <a:cxn ang="0">
                <a:pos x="2280" y="1168"/>
              </a:cxn>
              <a:cxn ang="0">
                <a:pos x="2152" y="1296"/>
              </a:cxn>
              <a:cxn ang="0">
                <a:pos x="2104" y="1328"/>
              </a:cxn>
              <a:cxn ang="0">
                <a:pos x="2080" y="1344"/>
              </a:cxn>
              <a:cxn ang="0">
                <a:pos x="1960" y="1472"/>
              </a:cxn>
              <a:cxn ang="0">
                <a:pos x="1904" y="1496"/>
              </a:cxn>
              <a:cxn ang="0">
                <a:pos x="1840" y="1512"/>
              </a:cxn>
              <a:cxn ang="0">
                <a:pos x="1472" y="1496"/>
              </a:cxn>
              <a:cxn ang="0">
                <a:pos x="1424" y="1464"/>
              </a:cxn>
              <a:cxn ang="0">
                <a:pos x="1176" y="1424"/>
              </a:cxn>
              <a:cxn ang="0">
                <a:pos x="1080" y="1328"/>
              </a:cxn>
              <a:cxn ang="0">
                <a:pos x="864" y="1264"/>
              </a:cxn>
              <a:cxn ang="0">
                <a:pos x="608" y="1216"/>
              </a:cxn>
              <a:cxn ang="0">
                <a:pos x="440" y="1176"/>
              </a:cxn>
              <a:cxn ang="0">
                <a:pos x="296" y="1144"/>
              </a:cxn>
              <a:cxn ang="0">
                <a:pos x="232" y="1088"/>
              </a:cxn>
              <a:cxn ang="0">
                <a:pos x="160" y="1032"/>
              </a:cxn>
              <a:cxn ang="0">
                <a:pos x="64" y="952"/>
              </a:cxn>
              <a:cxn ang="0">
                <a:pos x="0" y="704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49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25400">
            <a:solidFill>
              <a:srgbClr val="107D13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6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89100" y="2273300"/>
            <a:ext cx="3670300" cy="241935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72" y="528"/>
              </a:cxn>
              <a:cxn ang="0">
                <a:pos x="168" y="456"/>
              </a:cxn>
              <a:cxn ang="0">
                <a:pos x="232" y="416"/>
              </a:cxn>
              <a:cxn ang="0">
                <a:pos x="360" y="384"/>
              </a:cxn>
              <a:cxn ang="0">
                <a:pos x="496" y="344"/>
              </a:cxn>
              <a:cxn ang="0">
                <a:pos x="608" y="312"/>
              </a:cxn>
              <a:cxn ang="0">
                <a:pos x="760" y="288"/>
              </a:cxn>
              <a:cxn ang="0">
                <a:pos x="928" y="256"/>
              </a:cxn>
              <a:cxn ang="0">
                <a:pos x="1056" y="152"/>
              </a:cxn>
              <a:cxn ang="0">
                <a:pos x="1328" y="32"/>
              </a:cxn>
              <a:cxn ang="0">
                <a:pos x="1416" y="0"/>
              </a:cxn>
              <a:cxn ang="0">
                <a:pos x="1648" y="16"/>
              </a:cxn>
              <a:cxn ang="0">
                <a:pos x="1704" y="24"/>
              </a:cxn>
              <a:cxn ang="0">
                <a:pos x="1752" y="56"/>
              </a:cxn>
              <a:cxn ang="0">
                <a:pos x="1840" y="88"/>
              </a:cxn>
              <a:cxn ang="0">
                <a:pos x="1984" y="152"/>
              </a:cxn>
              <a:cxn ang="0">
                <a:pos x="2072" y="264"/>
              </a:cxn>
              <a:cxn ang="0">
                <a:pos x="2176" y="344"/>
              </a:cxn>
              <a:cxn ang="0">
                <a:pos x="2280" y="512"/>
              </a:cxn>
              <a:cxn ang="0">
                <a:pos x="2312" y="704"/>
              </a:cxn>
              <a:cxn ang="0">
                <a:pos x="2304" y="1072"/>
              </a:cxn>
              <a:cxn ang="0">
                <a:pos x="2280" y="1168"/>
              </a:cxn>
              <a:cxn ang="0">
                <a:pos x="2152" y="1296"/>
              </a:cxn>
              <a:cxn ang="0">
                <a:pos x="2104" y="1328"/>
              </a:cxn>
              <a:cxn ang="0">
                <a:pos x="2080" y="1344"/>
              </a:cxn>
              <a:cxn ang="0">
                <a:pos x="1960" y="1472"/>
              </a:cxn>
              <a:cxn ang="0">
                <a:pos x="1904" y="1496"/>
              </a:cxn>
              <a:cxn ang="0">
                <a:pos x="1840" y="1512"/>
              </a:cxn>
              <a:cxn ang="0">
                <a:pos x="1472" y="1496"/>
              </a:cxn>
              <a:cxn ang="0">
                <a:pos x="1424" y="1464"/>
              </a:cxn>
              <a:cxn ang="0">
                <a:pos x="1176" y="1424"/>
              </a:cxn>
              <a:cxn ang="0">
                <a:pos x="1080" y="1328"/>
              </a:cxn>
              <a:cxn ang="0">
                <a:pos x="864" y="1264"/>
              </a:cxn>
              <a:cxn ang="0">
                <a:pos x="608" y="1216"/>
              </a:cxn>
              <a:cxn ang="0">
                <a:pos x="440" y="1176"/>
              </a:cxn>
              <a:cxn ang="0">
                <a:pos x="296" y="1144"/>
              </a:cxn>
              <a:cxn ang="0">
                <a:pos x="232" y="1088"/>
              </a:cxn>
              <a:cxn ang="0">
                <a:pos x="160" y="1032"/>
              </a:cxn>
              <a:cxn ang="0">
                <a:pos x="64" y="952"/>
              </a:cxn>
              <a:cxn ang="0">
                <a:pos x="0" y="704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64" name="AutoShape 61"/>
          <p:cNvSpPr>
            <a:spLocks noChangeArrowheads="1"/>
          </p:cNvSpPr>
          <p:nvPr/>
        </p:nvSpPr>
        <p:spPr bwMode="auto">
          <a:xfrm rot="5400000">
            <a:off x="4475164" y="63817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748214" y="6324600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541178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25400">
            <a:solidFill>
              <a:srgbClr val="107D13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714500" y="2298701"/>
            <a:ext cx="3632200" cy="4454525"/>
          </a:xfrm>
          <a:custGeom>
            <a:avLst/>
            <a:gdLst/>
            <a:ahLst/>
            <a:cxnLst>
              <a:cxn ang="0">
                <a:pos x="0" y="736"/>
              </a:cxn>
              <a:cxn ang="0">
                <a:pos x="32" y="640"/>
              </a:cxn>
              <a:cxn ang="0">
                <a:pos x="248" y="376"/>
              </a:cxn>
              <a:cxn ang="0">
                <a:pos x="304" y="344"/>
              </a:cxn>
              <a:cxn ang="0">
                <a:pos x="336" y="320"/>
              </a:cxn>
              <a:cxn ang="0">
                <a:pos x="544" y="240"/>
              </a:cxn>
              <a:cxn ang="0">
                <a:pos x="728" y="152"/>
              </a:cxn>
              <a:cxn ang="0">
                <a:pos x="880" y="80"/>
              </a:cxn>
              <a:cxn ang="0">
                <a:pos x="1160" y="0"/>
              </a:cxn>
              <a:cxn ang="0">
                <a:pos x="1608" y="24"/>
              </a:cxn>
              <a:cxn ang="0">
                <a:pos x="1768" y="88"/>
              </a:cxn>
              <a:cxn ang="0">
                <a:pos x="1872" y="136"/>
              </a:cxn>
              <a:cxn ang="0">
                <a:pos x="1952" y="208"/>
              </a:cxn>
              <a:cxn ang="0">
                <a:pos x="2016" y="256"/>
              </a:cxn>
              <a:cxn ang="0">
                <a:pos x="2072" y="328"/>
              </a:cxn>
              <a:cxn ang="0">
                <a:pos x="2152" y="360"/>
              </a:cxn>
              <a:cxn ang="0">
                <a:pos x="2208" y="464"/>
              </a:cxn>
              <a:cxn ang="0">
                <a:pos x="2232" y="648"/>
              </a:cxn>
              <a:cxn ang="0">
                <a:pos x="2264" y="728"/>
              </a:cxn>
              <a:cxn ang="0">
                <a:pos x="2288" y="872"/>
              </a:cxn>
              <a:cxn ang="0">
                <a:pos x="2280" y="984"/>
              </a:cxn>
              <a:cxn ang="0">
                <a:pos x="2232" y="1064"/>
              </a:cxn>
              <a:cxn ang="0">
                <a:pos x="2168" y="1184"/>
              </a:cxn>
              <a:cxn ang="0">
                <a:pos x="2152" y="1304"/>
              </a:cxn>
              <a:cxn ang="0">
                <a:pos x="2112" y="1336"/>
              </a:cxn>
              <a:cxn ang="0">
                <a:pos x="2016" y="1392"/>
              </a:cxn>
              <a:cxn ang="0">
                <a:pos x="1976" y="1432"/>
              </a:cxn>
              <a:cxn ang="0">
                <a:pos x="1928" y="1480"/>
              </a:cxn>
              <a:cxn ang="0">
                <a:pos x="1864" y="1520"/>
              </a:cxn>
              <a:cxn ang="0">
                <a:pos x="1808" y="1592"/>
              </a:cxn>
              <a:cxn ang="0">
                <a:pos x="1704" y="1936"/>
              </a:cxn>
              <a:cxn ang="0">
                <a:pos x="1696" y="2576"/>
              </a:cxn>
              <a:cxn ang="0">
                <a:pos x="1624" y="2752"/>
              </a:cxn>
              <a:cxn ang="0">
                <a:pos x="1552" y="2792"/>
              </a:cxn>
              <a:cxn ang="0">
                <a:pos x="1528" y="2800"/>
              </a:cxn>
              <a:cxn ang="0">
                <a:pos x="1208" y="2760"/>
              </a:cxn>
              <a:cxn ang="0">
                <a:pos x="1056" y="2672"/>
              </a:cxn>
              <a:cxn ang="0">
                <a:pos x="1000" y="2560"/>
              </a:cxn>
              <a:cxn ang="0">
                <a:pos x="888" y="2448"/>
              </a:cxn>
              <a:cxn ang="0">
                <a:pos x="760" y="2280"/>
              </a:cxn>
              <a:cxn ang="0">
                <a:pos x="696" y="2112"/>
              </a:cxn>
              <a:cxn ang="0">
                <a:pos x="672" y="2032"/>
              </a:cxn>
              <a:cxn ang="0">
                <a:pos x="616" y="1944"/>
              </a:cxn>
              <a:cxn ang="0">
                <a:pos x="592" y="1832"/>
              </a:cxn>
              <a:cxn ang="0">
                <a:pos x="560" y="1800"/>
              </a:cxn>
              <a:cxn ang="0">
                <a:pos x="472" y="1608"/>
              </a:cxn>
              <a:cxn ang="0">
                <a:pos x="432" y="1520"/>
              </a:cxn>
              <a:cxn ang="0">
                <a:pos x="392" y="1432"/>
              </a:cxn>
              <a:cxn ang="0">
                <a:pos x="208" y="1096"/>
              </a:cxn>
              <a:cxn ang="0">
                <a:pos x="152" y="1000"/>
              </a:cxn>
              <a:cxn ang="0">
                <a:pos x="136" y="952"/>
              </a:cxn>
              <a:cxn ang="0">
                <a:pos x="120" y="928"/>
              </a:cxn>
              <a:cxn ang="0">
                <a:pos x="72" y="896"/>
              </a:cxn>
              <a:cxn ang="0">
                <a:pos x="56" y="872"/>
              </a:cxn>
              <a:cxn ang="0">
                <a:pos x="48" y="848"/>
              </a:cxn>
              <a:cxn ang="0">
                <a:pos x="16" y="800"/>
              </a:cxn>
              <a:cxn ang="0">
                <a:pos x="0" y="736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5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25400">
            <a:solidFill>
              <a:srgbClr val="107D13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714500" y="2298701"/>
            <a:ext cx="3632200" cy="4454525"/>
          </a:xfrm>
          <a:custGeom>
            <a:avLst/>
            <a:gdLst/>
            <a:ahLst/>
            <a:cxnLst>
              <a:cxn ang="0">
                <a:pos x="0" y="736"/>
              </a:cxn>
              <a:cxn ang="0">
                <a:pos x="32" y="640"/>
              </a:cxn>
              <a:cxn ang="0">
                <a:pos x="248" y="376"/>
              </a:cxn>
              <a:cxn ang="0">
                <a:pos x="304" y="344"/>
              </a:cxn>
              <a:cxn ang="0">
                <a:pos x="336" y="320"/>
              </a:cxn>
              <a:cxn ang="0">
                <a:pos x="544" y="240"/>
              </a:cxn>
              <a:cxn ang="0">
                <a:pos x="728" y="152"/>
              </a:cxn>
              <a:cxn ang="0">
                <a:pos x="880" y="80"/>
              </a:cxn>
              <a:cxn ang="0">
                <a:pos x="1160" y="0"/>
              </a:cxn>
              <a:cxn ang="0">
                <a:pos x="1608" y="24"/>
              </a:cxn>
              <a:cxn ang="0">
                <a:pos x="1768" y="88"/>
              </a:cxn>
              <a:cxn ang="0">
                <a:pos x="1872" y="136"/>
              </a:cxn>
              <a:cxn ang="0">
                <a:pos x="1952" y="208"/>
              </a:cxn>
              <a:cxn ang="0">
                <a:pos x="2016" y="256"/>
              </a:cxn>
              <a:cxn ang="0">
                <a:pos x="2072" y="328"/>
              </a:cxn>
              <a:cxn ang="0">
                <a:pos x="2152" y="360"/>
              </a:cxn>
              <a:cxn ang="0">
                <a:pos x="2208" y="464"/>
              </a:cxn>
              <a:cxn ang="0">
                <a:pos x="2232" y="648"/>
              </a:cxn>
              <a:cxn ang="0">
                <a:pos x="2264" y="728"/>
              </a:cxn>
              <a:cxn ang="0">
                <a:pos x="2288" y="872"/>
              </a:cxn>
              <a:cxn ang="0">
                <a:pos x="2280" y="984"/>
              </a:cxn>
              <a:cxn ang="0">
                <a:pos x="2232" y="1064"/>
              </a:cxn>
              <a:cxn ang="0">
                <a:pos x="2168" y="1184"/>
              </a:cxn>
              <a:cxn ang="0">
                <a:pos x="2152" y="1304"/>
              </a:cxn>
              <a:cxn ang="0">
                <a:pos x="2112" y="1336"/>
              </a:cxn>
              <a:cxn ang="0">
                <a:pos x="2016" y="1392"/>
              </a:cxn>
              <a:cxn ang="0">
                <a:pos x="1976" y="1432"/>
              </a:cxn>
              <a:cxn ang="0">
                <a:pos x="1928" y="1480"/>
              </a:cxn>
              <a:cxn ang="0">
                <a:pos x="1864" y="1520"/>
              </a:cxn>
              <a:cxn ang="0">
                <a:pos x="1808" y="1592"/>
              </a:cxn>
              <a:cxn ang="0">
                <a:pos x="1704" y="1936"/>
              </a:cxn>
              <a:cxn ang="0">
                <a:pos x="1696" y="2576"/>
              </a:cxn>
              <a:cxn ang="0">
                <a:pos x="1624" y="2752"/>
              </a:cxn>
              <a:cxn ang="0">
                <a:pos x="1552" y="2792"/>
              </a:cxn>
              <a:cxn ang="0">
                <a:pos x="1528" y="2800"/>
              </a:cxn>
              <a:cxn ang="0">
                <a:pos x="1208" y="2760"/>
              </a:cxn>
              <a:cxn ang="0">
                <a:pos x="1056" y="2672"/>
              </a:cxn>
              <a:cxn ang="0">
                <a:pos x="1000" y="2560"/>
              </a:cxn>
              <a:cxn ang="0">
                <a:pos x="888" y="2448"/>
              </a:cxn>
              <a:cxn ang="0">
                <a:pos x="760" y="2280"/>
              </a:cxn>
              <a:cxn ang="0">
                <a:pos x="696" y="2112"/>
              </a:cxn>
              <a:cxn ang="0">
                <a:pos x="672" y="2032"/>
              </a:cxn>
              <a:cxn ang="0">
                <a:pos x="616" y="1944"/>
              </a:cxn>
              <a:cxn ang="0">
                <a:pos x="592" y="1832"/>
              </a:cxn>
              <a:cxn ang="0">
                <a:pos x="560" y="1800"/>
              </a:cxn>
              <a:cxn ang="0">
                <a:pos x="472" y="1608"/>
              </a:cxn>
              <a:cxn ang="0">
                <a:pos x="432" y="1520"/>
              </a:cxn>
              <a:cxn ang="0">
                <a:pos x="392" y="1432"/>
              </a:cxn>
              <a:cxn ang="0">
                <a:pos x="208" y="1096"/>
              </a:cxn>
              <a:cxn ang="0">
                <a:pos x="152" y="1000"/>
              </a:cxn>
              <a:cxn ang="0">
                <a:pos x="136" y="952"/>
              </a:cxn>
              <a:cxn ang="0">
                <a:pos x="120" y="928"/>
              </a:cxn>
              <a:cxn ang="0">
                <a:pos x="72" y="896"/>
              </a:cxn>
              <a:cxn ang="0">
                <a:pos x="56" y="872"/>
              </a:cxn>
              <a:cxn ang="0">
                <a:pos x="48" y="848"/>
              </a:cxn>
              <a:cxn ang="0">
                <a:pos x="16" y="800"/>
              </a:cxn>
              <a:cxn ang="0">
                <a:pos x="0" y="736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68" name="AutoShape 65"/>
          <p:cNvSpPr>
            <a:spLocks noChangeArrowheads="1"/>
          </p:cNvSpPr>
          <p:nvPr/>
        </p:nvSpPr>
        <p:spPr bwMode="auto">
          <a:xfrm rot="19511351">
            <a:off x="9594851" y="17843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8915400" y="1371600"/>
            <a:ext cx="127793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995354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5796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5797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5798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5799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5801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5802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5803" name="AutoShape 11"/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4" name="AutoShape 12"/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5" name="AutoShape 13"/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6" name="AutoShape 14"/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7" name="AutoShape 15"/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8" name="AutoShape 16"/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9" name="AutoShape 17"/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0" name="AutoShape 18"/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1" name="AutoShape 19"/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2" name="AutoShape 20"/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3" name="AutoShape 21"/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4" name="AutoShape 22"/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5" name="AutoShape 23"/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6" name="AutoShape 24"/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7" name="AutoShape 25"/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5818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5819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5823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5830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5833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0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1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4, 5, t }</a:t>
            </a:r>
          </a:p>
        </p:txBody>
      </p:sp>
      <p:sp>
        <p:nvSpPr>
          <p:cNvPr id="545842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3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44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5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6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50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52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54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2" name="Text Box 70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3" name="Text Box 71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4" name="Text Box 72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5" name="Text Box 73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6" name="Text Box 74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7" name="Text Box 75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9" name="Freeform 77"/>
          <p:cNvSpPr>
            <a:spLocks/>
          </p:cNvSpPr>
          <p:nvPr/>
        </p:nvSpPr>
        <p:spPr bwMode="auto">
          <a:xfrm>
            <a:off x="1663700" y="1981200"/>
            <a:ext cx="8547100" cy="4737100"/>
          </a:xfrm>
          <a:custGeom>
            <a:avLst/>
            <a:gdLst/>
            <a:ahLst/>
            <a:cxnLst>
              <a:cxn ang="0">
                <a:pos x="40" y="776"/>
              </a:cxn>
              <a:cxn ang="0">
                <a:pos x="376" y="544"/>
              </a:cxn>
              <a:cxn ang="0">
                <a:pos x="584" y="464"/>
              </a:cxn>
              <a:cxn ang="0">
                <a:pos x="1440" y="280"/>
              </a:cxn>
              <a:cxn ang="0">
                <a:pos x="2408" y="264"/>
              </a:cxn>
              <a:cxn ang="0">
                <a:pos x="2664" y="312"/>
              </a:cxn>
              <a:cxn ang="0">
                <a:pos x="3928" y="336"/>
              </a:cxn>
              <a:cxn ang="0">
                <a:pos x="4632" y="312"/>
              </a:cxn>
              <a:cxn ang="0">
                <a:pos x="4840" y="243"/>
              </a:cxn>
              <a:cxn ang="0">
                <a:pos x="5128" y="8"/>
              </a:cxn>
              <a:cxn ang="0">
                <a:pos x="5331" y="181"/>
              </a:cxn>
              <a:cxn ang="0">
                <a:pos x="5384" y="384"/>
              </a:cxn>
              <a:cxn ang="0">
                <a:pos x="5304" y="824"/>
              </a:cxn>
              <a:cxn ang="0">
                <a:pos x="5032" y="1024"/>
              </a:cxn>
              <a:cxn ang="0">
                <a:pos x="4528" y="992"/>
              </a:cxn>
              <a:cxn ang="0">
                <a:pos x="4072" y="1003"/>
              </a:cxn>
              <a:cxn ang="0">
                <a:pos x="3763" y="1077"/>
              </a:cxn>
              <a:cxn ang="0">
                <a:pos x="3357" y="1173"/>
              </a:cxn>
              <a:cxn ang="0">
                <a:pos x="3187" y="1184"/>
              </a:cxn>
              <a:cxn ang="0">
                <a:pos x="2792" y="1248"/>
              </a:cxn>
              <a:cxn ang="0">
                <a:pos x="2304" y="1360"/>
              </a:cxn>
              <a:cxn ang="0">
                <a:pos x="1976" y="1480"/>
              </a:cxn>
              <a:cxn ang="0">
                <a:pos x="1936" y="1520"/>
              </a:cxn>
              <a:cxn ang="0">
                <a:pos x="1848" y="1712"/>
              </a:cxn>
              <a:cxn ang="0">
                <a:pos x="1720" y="2080"/>
              </a:cxn>
              <a:cxn ang="0">
                <a:pos x="1800" y="2808"/>
              </a:cxn>
              <a:cxn ang="0">
                <a:pos x="1680" y="2880"/>
              </a:cxn>
              <a:cxn ang="0">
                <a:pos x="1088" y="2960"/>
              </a:cxn>
              <a:cxn ang="0">
                <a:pos x="960" y="2912"/>
              </a:cxn>
              <a:cxn ang="0">
                <a:pos x="752" y="2536"/>
              </a:cxn>
              <a:cxn ang="0">
                <a:pos x="664" y="2280"/>
              </a:cxn>
              <a:cxn ang="0">
                <a:pos x="608" y="2072"/>
              </a:cxn>
              <a:cxn ang="0">
                <a:pos x="464" y="1808"/>
              </a:cxn>
              <a:cxn ang="0">
                <a:pos x="368" y="1528"/>
              </a:cxn>
              <a:cxn ang="0">
                <a:pos x="240" y="1328"/>
              </a:cxn>
              <a:cxn ang="0">
                <a:pos x="168" y="1256"/>
              </a:cxn>
              <a:cxn ang="0">
                <a:pos x="136" y="1208"/>
              </a:cxn>
              <a:cxn ang="0">
                <a:pos x="0" y="992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2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2932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6820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6822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6823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6824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6827" name="AutoShape 11"/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28" name="AutoShape 12"/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29" name="AutoShape 13"/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0" name="AutoShape 14"/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1" name="AutoShape 15"/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2" name="AutoShape 16"/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3" name="AutoShape 17"/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4" name="AutoShape 18"/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5" name="AutoShape 19"/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6" name="AutoShape 20"/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7" name="AutoShape 21"/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8" name="AutoShape 22"/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9" name="AutoShape 23"/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40" name="AutoShape 24"/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41" name="AutoShape 25"/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6848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6850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6855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6857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58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0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1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2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3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4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5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4, 5, t }</a:t>
            </a:r>
          </a:p>
        </p:txBody>
      </p:sp>
      <p:sp>
        <p:nvSpPr>
          <p:cNvPr id="546866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7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68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9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70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71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74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75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78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79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81" name="Text Box 65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82" name="Text Box 66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83" name="Text Box 67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84" name="Text Box 68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85" name="AutoShape 69"/>
          <p:cNvSpPr>
            <a:spLocks noChangeArrowheads="1"/>
          </p:cNvSpPr>
          <p:nvPr/>
        </p:nvSpPr>
        <p:spPr bwMode="auto">
          <a:xfrm rot="10800000">
            <a:off x="5884864" y="51498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6886" name="Text Box 70"/>
          <p:cNvSpPr txBox="1">
            <a:spLocks noChangeArrowheads="1"/>
          </p:cNvSpPr>
          <p:nvPr/>
        </p:nvSpPr>
        <p:spPr bwMode="auto">
          <a:xfrm>
            <a:off x="5580064" y="5430838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  <p:sp>
        <p:nvSpPr>
          <p:cNvPr id="546887" name="Text Box 71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88" name="Text Box 72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89" name="Text Box 73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90" name="Text Box 74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92" name="Text Box 7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6893" name="Freeform 77"/>
          <p:cNvSpPr>
            <a:spLocks/>
          </p:cNvSpPr>
          <p:nvPr/>
        </p:nvSpPr>
        <p:spPr bwMode="auto">
          <a:xfrm>
            <a:off x="1663700" y="1981200"/>
            <a:ext cx="8547100" cy="4737100"/>
          </a:xfrm>
          <a:custGeom>
            <a:avLst/>
            <a:gdLst/>
            <a:ahLst/>
            <a:cxnLst>
              <a:cxn ang="0">
                <a:pos x="40" y="776"/>
              </a:cxn>
              <a:cxn ang="0">
                <a:pos x="376" y="544"/>
              </a:cxn>
              <a:cxn ang="0">
                <a:pos x="584" y="464"/>
              </a:cxn>
              <a:cxn ang="0">
                <a:pos x="1440" y="280"/>
              </a:cxn>
              <a:cxn ang="0">
                <a:pos x="2408" y="264"/>
              </a:cxn>
              <a:cxn ang="0">
                <a:pos x="2664" y="312"/>
              </a:cxn>
              <a:cxn ang="0">
                <a:pos x="3928" y="336"/>
              </a:cxn>
              <a:cxn ang="0">
                <a:pos x="4632" y="312"/>
              </a:cxn>
              <a:cxn ang="0">
                <a:pos x="4840" y="243"/>
              </a:cxn>
              <a:cxn ang="0">
                <a:pos x="5128" y="8"/>
              </a:cxn>
              <a:cxn ang="0">
                <a:pos x="5331" y="181"/>
              </a:cxn>
              <a:cxn ang="0">
                <a:pos x="5384" y="384"/>
              </a:cxn>
              <a:cxn ang="0">
                <a:pos x="5304" y="824"/>
              </a:cxn>
              <a:cxn ang="0">
                <a:pos x="5032" y="1024"/>
              </a:cxn>
              <a:cxn ang="0">
                <a:pos x="4528" y="992"/>
              </a:cxn>
              <a:cxn ang="0">
                <a:pos x="4072" y="1003"/>
              </a:cxn>
              <a:cxn ang="0">
                <a:pos x="3763" y="1077"/>
              </a:cxn>
              <a:cxn ang="0">
                <a:pos x="3357" y="1173"/>
              </a:cxn>
              <a:cxn ang="0">
                <a:pos x="3187" y="1184"/>
              </a:cxn>
              <a:cxn ang="0">
                <a:pos x="2792" y="1248"/>
              </a:cxn>
              <a:cxn ang="0">
                <a:pos x="2304" y="1360"/>
              </a:cxn>
              <a:cxn ang="0">
                <a:pos x="1976" y="1480"/>
              </a:cxn>
              <a:cxn ang="0">
                <a:pos x="1936" y="1520"/>
              </a:cxn>
              <a:cxn ang="0">
                <a:pos x="1848" y="1712"/>
              </a:cxn>
              <a:cxn ang="0">
                <a:pos x="1720" y="2080"/>
              </a:cxn>
              <a:cxn ang="0">
                <a:pos x="1800" y="2808"/>
              </a:cxn>
              <a:cxn ang="0">
                <a:pos x="1680" y="2880"/>
              </a:cxn>
              <a:cxn ang="0">
                <a:pos x="1088" y="2960"/>
              </a:cxn>
              <a:cxn ang="0">
                <a:pos x="960" y="2912"/>
              </a:cxn>
              <a:cxn ang="0">
                <a:pos x="752" y="2536"/>
              </a:cxn>
              <a:cxn ang="0">
                <a:pos x="664" y="2280"/>
              </a:cxn>
              <a:cxn ang="0">
                <a:pos x="608" y="2072"/>
              </a:cxn>
              <a:cxn ang="0">
                <a:pos x="464" y="1808"/>
              </a:cxn>
              <a:cxn ang="0">
                <a:pos x="368" y="1528"/>
              </a:cxn>
              <a:cxn ang="0">
                <a:pos x="240" y="1328"/>
              </a:cxn>
              <a:cxn ang="0">
                <a:pos x="168" y="1256"/>
              </a:cxn>
              <a:cxn ang="0">
                <a:pos x="136" y="1208"/>
              </a:cxn>
              <a:cxn ang="0">
                <a:pos x="0" y="992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4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9984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7847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7851" name="AutoShape 11"/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2" name="AutoShape 12"/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3" name="AutoShape 13"/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4" name="AutoShape 14"/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5" name="AutoShape 15"/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6" name="AutoShape 16"/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7" name="AutoShape 17"/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8" name="AutoShape 18"/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9" name="AutoShape 19"/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0" name="AutoShape 20"/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1" name="AutoShape 21"/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2" name="AutoShape 22"/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3" name="AutoShape 23"/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4" name="AutoShape 24"/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5" name="AutoShape 25"/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7871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7875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7876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7877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7878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7880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7881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2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4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5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6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7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9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5,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4, t }</a:t>
            </a:r>
          </a:p>
        </p:txBody>
      </p:sp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93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94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895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898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99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01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2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03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5" name="Text Box 65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6" name="Text Box 66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07" name="Text Box 67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8" name="Text Box 68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21" name="Text Box 81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7911" name="Freeform 71"/>
          <p:cNvSpPr>
            <a:spLocks/>
          </p:cNvSpPr>
          <p:nvPr/>
        </p:nvSpPr>
        <p:spPr bwMode="auto">
          <a:xfrm>
            <a:off x="1701800" y="2028826"/>
            <a:ext cx="8534400" cy="4752975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112" y="602"/>
              </a:cxn>
              <a:cxn ang="0">
                <a:pos x="304" y="498"/>
              </a:cxn>
              <a:cxn ang="0">
                <a:pos x="440" y="426"/>
              </a:cxn>
              <a:cxn ang="0">
                <a:pos x="624" y="394"/>
              </a:cxn>
              <a:cxn ang="0">
                <a:pos x="832" y="354"/>
              </a:cxn>
              <a:cxn ang="0">
                <a:pos x="952" y="314"/>
              </a:cxn>
              <a:cxn ang="0">
                <a:pos x="1432" y="250"/>
              </a:cxn>
              <a:cxn ang="0">
                <a:pos x="1928" y="290"/>
              </a:cxn>
              <a:cxn ang="0">
                <a:pos x="2640" y="322"/>
              </a:cxn>
              <a:cxn ang="0">
                <a:pos x="4571" y="183"/>
              </a:cxn>
              <a:cxn ang="0">
                <a:pos x="4955" y="34"/>
              </a:cxn>
              <a:cxn ang="0">
                <a:pos x="5221" y="23"/>
              </a:cxn>
              <a:cxn ang="0">
                <a:pos x="5349" y="141"/>
              </a:cxn>
              <a:cxn ang="0">
                <a:pos x="5376" y="274"/>
              </a:cxn>
              <a:cxn ang="0">
                <a:pos x="5368" y="626"/>
              </a:cxn>
              <a:cxn ang="0">
                <a:pos x="5288" y="858"/>
              </a:cxn>
              <a:cxn ang="0">
                <a:pos x="5240" y="994"/>
              </a:cxn>
              <a:cxn ang="0">
                <a:pos x="5056" y="1042"/>
              </a:cxn>
              <a:cxn ang="0">
                <a:pos x="4832" y="1114"/>
              </a:cxn>
              <a:cxn ang="0">
                <a:pos x="4704" y="1130"/>
              </a:cxn>
              <a:cxn ang="0">
                <a:pos x="4216" y="1250"/>
              </a:cxn>
              <a:cxn ang="0">
                <a:pos x="4144" y="1282"/>
              </a:cxn>
              <a:cxn ang="0">
                <a:pos x="3936" y="1386"/>
              </a:cxn>
              <a:cxn ang="0">
                <a:pos x="3728" y="1490"/>
              </a:cxn>
              <a:cxn ang="0">
                <a:pos x="3536" y="1538"/>
              </a:cxn>
              <a:cxn ang="0">
                <a:pos x="3424" y="1570"/>
              </a:cxn>
              <a:cxn ang="0">
                <a:pos x="3248" y="1602"/>
              </a:cxn>
              <a:cxn ang="0">
                <a:pos x="3152" y="1674"/>
              </a:cxn>
              <a:cxn ang="0">
                <a:pos x="3096" y="1738"/>
              </a:cxn>
              <a:cxn ang="0">
                <a:pos x="3056" y="1810"/>
              </a:cxn>
              <a:cxn ang="0">
                <a:pos x="3008" y="1906"/>
              </a:cxn>
              <a:cxn ang="0">
                <a:pos x="2800" y="2042"/>
              </a:cxn>
              <a:cxn ang="0">
                <a:pos x="2704" y="2090"/>
              </a:cxn>
              <a:cxn ang="0">
                <a:pos x="2552" y="2114"/>
              </a:cxn>
              <a:cxn ang="0">
                <a:pos x="2408" y="2218"/>
              </a:cxn>
              <a:cxn ang="0">
                <a:pos x="2304" y="2282"/>
              </a:cxn>
              <a:cxn ang="0">
                <a:pos x="2048" y="2490"/>
              </a:cxn>
              <a:cxn ang="0">
                <a:pos x="1968" y="2546"/>
              </a:cxn>
              <a:cxn ang="0">
                <a:pos x="1904" y="2666"/>
              </a:cxn>
              <a:cxn ang="0">
                <a:pos x="1856" y="2778"/>
              </a:cxn>
              <a:cxn ang="0">
                <a:pos x="1680" y="2994"/>
              </a:cxn>
              <a:cxn ang="0">
                <a:pos x="1208" y="2954"/>
              </a:cxn>
              <a:cxn ang="0">
                <a:pos x="1008" y="2898"/>
              </a:cxn>
              <a:cxn ang="0">
                <a:pos x="936" y="2866"/>
              </a:cxn>
              <a:cxn ang="0">
                <a:pos x="888" y="2754"/>
              </a:cxn>
              <a:cxn ang="0">
                <a:pos x="792" y="2658"/>
              </a:cxn>
              <a:cxn ang="0">
                <a:pos x="736" y="2578"/>
              </a:cxn>
              <a:cxn ang="0">
                <a:pos x="704" y="2506"/>
              </a:cxn>
              <a:cxn ang="0">
                <a:pos x="680" y="2482"/>
              </a:cxn>
              <a:cxn ang="0">
                <a:pos x="656" y="2426"/>
              </a:cxn>
              <a:cxn ang="0">
                <a:pos x="472" y="2194"/>
              </a:cxn>
              <a:cxn ang="0">
                <a:pos x="440" y="2066"/>
              </a:cxn>
              <a:cxn ang="0">
                <a:pos x="336" y="1906"/>
              </a:cxn>
              <a:cxn ang="0">
                <a:pos x="272" y="1786"/>
              </a:cxn>
              <a:cxn ang="0">
                <a:pos x="192" y="1698"/>
              </a:cxn>
              <a:cxn ang="0">
                <a:pos x="96" y="1250"/>
              </a:cxn>
              <a:cxn ang="0">
                <a:pos x="24" y="1122"/>
              </a:cxn>
              <a:cxn ang="0">
                <a:pos x="16" y="1090"/>
              </a:cxn>
              <a:cxn ang="0">
                <a:pos x="0" y="1042"/>
              </a:cxn>
              <a:cxn ang="0">
                <a:pos x="0" y="882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7912" name="Text Box 72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13" name="Text Box 73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14" name="Text Box 74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15" name="Text Box 75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17" name="Text Box 77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18" name="Text Box 78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19" name="Text Box 79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20" name="Text Box 80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cxnSp>
        <p:nvCxnSpPr>
          <p:cNvPr id="76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904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7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8868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8869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8875" name="AutoShape 11"/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6" name="AutoShape 12"/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7" name="AutoShape 13"/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8" name="AutoShape 14"/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9" name="AutoShape 15"/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0" name="AutoShape 16"/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1" name="AutoShape 17"/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2" name="AutoShape 18"/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3" name="AutoShape 19"/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4" name="AutoShape 20"/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5" name="AutoShape 21"/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6" name="AutoShape 22"/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7" name="AutoShape 23"/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8" name="AutoShape 24"/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9" name="AutoShape 25"/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8891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8892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8893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8894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8896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8898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8899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8900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8901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8902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8903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8904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8905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06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08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1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2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5,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4, t }</a:t>
            </a:r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5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7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8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19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2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23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4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25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6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27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8" name="Text Box 64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9" name="Text Box 65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30" name="Text Box 66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45" name="Text Box 81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34" name="Text Box 70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35" name="Text Box 71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36" name="Text Box 72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37" name="AutoShape 73"/>
          <p:cNvSpPr>
            <a:spLocks noChangeArrowheads="1"/>
          </p:cNvSpPr>
          <p:nvPr/>
        </p:nvSpPr>
        <p:spPr bwMode="auto">
          <a:xfrm rot="11702089">
            <a:off x="8069264" y="44513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8938" name="Text Box 74"/>
          <p:cNvSpPr txBox="1">
            <a:spLocks noChangeArrowheads="1"/>
          </p:cNvSpPr>
          <p:nvPr/>
        </p:nvSpPr>
        <p:spPr bwMode="auto">
          <a:xfrm>
            <a:off x="7772400" y="4770438"/>
            <a:ext cx="127793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  <p:sp>
        <p:nvSpPr>
          <p:cNvPr id="548939" name="Text Box 7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40" name="Text Box 76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41" name="Text Box 77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42" name="Text Box 78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43" name="Text Box 79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46" name="Freeform 82"/>
          <p:cNvSpPr>
            <a:spLocks/>
          </p:cNvSpPr>
          <p:nvPr/>
        </p:nvSpPr>
        <p:spPr bwMode="auto">
          <a:xfrm>
            <a:off x="1701800" y="2028826"/>
            <a:ext cx="8534400" cy="4752975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112" y="602"/>
              </a:cxn>
              <a:cxn ang="0">
                <a:pos x="304" y="498"/>
              </a:cxn>
              <a:cxn ang="0">
                <a:pos x="440" y="426"/>
              </a:cxn>
              <a:cxn ang="0">
                <a:pos x="624" y="394"/>
              </a:cxn>
              <a:cxn ang="0">
                <a:pos x="832" y="354"/>
              </a:cxn>
              <a:cxn ang="0">
                <a:pos x="952" y="314"/>
              </a:cxn>
              <a:cxn ang="0">
                <a:pos x="1432" y="250"/>
              </a:cxn>
              <a:cxn ang="0">
                <a:pos x="1928" y="290"/>
              </a:cxn>
              <a:cxn ang="0">
                <a:pos x="2640" y="322"/>
              </a:cxn>
              <a:cxn ang="0">
                <a:pos x="4571" y="183"/>
              </a:cxn>
              <a:cxn ang="0">
                <a:pos x="4955" y="34"/>
              </a:cxn>
              <a:cxn ang="0">
                <a:pos x="5221" y="23"/>
              </a:cxn>
              <a:cxn ang="0">
                <a:pos x="5349" y="141"/>
              </a:cxn>
              <a:cxn ang="0">
                <a:pos x="5376" y="274"/>
              </a:cxn>
              <a:cxn ang="0">
                <a:pos x="5368" y="626"/>
              </a:cxn>
              <a:cxn ang="0">
                <a:pos x="5288" y="858"/>
              </a:cxn>
              <a:cxn ang="0">
                <a:pos x="5240" y="994"/>
              </a:cxn>
              <a:cxn ang="0">
                <a:pos x="5056" y="1042"/>
              </a:cxn>
              <a:cxn ang="0">
                <a:pos x="4832" y="1114"/>
              </a:cxn>
              <a:cxn ang="0">
                <a:pos x="4704" y="1130"/>
              </a:cxn>
              <a:cxn ang="0">
                <a:pos x="4216" y="1250"/>
              </a:cxn>
              <a:cxn ang="0">
                <a:pos x="4144" y="1282"/>
              </a:cxn>
              <a:cxn ang="0">
                <a:pos x="3936" y="1386"/>
              </a:cxn>
              <a:cxn ang="0">
                <a:pos x="3728" y="1490"/>
              </a:cxn>
              <a:cxn ang="0">
                <a:pos x="3536" y="1538"/>
              </a:cxn>
              <a:cxn ang="0">
                <a:pos x="3424" y="1570"/>
              </a:cxn>
              <a:cxn ang="0">
                <a:pos x="3248" y="1602"/>
              </a:cxn>
              <a:cxn ang="0">
                <a:pos x="3152" y="1674"/>
              </a:cxn>
              <a:cxn ang="0">
                <a:pos x="3096" y="1738"/>
              </a:cxn>
              <a:cxn ang="0">
                <a:pos x="3056" y="1810"/>
              </a:cxn>
              <a:cxn ang="0">
                <a:pos x="3008" y="1906"/>
              </a:cxn>
              <a:cxn ang="0">
                <a:pos x="2800" y="2042"/>
              </a:cxn>
              <a:cxn ang="0">
                <a:pos x="2704" y="2090"/>
              </a:cxn>
              <a:cxn ang="0">
                <a:pos x="2552" y="2114"/>
              </a:cxn>
              <a:cxn ang="0">
                <a:pos x="2408" y="2218"/>
              </a:cxn>
              <a:cxn ang="0">
                <a:pos x="2304" y="2282"/>
              </a:cxn>
              <a:cxn ang="0">
                <a:pos x="2048" y="2490"/>
              </a:cxn>
              <a:cxn ang="0">
                <a:pos x="1968" y="2546"/>
              </a:cxn>
              <a:cxn ang="0">
                <a:pos x="1904" y="2666"/>
              </a:cxn>
              <a:cxn ang="0">
                <a:pos x="1856" y="2778"/>
              </a:cxn>
              <a:cxn ang="0">
                <a:pos x="1680" y="2994"/>
              </a:cxn>
              <a:cxn ang="0">
                <a:pos x="1208" y="2954"/>
              </a:cxn>
              <a:cxn ang="0">
                <a:pos x="1008" y="2898"/>
              </a:cxn>
              <a:cxn ang="0">
                <a:pos x="936" y="2866"/>
              </a:cxn>
              <a:cxn ang="0">
                <a:pos x="888" y="2754"/>
              </a:cxn>
              <a:cxn ang="0">
                <a:pos x="792" y="2658"/>
              </a:cxn>
              <a:cxn ang="0">
                <a:pos x="736" y="2578"/>
              </a:cxn>
              <a:cxn ang="0">
                <a:pos x="704" y="2506"/>
              </a:cxn>
              <a:cxn ang="0">
                <a:pos x="680" y="2482"/>
              </a:cxn>
              <a:cxn ang="0">
                <a:pos x="656" y="2426"/>
              </a:cxn>
              <a:cxn ang="0">
                <a:pos x="472" y="2194"/>
              </a:cxn>
              <a:cxn ang="0">
                <a:pos x="440" y="2066"/>
              </a:cxn>
              <a:cxn ang="0">
                <a:pos x="336" y="1906"/>
              </a:cxn>
              <a:cxn ang="0">
                <a:pos x="272" y="1786"/>
              </a:cxn>
              <a:cxn ang="0">
                <a:pos x="192" y="1698"/>
              </a:cxn>
              <a:cxn ang="0">
                <a:pos x="96" y="1250"/>
              </a:cxn>
              <a:cxn ang="0">
                <a:pos x="24" y="1122"/>
              </a:cxn>
              <a:cxn ang="0">
                <a:pos x="16" y="1090"/>
              </a:cxn>
              <a:cxn ang="0">
                <a:pos x="0" y="1042"/>
              </a:cxn>
              <a:cxn ang="0">
                <a:pos x="0" y="882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8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7938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9892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9896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9899" name="AutoShape 11"/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0" name="AutoShape 12"/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1" name="AutoShape 13"/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2" name="AutoShape 14"/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3" name="AutoShape 15"/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4" name="AutoShape 16"/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5" name="AutoShape 17"/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6" name="AutoShape 18"/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7" name="AutoShape 19"/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8" name="AutoShape 20"/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9" name="AutoShape 21"/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0" name="AutoShape 22"/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1" name="AutoShape 23"/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2" name="AutoShape 24"/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3" name="AutoShape 25"/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9916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9917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9918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9919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9920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9921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9922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9924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9925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4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5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6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7" name="Text Box 49"/>
          <p:cNvSpPr txBox="1">
            <a:spLocks noChangeArrowheads="1"/>
          </p:cNvSpPr>
          <p:nvPr/>
        </p:nvSpPr>
        <p:spPr bwMode="auto">
          <a:xfrm>
            <a:off x="4318000" y="1014414"/>
            <a:ext cx="3635388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4, 5,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t }</a:t>
            </a:r>
          </a:p>
        </p:txBody>
      </p:sp>
      <p:sp>
        <p:nvSpPr>
          <p:cNvPr id="549938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9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40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41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42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43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46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47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48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49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0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51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2" name="Text Box 64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3" name="Text Box 65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54" name="Text Box 66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5" name="Text Box 67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68" name="Text Box 80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9956" name="Freeform 68"/>
          <p:cNvSpPr>
            <a:spLocks/>
          </p:cNvSpPr>
          <p:nvPr/>
        </p:nvSpPr>
        <p:spPr bwMode="auto">
          <a:xfrm>
            <a:off x="1701800" y="1995488"/>
            <a:ext cx="8534400" cy="4786312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288" y="879"/>
              </a:cxn>
              <a:cxn ang="0">
                <a:pos x="5240" y="1015"/>
              </a:cxn>
              <a:cxn ang="0">
                <a:pos x="5216" y="1111"/>
              </a:cxn>
              <a:cxn ang="0">
                <a:pos x="4936" y="1439"/>
              </a:cxn>
              <a:cxn ang="0">
                <a:pos x="4488" y="1807"/>
              </a:cxn>
              <a:cxn ang="0">
                <a:pos x="4056" y="1911"/>
              </a:cxn>
              <a:cxn ang="0">
                <a:pos x="3704" y="1951"/>
              </a:cxn>
              <a:cxn ang="0">
                <a:pos x="3448" y="1991"/>
              </a:cxn>
              <a:cxn ang="0">
                <a:pos x="3088" y="2071"/>
              </a:cxn>
              <a:cxn ang="0">
                <a:pos x="2912" y="2095"/>
              </a:cxn>
              <a:cxn ang="0">
                <a:pos x="2800" y="2063"/>
              </a:cxn>
              <a:cxn ang="0">
                <a:pos x="2704" y="2111"/>
              </a:cxn>
              <a:cxn ang="0">
                <a:pos x="2552" y="2135"/>
              </a:cxn>
              <a:cxn ang="0">
                <a:pos x="2408" y="2239"/>
              </a:cxn>
              <a:cxn ang="0">
                <a:pos x="2304" y="2303"/>
              </a:cxn>
              <a:cxn ang="0">
                <a:pos x="2048" y="2511"/>
              </a:cxn>
              <a:cxn ang="0">
                <a:pos x="1968" y="2567"/>
              </a:cxn>
              <a:cxn ang="0">
                <a:pos x="1904" y="2687"/>
              </a:cxn>
              <a:cxn ang="0">
                <a:pos x="1856" y="2799"/>
              </a:cxn>
              <a:cxn ang="0">
                <a:pos x="1680" y="3015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9957" name="Text Box 69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8" name="Text Box 70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59" name="Text Box 71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60" name="Text Box 72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63" name="Text Box 7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64" name="Text Box 76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65" name="Text Box 77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66" name="Text Box 78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67" name="Text Box 79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cxnSp>
        <p:nvCxnSpPr>
          <p:cNvPr id="76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119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 this evening (here!)</a:t>
            </a:r>
          </a:p>
          <a:p>
            <a:r>
              <a:rPr lang="en-US" dirty="0"/>
              <a:t>HW1 out tonight, due in 2 weeks</a:t>
            </a:r>
          </a:p>
          <a:p>
            <a:pPr lvl="1"/>
            <a:r>
              <a:rPr lang="en-US" dirty="0"/>
              <a:t>Based primarily on today’s lecture and clinic</a:t>
            </a:r>
          </a:p>
          <a:p>
            <a:r>
              <a:rPr lang="en-US" dirty="0"/>
              <a:t>First quiz a week from today</a:t>
            </a:r>
          </a:p>
          <a:p>
            <a:r>
              <a:rPr lang="en-US" dirty="0"/>
              <a:t>Placement exam available tonight, due in 24 hours</a:t>
            </a:r>
          </a:p>
          <a:p>
            <a:r>
              <a:rPr lang="en-US" dirty="0"/>
              <a:t>If you were a CS major, possibly worth your time</a:t>
            </a:r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50916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50917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50919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50920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50921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50922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50923" name="AutoShape 11"/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4" name="AutoShape 12"/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5" name="AutoShape 13"/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6" name="AutoShape 14"/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7" name="AutoShape 15"/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8" name="AutoShape 16"/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9" name="AutoShape 17"/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0" name="AutoShape 18"/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1" name="AutoShape 19"/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2" name="AutoShape 20"/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3" name="AutoShape 21"/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4" name="AutoShape 22"/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5" name="AutoShape 23"/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6" name="AutoShape 24"/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7" name="AutoShape 25"/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50939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50940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50941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50944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0951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50952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0953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6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7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8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9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0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1" name="Text Box 49"/>
          <p:cNvSpPr txBox="1">
            <a:spLocks noChangeArrowheads="1"/>
          </p:cNvSpPr>
          <p:nvPr/>
        </p:nvSpPr>
        <p:spPr bwMode="auto">
          <a:xfrm>
            <a:off x="4318000" y="1014414"/>
            <a:ext cx="3635388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4, 5,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t }</a:t>
            </a:r>
          </a:p>
        </p:txBody>
      </p:sp>
      <p:sp>
        <p:nvSpPr>
          <p:cNvPr id="550962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3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64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5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6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67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0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71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2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73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4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75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6" name="Text Box 64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7" name="Text Box 65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78" name="Text Box 66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9" name="Text Box 67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81" name="Text Box 69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82" name="Text Box 70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85" name="AutoShape 73"/>
          <p:cNvSpPr>
            <a:spLocks noChangeArrowheads="1"/>
          </p:cNvSpPr>
          <p:nvPr/>
        </p:nvSpPr>
        <p:spPr bwMode="auto">
          <a:xfrm rot="16200000">
            <a:off x="8386764" y="62674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7391400" y="6256338"/>
            <a:ext cx="946150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89" name="Text Box 77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91" name="Text Box 79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92" name="Text Box 80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50993" name="Freeform 81"/>
          <p:cNvSpPr>
            <a:spLocks/>
          </p:cNvSpPr>
          <p:nvPr/>
        </p:nvSpPr>
        <p:spPr bwMode="auto">
          <a:xfrm>
            <a:off x="1701800" y="1995488"/>
            <a:ext cx="8534400" cy="4786312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288" y="879"/>
              </a:cxn>
              <a:cxn ang="0">
                <a:pos x="5240" y="1015"/>
              </a:cxn>
              <a:cxn ang="0">
                <a:pos x="5216" y="1111"/>
              </a:cxn>
              <a:cxn ang="0">
                <a:pos x="4936" y="1439"/>
              </a:cxn>
              <a:cxn ang="0">
                <a:pos x="4488" y="1807"/>
              </a:cxn>
              <a:cxn ang="0">
                <a:pos x="4056" y="1911"/>
              </a:cxn>
              <a:cxn ang="0">
                <a:pos x="3704" y="1951"/>
              </a:cxn>
              <a:cxn ang="0">
                <a:pos x="3448" y="1991"/>
              </a:cxn>
              <a:cxn ang="0">
                <a:pos x="3088" y="2071"/>
              </a:cxn>
              <a:cxn ang="0">
                <a:pos x="2912" y="2095"/>
              </a:cxn>
              <a:cxn ang="0">
                <a:pos x="2800" y="2063"/>
              </a:cxn>
              <a:cxn ang="0">
                <a:pos x="2704" y="2111"/>
              </a:cxn>
              <a:cxn ang="0">
                <a:pos x="2552" y="2135"/>
              </a:cxn>
              <a:cxn ang="0">
                <a:pos x="2408" y="2239"/>
              </a:cxn>
              <a:cxn ang="0">
                <a:pos x="2304" y="2303"/>
              </a:cxn>
              <a:cxn ang="0">
                <a:pos x="2048" y="2511"/>
              </a:cxn>
              <a:cxn ang="0">
                <a:pos x="1968" y="2567"/>
              </a:cxn>
              <a:cxn ang="0">
                <a:pos x="1904" y="2687"/>
              </a:cxn>
              <a:cxn ang="0">
                <a:pos x="1856" y="2799"/>
              </a:cxn>
              <a:cxn ang="0">
                <a:pos x="1680" y="3015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8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62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51940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51941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51942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51943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51944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51946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51947" name="AutoShape 11"/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48" name="AutoShape 12"/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49" name="AutoShape 13"/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0" name="AutoShape 14"/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1" name="AutoShape 15"/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2" name="AutoShape 16"/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3" name="AutoShape 17"/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4" name="AutoShape 18"/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5" name="AutoShape 19"/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6" name="AutoShape 20"/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7" name="AutoShape 21"/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8" name="AutoShape 22"/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9" name="AutoShape 23"/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60" name="AutoShape 24"/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61" name="AutoShape 25"/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51963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51964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51968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51969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1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2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4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5" name="Text Box 49"/>
          <p:cNvSpPr txBox="1">
            <a:spLocks noChangeArrowheads="1"/>
          </p:cNvSpPr>
          <p:nvPr/>
        </p:nvSpPr>
        <p:spPr bwMode="auto">
          <a:xfrm>
            <a:off x="4318000" y="1014414"/>
            <a:ext cx="4135454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4, 5, 6, 7, t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}</a:t>
            </a:r>
          </a:p>
        </p:txBody>
      </p:sp>
      <p:sp>
        <p:nvSpPr>
          <p:cNvPr id="551986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7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88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9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90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91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94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95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96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97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98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99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02" name="Text Box 66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05" name="Text Box 69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6" name="Text Box 70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07" name="Text Box 71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8" name="Text Box 72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11" name="Text Box 7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12" name="Text Box 76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13" name="Text Box 77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14" name="Text Box 78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15" name="Text Box 79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16" name="Freeform 80"/>
          <p:cNvSpPr>
            <a:spLocks/>
          </p:cNvSpPr>
          <p:nvPr/>
        </p:nvSpPr>
        <p:spPr bwMode="auto">
          <a:xfrm>
            <a:off x="1701800" y="1995488"/>
            <a:ext cx="8788400" cy="473075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354" y="889"/>
              </a:cxn>
              <a:cxn ang="0">
                <a:pos x="5366" y="1143"/>
              </a:cxn>
              <a:cxn ang="0">
                <a:pos x="5403" y="1604"/>
              </a:cxn>
              <a:cxn ang="0">
                <a:pos x="5427" y="2283"/>
              </a:cxn>
              <a:cxn ang="0">
                <a:pos x="5451" y="2658"/>
              </a:cxn>
              <a:cxn ang="0">
                <a:pos x="5342" y="2901"/>
              </a:cxn>
              <a:cxn ang="0">
                <a:pos x="4288" y="2901"/>
              </a:cxn>
              <a:cxn ang="0">
                <a:pos x="2082" y="2949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6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8400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55018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55019" name="AutoShape 11"/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0" name="AutoShape 12"/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1" name="AutoShape 13"/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2" name="AutoShape 14"/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3" name="AutoShape 15"/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4" name="AutoShape 16"/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5" name="AutoShape 17"/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6" name="AutoShape 18"/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7" name="AutoShape 19"/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8" name="AutoShape 20"/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9" name="AutoShape 21"/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0" name="AutoShape 22"/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1" name="AutoShape 23"/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2" name="AutoShape 24"/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3" name="AutoShape 25"/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55039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55040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55041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55042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55043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55044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55048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5049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0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4318000" y="1014414"/>
            <a:ext cx="4064016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4, 5, 6, 7, t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}</a:t>
            </a: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8" name="Text Box 50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59" name="Text Box 51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0" name="Text Box 52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1" name="Text Box 53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2" name="Text Box 54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3" name="Text Box 55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4" name="Text Box 56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5" name="Text Box 57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6" name="Text Box 58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7" name="Text Box 59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8" name="Text Box 60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9" name="Text Box 61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0" name="Text Box 62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1" name="Text Box 63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2" name="Text Box 64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3" name="Text Box 65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4" name="Text Box 66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5" name="Text Box 67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6" name="Text Box 68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7" name="Text Box 69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8" name="Text Box 70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9" name="Text Box 71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80" name="Text Box 72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81" name="Text Box 73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2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many ways to speed this up in practice</a:t>
                </a:r>
              </a:p>
              <a:p>
                <a:r>
                  <a:rPr lang="en-US" dirty="0"/>
                  <a:t>Graph representations</a:t>
                </a:r>
              </a:p>
              <a:p>
                <a:pPr lvl="1"/>
                <a:r>
                  <a:rPr lang="en-US" dirty="0"/>
                  <a:t>You will explore 2 of these in HW1</a:t>
                </a:r>
              </a:p>
              <a:p>
                <a:r>
                  <a:rPr lang="en-US" dirty="0"/>
                  <a:t>Naïve Dijkstra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edges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need to remove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the smallest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 smallest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Priority queue implements remove-min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This makes Dijkstra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0" dirty="0"/>
                  <a:t> time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180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 of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model student behavior over time (hourly basis)</a:t>
                </a:r>
              </a:p>
              <a:p>
                <a:r>
                  <a:rPr lang="en-US" dirty="0"/>
                  <a:t>Students have 3 possible states:</a:t>
                </a:r>
              </a:p>
              <a:p>
                <a:pPr lvl="1"/>
                <a:r>
                  <a:rPr lang="en-US" dirty="0"/>
                  <a:t>Awake (A)</a:t>
                </a:r>
              </a:p>
              <a:p>
                <a:pPr lvl="1"/>
                <a:r>
                  <a:rPr lang="en-US" dirty="0"/>
                  <a:t>Sleeping (S)</a:t>
                </a:r>
              </a:p>
              <a:p>
                <a:pPr lvl="1"/>
                <a:r>
                  <a:rPr lang="en-US" dirty="0"/>
                  <a:t>Doing CS5112 homework (H)</a:t>
                </a:r>
              </a:p>
              <a:p>
                <a:r>
                  <a:rPr lang="en-US" dirty="0"/>
                  <a:t>If you know their state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you know the probability of their other states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A goes to A (.5), S (.49), H(.01)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922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Trellis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find the most likely 12 hour day for a student</a:t>
                </a:r>
              </a:p>
              <a:p>
                <a:r>
                  <a:rPr lang="en-US" dirty="0"/>
                  <a:t>At every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there are 3 nodes, for A/S/H</a:t>
                </a:r>
              </a:p>
              <a:p>
                <a:r>
                  <a:rPr lang="en-US" dirty="0"/>
                  <a:t>There are edges with transition probabilities</a:t>
                </a:r>
              </a:p>
              <a:p>
                <a:pPr lvl="1"/>
                <a:r>
                  <a:rPr lang="en-US" dirty="0"/>
                  <a:t>Just like pirate grammar!</a:t>
                </a:r>
              </a:p>
              <a:p>
                <a:r>
                  <a:rPr lang="en-US" dirty="0"/>
                  <a:t>So a day is a 12-node path through the graph</a:t>
                </a:r>
              </a:p>
              <a:p>
                <a:r>
                  <a:rPr lang="en-US" dirty="0"/>
                  <a:t>This is closely related to a “Hidden Markov Model”</a:t>
                </a:r>
              </a:p>
              <a:p>
                <a:pPr lvl="1"/>
                <a:r>
                  <a:rPr lang="en-US" dirty="0"/>
                  <a:t>Widely used! Famous examples include speech, handwriting, computer vision, bioinformatics,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749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5F76C1-D19F-4423-A02D-81477B1FE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5800" y="1600202"/>
                <a:ext cx="4861771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Important note: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states and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nodes in the graph and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edges</a:t>
                </a:r>
              </a:p>
              <a:p>
                <a:r>
                  <a:rPr lang="en-US" dirty="0"/>
                  <a:t>So running time of naïve  Dijkstra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reduce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with dynamic programming (Viterbi)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5F76C1-D19F-4423-A02D-81477B1FE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5800" y="1600202"/>
                <a:ext cx="4861771" cy="4525963"/>
              </a:xfrm>
              <a:blipFill>
                <a:blip r:embed="rId2"/>
                <a:stretch>
                  <a:fillRect l="-2886" t="-2695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00784" y="1819656"/>
            <a:ext cx="740664" cy="4370832"/>
            <a:chOff x="1700784" y="1819656"/>
            <a:chExt cx="740664" cy="4370832"/>
          </a:xfrm>
        </p:grpSpPr>
        <p:sp>
          <p:nvSpPr>
            <p:cNvPr id="31" name="Rounded Rectangle 30"/>
            <p:cNvSpPr/>
            <p:nvPr/>
          </p:nvSpPr>
          <p:spPr>
            <a:xfrm>
              <a:off x="1700784" y="1819656"/>
              <a:ext cx="740664" cy="43708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42516" y="1939974"/>
              <a:ext cx="457200" cy="4114800"/>
              <a:chOff x="9144000" y="2286000"/>
              <a:chExt cx="457200" cy="4114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/>
                  <p:cNvSpPr/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 35"/>
          <p:cNvGrpSpPr/>
          <p:nvPr/>
        </p:nvGrpSpPr>
        <p:grpSpPr>
          <a:xfrm>
            <a:off x="3480816" y="1819656"/>
            <a:ext cx="740664" cy="4370832"/>
            <a:chOff x="1700784" y="1819656"/>
            <a:chExt cx="740664" cy="4370832"/>
          </a:xfrm>
        </p:grpSpPr>
        <p:sp>
          <p:nvSpPr>
            <p:cNvPr id="37" name="Rounded Rectangle 36"/>
            <p:cNvSpPr/>
            <p:nvPr/>
          </p:nvSpPr>
          <p:spPr>
            <a:xfrm>
              <a:off x="1700784" y="1819656"/>
              <a:ext cx="740664" cy="43708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842516" y="1939974"/>
              <a:ext cx="457200" cy="4114800"/>
              <a:chOff x="9144000" y="2286000"/>
              <a:chExt cx="457200" cy="4114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/>
                  <p:cNvSpPr/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/>
                  <p:cNvSpPr/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Oval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/>
                  <p:cNvSpPr/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Oval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oup 41"/>
          <p:cNvGrpSpPr/>
          <p:nvPr/>
        </p:nvGrpSpPr>
        <p:grpSpPr>
          <a:xfrm>
            <a:off x="5178308" y="1819656"/>
            <a:ext cx="740664" cy="4370832"/>
            <a:chOff x="1700784" y="1819656"/>
            <a:chExt cx="740664" cy="4370832"/>
          </a:xfrm>
        </p:grpSpPr>
        <p:sp>
          <p:nvSpPr>
            <p:cNvPr id="43" name="Rounded Rectangle 42"/>
            <p:cNvSpPr/>
            <p:nvPr/>
          </p:nvSpPr>
          <p:spPr>
            <a:xfrm>
              <a:off x="1700784" y="1819656"/>
              <a:ext cx="740664" cy="43708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842516" y="1939974"/>
              <a:ext cx="457200" cy="4114800"/>
              <a:chOff x="9144000" y="2286000"/>
              <a:chExt cx="457200" cy="4114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/>
                  <p:cNvSpPr/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Oval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/>
                  <p:cNvSpPr/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Oval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/>
                  <p:cNvSpPr/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Oval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99CA9A-7EA3-4558-B897-F56A92AAE6E2}"/>
              </a:ext>
            </a:extLst>
          </p:cNvPr>
          <p:cNvGrpSpPr/>
          <p:nvPr/>
        </p:nvGrpSpPr>
        <p:grpSpPr>
          <a:xfrm>
            <a:off x="2071116" y="2168574"/>
            <a:ext cx="1618387" cy="3495955"/>
            <a:chOff x="2071116" y="2168574"/>
            <a:chExt cx="1618387" cy="3495955"/>
          </a:xfrm>
        </p:grpSpPr>
        <p:cxnSp>
          <p:nvCxnSpPr>
            <p:cNvPr id="14" name="Straight Arrow Connector 13"/>
            <p:cNvCxnSpPr>
              <a:cxnSpLocks/>
              <a:stCxn id="28" idx="6"/>
              <a:endCxn id="39" idx="2"/>
            </p:cNvCxnSpPr>
            <p:nvPr/>
          </p:nvCxnSpPr>
          <p:spPr>
            <a:xfrm>
              <a:off x="2299716" y="2168574"/>
              <a:ext cx="13228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28" idx="5"/>
              <a:endCxn id="40" idx="1"/>
            </p:cNvCxnSpPr>
            <p:nvPr/>
          </p:nvCxnSpPr>
          <p:spPr>
            <a:xfrm>
              <a:off x="2232761" y="2330219"/>
              <a:ext cx="1456742" cy="15055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/>
              <a:stCxn id="28" idx="4"/>
              <a:endCxn id="41" idx="1"/>
            </p:cNvCxnSpPr>
            <p:nvPr/>
          </p:nvCxnSpPr>
          <p:spPr>
            <a:xfrm>
              <a:off x="2071116" y="2397174"/>
              <a:ext cx="1618387" cy="32673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700784" y="6354740"/>
                <a:ext cx="4453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4" y="6354740"/>
                <a:ext cx="44531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7733146-A9B2-42A0-B2F2-422191A02B5C}"/>
              </a:ext>
            </a:extLst>
          </p:cNvPr>
          <p:cNvGrpSpPr/>
          <p:nvPr/>
        </p:nvGrpSpPr>
        <p:grpSpPr>
          <a:xfrm>
            <a:off x="2802319" y="1822765"/>
            <a:ext cx="476412" cy="2315341"/>
            <a:chOff x="2802319" y="1822765"/>
            <a:chExt cx="476412" cy="23153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B2A78-79F2-477B-B628-E691D588BB72}"/>
                </a:ext>
              </a:extLst>
            </p:cNvPr>
            <p:cNvSpPr txBox="1"/>
            <p:nvPr/>
          </p:nvSpPr>
          <p:spPr>
            <a:xfrm>
              <a:off x="2860828" y="1822765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79AA94-E8A8-48D2-B95C-CE4930C28AE5}"/>
                </a:ext>
              </a:extLst>
            </p:cNvPr>
            <p:cNvSpPr txBox="1"/>
            <p:nvPr/>
          </p:nvSpPr>
          <p:spPr>
            <a:xfrm>
              <a:off x="2802319" y="26257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.49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6DCC17-5E07-47D2-B887-A1745B96CD49}"/>
                </a:ext>
              </a:extLst>
            </p:cNvPr>
            <p:cNvSpPr txBox="1"/>
            <p:nvPr/>
          </p:nvSpPr>
          <p:spPr>
            <a:xfrm>
              <a:off x="2802319" y="376877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BB4-4708-4DBB-9E8C-12F901BE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Clinics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7EA0-D79B-40BB-9EFF-470474D6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Evening sessions to review some of the fundamentals underlying much of this course's content</a:t>
            </a:r>
          </a:p>
          <a:p>
            <a:r>
              <a:rPr lang="en-US" dirty="0"/>
              <a:t>Attendance is mandatory</a:t>
            </a:r>
          </a:p>
          <a:p>
            <a:r>
              <a:rPr lang="en-US" dirty="0"/>
              <a:t>Schedule (dates final, topics tentative):</a:t>
            </a:r>
          </a:p>
          <a:p>
            <a:endParaRPr lang="en-US" dirty="0"/>
          </a:p>
          <a:p>
            <a:pPr lvl="1"/>
            <a:r>
              <a:rPr lang="en-US" dirty="0"/>
              <a:t>8/23   Graphs and Graph Algorithms</a:t>
            </a:r>
          </a:p>
          <a:p>
            <a:pPr lvl="1"/>
            <a:r>
              <a:rPr lang="en-US" dirty="0"/>
              <a:t>8/30   Hashing and Related Data Structures</a:t>
            </a:r>
          </a:p>
          <a:p>
            <a:pPr lvl="1"/>
            <a:r>
              <a:rPr lang="en-US" dirty="0"/>
              <a:t>9/6     Sorting and Searching</a:t>
            </a:r>
          </a:p>
          <a:p>
            <a:pPr lvl="1"/>
            <a:r>
              <a:rPr lang="en-US" dirty="0"/>
              <a:t>9/20   Development tools (UNIX commands, </a:t>
            </a:r>
            <a:r>
              <a:rPr lang="en-US" dirty="0" err="1"/>
              <a:t>Github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10/4   Cloud Development</a:t>
            </a:r>
          </a:p>
        </p:txBody>
      </p:sp>
    </p:spTree>
    <p:extLst>
      <p:ext uri="{BB962C8B-B14F-4D97-AF65-F5344CB8AC3E}">
        <p14:creationId xmlns:p14="http://schemas.microsoft.com/office/powerpoint/2010/main" val="103330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4990-3615-4BF3-BD81-3E474AD0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theme: algorithms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6C51-A945-4573-9E93-7463D4C1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are the key tool in CS, but without applications it’s hard to appreciate their importance</a:t>
            </a:r>
          </a:p>
          <a:p>
            <a:r>
              <a:rPr lang="en-US" dirty="0"/>
              <a:t>We will focus on 3 key application areas:</a:t>
            </a:r>
          </a:p>
          <a:p>
            <a:pPr lvl="1"/>
            <a:r>
              <a:rPr lang="en-US" dirty="0"/>
              <a:t>Cryptocurrency</a:t>
            </a:r>
          </a:p>
          <a:p>
            <a:pPr lvl="1"/>
            <a:r>
              <a:rPr lang="en-US" dirty="0"/>
              <a:t>AI (artificial intelligence)</a:t>
            </a:r>
          </a:p>
          <a:p>
            <a:pPr lvl="1"/>
            <a:r>
              <a:rPr lang="en-US" dirty="0"/>
              <a:t>AR/VR (augmented/virtual reality)</a:t>
            </a:r>
          </a:p>
          <a:p>
            <a:r>
              <a:rPr lang="en-US" dirty="0"/>
              <a:t>BUT this is not a course about those applications</a:t>
            </a:r>
          </a:p>
          <a:p>
            <a:r>
              <a:rPr lang="en-US" dirty="0"/>
              <a:t>Application of algorithms is often not obvious!</a:t>
            </a:r>
          </a:p>
        </p:txBody>
      </p:sp>
    </p:spTree>
    <p:extLst>
      <p:ext uri="{BB962C8B-B14F-4D97-AF65-F5344CB8AC3E}">
        <p14:creationId xmlns:p14="http://schemas.microsoft.com/office/powerpoint/2010/main" val="177454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shortest path problem</a:t>
            </a:r>
          </a:p>
          <a:p>
            <a:r>
              <a:rPr lang="en-US" dirty="0"/>
              <a:t>Dijkstra’s algorithm</a:t>
            </a:r>
          </a:p>
          <a:p>
            <a:r>
              <a:rPr lang="en-US" dirty="0"/>
              <a:t>Applications: image editing and pirate grammar</a:t>
            </a:r>
          </a:p>
        </p:txBody>
      </p:sp>
    </p:spTree>
    <p:extLst>
      <p:ext uri="{BB962C8B-B14F-4D97-AF65-F5344CB8AC3E}">
        <p14:creationId xmlns:p14="http://schemas.microsoft.com/office/powerpoint/2010/main" val="125179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432E-58AA-4E9F-A12F-04D959F7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very common approaches in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99A8-FBF9-4543-8866-4D75027F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problem where you are searching for a solution:</a:t>
            </a:r>
          </a:p>
          <a:p>
            <a:pPr lvl="1"/>
            <a:r>
              <a:rPr lang="en-US" dirty="0"/>
              <a:t>Try everything (exhaustive search)</a:t>
            </a:r>
          </a:p>
          <a:p>
            <a:pPr lvl="1"/>
            <a:r>
              <a:rPr lang="en-US" dirty="0"/>
              <a:t>Do what seems best at the moment, repeatedly (greedy algorithms)</a:t>
            </a:r>
          </a:p>
          <a:p>
            <a:r>
              <a:rPr lang="en-US" dirty="0"/>
              <a:t>Exhaustive search (almost) never works on serious problems</a:t>
            </a:r>
          </a:p>
          <a:p>
            <a:r>
              <a:rPr lang="en-US" dirty="0"/>
              <a:t>Greedy algorithms are widely used</a:t>
            </a:r>
          </a:p>
          <a:p>
            <a:pPr lvl="1"/>
            <a:r>
              <a:rPr lang="en-US" dirty="0"/>
              <a:t>Currently famous example: SGD for neural networks</a:t>
            </a:r>
          </a:p>
          <a:p>
            <a:r>
              <a:rPr lang="en-US" dirty="0"/>
              <a:t>Note: there are other approaches we will cover</a:t>
            </a:r>
          </a:p>
          <a:p>
            <a:pPr lvl="1"/>
            <a:r>
              <a:rPr lang="en-US" dirty="0"/>
              <a:t>Such as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28265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33020</TotalTime>
  <Words>4186</Words>
  <Application>Microsoft Office PowerPoint</Application>
  <PresentationFormat>Widescreen</PresentationFormat>
  <Paragraphs>1247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Cambria Math</vt:lpstr>
      <vt:lpstr>Comic Sans MS</vt:lpstr>
      <vt:lpstr>Monotype Sorts</vt:lpstr>
      <vt:lpstr>MT Extra</vt:lpstr>
      <vt:lpstr>Symbol</vt:lpstr>
      <vt:lpstr>Wingdings</vt:lpstr>
      <vt:lpstr>Presentation2</vt:lpstr>
      <vt:lpstr>CS5112: Algorithms and Data Structures for Applications</vt:lpstr>
      <vt:lpstr>Administrivia</vt:lpstr>
      <vt:lpstr>Basic information</vt:lpstr>
      <vt:lpstr>Academic integrity</vt:lpstr>
      <vt:lpstr>Today</vt:lpstr>
      <vt:lpstr>Clinics schedule</vt:lpstr>
      <vt:lpstr>Course theme: algorithms and applications</vt:lpstr>
      <vt:lpstr>Lecture Outline</vt:lpstr>
      <vt:lpstr>Two very common approaches in CS</vt:lpstr>
      <vt:lpstr>The shortest path problem</vt:lpstr>
      <vt:lpstr>Obvious application of shortest paths: airfare</vt:lpstr>
      <vt:lpstr>Fixing the problem definition</vt:lpstr>
      <vt:lpstr>Not so obvious applications</vt:lpstr>
      <vt:lpstr>Making fake photographs</vt:lpstr>
      <vt:lpstr>Intelligent scissors</vt:lpstr>
      <vt:lpstr>Dynamic Time Warping (DTW)</vt:lpstr>
      <vt:lpstr>Rules of Pirate grammar</vt:lpstr>
      <vt:lpstr>Pirate grammar as a graph</vt:lpstr>
      <vt:lpstr>Simplified pirate grammar</vt:lpstr>
      <vt:lpstr>How to make this into shortest paths?</vt:lpstr>
      <vt:lpstr>Easy part: Add a fake source and sink</vt:lpstr>
      <vt:lpstr>Algebra to the rescue</vt:lpstr>
      <vt:lpstr>Algebra in action</vt:lpstr>
      <vt:lpstr>Key property of shortest paths</vt:lpstr>
      <vt:lpstr>Shortest paths by increasing budgets</vt:lpstr>
      <vt:lpstr>Example</vt:lpstr>
      <vt:lpstr>Key concepts</vt:lpstr>
      <vt:lpstr>Budget approach is crazy</vt:lpstr>
      <vt:lpstr>Dijkstra’s algorithm</vt:lpstr>
      <vt:lpstr>Choice of edge for a fringe node</vt:lpstr>
      <vt:lpstr>Choice of fringe node</vt:lpstr>
      <vt:lpstr>Shortest path example</vt:lpstr>
      <vt:lpstr>HW1 algorithm</vt:lpstr>
      <vt:lpstr>Dijkstra's Shortest Path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notes</vt:lpstr>
      <vt:lpstr>Another class of examples</vt:lpstr>
      <vt:lpstr>Trellis graph</vt:lpstr>
      <vt:lpstr>Example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491</cp:revision>
  <dcterms:created xsi:type="dcterms:W3CDTF">2013-08-17T21:02:01Z</dcterms:created>
  <dcterms:modified xsi:type="dcterms:W3CDTF">2018-08-23T18:35:26Z</dcterms:modified>
</cp:coreProperties>
</file>