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6.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8.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1.xml" ContentType="application/vnd.openxmlformats-officedocument.themeOverride+xml"/>
  <Override PartName="/ppt/notesSlides/notesSlide9.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0.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1.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12.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13.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notesSlides/notesSlide14.xml" ContentType="application/vnd.openxmlformats-officedocument.presentationml.notesSl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notesSlides/notesSlide15.xml" ContentType="application/vnd.openxmlformats-officedocument.presentationml.notesSl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notesSlides/notesSlide16.xml" ContentType="application/vnd.openxmlformats-officedocument.presentationml.notesSlid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notesSlides/notesSlide19.xml" ContentType="application/vnd.openxmlformats-officedocument.presentationml.notesSlid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notesSlides/notesSlide20.xml" ContentType="application/vnd.openxmlformats-officedocument.presentationml.notesSlid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notesSlides/notesSlide21.xml" ContentType="application/vnd.openxmlformats-officedocument.presentationml.notesSlid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notesSlides/notesSlide22.xml" ContentType="application/vnd.openxmlformats-officedocument.presentationml.notesSlid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notesSlides/notesSlide23.xml" ContentType="application/vnd.openxmlformats-officedocument.presentationml.notesSlid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notesSlides/notesSlide24.xml" ContentType="application/vnd.openxmlformats-officedocument.presentationml.notesSlid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notesSlides/notesSlide25.xml" ContentType="application/vnd.openxmlformats-officedocument.presentationml.notesSlid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notesSlides/notesSlide26.xml" ContentType="application/vnd.openxmlformats-officedocument.presentationml.notesSlide+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notesSlides/notesSlide27.xml" ContentType="application/vnd.openxmlformats-officedocument.presentationml.notesSlide+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notesSlides/notesSlide28.xml" ContentType="application/vnd.openxmlformats-officedocument.presentationml.notesSlide+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notesSlides/notesSlide29.xml" ContentType="application/vnd.openxmlformats-officedocument.presentationml.notesSlide+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charts/chart43.xml" ContentType="application/vnd.openxmlformats-officedocument.drawingml.chart+xml"/>
  <Override PartName="/ppt/charts/style43.xml" ContentType="application/vnd.ms-office.chartstyle+xml"/>
  <Override PartName="/ppt/charts/colors43.xml" ContentType="application/vnd.ms-office.chartcolorstyle+xml"/>
  <Override PartName="/ppt/notesSlides/notesSlide30.xml" ContentType="application/vnd.openxmlformats-officedocument.presentationml.notesSlide+xml"/>
  <Override PartName="/ppt/charts/chart44.xml" ContentType="application/vnd.openxmlformats-officedocument.drawingml.chart+xml"/>
  <Override PartName="/ppt/charts/style44.xml" ContentType="application/vnd.ms-office.chartstyle+xml"/>
  <Override PartName="/ppt/charts/colors44.xml" ContentType="application/vnd.ms-office.chartcolorstyle+xml"/>
  <Override PartName="/ppt/charts/chart45.xml" ContentType="application/vnd.openxmlformats-officedocument.drawingml.chart+xml"/>
  <Override PartName="/ppt/charts/style45.xml" ContentType="application/vnd.ms-office.chartstyle+xml"/>
  <Override PartName="/ppt/charts/colors45.xml" ContentType="application/vnd.ms-office.chartcolorstyle+xml"/>
  <Override PartName="/ppt/charts/chart46.xml" ContentType="application/vnd.openxmlformats-officedocument.drawingml.chart+xml"/>
  <Override PartName="/ppt/charts/style46.xml" ContentType="application/vnd.ms-office.chartstyle+xml"/>
  <Override PartName="/ppt/charts/colors46.xml" ContentType="application/vnd.ms-office.chartcolorstyle+xml"/>
  <Override PartName="/ppt/notesSlides/notesSlide31.xml" ContentType="application/vnd.openxmlformats-officedocument.presentationml.notesSlide+xml"/>
  <Override PartName="/ppt/charts/chart47.xml" ContentType="application/vnd.openxmlformats-officedocument.drawingml.chart+xml"/>
  <Override PartName="/ppt/charts/style47.xml" ContentType="application/vnd.ms-office.chartstyle+xml"/>
  <Override PartName="/ppt/charts/colors47.xml" ContentType="application/vnd.ms-office.chartcolorstyle+xml"/>
  <Override PartName="/ppt/charts/chart48.xml" ContentType="application/vnd.openxmlformats-officedocument.drawingml.chart+xml"/>
  <Override PartName="/ppt/charts/style48.xml" ContentType="application/vnd.ms-office.chartstyle+xml"/>
  <Override PartName="/ppt/charts/colors48.xml" ContentType="application/vnd.ms-office.chartcolorstyle+xml"/>
  <Override PartName="/ppt/charts/chart49.xml" ContentType="application/vnd.openxmlformats-officedocument.drawingml.chart+xml"/>
  <Override PartName="/ppt/charts/style49.xml" ContentType="application/vnd.ms-office.chartstyle+xml"/>
  <Override PartName="/ppt/charts/colors49.xml" ContentType="application/vnd.ms-office.chartcolorstyle+xml"/>
  <Override PartName="/ppt/charts/chart50.xml" ContentType="application/vnd.openxmlformats-officedocument.drawingml.chart+xml"/>
  <Override PartName="/ppt/charts/style50.xml" ContentType="application/vnd.ms-office.chartstyle+xml"/>
  <Override PartName="/ppt/charts/colors50.xml" ContentType="application/vnd.ms-office.chartcolorstyle+xml"/>
  <Override PartName="/ppt/notesSlides/notesSlide32.xml" ContentType="application/vnd.openxmlformats-officedocument.presentationml.notesSlide+xml"/>
  <Override PartName="/ppt/charts/chart51.xml" ContentType="application/vnd.openxmlformats-officedocument.drawingml.chart+xml"/>
  <Override PartName="/ppt/charts/style51.xml" ContentType="application/vnd.ms-office.chartstyle+xml"/>
  <Override PartName="/ppt/charts/colors51.xml" ContentType="application/vnd.ms-office.chartcolorstyle+xml"/>
  <Override PartName="/ppt/charts/chart52.xml" ContentType="application/vnd.openxmlformats-officedocument.drawingml.chart+xml"/>
  <Override PartName="/ppt/charts/style52.xml" ContentType="application/vnd.ms-office.chartstyle+xml"/>
  <Override PartName="/ppt/charts/colors52.xml" ContentType="application/vnd.ms-office.chartcolorstyle+xml"/>
  <Override PartName="/ppt/notesSlides/notesSlide33.xml" ContentType="application/vnd.openxmlformats-officedocument.presentationml.notesSlide+xml"/>
  <Override PartName="/ppt/charts/chart53.xml" ContentType="application/vnd.openxmlformats-officedocument.drawingml.chart+xml"/>
  <Override PartName="/ppt/charts/style53.xml" ContentType="application/vnd.ms-office.chartstyle+xml"/>
  <Override PartName="/ppt/charts/colors53.xml" ContentType="application/vnd.ms-office.chartcolorstyle+xml"/>
  <Override PartName="/ppt/charts/chart54.xml" ContentType="application/vnd.openxmlformats-officedocument.drawingml.chart+xml"/>
  <Override PartName="/ppt/charts/style54.xml" ContentType="application/vnd.ms-office.chartstyle+xml"/>
  <Override PartName="/ppt/charts/colors54.xml" ContentType="application/vnd.ms-office.chartcolorstyle+xml"/>
  <Override PartName="/ppt/charts/chart55.xml" ContentType="application/vnd.openxmlformats-officedocument.drawingml.chart+xml"/>
  <Override PartName="/ppt/charts/style55.xml" ContentType="application/vnd.ms-office.chartstyle+xml"/>
  <Override PartName="/ppt/charts/colors55.xml" ContentType="application/vnd.ms-office.chartcolorstyle+xml"/>
  <Override PartName="/ppt/charts/chart56.xml" ContentType="application/vnd.openxmlformats-officedocument.drawingml.chart+xml"/>
  <Override PartName="/ppt/charts/style56.xml" ContentType="application/vnd.ms-office.chartstyle+xml"/>
  <Override PartName="/ppt/charts/colors56.xml" ContentType="application/vnd.ms-office.chartcolorstyle+xml"/>
  <Override PartName="/ppt/charts/chart57.xml" ContentType="application/vnd.openxmlformats-officedocument.drawingml.chart+xml"/>
  <Override PartName="/ppt/charts/style57.xml" ContentType="application/vnd.ms-office.chartstyle+xml"/>
  <Override PartName="/ppt/charts/colors57.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sldIdLst>
    <p:sldId id="293" r:id="rId2"/>
    <p:sldId id="323" r:id="rId3"/>
    <p:sldId id="292" r:id="rId4"/>
    <p:sldId id="299" r:id="rId5"/>
    <p:sldId id="300" r:id="rId6"/>
    <p:sldId id="320" r:id="rId7"/>
    <p:sldId id="267" r:id="rId8"/>
    <p:sldId id="303" r:id="rId9"/>
    <p:sldId id="268" r:id="rId10"/>
    <p:sldId id="306" r:id="rId11"/>
    <p:sldId id="269" r:id="rId12"/>
    <p:sldId id="274" r:id="rId13"/>
    <p:sldId id="313" r:id="rId14"/>
    <p:sldId id="319" r:id="rId15"/>
    <p:sldId id="324" r:id="rId16"/>
    <p:sldId id="321" r:id="rId17"/>
    <p:sldId id="325" r:id="rId18"/>
    <p:sldId id="282" r:id="rId19"/>
    <p:sldId id="305" r:id="rId20"/>
    <p:sldId id="307" r:id="rId21"/>
    <p:sldId id="317" r:id="rId22"/>
    <p:sldId id="318" r:id="rId23"/>
    <p:sldId id="272" r:id="rId24"/>
    <p:sldId id="314" r:id="rId25"/>
    <p:sldId id="286" r:id="rId26"/>
    <p:sldId id="308" r:id="rId27"/>
    <p:sldId id="309" r:id="rId28"/>
    <p:sldId id="270" r:id="rId29"/>
    <p:sldId id="328" r:id="rId30"/>
    <p:sldId id="327" r:id="rId31"/>
    <p:sldId id="295" r:id="rId32"/>
    <p:sldId id="329" r:id="rId33"/>
    <p:sldId id="296" r:id="rId34"/>
    <p:sldId id="304" r:id="rId35"/>
    <p:sldId id="326" r:id="rId36"/>
    <p:sldId id="312" r:id="rId37"/>
    <p:sldId id="310" r:id="rId38"/>
    <p:sldId id="261" r:id="rId39"/>
    <p:sldId id="264" r:id="rId40"/>
    <p:sldId id="262" r:id="rId41"/>
    <p:sldId id="266" r:id="rId42"/>
    <p:sldId id="284" r:id="rId43"/>
    <p:sldId id="285" r:id="rId44"/>
    <p:sldId id="287" r:id="rId45"/>
    <p:sldId id="279" r:id="rId46"/>
    <p:sldId id="283" r:id="rId47"/>
    <p:sldId id="275" r:id="rId48"/>
    <p:sldId id="290" r:id="rId49"/>
    <p:sldId id="291" r:id="rId50"/>
    <p:sldId id="280" r:id="rId51"/>
    <p:sldId id="281" r:id="rId52"/>
    <p:sldId id="276" r:id="rId53"/>
    <p:sldId id="315" r:id="rId54"/>
    <p:sldId id="297" r:id="rId55"/>
    <p:sldId id="294"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DED"/>
    <a:srgbClr val="747474"/>
    <a:srgbClr val="43B5C5"/>
    <a:srgbClr val="3F68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6"/>
    <p:restoredTop sz="77455"/>
  </p:normalViewPr>
  <p:slideViewPr>
    <p:cSldViewPr snapToGrid="0" snapToObjects="1" showGuides="1">
      <p:cViewPr>
        <p:scale>
          <a:sx n="114" d="100"/>
          <a:sy n="114" d="100"/>
        </p:scale>
        <p:origin x="1328"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39.xml"/><Relationship Id="rId1" Type="http://schemas.microsoft.com/office/2011/relationships/chartStyle" Target="style39.xml"/></Relationships>
</file>

<file path=ppt/charts/_rels/chart4.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40.xml"/><Relationship Id="rId1" Type="http://schemas.microsoft.com/office/2011/relationships/chartStyle" Target="style40.xml"/></Relationships>
</file>

<file path=ppt/charts/_rels/chart41.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41.xml"/><Relationship Id="rId1" Type="http://schemas.microsoft.com/office/2011/relationships/chartStyle" Target="style41.xml"/></Relationships>
</file>

<file path=ppt/charts/_rels/chart42.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42.xml"/><Relationship Id="rId1" Type="http://schemas.microsoft.com/office/2011/relationships/chartStyle" Target="style42.xml"/></Relationships>
</file>

<file path=ppt/charts/_rels/chart43.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43.xml"/><Relationship Id="rId1" Type="http://schemas.microsoft.com/office/2011/relationships/chartStyle" Target="style43.xml"/></Relationships>
</file>

<file path=ppt/charts/_rels/chart44.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44.xml"/><Relationship Id="rId1" Type="http://schemas.microsoft.com/office/2011/relationships/chartStyle" Target="style44.xml"/></Relationships>
</file>

<file path=ppt/charts/_rels/chart45.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45.xml"/><Relationship Id="rId1" Type="http://schemas.microsoft.com/office/2011/relationships/chartStyle" Target="style45.xml"/></Relationships>
</file>

<file path=ppt/charts/_rels/chart46.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46.xml"/><Relationship Id="rId1" Type="http://schemas.microsoft.com/office/2011/relationships/chartStyle" Target="style46.xml"/></Relationships>
</file>

<file path=ppt/charts/_rels/chart47.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47.xml"/><Relationship Id="rId1" Type="http://schemas.microsoft.com/office/2011/relationships/chartStyle" Target="style47.xml"/></Relationships>
</file>

<file path=ppt/charts/_rels/chart48.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48.xml"/><Relationship Id="rId1" Type="http://schemas.microsoft.com/office/2011/relationships/chartStyle" Target="style48.xml"/></Relationships>
</file>

<file path=ppt/charts/_rels/chart49.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49.xml"/><Relationship Id="rId1" Type="http://schemas.microsoft.com/office/2011/relationships/chartStyle" Target="style49.xml"/></Relationships>
</file>

<file path=ppt/charts/_rels/chart5.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5.xml"/><Relationship Id="rId1" Type="http://schemas.microsoft.com/office/2011/relationships/chartStyle" Target="style5.xml"/></Relationships>
</file>

<file path=ppt/charts/_rels/chart50.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50.xml"/><Relationship Id="rId1" Type="http://schemas.microsoft.com/office/2011/relationships/chartStyle" Target="style50.xml"/></Relationships>
</file>

<file path=ppt/charts/_rels/chart51.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51.xml"/><Relationship Id="rId1" Type="http://schemas.microsoft.com/office/2011/relationships/chartStyle" Target="style51.xml"/></Relationships>
</file>

<file path=ppt/charts/_rels/chart52.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52.xml"/><Relationship Id="rId1" Type="http://schemas.microsoft.com/office/2011/relationships/chartStyle" Target="style52.xml"/></Relationships>
</file>

<file path=ppt/charts/_rels/chart53.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53.xml"/><Relationship Id="rId1" Type="http://schemas.microsoft.com/office/2011/relationships/chartStyle" Target="style53.xml"/></Relationships>
</file>

<file path=ppt/charts/_rels/chart54.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54.xml"/><Relationship Id="rId1" Type="http://schemas.microsoft.com/office/2011/relationships/chartStyle" Target="style54.xml"/></Relationships>
</file>

<file path=ppt/charts/_rels/chart55.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55.xml"/><Relationship Id="rId1" Type="http://schemas.microsoft.com/office/2011/relationships/chartStyle" Target="style55.xml"/></Relationships>
</file>

<file path=ppt/charts/_rels/chart56.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56.xml"/><Relationship Id="rId1" Type="http://schemas.microsoft.com/office/2011/relationships/chartStyle" Target="style56.xml"/></Relationships>
</file>

<file path=ppt/charts/_rels/chart57.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57.xml"/><Relationship Id="rId1" Type="http://schemas.microsoft.com/office/2011/relationships/chartStyle" Target="style57.xml"/></Relationships>
</file>

<file path=ppt/charts/_rels/chart6.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file:////Users/timothydobson/work/repos/matress/bravo.xlsx" TargetMode="External"/></Relationships>
</file>

<file path=ppt/charts/_rels/chart9.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Indexed national search interest in mattress brands</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'0_matress_brand_index_interest'!$Q$6:$U$6</c:f>
              <c:numCache>
                <c:formatCode>General</c:formatCode>
                <c:ptCount val="5"/>
                <c:pt idx="0">
                  <c:v>2017</c:v>
                </c:pt>
                <c:pt idx="1">
                  <c:v>2018</c:v>
                </c:pt>
                <c:pt idx="2">
                  <c:v>2019</c:v>
                </c:pt>
                <c:pt idx="3">
                  <c:v>2020</c:v>
                </c:pt>
                <c:pt idx="4">
                  <c:v>2021</c:v>
                </c:pt>
              </c:numCache>
            </c:numRef>
          </c:cat>
          <c:val>
            <c:numRef>
              <c:f>'0_matress_brand_index_interest'!$Q$7:$U$7</c:f>
              <c:numCache>
                <c:formatCode>0.00</c:formatCode>
                <c:ptCount val="5"/>
                <c:pt idx="0">
                  <c:v>1</c:v>
                </c:pt>
                <c:pt idx="1">
                  <c:v>1.1407991301984199</c:v>
                </c:pt>
                <c:pt idx="2">
                  <c:v>1.2881217722207099</c:v>
                </c:pt>
                <c:pt idx="3">
                  <c:v>1.34166893177493</c:v>
                </c:pt>
                <c:pt idx="4">
                  <c:v>1.3647730361511199</c:v>
                </c:pt>
              </c:numCache>
            </c:numRef>
          </c:val>
          <c:extLst>
            <c:ext xmlns:c16="http://schemas.microsoft.com/office/drawing/2014/chart" uri="{C3380CC4-5D6E-409C-BE32-E72D297353CC}">
              <c16:uniqueId val="{00000000-D8F2-A64E-9C48-032FCC66B4BF}"/>
            </c:ext>
          </c:extLst>
        </c:ser>
        <c:dLbls>
          <c:dLblPos val="inEnd"/>
          <c:showLegendKey val="0"/>
          <c:showVal val="1"/>
          <c:showCatName val="0"/>
          <c:showSerName val="0"/>
          <c:showPercent val="0"/>
          <c:showBubbleSize val="0"/>
        </c:dLbls>
        <c:gapWidth val="165"/>
        <c:overlap val="-27"/>
        <c:axId val="1277484063"/>
        <c:axId val="773061055"/>
      </c:barChart>
      <c:catAx>
        <c:axId val="127748406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773061055"/>
        <c:crosses val="autoZero"/>
        <c:auto val="1"/>
        <c:lblAlgn val="ctr"/>
        <c:lblOffset val="100"/>
        <c:noMultiLvlLbl val="0"/>
      </c:catAx>
      <c:valAx>
        <c:axId val="773061055"/>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Indexed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2774840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Proportion of Bravo's search interest</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manualLayout>
          <c:layoutTarget val="inner"/>
          <c:xMode val="edge"/>
          <c:yMode val="edge"/>
          <c:x val="0.12167693088368801"/>
          <c:y val="0.15832639634582329"/>
          <c:w val="0.85633506383289493"/>
          <c:h val="0.65889301262646482"/>
        </c:manualLayout>
      </c:layout>
      <c:barChart>
        <c:barDir val="col"/>
        <c:grouping val="percentStacked"/>
        <c:varyColors val="0"/>
        <c:ser>
          <c:idx val="0"/>
          <c:order val="0"/>
          <c:tx>
            <c:strRef>
              <c:f>'1_benchmark'!$W$82</c:f>
              <c:strCache>
                <c:ptCount val="1"/>
                <c:pt idx="0">
                  <c:v>Sealy</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'1_benchmark'!$X$81:$AB$81</c:f>
              <c:numCache>
                <c:formatCode>General</c:formatCode>
                <c:ptCount val="5"/>
                <c:pt idx="0">
                  <c:v>2017</c:v>
                </c:pt>
                <c:pt idx="1">
                  <c:v>2018</c:v>
                </c:pt>
                <c:pt idx="2">
                  <c:v>2019</c:v>
                </c:pt>
                <c:pt idx="3">
                  <c:v>2020</c:v>
                </c:pt>
                <c:pt idx="4">
                  <c:v>2021</c:v>
                </c:pt>
              </c:numCache>
            </c:numRef>
          </c:cat>
          <c:val>
            <c:numRef>
              <c:f>'1_benchmark'!$X$82:$AB$82</c:f>
              <c:numCache>
                <c:formatCode>0%</c:formatCode>
                <c:ptCount val="5"/>
                <c:pt idx="0">
                  <c:v>0.74529780564263326</c:v>
                </c:pt>
                <c:pt idx="1">
                  <c:v>0.759493670886076</c:v>
                </c:pt>
                <c:pt idx="2">
                  <c:v>0.78155339805825241</c:v>
                </c:pt>
                <c:pt idx="3">
                  <c:v>0.76310272536687629</c:v>
                </c:pt>
                <c:pt idx="4">
                  <c:v>0.77728830151737638</c:v>
                </c:pt>
              </c:numCache>
            </c:numRef>
          </c:val>
          <c:extLst>
            <c:ext xmlns:c16="http://schemas.microsoft.com/office/drawing/2014/chart" uri="{C3380CC4-5D6E-409C-BE32-E72D297353CC}">
              <c16:uniqueId val="{00000000-1B8B-D749-AEF2-3C016D08AC79}"/>
            </c:ext>
          </c:extLst>
        </c:ser>
        <c:ser>
          <c:idx val="1"/>
          <c:order val="1"/>
          <c:tx>
            <c:strRef>
              <c:f>'1_benchmark'!$W$83</c:f>
              <c:strCache>
                <c:ptCount val="1"/>
                <c:pt idx="0">
                  <c:v>Edblo</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'1_benchmark'!$X$81:$AB$81</c:f>
              <c:numCache>
                <c:formatCode>General</c:formatCode>
                <c:ptCount val="5"/>
                <c:pt idx="0">
                  <c:v>2017</c:v>
                </c:pt>
                <c:pt idx="1">
                  <c:v>2018</c:v>
                </c:pt>
                <c:pt idx="2">
                  <c:v>2019</c:v>
                </c:pt>
                <c:pt idx="3">
                  <c:v>2020</c:v>
                </c:pt>
                <c:pt idx="4">
                  <c:v>2021</c:v>
                </c:pt>
              </c:numCache>
            </c:numRef>
          </c:cat>
          <c:val>
            <c:numRef>
              <c:f>'1_benchmark'!$X$83:$AB$83</c:f>
              <c:numCache>
                <c:formatCode>0%</c:formatCode>
                <c:ptCount val="5"/>
                <c:pt idx="0">
                  <c:v>0.12147335423197492</c:v>
                </c:pt>
                <c:pt idx="1">
                  <c:v>0.13431786216596342</c:v>
                </c:pt>
                <c:pt idx="2">
                  <c:v>0.10315533980582524</c:v>
                </c:pt>
                <c:pt idx="3">
                  <c:v>0.11373165618448637</c:v>
                </c:pt>
                <c:pt idx="4">
                  <c:v>9.9853157121879588E-2</c:v>
                </c:pt>
              </c:numCache>
            </c:numRef>
          </c:val>
          <c:extLst>
            <c:ext xmlns:c16="http://schemas.microsoft.com/office/drawing/2014/chart" uri="{C3380CC4-5D6E-409C-BE32-E72D297353CC}">
              <c16:uniqueId val="{00000001-1B8B-D749-AEF2-3C016D08AC79}"/>
            </c:ext>
          </c:extLst>
        </c:ser>
        <c:ser>
          <c:idx val="2"/>
          <c:order val="2"/>
          <c:tx>
            <c:strRef>
              <c:f>'1_benchmark'!$W$84</c:f>
              <c:strCache>
                <c:ptCount val="1"/>
                <c:pt idx="0">
                  <c:v>Slumberland</c:v>
                </c:pt>
              </c:strCache>
            </c:strRef>
          </c:tx>
          <c:spPr>
            <a:solidFill>
              <a:srgbClr val="3CD6A3"/>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'1_benchmark'!$X$81:$AB$81</c:f>
              <c:numCache>
                <c:formatCode>General</c:formatCode>
                <c:ptCount val="5"/>
                <c:pt idx="0">
                  <c:v>2017</c:v>
                </c:pt>
                <c:pt idx="1">
                  <c:v>2018</c:v>
                </c:pt>
                <c:pt idx="2">
                  <c:v>2019</c:v>
                </c:pt>
                <c:pt idx="3">
                  <c:v>2020</c:v>
                </c:pt>
                <c:pt idx="4">
                  <c:v>2021</c:v>
                </c:pt>
              </c:numCache>
            </c:numRef>
          </c:cat>
          <c:val>
            <c:numRef>
              <c:f>'1_benchmark'!$X$84:$AB$84</c:f>
              <c:numCache>
                <c:formatCode>0%</c:formatCode>
                <c:ptCount val="5"/>
                <c:pt idx="0">
                  <c:v>6.1912225705329151E-2</c:v>
                </c:pt>
                <c:pt idx="1">
                  <c:v>3.1645569620253167E-2</c:v>
                </c:pt>
                <c:pt idx="2">
                  <c:v>6.4320388349514562E-2</c:v>
                </c:pt>
                <c:pt idx="3">
                  <c:v>4.40251572327044E-2</c:v>
                </c:pt>
                <c:pt idx="4">
                  <c:v>7.586882036221243E-2</c:v>
                </c:pt>
              </c:numCache>
            </c:numRef>
          </c:val>
          <c:extLst>
            <c:ext xmlns:c16="http://schemas.microsoft.com/office/drawing/2014/chart" uri="{C3380CC4-5D6E-409C-BE32-E72D297353CC}">
              <c16:uniqueId val="{00000002-1B8B-D749-AEF2-3C016D08AC79}"/>
            </c:ext>
          </c:extLst>
        </c:ser>
        <c:ser>
          <c:idx val="3"/>
          <c:order val="3"/>
          <c:tx>
            <c:strRef>
              <c:f>'1_benchmark'!$W$85</c:f>
              <c:strCache>
                <c:ptCount val="1"/>
                <c:pt idx="0">
                  <c:v>King Koil</c:v>
                </c:pt>
              </c:strCache>
            </c:strRef>
          </c:tx>
          <c:spPr>
            <a:solidFill>
              <a:srgbClr val="80DE7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'1_benchmark'!$X$81:$AB$81</c:f>
              <c:numCache>
                <c:formatCode>General</c:formatCode>
                <c:ptCount val="5"/>
                <c:pt idx="0">
                  <c:v>2017</c:v>
                </c:pt>
                <c:pt idx="1">
                  <c:v>2018</c:v>
                </c:pt>
                <c:pt idx="2">
                  <c:v>2019</c:v>
                </c:pt>
                <c:pt idx="3">
                  <c:v>2020</c:v>
                </c:pt>
                <c:pt idx="4">
                  <c:v>2021</c:v>
                </c:pt>
              </c:numCache>
            </c:numRef>
          </c:cat>
          <c:val>
            <c:numRef>
              <c:f>'1_benchmark'!$X$85:$AB$85</c:f>
              <c:numCache>
                <c:formatCode>0%</c:formatCode>
                <c:ptCount val="5"/>
                <c:pt idx="0">
                  <c:v>7.1316614420062693E-2</c:v>
                </c:pt>
                <c:pt idx="1">
                  <c:v>7.4542897327707455E-2</c:v>
                </c:pt>
                <c:pt idx="2">
                  <c:v>5.0970873786407765E-2</c:v>
                </c:pt>
                <c:pt idx="3">
                  <c:v>7.914046121593292E-2</c:v>
                </c:pt>
                <c:pt idx="4">
                  <c:v>4.6989720998531569E-2</c:v>
                </c:pt>
              </c:numCache>
            </c:numRef>
          </c:val>
          <c:extLst>
            <c:ext xmlns:c16="http://schemas.microsoft.com/office/drawing/2014/chart" uri="{C3380CC4-5D6E-409C-BE32-E72D297353CC}">
              <c16:uniqueId val="{00000003-1B8B-D749-AEF2-3C016D08AC79}"/>
            </c:ext>
          </c:extLst>
        </c:ser>
        <c:dLbls>
          <c:dLblPos val="ctr"/>
          <c:showLegendKey val="0"/>
          <c:showVal val="1"/>
          <c:showCatName val="0"/>
          <c:showSerName val="0"/>
          <c:showPercent val="0"/>
          <c:showBubbleSize val="0"/>
        </c:dLbls>
        <c:gapWidth val="150"/>
        <c:overlap val="100"/>
        <c:axId val="461558239"/>
        <c:axId val="461559887"/>
      </c:barChart>
      <c:catAx>
        <c:axId val="461558239"/>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61559887"/>
        <c:crosses val="autoZero"/>
        <c:auto val="1"/>
        <c:lblAlgn val="ctr"/>
        <c:lblOffset val="100"/>
        <c:noMultiLvlLbl val="0"/>
      </c:catAx>
      <c:valAx>
        <c:axId val="461559887"/>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Proportion of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61558239"/>
        <c:crosses val="autoZero"/>
        <c:crossBetween val="between"/>
        <c:majorUnit val="0.25"/>
      </c:valAx>
      <c:spPr>
        <a:noFill/>
        <a:ln w="25400">
          <a:noFill/>
        </a:ln>
        <a:effectLst/>
      </c:spPr>
    </c:plotArea>
    <c:legend>
      <c:legendPos val="b"/>
      <c:layout>
        <c:manualLayout>
          <c:xMode val="edge"/>
          <c:yMode val="edge"/>
          <c:x val="0.27287303430065868"/>
          <c:y val="0.89009202486225991"/>
          <c:w val="0.45425377400422823"/>
          <c:h val="0.10990797513774013"/>
        </c:manualLayout>
      </c:layout>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dirty="0"/>
              <a:t>Provincial search interest share (2021)</a:t>
            </a:r>
          </a:p>
        </c:rich>
      </c:tx>
      <c:layout>
        <c:manualLayout>
          <c:xMode val="edge"/>
          <c:yMode val="edge"/>
          <c:x val="0.24354157017137565"/>
          <c:y val="2.1108179419525065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pieChart>
        <c:varyColors val="1"/>
        <c:ser>
          <c:idx val="0"/>
          <c:order val="0"/>
          <c:spPr>
            <a:ln w="3175">
              <a:solidFill>
                <a:schemeClr val="bg1"/>
              </a:solidFill>
            </a:ln>
          </c:spPr>
          <c:dPt>
            <c:idx val="0"/>
            <c:bubble3D val="0"/>
            <c:spPr>
              <a:solidFill>
                <a:srgbClr val="3F68AD"/>
              </a:solidFill>
              <a:ln w="3175">
                <a:solidFill>
                  <a:schemeClr val="bg1"/>
                </a:solidFill>
              </a:ln>
              <a:effectLst>
                <a:outerShdw blurRad="63500" dist="37357" dir="2700000" rotWithShape="0">
                  <a:scrgbClr r="0" g="0" b="0">
                    <a:alpha val="0"/>
                  </a:scrgbClr>
                </a:outerShdw>
              </a:effectLst>
            </c:spPr>
            <c:extLst>
              <c:ext xmlns:c16="http://schemas.microsoft.com/office/drawing/2014/chart" uri="{C3380CC4-5D6E-409C-BE32-E72D297353CC}">
                <c16:uniqueId val="{00000001-D671-2E40-9165-A767B3801A07}"/>
              </c:ext>
            </c:extLst>
          </c:dPt>
          <c:dPt>
            <c:idx val="1"/>
            <c:bubble3D val="0"/>
            <c:spPr>
              <a:solidFill>
                <a:srgbClr val="44B5C5"/>
              </a:solidFill>
              <a:ln w="3175">
                <a:solidFill>
                  <a:schemeClr val="bg1"/>
                </a:solidFill>
              </a:ln>
              <a:effectLst>
                <a:outerShdw blurRad="63500" dist="37357" dir="2700000" rotWithShape="0">
                  <a:scrgbClr r="0" g="0" b="0">
                    <a:alpha val="0"/>
                  </a:scrgbClr>
                </a:outerShdw>
              </a:effectLst>
            </c:spPr>
            <c:extLst>
              <c:ext xmlns:c16="http://schemas.microsoft.com/office/drawing/2014/chart" uri="{C3380CC4-5D6E-409C-BE32-E72D297353CC}">
                <c16:uniqueId val="{00000003-D671-2E40-9165-A767B3801A07}"/>
              </c:ext>
            </c:extLst>
          </c:dPt>
          <c:dPt>
            <c:idx val="2"/>
            <c:bubble3D val="0"/>
            <c:spPr>
              <a:solidFill>
                <a:srgbClr val="3CD6A3"/>
              </a:solidFill>
              <a:ln w="3175">
                <a:solidFill>
                  <a:schemeClr val="bg1"/>
                </a:solidFill>
              </a:ln>
              <a:effectLst>
                <a:outerShdw blurRad="63500" dist="37357" dir="2700000" rotWithShape="0">
                  <a:scrgbClr r="0" g="0" b="0">
                    <a:alpha val="0"/>
                  </a:scrgbClr>
                </a:outerShdw>
              </a:effectLst>
            </c:spPr>
            <c:extLst>
              <c:ext xmlns:c16="http://schemas.microsoft.com/office/drawing/2014/chart" uri="{C3380CC4-5D6E-409C-BE32-E72D297353CC}">
                <c16:uniqueId val="{00000005-D671-2E40-9165-A767B3801A07}"/>
              </c:ext>
            </c:extLst>
          </c:dPt>
          <c:dPt>
            <c:idx val="3"/>
            <c:bubble3D val="0"/>
            <c:spPr>
              <a:solidFill>
                <a:srgbClr val="80DE7D"/>
              </a:solidFill>
              <a:ln w="3175">
                <a:solidFill>
                  <a:schemeClr val="bg1"/>
                </a:solidFill>
              </a:ln>
              <a:effectLst>
                <a:outerShdw blurRad="63500" dist="37357" dir="2700000" rotWithShape="0">
                  <a:scrgbClr r="0" g="0" b="0">
                    <a:alpha val="0"/>
                  </a:scrgbClr>
                </a:outerShdw>
              </a:effectLst>
            </c:spPr>
            <c:extLst>
              <c:ext xmlns:c16="http://schemas.microsoft.com/office/drawing/2014/chart" uri="{C3380CC4-5D6E-409C-BE32-E72D297353CC}">
                <c16:uniqueId val="{00000007-D671-2E40-9165-A767B3801A07}"/>
              </c:ext>
            </c:extLst>
          </c:dPt>
          <c:dPt>
            <c:idx val="4"/>
            <c:bubble3D val="0"/>
            <c:spPr>
              <a:solidFill>
                <a:srgbClr val="EACC77"/>
              </a:solidFill>
              <a:ln w="3175">
                <a:solidFill>
                  <a:schemeClr val="bg1"/>
                </a:solidFill>
              </a:ln>
              <a:effectLst>
                <a:outerShdw blurRad="63500" dist="37357" dir="2700000" rotWithShape="0">
                  <a:scrgbClr r="0" g="0" b="0">
                    <a:alpha val="0"/>
                  </a:scrgbClr>
                </a:outerShdw>
              </a:effectLst>
            </c:spPr>
            <c:extLst>
              <c:ext xmlns:c16="http://schemas.microsoft.com/office/drawing/2014/chart" uri="{C3380CC4-5D6E-409C-BE32-E72D297353CC}">
                <c16:uniqueId val="{00000009-D671-2E40-9165-A767B3801A07}"/>
              </c:ext>
            </c:extLst>
          </c:dPt>
          <c:dPt>
            <c:idx val="5"/>
            <c:bubble3D val="0"/>
            <c:spPr>
              <a:solidFill>
                <a:srgbClr val="F09C47"/>
              </a:solidFill>
              <a:ln w="3175">
                <a:solidFill>
                  <a:schemeClr val="bg1"/>
                </a:solidFill>
              </a:ln>
              <a:effectLst>
                <a:outerShdw blurRad="63500" dist="37357" dir="2700000" rotWithShape="0">
                  <a:scrgbClr r="0" g="0" b="0">
                    <a:alpha val="0"/>
                  </a:scrgbClr>
                </a:outerShdw>
              </a:effectLst>
            </c:spPr>
            <c:extLst>
              <c:ext xmlns:c16="http://schemas.microsoft.com/office/drawing/2014/chart" uri="{C3380CC4-5D6E-409C-BE32-E72D297353CC}">
                <c16:uniqueId val="{0000000B-D671-2E40-9165-A767B3801A07}"/>
              </c:ext>
            </c:extLst>
          </c:dPt>
          <c:dPt>
            <c:idx val="6"/>
            <c:bubble3D val="0"/>
            <c:spPr>
              <a:solidFill>
                <a:srgbClr val="F06347"/>
              </a:solidFill>
              <a:ln w="3175">
                <a:solidFill>
                  <a:schemeClr val="bg1"/>
                </a:solidFill>
              </a:ln>
              <a:effectLst>
                <a:outerShdw blurRad="63500" dist="37357" dir="2700000" rotWithShape="0">
                  <a:scrgbClr r="0" g="0" b="0">
                    <a:alpha val="0"/>
                  </a:scrgbClr>
                </a:outerShdw>
              </a:effectLst>
            </c:spPr>
            <c:extLst>
              <c:ext xmlns:c16="http://schemas.microsoft.com/office/drawing/2014/chart" uri="{C3380CC4-5D6E-409C-BE32-E72D297353CC}">
                <c16:uniqueId val="{0000000D-D671-2E40-9165-A767B3801A07}"/>
              </c:ext>
            </c:extLst>
          </c:dPt>
          <c:dPt>
            <c:idx val="7"/>
            <c:bubble3D val="0"/>
            <c:spPr>
              <a:solidFill>
                <a:srgbClr val="C96378"/>
              </a:solidFill>
              <a:ln w="3175">
                <a:solidFill>
                  <a:schemeClr val="bg1"/>
                </a:solidFill>
              </a:ln>
              <a:effectLst>
                <a:outerShdw blurRad="63500" dist="37357" dir="2700000" rotWithShape="0">
                  <a:scrgbClr r="0" g="0" b="0">
                    <a:alpha val="0"/>
                  </a:scrgbClr>
                </a:outerShdw>
              </a:effectLst>
            </c:spPr>
            <c:extLst>
              <c:ext xmlns:c16="http://schemas.microsoft.com/office/drawing/2014/chart" uri="{C3380CC4-5D6E-409C-BE32-E72D297353CC}">
                <c16:uniqueId val="{0000000F-D671-2E40-9165-A767B3801A07}"/>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0"/>
            <c:showCatName val="0"/>
            <c:showSerName val="0"/>
            <c:showPercent val="1"/>
            <c:showBubbleSize val="0"/>
            <c:showLeaderLines val="0"/>
            <c:extLst>
              <c:ext xmlns:c15="http://schemas.microsoft.com/office/drawing/2012/chart" uri="{CE6537A1-D6FC-4f65-9D91-7224C49458BB}"/>
            </c:extLst>
          </c:dLbls>
          <c:cat>
            <c:strRef>
              <c:f>'0_matress_brand_index_interest'!$S$121:$S$128</c:f>
              <c:strCache>
                <c:ptCount val="8"/>
                <c:pt idx="0">
                  <c:v>Gauteng</c:v>
                </c:pt>
                <c:pt idx="1">
                  <c:v>KwaZulu-Natal</c:v>
                </c:pt>
                <c:pt idx="2">
                  <c:v>Western Cape</c:v>
                </c:pt>
                <c:pt idx="3">
                  <c:v>Eastern Cape</c:v>
                </c:pt>
                <c:pt idx="4">
                  <c:v>Limpopo</c:v>
                </c:pt>
                <c:pt idx="5">
                  <c:v>Free State</c:v>
                </c:pt>
                <c:pt idx="6">
                  <c:v>Mpumalanga</c:v>
                </c:pt>
                <c:pt idx="7">
                  <c:v>North West</c:v>
                </c:pt>
              </c:strCache>
            </c:strRef>
          </c:cat>
          <c:val>
            <c:numRef>
              <c:f>'0_matress_brand_index_interest'!$T$121:$T$128</c:f>
              <c:numCache>
                <c:formatCode>0%</c:formatCode>
                <c:ptCount val="8"/>
                <c:pt idx="0">
                  <c:v>0.39749694749694697</c:v>
                </c:pt>
                <c:pt idx="1">
                  <c:v>0.22094017094016999</c:v>
                </c:pt>
                <c:pt idx="2">
                  <c:v>0.19065934065934001</c:v>
                </c:pt>
                <c:pt idx="3">
                  <c:v>7.7289377289377195E-2</c:v>
                </c:pt>
                <c:pt idx="4">
                  <c:v>4.4932844932844898E-2</c:v>
                </c:pt>
                <c:pt idx="5">
                  <c:v>2.77777777777777E-2</c:v>
                </c:pt>
                <c:pt idx="6">
                  <c:v>2.58852258852258E-2</c:v>
                </c:pt>
                <c:pt idx="7">
                  <c:v>1.5018315018315E-2</c:v>
                </c:pt>
              </c:numCache>
            </c:numRef>
          </c:val>
          <c:extLst>
            <c:ext xmlns:c16="http://schemas.microsoft.com/office/drawing/2014/chart" uri="{C3380CC4-5D6E-409C-BE32-E72D297353CC}">
              <c16:uniqueId val="{00000010-D671-2E40-9165-A767B3801A07}"/>
            </c:ext>
          </c:extLst>
        </c:ser>
        <c:dLbls>
          <c:dLblPos val="ctr"/>
          <c:showLegendKey val="0"/>
          <c:showVal val="1"/>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Provincial search interest over</a:t>
            </a:r>
            <a:r>
              <a:rPr lang="en-GB" baseline="0"/>
              <a:t> time</a:t>
            </a:r>
            <a:endParaRPr lang="en-GB"/>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lineChart>
        <c:grouping val="standard"/>
        <c:varyColors val="0"/>
        <c:ser>
          <c:idx val="0"/>
          <c:order val="0"/>
          <c:tx>
            <c:strRef>
              <c:f>'0_matress_brand_index_interest'!$U$136</c:f>
              <c:strCache>
                <c:ptCount val="1"/>
                <c:pt idx="0">
                  <c:v>Gauteng</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'0_matress_brand_index_interest'!$V$136:$Z$136</c:f>
              <c:numCache>
                <c:formatCode>0.00</c:formatCode>
                <c:ptCount val="5"/>
                <c:pt idx="0">
                  <c:v>1</c:v>
                </c:pt>
                <c:pt idx="1">
                  <c:v>1.1145552560646901</c:v>
                </c:pt>
                <c:pt idx="2">
                  <c:v>1.2412398921832799</c:v>
                </c:pt>
                <c:pt idx="3">
                  <c:v>1.4624887690925401</c:v>
                </c:pt>
                <c:pt idx="4">
                  <c:v>1.46698113207547</c:v>
                </c:pt>
              </c:numCache>
            </c:numRef>
          </c:val>
          <c:smooth val="0"/>
          <c:extLst>
            <c:ext xmlns:c16="http://schemas.microsoft.com/office/drawing/2014/chart" uri="{C3380CC4-5D6E-409C-BE32-E72D297353CC}">
              <c16:uniqueId val="{00000000-EE46-C748-AC11-BA5410F4F57A}"/>
            </c:ext>
          </c:extLst>
        </c:ser>
        <c:ser>
          <c:idx val="1"/>
          <c:order val="1"/>
          <c:tx>
            <c:strRef>
              <c:f>'0_matress_brand_index_interest'!$U$137</c:f>
              <c:strCache>
                <c:ptCount val="1"/>
                <c:pt idx="0">
                  <c:v>KwaZulu-Natal</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'0_matress_brand_index_interest'!$V$137:$Z$137</c:f>
              <c:numCache>
                <c:formatCode>0.00</c:formatCode>
                <c:ptCount val="5"/>
                <c:pt idx="0">
                  <c:v>1</c:v>
                </c:pt>
                <c:pt idx="1">
                  <c:v>1.74968944099378</c:v>
                </c:pt>
                <c:pt idx="2">
                  <c:v>1.64720496894409</c:v>
                </c:pt>
                <c:pt idx="3">
                  <c:v>2.2478260869565201</c:v>
                </c:pt>
                <c:pt idx="4">
                  <c:v>2.1118012422360199</c:v>
                </c:pt>
              </c:numCache>
            </c:numRef>
          </c:val>
          <c:smooth val="0"/>
          <c:extLst>
            <c:ext xmlns:c16="http://schemas.microsoft.com/office/drawing/2014/chart" uri="{C3380CC4-5D6E-409C-BE32-E72D297353CC}">
              <c16:uniqueId val="{00000001-EE46-C748-AC11-BA5410F4F57A}"/>
            </c:ext>
          </c:extLst>
        </c:ser>
        <c:ser>
          <c:idx val="2"/>
          <c:order val="2"/>
          <c:tx>
            <c:strRef>
              <c:f>'0_matress_brand_index_interest'!$U$138</c:f>
              <c:strCache>
                <c:ptCount val="1"/>
                <c:pt idx="0">
                  <c:v>Western Cape</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'0_matress_brand_index_interest'!$V$138:$Z$138</c:f>
              <c:numCache>
                <c:formatCode>0.00</c:formatCode>
                <c:ptCount val="5"/>
                <c:pt idx="0">
                  <c:v>1</c:v>
                </c:pt>
                <c:pt idx="1">
                  <c:v>1.15222594542843</c:v>
                </c:pt>
                <c:pt idx="2">
                  <c:v>1.0703685974150301</c:v>
                </c:pt>
                <c:pt idx="3">
                  <c:v>1.49497367161321</c:v>
                </c:pt>
                <c:pt idx="4">
                  <c:v>1.33652465294399</c:v>
                </c:pt>
              </c:numCache>
            </c:numRef>
          </c:val>
          <c:smooth val="0"/>
          <c:extLst>
            <c:ext xmlns:c16="http://schemas.microsoft.com/office/drawing/2014/chart" uri="{C3380CC4-5D6E-409C-BE32-E72D297353CC}">
              <c16:uniqueId val="{00000002-EE46-C748-AC11-BA5410F4F57A}"/>
            </c:ext>
          </c:extLst>
        </c:ser>
        <c:ser>
          <c:idx val="3"/>
          <c:order val="3"/>
          <c:tx>
            <c:strRef>
              <c:f>'0_matress_brand_index_interest'!$U$139</c:f>
              <c:strCache>
                <c:ptCount val="1"/>
                <c:pt idx="0">
                  <c:v>Eastern Cape</c:v>
                </c:pt>
              </c:strCache>
            </c:strRef>
          </c:tx>
          <c:spPr>
            <a:ln w="50800" cap="rnd">
              <a:solidFill>
                <a:srgbClr val="80DE7D"/>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'0_matress_brand_index_interest'!$V$139:$Z$139</c:f>
              <c:numCache>
                <c:formatCode>0.00</c:formatCode>
                <c:ptCount val="5"/>
                <c:pt idx="0">
                  <c:v>1</c:v>
                </c:pt>
                <c:pt idx="1">
                  <c:v>0.53208773354995897</c:v>
                </c:pt>
                <c:pt idx="2">
                  <c:v>0.69455727051177896</c:v>
                </c:pt>
                <c:pt idx="3">
                  <c:v>1.02843216896831</c:v>
                </c:pt>
                <c:pt idx="4">
                  <c:v>0.78391551584077901</c:v>
                </c:pt>
              </c:numCache>
            </c:numRef>
          </c:val>
          <c:smooth val="0"/>
          <c:extLst>
            <c:ext xmlns:c16="http://schemas.microsoft.com/office/drawing/2014/chart" uri="{C3380CC4-5D6E-409C-BE32-E72D297353CC}">
              <c16:uniqueId val="{00000003-EE46-C748-AC11-BA5410F4F57A}"/>
            </c:ext>
          </c:extLst>
        </c:ser>
        <c:ser>
          <c:idx val="4"/>
          <c:order val="4"/>
          <c:tx>
            <c:strRef>
              <c:f>'0_matress_brand_index_interest'!$U$140</c:f>
              <c:strCache>
                <c:ptCount val="1"/>
                <c:pt idx="0">
                  <c:v>Limpopo</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'0_matress_brand_index_interest'!$V$140:$Z$140</c:f>
              <c:numCache>
                <c:formatCode>0.00</c:formatCode>
                <c:ptCount val="5"/>
                <c:pt idx="0">
                  <c:v>1</c:v>
                </c:pt>
                <c:pt idx="1">
                  <c:v>2.0498960498960499</c:v>
                </c:pt>
                <c:pt idx="2">
                  <c:v>1.0103950103950099</c:v>
                </c:pt>
                <c:pt idx="3">
                  <c:v>1.53014553014553</c:v>
                </c:pt>
                <c:pt idx="4">
                  <c:v>1.5945945945945901</c:v>
                </c:pt>
              </c:numCache>
            </c:numRef>
          </c:val>
          <c:smooth val="0"/>
          <c:extLst>
            <c:ext xmlns:c16="http://schemas.microsoft.com/office/drawing/2014/chart" uri="{C3380CC4-5D6E-409C-BE32-E72D297353CC}">
              <c16:uniqueId val="{00000004-EE46-C748-AC11-BA5410F4F57A}"/>
            </c:ext>
          </c:extLst>
        </c:ser>
        <c:ser>
          <c:idx val="5"/>
          <c:order val="5"/>
          <c:tx>
            <c:strRef>
              <c:f>'0_matress_brand_index_interest'!$U$141</c:f>
              <c:strCache>
                <c:ptCount val="1"/>
                <c:pt idx="0">
                  <c:v>Free State</c:v>
                </c:pt>
              </c:strCache>
            </c:strRef>
          </c:tx>
          <c:spPr>
            <a:ln w="50800" cap="rnd">
              <a:solidFill>
                <a:srgbClr val="F09C47"/>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'0_matress_brand_index_interest'!$V$141:$Z$141</c:f>
              <c:numCache>
                <c:formatCode>0.00</c:formatCode>
                <c:ptCount val="5"/>
                <c:pt idx="0">
                  <c:v>1</c:v>
                </c:pt>
                <c:pt idx="1">
                  <c:v>1.67654986522911</c:v>
                </c:pt>
                <c:pt idx="2">
                  <c:v>1.23450134770889</c:v>
                </c:pt>
                <c:pt idx="3">
                  <c:v>1.2264150943396199</c:v>
                </c:pt>
                <c:pt idx="4">
                  <c:v>1.6630727762803199</c:v>
                </c:pt>
              </c:numCache>
            </c:numRef>
          </c:val>
          <c:smooth val="0"/>
          <c:extLst>
            <c:ext xmlns:c16="http://schemas.microsoft.com/office/drawing/2014/chart" uri="{C3380CC4-5D6E-409C-BE32-E72D297353CC}">
              <c16:uniqueId val="{00000005-EE46-C748-AC11-BA5410F4F57A}"/>
            </c:ext>
          </c:extLst>
        </c:ser>
        <c:ser>
          <c:idx val="6"/>
          <c:order val="6"/>
          <c:tx>
            <c:strRef>
              <c:f>'0_matress_brand_index_interest'!$U$142</c:f>
              <c:strCache>
                <c:ptCount val="1"/>
                <c:pt idx="0">
                  <c:v>Mpumalanga</c:v>
                </c:pt>
              </c:strCache>
            </c:strRef>
          </c:tx>
          <c:spPr>
            <a:ln w="50800" cap="rnd">
              <a:solidFill>
                <a:srgbClr val="F06347"/>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'0_matress_brand_index_interest'!$V$142:$Z$142</c:f>
              <c:numCache>
                <c:formatCode>0.00</c:formatCode>
                <c:ptCount val="5"/>
                <c:pt idx="0">
                  <c:v>1</c:v>
                </c:pt>
                <c:pt idx="1">
                  <c:v>1.5767790262172201</c:v>
                </c:pt>
                <c:pt idx="2">
                  <c:v>2.2846441947565501</c:v>
                </c:pt>
                <c:pt idx="3">
                  <c:v>1.5880149812733999</c:v>
                </c:pt>
                <c:pt idx="4">
                  <c:v>2.86142322097378</c:v>
                </c:pt>
              </c:numCache>
            </c:numRef>
          </c:val>
          <c:smooth val="0"/>
          <c:extLst>
            <c:ext xmlns:c16="http://schemas.microsoft.com/office/drawing/2014/chart" uri="{C3380CC4-5D6E-409C-BE32-E72D297353CC}">
              <c16:uniqueId val="{00000006-EE46-C748-AC11-BA5410F4F57A}"/>
            </c:ext>
          </c:extLst>
        </c:ser>
        <c:ser>
          <c:idx val="7"/>
          <c:order val="7"/>
          <c:tx>
            <c:strRef>
              <c:f>'0_matress_brand_index_interest'!$U$143</c:f>
              <c:strCache>
                <c:ptCount val="1"/>
                <c:pt idx="0">
                  <c:v>North West</c:v>
                </c:pt>
              </c:strCache>
            </c:strRef>
          </c:tx>
          <c:spPr>
            <a:ln w="50800" cap="rnd">
              <a:solidFill>
                <a:srgbClr val="C96378"/>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'0_matress_brand_index_interest'!$V$143:$Z$143</c:f>
              <c:numCache>
                <c:formatCode>0.00</c:formatCode>
                <c:ptCount val="5"/>
                <c:pt idx="0">
                  <c:v>1</c:v>
                </c:pt>
                <c:pt idx="1">
                  <c:v>0.7578125</c:v>
                </c:pt>
                <c:pt idx="2">
                  <c:v>1.21484375</c:v>
                </c:pt>
                <c:pt idx="3">
                  <c:v>0.9609375</c:v>
                </c:pt>
                <c:pt idx="4">
                  <c:v>1.38671875</c:v>
                </c:pt>
              </c:numCache>
            </c:numRef>
          </c:val>
          <c:smooth val="0"/>
          <c:extLst>
            <c:ext xmlns:c16="http://schemas.microsoft.com/office/drawing/2014/chart" uri="{C3380CC4-5D6E-409C-BE32-E72D297353CC}">
              <c16:uniqueId val="{00000007-EE46-C748-AC11-BA5410F4F57A}"/>
            </c:ext>
          </c:extLst>
        </c:ser>
        <c:dLbls>
          <c:showLegendKey val="0"/>
          <c:showVal val="0"/>
          <c:showCatName val="0"/>
          <c:showSerName val="0"/>
          <c:showPercent val="0"/>
          <c:showBubbleSize val="0"/>
        </c:dLbls>
        <c:smooth val="0"/>
        <c:axId val="1389787023"/>
        <c:axId val="1389807103"/>
      </c:lineChart>
      <c:catAx>
        <c:axId val="138978702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389807103"/>
        <c:crosses val="autoZero"/>
        <c:auto val="1"/>
        <c:lblAlgn val="ctr"/>
        <c:lblOffset val="100"/>
        <c:noMultiLvlLbl val="0"/>
      </c:catAx>
      <c:valAx>
        <c:axId val="1389807103"/>
        <c:scaling>
          <c:orientation val="minMax"/>
          <c:max val="3"/>
        </c:scaling>
        <c:delete val="0"/>
        <c:axPos val="l"/>
        <c:majorGridlines>
          <c:spPr>
            <a:ln w="9525" cap="flat" cmpd="sng" algn="ctr">
              <a:solidFill>
                <a:srgbClr val="BCB5AC"/>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389787023"/>
        <c:crosses val="autoZero"/>
        <c:crossBetween val="between"/>
        <c:majorUnit val="1"/>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Bravo</a:t>
            </a:r>
          </a:p>
        </c:rich>
      </c:tx>
      <c:layout>
        <c:manualLayout>
          <c:xMode val="edge"/>
          <c:yMode val="edge"/>
          <c:x val="7.48109264119763E-2"/>
          <c:y val="3.998555902120389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tx>
            <c:strRef>
              <c:f>'0_matress_brand_index_interest'!$U$156</c:f>
              <c:strCache>
                <c:ptCount val="1"/>
                <c:pt idx="0">
                  <c:v>2017</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'0_matress_brand_index_interest'!$T$157:$T$160</c:f>
              <c:strCache>
                <c:ptCount val="4"/>
                <c:pt idx="0">
                  <c:v>Gauteng</c:v>
                </c:pt>
                <c:pt idx="1">
                  <c:v>KwaZulu-Natal</c:v>
                </c:pt>
                <c:pt idx="2">
                  <c:v>Western Cape</c:v>
                </c:pt>
                <c:pt idx="3">
                  <c:v>Eastern Cape</c:v>
                </c:pt>
              </c:strCache>
            </c:strRef>
          </c:cat>
          <c:val>
            <c:numRef>
              <c:f>'0_matress_brand_index_interest'!$U$157:$U$160</c:f>
              <c:numCache>
                <c:formatCode>0.00</c:formatCode>
                <c:ptCount val="4"/>
                <c:pt idx="0">
                  <c:v>1</c:v>
                </c:pt>
                <c:pt idx="1">
                  <c:v>1</c:v>
                </c:pt>
                <c:pt idx="2">
                  <c:v>1</c:v>
                </c:pt>
                <c:pt idx="3">
                  <c:v>1</c:v>
                </c:pt>
              </c:numCache>
            </c:numRef>
          </c:val>
          <c:extLst>
            <c:ext xmlns:c16="http://schemas.microsoft.com/office/drawing/2014/chart" uri="{C3380CC4-5D6E-409C-BE32-E72D297353CC}">
              <c16:uniqueId val="{00000000-0BAD-7748-8201-17D6465EEA73}"/>
            </c:ext>
          </c:extLst>
        </c:ser>
        <c:ser>
          <c:idx val="1"/>
          <c:order val="1"/>
          <c:tx>
            <c:strRef>
              <c:f>'0_matress_brand_index_interest'!$V$156</c:f>
              <c:strCache>
                <c:ptCount val="1"/>
                <c:pt idx="0">
                  <c:v>2018</c:v>
                </c:pt>
              </c:strCache>
            </c:strRef>
          </c:tx>
          <c:spPr>
            <a:solidFill>
              <a:srgbClr val="3CD6A3"/>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'0_matress_brand_index_interest'!$T$157:$T$160</c:f>
              <c:strCache>
                <c:ptCount val="4"/>
                <c:pt idx="0">
                  <c:v>Gauteng</c:v>
                </c:pt>
                <c:pt idx="1">
                  <c:v>KwaZulu-Natal</c:v>
                </c:pt>
                <c:pt idx="2">
                  <c:v>Western Cape</c:v>
                </c:pt>
                <c:pt idx="3">
                  <c:v>Eastern Cape</c:v>
                </c:pt>
              </c:strCache>
            </c:strRef>
          </c:cat>
          <c:val>
            <c:numRef>
              <c:f>'0_matress_brand_index_interest'!$V$157:$V$160</c:f>
              <c:numCache>
                <c:formatCode>0.00</c:formatCode>
                <c:ptCount val="4"/>
                <c:pt idx="0">
                  <c:v>1.2290720311486001</c:v>
                </c:pt>
                <c:pt idx="1">
                  <c:v>1.29680365296803</c:v>
                </c:pt>
                <c:pt idx="2">
                  <c:v>1.1081081081080999</c:v>
                </c:pt>
                <c:pt idx="3">
                  <c:v>0.774535809018567</c:v>
                </c:pt>
              </c:numCache>
            </c:numRef>
          </c:val>
          <c:extLst>
            <c:ext xmlns:c16="http://schemas.microsoft.com/office/drawing/2014/chart" uri="{C3380CC4-5D6E-409C-BE32-E72D297353CC}">
              <c16:uniqueId val="{00000001-0BAD-7748-8201-17D6465EEA73}"/>
            </c:ext>
          </c:extLst>
        </c:ser>
        <c:ser>
          <c:idx val="2"/>
          <c:order val="2"/>
          <c:tx>
            <c:strRef>
              <c:f>'0_matress_brand_index_interest'!$W$156</c:f>
              <c:strCache>
                <c:ptCount val="1"/>
                <c:pt idx="0">
                  <c:v>2019</c:v>
                </c:pt>
              </c:strCache>
            </c:strRef>
          </c:tx>
          <c:spPr>
            <a:solidFill>
              <a:srgbClr val="80DE7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'0_matress_brand_index_interest'!$T$157:$T$160</c:f>
              <c:strCache>
                <c:ptCount val="4"/>
                <c:pt idx="0">
                  <c:v>Gauteng</c:v>
                </c:pt>
                <c:pt idx="1">
                  <c:v>KwaZulu-Natal</c:v>
                </c:pt>
                <c:pt idx="2">
                  <c:v>Western Cape</c:v>
                </c:pt>
                <c:pt idx="3">
                  <c:v>Eastern Cape</c:v>
                </c:pt>
              </c:strCache>
            </c:strRef>
          </c:cat>
          <c:val>
            <c:numRef>
              <c:f>'0_matress_brand_index_interest'!$W$157:$W$160</c:f>
              <c:numCache>
                <c:formatCode>0.00</c:formatCode>
                <c:ptCount val="4"/>
                <c:pt idx="0">
                  <c:v>1.4127190136275101</c:v>
                </c:pt>
                <c:pt idx="1">
                  <c:v>1.3135464231354601</c:v>
                </c:pt>
                <c:pt idx="2">
                  <c:v>1.0238473767885501</c:v>
                </c:pt>
                <c:pt idx="3">
                  <c:v>1.0689655172413699</c:v>
                </c:pt>
              </c:numCache>
            </c:numRef>
          </c:val>
          <c:extLst>
            <c:ext xmlns:c16="http://schemas.microsoft.com/office/drawing/2014/chart" uri="{C3380CC4-5D6E-409C-BE32-E72D297353CC}">
              <c16:uniqueId val="{00000002-0BAD-7748-8201-17D6465EEA73}"/>
            </c:ext>
          </c:extLst>
        </c:ser>
        <c:ser>
          <c:idx val="3"/>
          <c:order val="3"/>
          <c:tx>
            <c:strRef>
              <c:f>'0_matress_brand_index_interest'!$X$156</c:f>
              <c:strCache>
                <c:ptCount val="1"/>
                <c:pt idx="0">
                  <c:v>2020</c:v>
                </c:pt>
              </c:strCache>
            </c:strRef>
          </c:tx>
          <c:spPr>
            <a:solidFill>
              <a:srgbClr val="EACC7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'0_matress_brand_index_interest'!$T$157:$T$160</c:f>
              <c:strCache>
                <c:ptCount val="4"/>
                <c:pt idx="0">
                  <c:v>Gauteng</c:v>
                </c:pt>
                <c:pt idx="1">
                  <c:v>KwaZulu-Natal</c:v>
                </c:pt>
                <c:pt idx="2">
                  <c:v>Western Cape</c:v>
                </c:pt>
                <c:pt idx="3">
                  <c:v>Eastern Cape</c:v>
                </c:pt>
              </c:strCache>
            </c:strRef>
          </c:cat>
          <c:val>
            <c:numRef>
              <c:f>'0_matress_brand_index_interest'!$X$157:$X$160</c:f>
              <c:numCache>
                <c:formatCode>0.00</c:formatCode>
                <c:ptCount val="4"/>
                <c:pt idx="0">
                  <c:v>1.64503569110966</c:v>
                </c:pt>
                <c:pt idx="1">
                  <c:v>2.2861491628614901</c:v>
                </c:pt>
                <c:pt idx="2">
                  <c:v>1.77742448330683</c:v>
                </c:pt>
                <c:pt idx="3">
                  <c:v>1.29177718832891</c:v>
                </c:pt>
              </c:numCache>
            </c:numRef>
          </c:val>
          <c:extLst>
            <c:ext xmlns:c16="http://schemas.microsoft.com/office/drawing/2014/chart" uri="{C3380CC4-5D6E-409C-BE32-E72D297353CC}">
              <c16:uniqueId val="{00000003-0BAD-7748-8201-17D6465EEA73}"/>
            </c:ext>
          </c:extLst>
        </c:ser>
        <c:dLbls>
          <c:dLblPos val="inEnd"/>
          <c:showLegendKey val="0"/>
          <c:showVal val="1"/>
          <c:showCatName val="0"/>
          <c:showSerName val="0"/>
          <c:showPercent val="0"/>
          <c:showBubbleSize val="0"/>
        </c:dLbls>
        <c:gapWidth val="100"/>
        <c:overlap val="-15"/>
        <c:axId val="1662084559"/>
        <c:axId val="1662086207"/>
      </c:barChart>
      <c:catAx>
        <c:axId val="1662084559"/>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662086207"/>
        <c:crosses val="autoZero"/>
        <c:auto val="1"/>
        <c:lblAlgn val="ctr"/>
        <c:lblOffset val="100"/>
        <c:noMultiLvlLbl val="0"/>
      </c:catAx>
      <c:valAx>
        <c:axId val="1662086207"/>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Search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662084559"/>
        <c:crosses val="autoZero"/>
        <c:crossBetween val="between"/>
        <c:majorUnit val="1"/>
      </c:valAx>
      <c:spPr>
        <a:noFill/>
        <a:ln w="25400">
          <a:noFill/>
        </a:ln>
        <a:effectLst/>
      </c:spPr>
    </c:plotArea>
    <c:plotVisOnly val="1"/>
    <c:dispBlanksAs val="gap"/>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Rest of market</a:t>
            </a:r>
          </a:p>
        </c:rich>
      </c:tx>
      <c:layout>
        <c:manualLayout>
          <c:xMode val="edge"/>
          <c:yMode val="edge"/>
          <c:x val="8.2542407893457764E-2"/>
          <c:y val="4.8346787317914391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tx>
            <c:strRef>
              <c:f>'0_matress_brand_index_interest'!$U$166</c:f>
              <c:strCache>
                <c:ptCount val="1"/>
                <c:pt idx="0">
                  <c:v>2017</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'0_matress_brand_index_interest'!$T$167:$T$170</c:f>
              <c:strCache>
                <c:ptCount val="4"/>
                <c:pt idx="0">
                  <c:v>Gauteng</c:v>
                </c:pt>
                <c:pt idx="1">
                  <c:v>KwaZulu-Natal</c:v>
                </c:pt>
                <c:pt idx="2">
                  <c:v>Western Cape</c:v>
                </c:pt>
                <c:pt idx="3">
                  <c:v>Eastern Cape</c:v>
                </c:pt>
              </c:strCache>
            </c:strRef>
          </c:cat>
          <c:val>
            <c:numRef>
              <c:f>'0_matress_brand_index_interest'!$U$167:$U$170</c:f>
              <c:numCache>
                <c:formatCode>0.00</c:formatCode>
                <c:ptCount val="4"/>
                <c:pt idx="0">
                  <c:v>1</c:v>
                </c:pt>
                <c:pt idx="1">
                  <c:v>1</c:v>
                </c:pt>
                <c:pt idx="2">
                  <c:v>1</c:v>
                </c:pt>
                <c:pt idx="3">
                  <c:v>1</c:v>
                </c:pt>
              </c:numCache>
            </c:numRef>
          </c:val>
          <c:extLst>
            <c:ext xmlns:c16="http://schemas.microsoft.com/office/drawing/2014/chart" uri="{C3380CC4-5D6E-409C-BE32-E72D297353CC}">
              <c16:uniqueId val="{00000000-5670-6B40-B8E4-C058A8B7D28B}"/>
            </c:ext>
          </c:extLst>
        </c:ser>
        <c:ser>
          <c:idx val="1"/>
          <c:order val="1"/>
          <c:tx>
            <c:strRef>
              <c:f>'0_matress_brand_index_interest'!$V$166</c:f>
              <c:strCache>
                <c:ptCount val="1"/>
                <c:pt idx="0">
                  <c:v>2018</c:v>
                </c:pt>
              </c:strCache>
            </c:strRef>
          </c:tx>
          <c:spPr>
            <a:solidFill>
              <a:srgbClr val="3CD6A3"/>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'0_matress_brand_index_interest'!$T$167:$T$170</c:f>
              <c:strCache>
                <c:ptCount val="4"/>
                <c:pt idx="0">
                  <c:v>Gauteng</c:v>
                </c:pt>
                <c:pt idx="1">
                  <c:v>KwaZulu-Natal</c:v>
                </c:pt>
                <c:pt idx="2">
                  <c:v>Western Cape</c:v>
                </c:pt>
                <c:pt idx="3">
                  <c:v>Eastern Cape</c:v>
                </c:pt>
              </c:strCache>
            </c:strRef>
          </c:cat>
          <c:val>
            <c:numRef>
              <c:f>'0_matress_brand_index_interest'!$V$167:$V$170</c:f>
              <c:numCache>
                <c:formatCode>0.00</c:formatCode>
                <c:ptCount val="4"/>
                <c:pt idx="0">
                  <c:v>1.05393335623497</c:v>
                </c:pt>
                <c:pt idx="1">
                  <c:v>2.0619097586568702</c:v>
                </c:pt>
                <c:pt idx="2">
                  <c:v>1.1712328767123199</c:v>
                </c:pt>
                <c:pt idx="3">
                  <c:v>0.42505854800936699</c:v>
                </c:pt>
              </c:numCache>
            </c:numRef>
          </c:val>
          <c:extLst>
            <c:ext xmlns:c16="http://schemas.microsoft.com/office/drawing/2014/chart" uri="{C3380CC4-5D6E-409C-BE32-E72D297353CC}">
              <c16:uniqueId val="{00000001-5670-6B40-B8E4-C058A8B7D28B}"/>
            </c:ext>
          </c:extLst>
        </c:ser>
        <c:ser>
          <c:idx val="2"/>
          <c:order val="2"/>
          <c:tx>
            <c:strRef>
              <c:f>'0_matress_brand_index_interest'!$W$166</c:f>
              <c:strCache>
                <c:ptCount val="1"/>
                <c:pt idx="0">
                  <c:v>2019</c:v>
                </c:pt>
              </c:strCache>
            </c:strRef>
          </c:tx>
          <c:spPr>
            <a:solidFill>
              <a:srgbClr val="80DE7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'0_matress_brand_index_interest'!$T$167:$T$170</c:f>
              <c:strCache>
                <c:ptCount val="4"/>
                <c:pt idx="0">
                  <c:v>Gauteng</c:v>
                </c:pt>
                <c:pt idx="1">
                  <c:v>KwaZulu-Natal</c:v>
                </c:pt>
                <c:pt idx="2">
                  <c:v>Western Cape</c:v>
                </c:pt>
                <c:pt idx="3">
                  <c:v>Eastern Cape</c:v>
                </c:pt>
              </c:strCache>
            </c:strRef>
          </c:cat>
          <c:val>
            <c:numRef>
              <c:f>'0_matress_brand_index_interest'!$W$167:$W$170</c:f>
              <c:numCache>
                <c:formatCode>0.00</c:formatCode>
                <c:ptCount val="4"/>
                <c:pt idx="0">
                  <c:v>1.1504637581587001</c:v>
                </c:pt>
                <c:pt idx="1">
                  <c:v>1.87722980062959</c:v>
                </c:pt>
                <c:pt idx="2">
                  <c:v>1.0904109589041</c:v>
                </c:pt>
                <c:pt idx="3">
                  <c:v>0.52927400468384</c:v>
                </c:pt>
              </c:numCache>
            </c:numRef>
          </c:val>
          <c:extLst>
            <c:ext xmlns:c16="http://schemas.microsoft.com/office/drawing/2014/chart" uri="{C3380CC4-5D6E-409C-BE32-E72D297353CC}">
              <c16:uniqueId val="{00000002-5670-6B40-B8E4-C058A8B7D28B}"/>
            </c:ext>
          </c:extLst>
        </c:ser>
        <c:ser>
          <c:idx val="3"/>
          <c:order val="3"/>
          <c:tx>
            <c:strRef>
              <c:f>'0_matress_brand_index_interest'!$X$166</c:f>
              <c:strCache>
                <c:ptCount val="1"/>
                <c:pt idx="0">
                  <c:v>2020</c:v>
                </c:pt>
              </c:strCache>
            </c:strRef>
          </c:tx>
          <c:spPr>
            <a:solidFill>
              <a:srgbClr val="EACC7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'0_matress_brand_index_interest'!$T$167:$T$170</c:f>
              <c:strCache>
                <c:ptCount val="4"/>
                <c:pt idx="0">
                  <c:v>Gauteng</c:v>
                </c:pt>
                <c:pt idx="1">
                  <c:v>KwaZulu-Natal</c:v>
                </c:pt>
                <c:pt idx="2">
                  <c:v>Western Cape</c:v>
                </c:pt>
                <c:pt idx="3">
                  <c:v>Eastern Cape</c:v>
                </c:pt>
              </c:strCache>
            </c:strRef>
          </c:cat>
          <c:val>
            <c:numRef>
              <c:f>'0_matress_brand_index_interest'!$X$167:$X$170</c:f>
              <c:numCache>
                <c:formatCode>0.00</c:formatCode>
                <c:ptCount val="4"/>
                <c:pt idx="0">
                  <c:v>1.3658536585365799</c:v>
                </c:pt>
                <c:pt idx="1">
                  <c:v>2.2214060860440701</c:v>
                </c:pt>
                <c:pt idx="2">
                  <c:v>1.3732876712328701</c:v>
                </c:pt>
                <c:pt idx="3">
                  <c:v>0.91217798594847699</c:v>
                </c:pt>
              </c:numCache>
            </c:numRef>
          </c:val>
          <c:extLst>
            <c:ext xmlns:c16="http://schemas.microsoft.com/office/drawing/2014/chart" uri="{C3380CC4-5D6E-409C-BE32-E72D297353CC}">
              <c16:uniqueId val="{00000003-5670-6B40-B8E4-C058A8B7D28B}"/>
            </c:ext>
          </c:extLst>
        </c:ser>
        <c:dLbls>
          <c:dLblPos val="inEnd"/>
          <c:showLegendKey val="0"/>
          <c:showVal val="1"/>
          <c:showCatName val="0"/>
          <c:showSerName val="0"/>
          <c:showPercent val="0"/>
          <c:showBubbleSize val="0"/>
        </c:dLbls>
        <c:gapWidth val="100"/>
        <c:overlap val="-15"/>
        <c:axId val="1284202783"/>
        <c:axId val="1284204431"/>
      </c:barChart>
      <c:catAx>
        <c:axId val="128420278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284204431"/>
        <c:crosses val="autoZero"/>
        <c:auto val="1"/>
        <c:lblAlgn val="ctr"/>
        <c:lblOffset val="100"/>
        <c:noMultiLvlLbl val="0"/>
      </c:catAx>
      <c:valAx>
        <c:axId val="1284204431"/>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Search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284202783"/>
        <c:crosses val="autoZero"/>
        <c:crossBetween val="between"/>
        <c:majorUnit val="1"/>
      </c:valAx>
      <c:spPr>
        <a:noFill/>
        <a:ln>
          <a:noFill/>
        </a:ln>
        <a:effectLst/>
      </c:spPr>
    </c:plotArea>
    <c:legend>
      <c:legendPos val="b"/>
      <c:layout>
        <c:manualLayout>
          <c:xMode val="edge"/>
          <c:yMode val="edge"/>
          <c:x val="0.37659254398755709"/>
          <c:y val="0.89194493034446132"/>
          <c:w val="0.24681479051229707"/>
          <c:h val="0.10805506965553865"/>
        </c:manualLayout>
      </c:layout>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r>
              <a:rPr lang="en-GB"/>
              <a:t>Gauteng's share of search interest in mattress brands </a:t>
            </a:r>
          </a:p>
          <a:p>
            <a:pPr marL="0" marR="0" indent="0" algn="ctr" defTabSz="914400" rtl="0" eaLnBrk="1" fontAlgn="auto" latinLnBrk="0" hangingPunct="1">
              <a:lnSpc>
                <a:spcPct val="100000"/>
              </a:lnSpc>
              <a:spcBef>
                <a:spcPts val="0"/>
              </a:spcBef>
              <a:spcAft>
                <a:spcPts val="0"/>
              </a:spcAft>
              <a:buClrTx/>
              <a:buSzTx/>
              <a:buFontTx/>
              <a:buNone/>
              <a:tabLst/>
              <a:defRPr sz="1200">
                <a:solidFill>
                  <a:srgbClr val="000000"/>
                </a:solidFill>
                <a:effectLst/>
                <a:latin typeface="Roboto Medium"/>
                <a:ea typeface="Roboto Medium"/>
                <a:cs typeface="Roboto Medium"/>
              </a:defRPr>
            </a:pPr>
            <a:endParaRPr lang="en-ZA"/>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endParaRPr lang="en-US"/>
        </a:p>
      </c:txPr>
    </c:title>
    <c:autoTitleDeleted val="0"/>
    <c:plotArea>
      <c:layout/>
      <c:lineChart>
        <c:grouping val="standard"/>
        <c:varyColors val="0"/>
        <c:ser>
          <c:idx val="0"/>
          <c:order val="0"/>
          <c:tx>
            <c:strRef>
              <c:f>'1_benchmark'!$O$283</c:f>
              <c:strCache>
                <c:ptCount val="1"/>
                <c:pt idx="0">
                  <c:v>Slumberland</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numRef>
              <c:f>'1_benchmark'!$W$266:$AA$266</c:f>
              <c:numCache>
                <c:formatCode>General</c:formatCode>
                <c:ptCount val="5"/>
                <c:pt idx="0">
                  <c:v>2017</c:v>
                </c:pt>
                <c:pt idx="1">
                  <c:v>2018</c:v>
                </c:pt>
                <c:pt idx="2">
                  <c:v>2019</c:v>
                </c:pt>
                <c:pt idx="3">
                  <c:v>2020</c:v>
                </c:pt>
                <c:pt idx="4">
                  <c:v>2021</c:v>
                </c:pt>
              </c:numCache>
            </c:numRef>
          </c:cat>
          <c:val>
            <c:numRef>
              <c:f>'1_benchmark'!$W$267:$AA$267</c:f>
              <c:numCache>
                <c:formatCode>0%</c:formatCode>
                <c:ptCount val="5"/>
                <c:pt idx="0">
                  <c:v>0.27897574123989216</c:v>
                </c:pt>
                <c:pt idx="1">
                  <c:v>0.28980249899234178</c:v>
                </c:pt>
                <c:pt idx="2">
                  <c:v>0.29714078899746654</c:v>
                </c:pt>
                <c:pt idx="3">
                  <c:v>0.30102902779910917</c:v>
                </c:pt>
                <c:pt idx="4">
                  <c:v>0.32123717654264278</c:v>
                </c:pt>
              </c:numCache>
            </c:numRef>
          </c:val>
          <c:smooth val="0"/>
          <c:extLst>
            <c:ext xmlns:c16="http://schemas.microsoft.com/office/drawing/2014/chart" uri="{C3380CC4-5D6E-409C-BE32-E72D297353CC}">
              <c16:uniqueId val="{00000000-B0D9-9D4D-A340-07682EF43621}"/>
            </c:ext>
          </c:extLst>
        </c:ser>
        <c:ser>
          <c:idx val="1"/>
          <c:order val="1"/>
          <c:tx>
            <c:strRef>
              <c:f>'1_benchmark'!$V$268</c:f>
              <c:strCache>
                <c:ptCount val="1"/>
                <c:pt idx="0">
                  <c:v>Restonic</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numRef>
              <c:f>'1_benchmark'!$W$266:$AA$266</c:f>
              <c:numCache>
                <c:formatCode>General</c:formatCode>
                <c:ptCount val="5"/>
                <c:pt idx="0">
                  <c:v>2017</c:v>
                </c:pt>
                <c:pt idx="1">
                  <c:v>2018</c:v>
                </c:pt>
                <c:pt idx="2">
                  <c:v>2019</c:v>
                </c:pt>
                <c:pt idx="3">
                  <c:v>2020</c:v>
                </c:pt>
                <c:pt idx="4">
                  <c:v>2021</c:v>
                </c:pt>
              </c:numCache>
            </c:numRef>
          </c:cat>
          <c:val>
            <c:numRef>
              <c:f>'1_benchmark'!$W$268:$AA$268</c:f>
              <c:numCache>
                <c:formatCode>0%</c:formatCode>
                <c:ptCount val="5"/>
                <c:pt idx="0">
                  <c:v>0.19339622641509435</c:v>
                </c:pt>
                <c:pt idx="1">
                  <c:v>0.24748085449415558</c:v>
                </c:pt>
                <c:pt idx="2">
                  <c:v>0.22964169381107491</c:v>
                </c:pt>
                <c:pt idx="3">
                  <c:v>0.24973122408232223</c:v>
                </c:pt>
                <c:pt idx="4">
                  <c:v>0.23641096309906598</c:v>
                </c:pt>
              </c:numCache>
            </c:numRef>
          </c:val>
          <c:smooth val="0"/>
          <c:extLst>
            <c:ext xmlns:c16="http://schemas.microsoft.com/office/drawing/2014/chart" uri="{C3380CC4-5D6E-409C-BE32-E72D297353CC}">
              <c16:uniqueId val="{00000001-B0D9-9D4D-A340-07682EF43621}"/>
            </c:ext>
          </c:extLst>
        </c:ser>
        <c:ser>
          <c:idx val="2"/>
          <c:order val="2"/>
          <c:tx>
            <c:strRef>
              <c:f>'1_benchmark'!$V$269</c:f>
              <c:strCache>
                <c:ptCount val="1"/>
                <c:pt idx="0">
                  <c:v>Cloud Nine</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cat>
            <c:numRef>
              <c:f>'1_benchmark'!$W$266:$AA$266</c:f>
              <c:numCache>
                <c:formatCode>General</c:formatCode>
                <c:ptCount val="5"/>
                <c:pt idx="0">
                  <c:v>2017</c:v>
                </c:pt>
                <c:pt idx="1">
                  <c:v>2018</c:v>
                </c:pt>
                <c:pt idx="2">
                  <c:v>2019</c:v>
                </c:pt>
                <c:pt idx="3">
                  <c:v>2020</c:v>
                </c:pt>
                <c:pt idx="4">
                  <c:v>2021</c:v>
                </c:pt>
              </c:numCache>
            </c:numRef>
          </c:cat>
          <c:val>
            <c:numRef>
              <c:f>'1_benchmark'!$W$269:$AA$269</c:f>
              <c:numCache>
                <c:formatCode>0%</c:formatCode>
                <c:ptCount val="5"/>
                <c:pt idx="0">
                  <c:v>0.16442048517520216</c:v>
                </c:pt>
                <c:pt idx="1">
                  <c:v>0.13986295848448208</c:v>
                </c:pt>
                <c:pt idx="2">
                  <c:v>0.12685486789721317</c:v>
                </c:pt>
                <c:pt idx="3">
                  <c:v>0.11949009368760559</c:v>
                </c:pt>
                <c:pt idx="4">
                  <c:v>0.12831113152656562</c:v>
                </c:pt>
              </c:numCache>
            </c:numRef>
          </c:val>
          <c:smooth val="0"/>
          <c:extLst>
            <c:ext xmlns:c16="http://schemas.microsoft.com/office/drawing/2014/chart" uri="{C3380CC4-5D6E-409C-BE32-E72D297353CC}">
              <c16:uniqueId val="{00000002-B0D9-9D4D-A340-07682EF43621}"/>
            </c:ext>
          </c:extLst>
        </c:ser>
        <c:ser>
          <c:idx val="3"/>
          <c:order val="3"/>
          <c:tx>
            <c:strRef>
              <c:f>'1_benchmark'!$V$270</c:f>
              <c:strCache>
                <c:ptCount val="1"/>
                <c:pt idx="0">
                  <c:v>Simmons</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cat>
            <c:numRef>
              <c:f>'1_benchmark'!$W$266:$AA$266</c:f>
              <c:numCache>
                <c:formatCode>General</c:formatCode>
                <c:ptCount val="5"/>
                <c:pt idx="0">
                  <c:v>2017</c:v>
                </c:pt>
                <c:pt idx="1">
                  <c:v>2018</c:v>
                </c:pt>
                <c:pt idx="2">
                  <c:v>2019</c:v>
                </c:pt>
                <c:pt idx="3">
                  <c:v>2020</c:v>
                </c:pt>
                <c:pt idx="4">
                  <c:v>2021</c:v>
                </c:pt>
              </c:numCache>
            </c:numRef>
          </c:cat>
          <c:val>
            <c:numRef>
              <c:f>'1_benchmark'!$W$270:$AA$270</c:f>
              <c:numCache>
                <c:formatCode>0%</c:formatCode>
                <c:ptCount val="5"/>
                <c:pt idx="0">
                  <c:v>0.11680143755615453</c:v>
                </c:pt>
                <c:pt idx="1">
                  <c:v>9.1495364772269244E-2</c:v>
                </c:pt>
                <c:pt idx="2">
                  <c:v>9.6634093376764388E-2</c:v>
                </c:pt>
                <c:pt idx="3">
                  <c:v>8.078636154200583E-2</c:v>
                </c:pt>
                <c:pt idx="4">
                  <c:v>5.8949624866023578E-2</c:v>
                </c:pt>
              </c:numCache>
            </c:numRef>
          </c:val>
          <c:smooth val="0"/>
          <c:extLst>
            <c:ext xmlns:c16="http://schemas.microsoft.com/office/drawing/2014/chart" uri="{C3380CC4-5D6E-409C-BE32-E72D297353CC}">
              <c16:uniqueId val="{00000003-B0D9-9D4D-A340-07682EF43621}"/>
            </c:ext>
          </c:extLst>
        </c:ser>
        <c:ser>
          <c:idx val="4"/>
          <c:order val="4"/>
          <c:tx>
            <c:strRef>
              <c:f>'1_benchmark'!$V$271</c:f>
              <c:strCache>
                <c:ptCount val="1"/>
                <c:pt idx="0">
                  <c:v>Tempur</c:v>
                </c:pt>
              </c:strCache>
            </c:strRef>
          </c:tx>
          <c:spPr>
            <a:ln w="50800" cap="rnd">
              <a:solidFill>
                <a:srgbClr val="F09C47"/>
              </a:solidFill>
              <a:prstDash val="solid"/>
              <a:round/>
            </a:ln>
            <a:effectLst>
              <a:outerShdw blurRad="63500" dist="37357" dir="2700000" rotWithShape="0">
                <a:scrgbClr r="0" g="0" b="0">
                  <a:alpha val="0"/>
                </a:scrgbClr>
              </a:outerShdw>
            </a:effectLst>
          </c:spPr>
          <c:marker>
            <c:symbol val="none"/>
          </c:marker>
          <c:cat>
            <c:numRef>
              <c:f>'1_benchmark'!$W$266:$AA$266</c:f>
              <c:numCache>
                <c:formatCode>General</c:formatCode>
                <c:ptCount val="5"/>
                <c:pt idx="0">
                  <c:v>2017</c:v>
                </c:pt>
                <c:pt idx="1">
                  <c:v>2018</c:v>
                </c:pt>
                <c:pt idx="2">
                  <c:v>2019</c:v>
                </c:pt>
                <c:pt idx="3">
                  <c:v>2020</c:v>
                </c:pt>
                <c:pt idx="4">
                  <c:v>2021</c:v>
                </c:pt>
              </c:numCache>
            </c:numRef>
          </c:cat>
          <c:val>
            <c:numRef>
              <c:f>'1_benchmark'!$W$271:$AA$271</c:f>
              <c:numCache>
                <c:formatCode>0%</c:formatCode>
                <c:ptCount val="5"/>
                <c:pt idx="0">
                  <c:v>8.7376460017969448E-2</c:v>
                </c:pt>
                <c:pt idx="1">
                  <c:v>5.7638049173720271E-2</c:v>
                </c:pt>
                <c:pt idx="2">
                  <c:v>5.2479189287006879E-2</c:v>
                </c:pt>
                <c:pt idx="3">
                  <c:v>4.9147596375364769E-2</c:v>
                </c:pt>
                <c:pt idx="4">
                  <c:v>5.9102740774766495E-2</c:v>
                </c:pt>
              </c:numCache>
            </c:numRef>
          </c:val>
          <c:smooth val="0"/>
          <c:extLst>
            <c:ext xmlns:c16="http://schemas.microsoft.com/office/drawing/2014/chart" uri="{C3380CC4-5D6E-409C-BE32-E72D297353CC}">
              <c16:uniqueId val="{00000004-B0D9-9D4D-A340-07682EF43621}"/>
            </c:ext>
          </c:extLst>
        </c:ser>
        <c:ser>
          <c:idx val="5"/>
          <c:order val="5"/>
          <c:tx>
            <c:strRef>
              <c:f>'1_benchmark'!$V$272</c:f>
              <c:strCache>
                <c:ptCount val="1"/>
                <c:pt idx="0">
                  <c:v>Edblo</c:v>
                </c:pt>
              </c:strCache>
            </c:strRef>
          </c:tx>
          <c:spPr>
            <a:ln w="50800" cap="rnd">
              <a:solidFill>
                <a:srgbClr val="F06347"/>
              </a:solidFill>
              <a:prstDash val="solid"/>
              <a:round/>
            </a:ln>
            <a:effectLst>
              <a:outerShdw blurRad="63500" dist="37357" dir="2700000" rotWithShape="0">
                <a:scrgbClr r="0" g="0" b="0">
                  <a:alpha val="0"/>
                </a:scrgbClr>
              </a:outerShdw>
            </a:effectLst>
          </c:spPr>
          <c:marker>
            <c:symbol val="none"/>
          </c:marker>
          <c:cat>
            <c:numRef>
              <c:f>'1_benchmark'!$W$266:$AA$266</c:f>
              <c:numCache>
                <c:formatCode>General</c:formatCode>
                <c:ptCount val="5"/>
                <c:pt idx="0">
                  <c:v>2017</c:v>
                </c:pt>
                <c:pt idx="1">
                  <c:v>2018</c:v>
                </c:pt>
                <c:pt idx="2">
                  <c:v>2019</c:v>
                </c:pt>
                <c:pt idx="3">
                  <c:v>2020</c:v>
                </c:pt>
                <c:pt idx="4">
                  <c:v>2021</c:v>
                </c:pt>
              </c:numCache>
            </c:numRef>
          </c:cat>
          <c:val>
            <c:numRef>
              <c:f>'1_benchmark'!$W$272:$AA$272</c:f>
              <c:numCache>
                <c:formatCode>0%</c:formatCode>
                <c:ptCount val="5"/>
                <c:pt idx="0">
                  <c:v>4.6495956873315362E-2</c:v>
                </c:pt>
                <c:pt idx="1">
                  <c:v>5.3405884723901655E-2</c:v>
                </c:pt>
                <c:pt idx="2">
                  <c:v>4.1259500542888163E-2</c:v>
                </c:pt>
                <c:pt idx="3">
                  <c:v>4.8840423898018737E-2</c:v>
                </c:pt>
                <c:pt idx="4">
                  <c:v>4.4097381717960495E-2</c:v>
                </c:pt>
              </c:numCache>
            </c:numRef>
          </c:val>
          <c:smooth val="0"/>
          <c:extLst>
            <c:ext xmlns:c16="http://schemas.microsoft.com/office/drawing/2014/chart" uri="{C3380CC4-5D6E-409C-BE32-E72D297353CC}">
              <c16:uniqueId val="{00000005-B0D9-9D4D-A340-07682EF43621}"/>
            </c:ext>
          </c:extLst>
        </c:ser>
        <c:ser>
          <c:idx val="6"/>
          <c:order val="6"/>
          <c:tx>
            <c:strRef>
              <c:f>'1_benchmark'!$O$283</c:f>
              <c:strCache>
                <c:ptCount val="1"/>
                <c:pt idx="0">
                  <c:v>Slumberland</c:v>
                </c:pt>
              </c:strCache>
            </c:strRef>
          </c:tx>
          <c:spPr>
            <a:ln w="50800" cap="rnd">
              <a:solidFill>
                <a:srgbClr val="C96378"/>
              </a:solidFill>
              <a:prstDash val="solid"/>
              <a:round/>
            </a:ln>
            <a:effectLst>
              <a:outerShdw blurRad="63500" dist="37357" dir="2700000" rotWithShape="0">
                <a:scrgbClr r="0" g="0" b="0">
                  <a:alpha val="0"/>
                </a:scrgbClr>
              </a:outerShdw>
            </a:effectLst>
          </c:spPr>
          <c:marker>
            <c:symbol val="none"/>
          </c:marker>
          <c:val>
            <c:numRef>
              <c:f>'1_benchmark'!$P$275:$T$275</c:f>
              <c:numCache>
                <c:formatCode>0.00%</c:formatCode>
                <c:ptCount val="5"/>
                <c:pt idx="0">
                  <c:v>1.2578616352201259E-2</c:v>
                </c:pt>
                <c:pt idx="1">
                  <c:v>2.7005239822652155E-2</c:v>
                </c:pt>
                <c:pt idx="2">
                  <c:v>2.6420557365182774E-2</c:v>
                </c:pt>
                <c:pt idx="3">
                  <c:v>2.2423590846260177E-2</c:v>
                </c:pt>
                <c:pt idx="4">
                  <c:v>2.3120502220180677E-2</c:v>
                </c:pt>
              </c:numCache>
            </c:numRef>
          </c:val>
          <c:smooth val="0"/>
          <c:extLst>
            <c:ext xmlns:c16="http://schemas.microsoft.com/office/drawing/2014/chart" uri="{C3380CC4-5D6E-409C-BE32-E72D297353CC}">
              <c16:uniqueId val="{00000006-B0D9-9D4D-A340-07682EF43621}"/>
            </c:ext>
          </c:extLst>
        </c:ser>
        <c:ser>
          <c:idx val="7"/>
          <c:order val="7"/>
          <c:tx>
            <c:v>King Koil</c:v>
          </c:tx>
          <c:spPr>
            <a:ln w="50800" cap="rnd">
              <a:solidFill>
                <a:srgbClr val="8F73BF"/>
              </a:solidFill>
              <a:prstDash val="solid"/>
              <a:round/>
            </a:ln>
            <a:effectLst>
              <a:outerShdw blurRad="63500" dist="37357" dir="2700000" rotWithShape="0">
                <a:scrgbClr r="0" g="0" b="0">
                  <a:alpha val="0"/>
                </a:scrgbClr>
              </a:outerShdw>
            </a:effectLst>
          </c:spPr>
          <c:marker>
            <c:symbol val="none"/>
          </c:marker>
          <c:val>
            <c:numRef>
              <c:f>'1_benchmark'!$P$276:$T$276</c:f>
              <c:numCache>
                <c:formatCode>0.00%</c:formatCode>
                <c:ptCount val="5"/>
                <c:pt idx="0">
                  <c:v>8.0862533692722376E-3</c:v>
                </c:pt>
                <c:pt idx="1">
                  <c:v>1.1487303506650543E-2</c:v>
                </c:pt>
                <c:pt idx="2">
                  <c:v>2.9134998190372782E-2</c:v>
                </c:pt>
                <c:pt idx="3">
                  <c:v>1.7048072492704652E-2</c:v>
                </c:pt>
                <c:pt idx="4">
                  <c:v>2.1436227224008574E-2</c:v>
                </c:pt>
              </c:numCache>
            </c:numRef>
          </c:val>
          <c:smooth val="0"/>
          <c:extLst>
            <c:ext xmlns:c16="http://schemas.microsoft.com/office/drawing/2014/chart" uri="{C3380CC4-5D6E-409C-BE32-E72D297353CC}">
              <c16:uniqueId val="{00000007-B0D9-9D4D-A340-07682EF43621}"/>
            </c:ext>
          </c:extLst>
        </c:ser>
        <c:dLbls>
          <c:showLegendKey val="0"/>
          <c:showVal val="0"/>
          <c:showCatName val="0"/>
          <c:showSerName val="0"/>
          <c:showPercent val="0"/>
          <c:showBubbleSize val="0"/>
        </c:dLbls>
        <c:smooth val="0"/>
        <c:axId val="871189023"/>
        <c:axId val="870898719"/>
      </c:lineChart>
      <c:catAx>
        <c:axId val="87118902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870898719"/>
        <c:crosses val="autoZero"/>
        <c:auto val="1"/>
        <c:lblAlgn val="ctr"/>
        <c:lblOffset val="100"/>
        <c:noMultiLvlLbl val="0"/>
      </c:catAx>
      <c:valAx>
        <c:axId val="870898719"/>
        <c:scaling>
          <c:orientation val="minMax"/>
          <c:max val="0.5"/>
        </c:scaling>
        <c:delete val="0"/>
        <c:axPos val="l"/>
        <c:majorGridlines>
          <c:spPr>
            <a:ln w="9525" cap="flat" cmpd="sng" algn="ctr">
              <a:solidFill>
                <a:srgbClr val="BCB5AC"/>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Share of search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871189023"/>
        <c:crosses val="autoZero"/>
        <c:crossBetween val="between"/>
        <c:majorUnit val="0.1"/>
      </c:valAx>
      <c:spPr>
        <a:noFill/>
        <a:ln>
          <a:noFill/>
        </a:ln>
        <a:effectLst/>
      </c:spPr>
    </c:plotArea>
    <c:legend>
      <c:legendPos val="b"/>
      <c:layout>
        <c:manualLayout>
          <c:xMode val="edge"/>
          <c:yMode val="edge"/>
          <c:x val="0.10357727342905666"/>
          <c:y val="0.85848857644991217"/>
          <c:w val="0.84186506098502389"/>
          <c:h val="0.12042179261862918"/>
        </c:manualLayout>
      </c:layout>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r>
              <a:rPr lang="en-GB"/>
              <a:t>Kwa-Zulu Natal</a:t>
            </a:r>
            <a:r>
              <a:rPr lang="en-ZA"/>
              <a:t>'s</a:t>
            </a:r>
            <a:r>
              <a:rPr lang="en-GB"/>
              <a:t> share of search interest in mattress brands  </a:t>
            </a:r>
            <a:endParaRPr lang="en-ZA"/>
          </a:p>
        </c:rich>
      </c:tx>
      <c:layout>
        <c:manualLayout>
          <c:xMode val="edge"/>
          <c:yMode val="edge"/>
          <c:x val="0.14043373493975903"/>
          <c:y val="3.2407407407407406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endParaRPr lang="en-US"/>
        </a:p>
      </c:txPr>
    </c:title>
    <c:autoTitleDeleted val="0"/>
    <c:plotArea>
      <c:layout/>
      <c:lineChart>
        <c:grouping val="standard"/>
        <c:varyColors val="0"/>
        <c:ser>
          <c:idx val="0"/>
          <c:order val="0"/>
          <c:tx>
            <c:strRef>
              <c:f>'1_benchmark'!$V$296</c:f>
              <c:strCache>
                <c:ptCount val="1"/>
                <c:pt idx="0">
                  <c:v>Sealy</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numRef>
              <c:f>'1_benchmark'!$W$295:$AA$295</c:f>
              <c:numCache>
                <c:formatCode>General</c:formatCode>
                <c:ptCount val="5"/>
                <c:pt idx="0">
                  <c:v>2017</c:v>
                </c:pt>
                <c:pt idx="1">
                  <c:v>2018</c:v>
                </c:pt>
                <c:pt idx="2">
                  <c:v>2019</c:v>
                </c:pt>
                <c:pt idx="3">
                  <c:v>2020</c:v>
                </c:pt>
                <c:pt idx="4">
                  <c:v>2021</c:v>
                </c:pt>
              </c:numCache>
            </c:numRef>
          </c:cat>
          <c:val>
            <c:numRef>
              <c:f>'1_benchmark'!$W$296:$AA$296</c:f>
              <c:numCache>
                <c:formatCode>0%</c:formatCode>
                <c:ptCount val="5"/>
                <c:pt idx="0">
                  <c:v>0.34223602484472049</c:v>
                </c:pt>
                <c:pt idx="1">
                  <c:v>0.23961661341853036</c:v>
                </c:pt>
                <c:pt idx="2">
                  <c:v>0.25075414781297134</c:v>
                </c:pt>
                <c:pt idx="3">
                  <c:v>0.33075435203094777</c:v>
                </c:pt>
                <c:pt idx="4">
                  <c:v>0.39058823529411762</c:v>
                </c:pt>
              </c:numCache>
            </c:numRef>
          </c:val>
          <c:smooth val="0"/>
          <c:extLst>
            <c:ext xmlns:c16="http://schemas.microsoft.com/office/drawing/2014/chart" uri="{C3380CC4-5D6E-409C-BE32-E72D297353CC}">
              <c16:uniqueId val="{00000000-0A31-8845-9DD3-ED8C68352882}"/>
            </c:ext>
          </c:extLst>
        </c:ser>
        <c:ser>
          <c:idx val="1"/>
          <c:order val="1"/>
          <c:tx>
            <c:strRef>
              <c:f>'1_benchmark'!$V$297</c:f>
              <c:strCache>
                <c:ptCount val="1"/>
                <c:pt idx="0">
                  <c:v>Restonic</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numRef>
              <c:f>'1_benchmark'!$W$295:$AA$295</c:f>
              <c:numCache>
                <c:formatCode>General</c:formatCode>
                <c:ptCount val="5"/>
                <c:pt idx="0">
                  <c:v>2017</c:v>
                </c:pt>
                <c:pt idx="1">
                  <c:v>2018</c:v>
                </c:pt>
                <c:pt idx="2">
                  <c:v>2019</c:v>
                </c:pt>
                <c:pt idx="3">
                  <c:v>2020</c:v>
                </c:pt>
                <c:pt idx="4">
                  <c:v>2021</c:v>
                </c:pt>
              </c:numCache>
            </c:numRef>
          </c:cat>
          <c:val>
            <c:numRef>
              <c:f>'1_benchmark'!$W$297:$AA$297</c:f>
              <c:numCache>
                <c:formatCode>0%</c:formatCode>
                <c:ptCount val="5"/>
                <c:pt idx="0">
                  <c:v>0.15714285714285714</c:v>
                </c:pt>
                <c:pt idx="1">
                  <c:v>0.1111111111111111</c:v>
                </c:pt>
                <c:pt idx="2">
                  <c:v>9.1251885369532423E-2</c:v>
                </c:pt>
                <c:pt idx="3">
                  <c:v>0.10886985355070461</c:v>
                </c:pt>
                <c:pt idx="4">
                  <c:v>0.16794117647058823</c:v>
                </c:pt>
              </c:numCache>
            </c:numRef>
          </c:val>
          <c:smooth val="0"/>
          <c:extLst>
            <c:ext xmlns:c16="http://schemas.microsoft.com/office/drawing/2014/chart" uri="{C3380CC4-5D6E-409C-BE32-E72D297353CC}">
              <c16:uniqueId val="{00000001-0A31-8845-9DD3-ED8C68352882}"/>
            </c:ext>
          </c:extLst>
        </c:ser>
        <c:ser>
          <c:idx val="2"/>
          <c:order val="2"/>
          <c:tx>
            <c:strRef>
              <c:f>'1_benchmark'!$V$298</c:f>
              <c:strCache>
                <c:ptCount val="1"/>
                <c:pt idx="0">
                  <c:v>Cloud Nine</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cat>
            <c:numRef>
              <c:f>'1_benchmark'!$W$295:$AA$295</c:f>
              <c:numCache>
                <c:formatCode>General</c:formatCode>
                <c:ptCount val="5"/>
                <c:pt idx="0">
                  <c:v>2017</c:v>
                </c:pt>
                <c:pt idx="1">
                  <c:v>2018</c:v>
                </c:pt>
                <c:pt idx="2">
                  <c:v>2019</c:v>
                </c:pt>
                <c:pt idx="3">
                  <c:v>2020</c:v>
                </c:pt>
                <c:pt idx="4">
                  <c:v>2021</c:v>
                </c:pt>
              </c:numCache>
            </c:numRef>
          </c:cat>
          <c:val>
            <c:numRef>
              <c:f>'1_benchmark'!$W$298:$AA$298</c:f>
              <c:numCache>
                <c:formatCode>0%</c:formatCode>
                <c:ptCount val="5"/>
                <c:pt idx="0">
                  <c:v>0.11614906832298137</c:v>
                </c:pt>
                <c:pt idx="1">
                  <c:v>0.15441959531416399</c:v>
                </c:pt>
                <c:pt idx="2">
                  <c:v>0.21945701357466063</c:v>
                </c:pt>
                <c:pt idx="3">
                  <c:v>0.16081790549875657</c:v>
                </c:pt>
                <c:pt idx="4">
                  <c:v>9.8823529411764699E-2</c:v>
                </c:pt>
              </c:numCache>
            </c:numRef>
          </c:val>
          <c:smooth val="0"/>
          <c:extLst>
            <c:ext xmlns:c16="http://schemas.microsoft.com/office/drawing/2014/chart" uri="{C3380CC4-5D6E-409C-BE32-E72D297353CC}">
              <c16:uniqueId val="{00000002-0A31-8845-9DD3-ED8C68352882}"/>
            </c:ext>
          </c:extLst>
        </c:ser>
        <c:ser>
          <c:idx val="3"/>
          <c:order val="3"/>
          <c:tx>
            <c:strRef>
              <c:f>'1_benchmark'!$V$299</c:f>
              <c:strCache>
                <c:ptCount val="1"/>
                <c:pt idx="0">
                  <c:v>Simmons</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cat>
            <c:numRef>
              <c:f>'1_benchmark'!$W$295:$AA$295</c:f>
              <c:numCache>
                <c:formatCode>General</c:formatCode>
                <c:ptCount val="5"/>
                <c:pt idx="0">
                  <c:v>2017</c:v>
                </c:pt>
                <c:pt idx="1">
                  <c:v>2018</c:v>
                </c:pt>
                <c:pt idx="2">
                  <c:v>2019</c:v>
                </c:pt>
                <c:pt idx="3">
                  <c:v>2020</c:v>
                </c:pt>
                <c:pt idx="4">
                  <c:v>2021</c:v>
                </c:pt>
              </c:numCache>
            </c:numRef>
          </c:cat>
          <c:val>
            <c:numRef>
              <c:f>'1_benchmark'!$W$299:$AA$299</c:f>
              <c:numCache>
                <c:formatCode>0%</c:formatCode>
                <c:ptCount val="5"/>
                <c:pt idx="0">
                  <c:v>9.4409937888198764E-2</c:v>
                </c:pt>
                <c:pt idx="1">
                  <c:v>0.14341498047568335</c:v>
                </c:pt>
                <c:pt idx="2">
                  <c:v>9.0874811463046754E-2</c:v>
                </c:pt>
                <c:pt idx="3">
                  <c:v>0.10058027079303675</c:v>
                </c:pt>
                <c:pt idx="4">
                  <c:v>6.0588235294117644E-2</c:v>
                </c:pt>
              </c:numCache>
            </c:numRef>
          </c:val>
          <c:smooth val="0"/>
          <c:extLst>
            <c:ext xmlns:c16="http://schemas.microsoft.com/office/drawing/2014/chart" uri="{C3380CC4-5D6E-409C-BE32-E72D297353CC}">
              <c16:uniqueId val="{00000003-0A31-8845-9DD3-ED8C68352882}"/>
            </c:ext>
          </c:extLst>
        </c:ser>
        <c:ser>
          <c:idx val="4"/>
          <c:order val="4"/>
          <c:tx>
            <c:strRef>
              <c:f>'1_benchmark'!$V$300</c:f>
              <c:strCache>
                <c:ptCount val="1"/>
                <c:pt idx="0">
                  <c:v>Tempur</c:v>
                </c:pt>
              </c:strCache>
            </c:strRef>
          </c:tx>
          <c:spPr>
            <a:ln w="50800" cap="rnd">
              <a:solidFill>
                <a:srgbClr val="F09C47"/>
              </a:solidFill>
              <a:prstDash val="solid"/>
              <a:round/>
            </a:ln>
            <a:effectLst>
              <a:outerShdw blurRad="63500" dist="37357" dir="2700000" rotWithShape="0">
                <a:scrgbClr r="0" g="0" b="0">
                  <a:alpha val="0"/>
                </a:scrgbClr>
              </a:outerShdw>
            </a:effectLst>
          </c:spPr>
          <c:marker>
            <c:symbol val="none"/>
          </c:marker>
          <c:cat>
            <c:numRef>
              <c:f>'1_benchmark'!$W$295:$AA$295</c:f>
              <c:numCache>
                <c:formatCode>General</c:formatCode>
                <c:ptCount val="5"/>
                <c:pt idx="0">
                  <c:v>2017</c:v>
                </c:pt>
                <c:pt idx="1">
                  <c:v>2018</c:v>
                </c:pt>
                <c:pt idx="2">
                  <c:v>2019</c:v>
                </c:pt>
                <c:pt idx="3">
                  <c:v>2020</c:v>
                </c:pt>
                <c:pt idx="4">
                  <c:v>2021</c:v>
                </c:pt>
              </c:numCache>
            </c:numRef>
          </c:cat>
          <c:val>
            <c:numRef>
              <c:f>'1_benchmark'!$W$300:$AA$300</c:f>
              <c:numCache>
                <c:formatCode>0%</c:formatCode>
                <c:ptCount val="5"/>
                <c:pt idx="0">
                  <c:v>6.8322981366459631E-2</c:v>
                </c:pt>
                <c:pt idx="1">
                  <c:v>9.4781682641107562E-2</c:v>
                </c:pt>
                <c:pt idx="2">
                  <c:v>7.5791855203619904E-2</c:v>
                </c:pt>
                <c:pt idx="3">
                  <c:v>2.8737220226581928E-2</c:v>
                </c:pt>
                <c:pt idx="4">
                  <c:v>4.5294117647058825E-2</c:v>
                </c:pt>
              </c:numCache>
            </c:numRef>
          </c:val>
          <c:smooth val="0"/>
          <c:extLst>
            <c:ext xmlns:c16="http://schemas.microsoft.com/office/drawing/2014/chart" uri="{C3380CC4-5D6E-409C-BE32-E72D297353CC}">
              <c16:uniqueId val="{00000004-0A31-8845-9DD3-ED8C68352882}"/>
            </c:ext>
          </c:extLst>
        </c:ser>
        <c:ser>
          <c:idx val="5"/>
          <c:order val="5"/>
          <c:tx>
            <c:strRef>
              <c:f>'1_benchmark'!$V$301</c:f>
              <c:strCache>
                <c:ptCount val="1"/>
                <c:pt idx="0">
                  <c:v>Edblo</c:v>
                </c:pt>
              </c:strCache>
            </c:strRef>
          </c:tx>
          <c:spPr>
            <a:ln w="50800" cap="rnd">
              <a:solidFill>
                <a:srgbClr val="F06347"/>
              </a:solidFill>
              <a:prstDash val="solid"/>
              <a:round/>
            </a:ln>
            <a:effectLst>
              <a:outerShdw blurRad="63500" dist="37357" dir="2700000" rotWithShape="0">
                <a:scrgbClr r="0" g="0" b="0">
                  <a:alpha val="0"/>
                </a:scrgbClr>
              </a:outerShdw>
            </a:effectLst>
          </c:spPr>
          <c:marker>
            <c:symbol val="none"/>
          </c:marker>
          <c:cat>
            <c:numRef>
              <c:f>'1_benchmark'!$W$295:$AA$295</c:f>
              <c:numCache>
                <c:formatCode>General</c:formatCode>
                <c:ptCount val="5"/>
                <c:pt idx="0">
                  <c:v>2017</c:v>
                </c:pt>
                <c:pt idx="1">
                  <c:v>2018</c:v>
                </c:pt>
                <c:pt idx="2">
                  <c:v>2019</c:v>
                </c:pt>
                <c:pt idx="3">
                  <c:v>2020</c:v>
                </c:pt>
                <c:pt idx="4">
                  <c:v>2021</c:v>
                </c:pt>
              </c:numCache>
            </c:numRef>
          </c:cat>
          <c:val>
            <c:numRef>
              <c:f>'1_benchmark'!$W$301:$AA$301</c:f>
              <c:numCache>
                <c:formatCode>0%</c:formatCode>
                <c:ptCount val="5"/>
                <c:pt idx="0">
                  <c:v>6.5838509316770183E-2</c:v>
                </c:pt>
                <c:pt idx="1">
                  <c:v>3.1948881789137379E-2</c:v>
                </c:pt>
                <c:pt idx="2">
                  <c:v>5.8069381598793365E-2</c:v>
                </c:pt>
                <c:pt idx="3">
                  <c:v>4.5592705167173252E-2</c:v>
                </c:pt>
                <c:pt idx="4">
                  <c:v>4.9705882352941176E-2</c:v>
                </c:pt>
              </c:numCache>
            </c:numRef>
          </c:val>
          <c:smooth val="0"/>
          <c:extLst>
            <c:ext xmlns:c16="http://schemas.microsoft.com/office/drawing/2014/chart" uri="{C3380CC4-5D6E-409C-BE32-E72D297353CC}">
              <c16:uniqueId val="{00000005-0A31-8845-9DD3-ED8C68352882}"/>
            </c:ext>
          </c:extLst>
        </c:ser>
        <c:ser>
          <c:idx val="6"/>
          <c:order val="6"/>
          <c:tx>
            <c:strRef>
              <c:f>'1_benchmark'!$V$302</c:f>
              <c:strCache>
                <c:ptCount val="1"/>
                <c:pt idx="0">
                  <c:v>Slumberland</c:v>
                </c:pt>
              </c:strCache>
            </c:strRef>
          </c:tx>
          <c:spPr>
            <a:ln w="50800" cap="rnd">
              <a:solidFill>
                <a:srgbClr val="C96378"/>
              </a:solidFill>
              <a:prstDash val="solid"/>
              <a:round/>
            </a:ln>
            <a:effectLst>
              <a:outerShdw blurRad="63500" dist="37357" dir="2700000" rotWithShape="0">
                <a:scrgbClr r="0" g="0" b="0">
                  <a:alpha val="0"/>
                </a:scrgbClr>
              </a:outerShdw>
            </a:effectLst>
          </c:spPr>
          <c:marker>
            <c:symbol val="none"/>
          </c:marker>
          <c:cat>
            <c:numRef>
              <c:f>'1_benchmark'!$W$295:$AA$295</c:f>
              <c:numCache>
                <c:formatCode>General</c:formatCode>
                <c:ptCount val="5"/>
                <c:pt idx="0">
                  <c:v>2017</c:v>
                </c:pt>
                <c:pt idx="1">
                  <c:v>2018</c:v>
                </c:pt>
                <c:pt idx="2">
                  <c:v>2019</c:v>
                </c:pt>
                <c:pt idx="3">
                  <c:v>2020</c:v>
                </c:pt>
                <c:pt idx="4">
                  <c:v>2021</c:v>
                </c:pt>
              </c:numCache>
            </c:numRef>
          </c:cat>
          <c:val>
            <c:numRef>
              <c:f>'1_benchmark'!$W$302:$AA$302</c:f>
              <c:numCache>
                <c:formatCode>0.00%</c:formatCode>
                <c:ptCount val="5"/>
                <c:pt idx="0">
                  <c:v>0</c:v>
                </c:pt>
                <c:pt idx="1">
                  <c:v>3.0883919062832801E-2</c:v>
                </c:pt>
                <c:pt idx="2">
                  <c:v>1.6591251885369532E-2</c:v>
                </c:pt>
                <c:pt idx="3">
                  <c:v>3.8684719535783368E-2</c:v>
                </c:pt>
                <c:pt idx="4">
                  <c:v>3.2941176470588238E-2</c:v>
                </c:pt>
              </c:numCache>
            </c:numRef>
          </c:val>
          <c:smooth val="0"/>
          <c:extLst>
            <c:ext xmlns:c16="http://schemas.microsoft.com/office/drawing/2014/chart" uri="{C3380CC4-5D6E-409C-BE32-E72D297353CC}">
              <c16:uniqueId val="{00000006-0A31-8845-9DD3-ED8C68352882}"/>
            </c:ext>
          </c:extLst>
        </c:ser>
        <c:dLbls>
          <c:showLegendKey val="0"/>
          <c:showVal val="0"/>
          <c:showCatName val="0"/>
          <c:showSerName val="0"/>
          <c:showPercent val="0"/>
          <c:showBubbleSize val="0"/>
        </c:dLbls>
        <c:smooth val="0"/>
        <c:axId val="1117586623"/>
        <c:axId val="154480191"/>
      </c:lineChart>
      <c:catAx>
        <c:axId val="111758662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54480191"/>
        <c:crosses val="autoZero"/>
        <c:auto val="1"/>
        <c:lblAlgn val="ctr"/>
        <c:lblOffset val="100"/>
        <c:noMultiLvlLbl val="0"/>
      </c:catAx>
      <c:valAx>
        <c:axId val="154480191"/>
        <c:scaling>
          <c:orientation val="minMax"/>
        </c:scaling>
        <c:delete val="0"/>
        <c:axPos val="l"/>
        <c:majorGridlines>
          <c:spPr>
            <a:ln w="9525" cap="flat" cmpd="sng" algn="ctr">
              <a:solidFill>
                <a:srgbClr val="BCB5AC"/>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Share of search interest</a:t>
                </a:r>
              </a:p>
            </c:rich>
          </c:tx>
          <c:layout>
            <c:manualLayout>
              <c:xMode val="edge"/>
              <c:yMode val="edge"/>
              <c:x val="1.6867469879518072E-2"/>
              <c:y val="0.20000000000000004"/>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117586623"/>
        <c:crosses val="autoZero"/>
        <c:crossBetween val="between"/>
        <c:majorUnit val="0.1"/>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r>
              <a:rPr lang="en-GB" sz="1200" b="0" i="0" kern="1200" spc="0" baseline="0">
                <a:solidFill>
                  <a:srgbClr val="000000"/>
                </a:solidFill>
                <a:effectLst/>
                <a:latin typeface="Roboto Medium" pitchFamily="2" charset="0"/>
                <a:ea typeface="Roboto Medium" pitchFamily="2" charset="0"/>
                <a:cs typeface="Roboto Medium" pitchFamily="2" charset="0"/>
              </a:rPr>
              <a:t>Western Cape's share of search interest in mattress brands </a:t>
            </a:r>
            <a:endParaRPr lang="en-ZA">
              <a:effectLst/>
            </a:endParaRPr>
          </a:p>
        </c:rich>
      </c:tx>
      <c:layout>
        <c:manualLayout>
          <c:xMode val="edge"/>
          <c:yMode val="edge"/>
          <c:x val="0.15874277456647398"/>
          <c:y val="2.7777777777777776E-2"/>
        </c:manualLayout>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endParaRPr lang="en-US"/>
        </a:p>
      </c:txPr>
    </c:title>
    <c:autoTitleDeleted val="0"/>
    <c:plotArea>
      <c:layout/>
      <c:lineChart>
        <c:grouping val="standard"/>
        <c:varyColors val="0"/>
        <c:ser>
          <c:idx val="0"/>
          <c:order val="0"/>
          <c:tx>
            <c:strRef>
              <c:f>'1_benchmark'!$V$320</c:f>
              <c:strCache>
                <c:ptCount val="1"/>
                <c:pt idx="0">
                  <c:v>Sealy</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numRef>
              <c:f>'1_benchmark'!$W$319:$AA$319</c:f>
              <c:numCache>
                <c:formatCode>General</c:formatCode>
                <c:ptCount val="5"/>
                <c:pt idx="0">
                  <c:v>2017</c:v>
                </c:pt>
                <c:pt idx="1">
                  <c:v>2018</c:v>
                </c:pt>
                <c:pt idx="2">
                  <c:v>2019</c:v>
                </c:pt>
                <c:pt idx="3">
                  <c:v>2020</c:v>
                </c:pt>
                <c:pt idx="4">
                  <c:v>2021</c:v>
                </c:pt>
              </c:numCache>
            </c:numRef>
          </c:cat>
          <c:val>
            <c:numRef>
              <c:f>'1_benchmark'!$W$320:$AA$320</c:f>
              <c:numCache>
                <c:formatCode>0%</c:formatCode>
                <c:ptCount val="5"/>
                <c:pt idx="0">
                  <c:v>0.27955959789372908</c:v>
                </c:pt>
                <c:pt idx="1">
                  <c:v>0.24678022434565849</c:v>
                </c:pt>
                <c:pt idx="2">
                  <c:v>0.2240608228980322</c:v>
                </c:pt>
                <c:pt idx="3">
                  <c:v>0.30451488952929873</c:v>
                </c:pt>
                <c:pt idx="4">
                  <c:v>0.35709169054441259</c:v>
                </c:pt>
              </c:numCache>
            </c:numRef>
          </c:val>
          <c:smooth val="0"/>
          <c:extLst>
            <c:ext xmlns:c16="http://schemas.microsoft.com/office/drawing/2014/chart" uri="{C3380CC4-5D6E-409C-BE32-E72D297353CC}">
              <c16:uniqueId val="{00000000-44ED-2E48-9C31-C7256D384E26}"/>
            </c:ext>
          </c:extLst>
        </c:ser>
        <c:ser>
          <c:idx val="1"/>
          <c:order val="1"/>
          <c:tx>
            <c:strRef>
              <c:f>'1_benchmark'!$V$321</c:f>
              <c:strCache>
                <c:ptCount val="1"/>
                <c:pt idx="0">
                  <c:v>Restonic</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numRef>
              <c:f>'1_benchmark'!$W$319:$AA$319</c:f>
              <c:numCache>
                <c:formatCode>General</c:formatCode>
                <c:ptCount val="5"/>
                <c:pt idx="0">
                  <c:v>2017</c:v>
                </c:pt>
                <c:pt idx="1">
                  <c:v>2018</c:v>
                </c:pt>
                <c:pt idx="2">
                  <c:v>2019</c:v>
                </c:pt>
                <c:pt idx="3">
                  <c:v>2020</c:v>
                </c:pt>
                <c:pt idx="4">
                  <c:v>2021</c:v>
                </c:pt>
              </c:numCache>
            </c:numRef>
          </c:cat>
          <c:val>
            <c:numRef>
              <c:f>'1_benchmark'!$W$321:$AA$321</c:f>
              <c:numCache>
                <c:formatCode>0.0%</c:formatCode>
                <c:ptCount val="5"/>
                <c:pt idx="0">
                  <c:v>0.10148396361895644</c:v>
                </c:pt>
                <c:pt idx="1">
                  <c:v>9.8047361861238053E-2</c:v>
                </c:pt>
                <c:pt idx="2">
                  <c:v>8.8998211091234347E-2</c:v>
                </c:pt>
                <c:pt idx="3">
                  <c:v>0.11943643932116554</c:v>
                </c:pt>
                <c:pt idx="4" formatCode="0%">
                  <c:v>0.14577363896848136</c:v>
                </c:pt>
              </c:numCache>
            </c:numRef>
          </c:val>
          <c:smooth val="0"/>
          <c:extLst>
            <c:ext xmlns:c16="http://schemas.microsoft.com/office/drawing/2014/chart" uri="{C3380CC4-5D6E-409C-BE32-E72D297353CC}">
              <c16:uniqueId val="{00000001-44ED-2E48-9C31-C7256D384E26}"/>
            </c:ext>
          </c:extLst>
        </c:ser>
        <c:ser>
          <c:idx val="2"/>
          <c:order val="2"/>
          <c:tx>
            <c:strRef>
              <c:f>'1_benchmark'!$V$322</c:f>
              <c:strCache>
                <c:ptCount val="1"/>
                <c:pt idx="0">
                  <c:v>Cloud Nine</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cat>
            <c:numRef>
              <c:f>'1_benchmark'!$W$319:$AA$319</c:f>
              <c:numCache>
                <c:formatCode>General</c:formatCode>
                <c:ptCount val="5"/>
                <c:pt idx="0">
                  <c:v>2017</c:v>
                </c:pt>
                <c:pt idx="1">
                  <c:v>2018</c:v>
                </c:pt>
                <c:pt idx="2">
                  <c:v>2019</c:v>
                </c:pt>
                <c:pt idx="3">
                  <c:v>2020</c:v>
                </c:pt>
                <c:pt idx="4">
                  <c:v>2021</c:v>
                </c:pt>
              </c:numCache>
            </c:numRef>
          </c:cat>
          <c:val>
            <c:numRef>
              <c:f>'1_benchmark'!$W$322:$AA$322</c:f>
              <c:numCache>
                <c:formatCode>0.0%</c:formatCode>
                <c:ptCount val="5"/>
                <c:pt idx="0">
                  <c:v>0.25562470081378652</c:v>
                </c:pt>
                <c:pt idx="1">
                  <c:v>0.28209389281262981</c:v>
                </c:pt>
                <c:pt idx="2">
                  <c:v>0.30500894454382826</c:v>
                </c:pt>
                <c:pt idx="3">
                  <c:v>0.20589177073326928</c:v>
                </c:pt>
                <c:pt idx="4" formatCode="0%">
                  <c:v>0.1758595988538682</c:v>
                </c:pt>
              </c:numCache>
            </c:numRef>
          </c:val>
          <c:smooth val="0"/>
          <c:extLst>
            <c:ext xmlns:c16="http://schemas.microsoft.com/office/drawing/2014/chart" uri="{C3380CC4-5D6E-409C-BE32-E72D297353CC}">
              <c16:uniqueId val="{00000002-44ED-2E48-9C31-C7256D384E26}"/>
            </c:ext>
          </c:extLst>
        </c:ser>
        <c:ser>
          <c:idx val="3"/>
          <c:order val="3"/>
          <c:tx>
            <c:strRef>
              <c:f>'1_benchmark'!$V$323</c:f>
              <c:strCache>
                <c:ptCount val="1"/>
                <c:pt idx="0">
                  <c:v>Simmons</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cat>
            <c:numRef>
              <c:f>'1_benchmark'!$W$319:$AA$319</c:f>
              <c:numCache>
                <c:formatCode>General</c:formatCode>
                <c:ptCount val="5"/>
                <c:pt idx="0">
                  <c:v>2017</c:v>
                </c:pt>
                <c:pt idx="1">
                  <c:v>2018</c:v>
                </c:pt>
                <c:pt idx="2">
                  <c:v>2019</c:v>
                </c:pt>
                <c:pt idx="3">
                  <c:v>2020</c:v>
                </c:pt>
                <c:pt idx="4">
                  <c:v>2021</c:v>
                </c:pt>
              </c:numCache>
            </c:numRef>
          </c:cat>
          <c:val>
            <c:numRef>
              <c:f>'1_benchmark'!$W$323:$AA$323</c:f>
              <c:numCache>
                <c:formatCode>0.0%</c:formatCode>
                <c:ptCount val="5"/>
                <c:pt idx="0">
                  <c:v>0.11057922450933461</c:v>
                </c:pt>
                <c:pt idx="1">
                  <c:v>9.6800997091815541E-2</c:v>
                </c:pt>
                <c:pt idx="2">
                  <c:v>0.10465116279069768</c:v>
                </c:pt>
                <c:pt idx="3">
                  <c:v>7.652897854626961E-2</c:v>
                </c:pt>
                <c:pt idx="4" formatCode="0%">
                  <c:v>7.1275071633237819E-2</c:v>
                </c:pt>
              </c:numCache>
            </c:numRef>
          </c:val>
          <c:smooth val="0"/>
          <c:extLst>
            <c:ext xmlns:c16="http://schemas.microsoft.com/office/drawing/2014/chart" uri="{C3380CC4-5D6E-409C-BE32-E72D297353CC}">
              <c16:uniqueId val="{00000003-44ED-2E48-9C31-C7256D384E26}"/>
            </c:ext>
          </c:extLst>
        </c:ser>
        <c:ser>
          <c:idx val="4"/>
          <c:order val="4"/>
          <c:tx>
            <c:strRef>
              <c:f>'1_benchmark'!$V$324</c:f>
              <c:strCache>
                <c:ptCount val="1"/>
                <c:pt idx="0">
                  <c:v>Tempur</c:v>
                </c:pt>
              </c:strCache>
            </c:strRef>
          </c:tx>
          <c:spPr>
            <a:ln w="50800" cap="rnd">
              <a:solidFill>
                <a:srgbClr val="F09C47"/>
              </a:solidFill>
              <a:prstDash val="solid"/>
              <a:round/>
            </a:ln>
            <a:effectLst>
              <a:outerShdw blurRad="63500" dist="37357" dir="2700000" rotWithShape="0">
                <a:scrgbClr r="0" g="0" b="0">
                  <a:alpha val="0"/>
                </a:scrgbClr>
              </a:outerShdw>
            </a:effectLst>
          </c:spPr>
          <c:marker>
            <c:symbol val="none"/>
          </c:marker>
          <c:cat>
            <c:numRef>
              <c:f>'1_benchmark'!$W$319:$AA$319</c:f>
              <c:numCache>
                <c:formatCode>General</c:formatCode>
                <c:ptCount val="5"/>
                <c:pt idx="0">
                  <c:v>2017</c:v>
                </c:pt>
                <c:pt idx="1">
                  <c:v>2018</c:v>
                </c:pt>
                <c:pt idx="2">
                  <c:v>2019</c:v>
                </c:pt>
                <c:pt idx="3">
                  <c:v>2020</c:v>
                </c:pt>
                <c:pt idx="4">
                  <c:v>2021</c:v>
                </c:pt>
              </c:numCache>
            </c:numRef>
          </c:cat>
          <c:val>
            <c:numRef>
              <c:f>'1_benchmark'!$W$324:$AA$324</c:f>
              <c:numCache>
                <c:formatCode>0.0%</c:formatCode>
                <c:ptCount val="5"/>
                <c:pt idx="0">
                  <c:v>9.5739588319770225E-2</c:v>
                </c:pt>
                <c:pt idx="1">
                  <c:v>9.5554632322393016E-2</c:v>
                </c:pt>
                <c:pt idx="2">
                  <c:v>7.0661896243291597E-2</c:v>
                </c:pt>
                <c:pt idx="3">
                  <c:v>8.645533141210375E-2</c:v>
                </c:pt>
                <c:pt idx="4" formatCode="0%">
                  <c:v>3.3309455587392553E-2</c:v>
                </c:pt>
              </c:numCache>
            </c:numRef>
          </c:val>
          <c:smooth val="0"/>
          <c:extLst>
            <c:ext xmlns:c16="http://schemas.microsoft.com/office/drawing/2014/chart" uri="{C3380CC4-5D6E-409C-BE32-E72D297353CC}">
              <c16:uniqueId val="{00000004-44ED-2E48-9C31-C7256D384E26}"/>
            </c:ext>
          </c:extLst>
        </c:ser>
        <c:ser>
          <c:idx val="5"/>
          <c:order val="5"/>
          <c:tx>
            <c:strRef>
              <c:f>'1_benchmark'!$V$325</c:f>
              <c:strCache>
                <c:ptCount val="1"/>
                <c:pt idx="0">
                  <c:v>Edblo</c:v>
                </c:pt>
              </c:strCache>
            </c:strRef>
          </c:tx>
          <c:spPr>
            <a:ln w="50800" cap="rnd">
              <a:solidFill>
                <a:srgbClr val="F06347"/>
              </a:solidFill>
              <a:prstDash val="solid"/>
              <a:round/>
            </a:ln>
            <a:effectLst>
              <a:outerShdw blurRad="63500" dist="37357" dir="2700000" rotWithShape="0">
                <a:scrgbClr r="0" g="0" b="0">
                  <a:alpha val="0"/>
                </a:scrgbClr>
              </a:outerShdw>
            </a:effectLst>
          </c:spPr>
          <c:marker>
            <c:symbol val="none"/>
          </c:marker>
          <c:cat>
            <c:numRef>
              <c:f>'1_benchmark'!$W$319:$AA$319</c:f>
              <c:numCache>
                <c:formatCode>General</c:formatCode>
                <c:ptCount val="5"/>
                <c:pt idx="0">
                  <c:v>2017</c:v>
                </c:pt>
                <c:pt idx="1">
                  <c:v>2018</c:v>
                </c:pt>
                <c:pt idx="2">
                  <c:v>2019</c:v>
                </c:pt>
                <c:pt idx="3">
                  <c:v>2020</c:v>
                </c:pt>
                <c:pt idx="4">
                  <c:v>2021</c:v>
                </c:pt>
              </c:numCache>
            </c:numRef>
          </c:cat>
          <c:val>
            <c:numRef>
              <c:f>'1_benchmark'!$W$325:$AA$325</c:f>
              <c:numCache>
                <c:formatCode>0%</c:formatCode>
                <c:ptCount val="5"/>
                <c:pt idx="0" formatCode="0.00%">
                  <c:v>1.0531354715174725E-2</c:v>
                </c:pt>
                <c:pt idx="1">
                  <c:v>3.4067303697548817E-2</c:v>
                </c:pt>
                <c:pt idx="2">
                  <c:v>3.6672629695885507E-2</c:v>
                </c:pt>
                <c:pt idx="3" formatCode="0.0%">
                  <c:v>3.2340698046749917E-2</c:v>
                </c:pt>
                <c:pt idx="4" formatCode="0.0%">
                  <c:v>5.3724928366762174E-2</c:v>
                </c:pt>
              </c:numCache>
            </c:numRef>
          </c:val>
          <c:smooth val="0"/>
          <c:extLst>
            <c:ext xmlns:c16="http://schemas.microsoft.com/office/drawing/2014/chart" uri="{C3380CC4-5D6E-409C-BE32-E72D297353CC}">
              <c16:uniqueId val="{00000005-44ED-2E48-9C31-C7256D384E26}"/>
            </c:ext>
          </c:extLst>
        </c:ser>
        <c:dLbls>
          <c:showLegendKey val="0"/>
          <c:showVal val="0"/>
          <c:showCatName val="0"/>
          <c:showSerName val="0"/>
          <c:showPercent val="0"/>
          <c:showBubbleSize val="0"/>
        </c:dLbls>
        <c:smooth val="0"/>
        <c:axId val="158388959"/>
        <c:axId val="166092751"/>
      </c:lineChart>
      <c:catAx>
        <c:axId val="158388959"/>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66092751"/>
        <c:crosses val="autoZero"/>
        <c:auto val="1"/>
        <c:lblAlgn val="ctr"/>
        <c:lblOffset val="100"/>
        <c:noMultiLvlLbl val="0"/>
      </c:catAx>
      <c:valAx>
        <c:axId val="166092751"/>
        <c:scaling>
          <c:orientation val="minMax"/>
          <c:max val="0.75000000000000011"/>
        </c:scaling>
        <c:delete val="0"/>
        <c:axPos val="l"/>
        <c:majorGridlines>
          <c:spPr>
            <a:ln w="9525" cap="flat" cmpd="sng" algn="ctr">
              <a:solidFill>
                <a:srgbClr val="BCB5AC"/>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Share</a:t>
                </a:r>
                <a:r>
                  <a:rPr lang="en-GB" baseline="0"/>
                  <a:t> of search  interest</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58388959"/>
        <c:crosses val="autoZero"/>
        <c:crossBetween val="between"/>
        <c:majorUnit val="0.25"/>
      </c:valAx>
      <c:spPr>
        <a:noFill/>
        <a:ln>
          <a:noFill/>
        </a:ln>
        <a:effectLst/>
      </c:spPr>
    </c:plotArea>
    <c:legend>
      <c:legendPos val="b"/>
      <c:layout>
        <c:manualLayout>
          <c:xMode val="edge"/>
          <c:yMode val="edge"/>
          <c:x val="0.20362319553805772"/>
          <c:y val="0.88361111111111112"/>
          <c:w val="0.61638090551181102"/>
          <c:h val="0.11638888888888889"/>
        </c:manualLayout>
      </c:layout>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r>
              <a:rPr lang="en-GB"/>
              <a:t>Eastern Cape's share of search interest in mattress brands </a:t>
            </a:r>
            <a:endParaRPr lang="en-ZA"/>
          </a:p>
        </c:rich>
      </c:tx>
      <c:layout>
        <c:manualLayout>
          <c:xMode val="edge"/>
          <c:yMode val="edge"/>
          <c:x val="0.17914448344559342"/>
          <c:y val="3.7037037037037035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endParaRPr lang="en-US"/>
        </a:p>
      </c:txPr>
    </c:title>
    <c:autoTitleDeleted val="0"/>
    <c:plotArea>
      <c:layout>
        <c:manualLayout>
          <c:layoutTarget val="inner"/>
          <c:xMode val="edge"/>
          <c:yMode val="edge"/>
          <c:x val="0.13343394575678041"/>
          <c:y val="0.10864197530864197"/>
          <c:w val="0.83999600593404089"/>
          <c:h val="0.72792910145491085"/>
        </c:manualLayout>
      </c:layout>
      <c:lineChart>
        <c:grouping val="standard"/>
        <c:varyColors val="0"/>
        <c:ser>
          <c:idx val="0"/>
          <c:order val="0"/>
          <c:tx>
            <c:strRef>
              <c:f>'1_benchmark'!$V$346</c:f>
              <c:strCache>
                <c:ptCount val="1"/>
                <c:pt idx="0">
                  <c:v>Sealy</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numRef>
              <c:f>'1_benchmark'!$W$345:$AA$345</c:f>
              <c:numCache>
                <c:formatCode>General</c:formatCode>
                <c:ptCount val="5"/>
                <c:pt idx="0">
                  <c:v>2017</c:v>
                </c:pt>
                <c:pt idx="1">
                  <c:v>2018</c:v>
                </c:pt>
                <c:pt idx="2">
                  <c:v>2019</c:v>
                </c:pt>
                <c:pt idx="3">
                  <c:v>2020</c:v>
                </c:pt>
                <c:pt idx="4">
                  <c:v>2021</c:v>
                </c:pt>
              </c:numCache>
            </c:numRef>
          </c:cat>
          <c:val>
            <c:numRef>
              <c:f>'1_benchmark'!$W$346:$AA$346</c:f>
              <c:numCache>
                <c:formatCode>0%</c:formatCode>
                <c:ptCount val="5"/>
                <c:pt idx="0">
                  <c:v>0.23395613322502032</c:v>
                </c:pt>
                <c:pt idx="1">
                  <c:v>0.33587786259541985</c:v>
                </c:pt>
                <c:pt idx="2">
                  <c:v>0.22456140350877193</c:v>
                </c:pt>
                <c:pt idx="3">
                  <c:v>0.31042654028436018</c:v>
                </c:pt>
                <c:pt idx="4">
                  <c:v>0.39689119170984455</c:v>
                </c:pt>
              </c:numCache>
            </c:numRef>
          </c:val>
          <c:smooth val="0"/>
          <c:extLst>
            <c:ext xmlns:c16="http://schemas.microsoft.com/office/drawing/2014/chart" uri="{C3380CC4-5D6E-409C-BE32-E72D297353CC}">
              <c16:uniqueId val="{00000000-11D1-5E4E-A568-6730AB542A13}"/>
            </c:ext>
          </c:extLst>
        </c:ser>
        <c:ser>
          <c:idx val="1"/>
          <c:order val="1"/>
          <c:tx>
            <c:strRef>
              <c:f>'1_benchmark'!$V$347</c:f>
              <c:strCache>
                <c:ptCount val="1"/>
                <c:pt idx="0">
                  <c:v>Restonic</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numRef>
              <c:f>'1_benchmark'!$W$345:$AA$345</c:f>
              <c:numCache>
                <c:formatCode>General</c:formatCode>
                <c:ptCount val="5"/>
                <c:pt idx="0">
                  <c:v>2017</c:v>
                </c:pt>
                <c:pt idx="1">
                  <c:v>2018</c:v>
                </c:pt>
                <c:pt idx="2">
                  <c:v>2019</c:v>
                </c:pt>
                <c:pt idx="3">
                  <c:v>2020</c:v>
                </c:pt>
                <c:pt idx="4">
                  <c:v>2021</c:v>
                </c:pt>
              </c:numCache>
            </c:numRef>
          </c:cat>
          <c:val>
            <c:numRef>
              <c:f>'1_benchmark'!$W$347:$AA$347</c:f>
              <c:numCache>
                <c:formatCode>0%</c:formatCode>
                <c:ptCount val="5"/>
                <c:pt idx="0">
                  <c:v>0</c:v>
                </c:pt>
                <c:pt idx="1">
                  <c:v>0.1099236641221374</c:v>
                </c:pt>
                <c:pt idx="2">
                  <c:v>0.37894736842105264</c:v>
                </c:pt>
                <c:pt idx="3">
                  <c:v>0.19273301737756715</c:v>
                </c:pt>
                <c:pt idx="4">
                  <c:v>0.22694300518134716</c:v>
                </c:pt>
              </c:numCache>
            </c:numRef>
          </c:val>
          <c:smooth val="0"/>
          <c:extLst>
            <c:ext xmlns:c16="http://schemas.microsoft.com/office/drawing/2014/chart" uri="{C3380CC4-5D6E-409C-BE32-E72D297353CC}">
              <c16:uniqueId val="{00000001-11D1-5E4E-A568-6730AB542A13}"/>
            </c:ext>
          </c:extLst>
        </c:ser>
        <c:ser>
          <c:idx val="2"/>
          <c:order val="2"/>
          <c:tx>
            <c:strRef>
              <c:f>'1_benchmark'!$V$348</c:f>
              <c:strCache>
                <c:ptCount val="1"/>
                <c:pt idx="0">
                  <c:v>Cloud Nine</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cat>
            <c:numRef>
              <c:f>'1_benchmark'!$W$345:$AA$345</c:f>
              <c:numCache>
                <c:formatCode>General</c:formatCode>
                <c:ptCount val="5"/>
                <c:pt idx="0">
                  <c:v>2017</c:v>
                </c:pt>
                <c:pt idx="1">
                  <c:v>2018</c:v>
                </c:pt>
                <c:pt idx="2">
                  <c:v>2019</c:v>
                </c:pt>
                <c:pt idx="3">
                  <c:v>2020</c:v>
                </c:pt>
                <c:pt idx="4">
                  <c:v>2021</c:v>
                </c:pt>
              </c:numCache>
            </c:numRef>
          </c:cat>
          <c:val>
            <c:numRef>
              <c:f>'1_benchmark'!$W$348:$AA$348</c:f>
              <c:numCache>
                <c:formatCode>0%</c:formatCode>
                <c:ptCount val="5"/>
                <c:pt idx="0">
                  <c:v>0.61332250203086924</c:v>
                </c:pt>
                <c:pt idx="1">
                  <c:v>0.44427480916030532</c:v>
                </c:pt>
                <c:pt idx="2">
                  <c:v>0.14970760233918129</c:v>
                </c:pt>
                <c:pt idx="3">
                  <c:v>0.42259083728278041</c:v>
                </c:pt>
                <c:pt idx="4">
                  <c:v>0.18134715025906736</c:v>
                </c:pt>
              </c:numCache>
            </c:numRef>
          </c:val>
          <c:smooth val="0"/>
          <c:extLst>
            <c:ext xmlns:c16="http://schemas.microsoft.com/office/drawing/2014/chart" uri="{C3380CC4-5D6E-409C-BE32-E72D297353CC}">
              <c16:uniqueId val="{00000002-11D1-5E4E-A568-6730AB542A13}"/>
            </c:ext>
          </c:extLst>
        </c:ser>
        <c:ser>
          <c:idx val="3"/>
          <c:order val="3"/>
          <c:tx>
            <c:strRef>
              <c:f>'1_benchmark'!$V$349</c:f>
              <c:strCache>
                <c:ptCount val="1"/>
                <c:pt idx="0">
                  <c:v>Simmons</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cat>
            <c:numRef>
              <c:f>'1_benchmark'!$W$345:$AA$345</c:f>
              <c:numCache>
                <c:formatCode>General</c:formatCode>
                <c:ptCount val="5"/>
                <c:pt idx="0">
                  <c:v>2017</c:v>
                </c:pt>
                <c:pt idx="1">
                  <c:v>2018</c:v>
                </c:pt>
                <c:pt idx="2">
                  <c:v>2019</c:v>
                </c:pt>
                <c:pt idx="3">
                  <c:v>2020</c:v>
                </c:pt>
                <c:pt idx="4">
                  <c:v>2021</c:v>
                </c:pt>
              </c:numCache>
            </c:numRef>
          </c:cat>
          <c:val>
            <c:numRef>
              <c:f>'1_benchmark'!$W$349:$AA$349</c:f>
              <c:numCache>
                <c:formatCode>0%</c:formatCode>
                <c:ptCount val="5"/>
                <c:pt idx="0">
                  <c:v>8.0422420796100735E-2</c:v>
                </c:pt>
                <c:pt idx="1">
                  <c:v>0</c:v>
                </c:pt>
                <c:pt idx="2">
                  <c:v>0</c:v>
                </c:pt>
                <c:pt idx="3">
                  <c:v>0</c:v>
                </c:pt>
                <c:pt idx="4">
                  <c:v>4.9740932642487044E-2</c:v>
                </c:pt>
              </c:numCache>
            </c:numRef>
          </c:val>
          <c:smooth val="0"/>
          <c:extLst>
            <c:ext xmlns:c16="http://schemas.microsoft.com/office/drawing/2014/chart" uri="{C3380CC4-5D6E-409C-BE32-E72D297353CC}">
              <c16:uniqueId val="{00000003-11D1-5E4E-A568-6730AB542A13}"/>
            </c:ext>
          </c:extLst>
        </c:ser>
        <c:ser>
          <c:idx val="5"/>
          <c:order val="4"/>
          <c:tx>
            <c:strRef>
              <c:f>'1_benchmark'!$V$351</c:f>
              <c:strCache>
                <c:ptCount val="1"/>
                <c:pt idx="0">
                  <c:v>Edblo</c:v>
                </c:pt>
              </c:strCache>
            </c:strRef>
          </c:tx>
          <c:spPr>
            <a:ln w="50800" cap="rnd">
              <a:solidFill>
                <a:srgbClr val="F06347"/>
              </a:solidFill>
              <a:prstDash val="solid"/>
              <a:round/>
            </a:ln>
            <a:effectLst>
              <a:outerShdw blurRad="63500" dist="37357" dir="2700000" rotWithShape="0">
                <a:scrgbClr r="0" g="0" b="0">
                  <a:alpha val="0"/>
                </a:scrgbClr>
              </a:outerShdw>
            </a:effectLst>
          </c:spPr>
          <c:marker>
            <c:symbol val="none"/>
          </c:marker>
          <c:cat>
            <c:numRef>
              <c:f>'1_benchmark'!$W$345:$AA$345</c:f>
              <c:numCache>
                <c:formatCode>General</c:formatCode>
                <c:ptCount val="5"/>
                <c:pt idx="0">
                  <c:v>2017</c:v>
                </c:pt>
                <c:pt idx="1">
                  <c:v>2018</c:v>
                </c:pt>
                <c:pt idx="2">
                  <c:v>2019</c:v>
                </c:pt>
                <c:pt idx="3">
                  <c:v>2020</c:v>
                </c:pt>
                <c:pt idx="4">
                  <c:v>2021</c:v>
                </c:pt>
              </c:numCache>
            </c:numRef>
          </c:cat>
          <c:val>
            <c:numRef>
              <c:f>'1_benchmark'!$W$351:$AA$351</c:f>
              <c:numCache>
                <c:formatCode>0%</c:formatCode>
                <c:ptCount val="5"/>
                <c:pt idx="0">
                  <c:v>7.2298943948009745E-2</c:v>
                </c:pt>
                <c:pt idx="1">
                  <c:v>0.1099236641221374</c:v>
                </c:pt>
                <c:pt idx="2">
                  <c:v>0.24678362573099416</c:v>
                </c:pt>
                <c:pt idx="3">
                  <c:v>7.4249605055292253E-2</c:v>
                </c:pt>
                <c:pt idx="4">
                  <c:v>0.14507772020725387</c:v>
                </c:pt>
              </c:numCache>
            </c:numRef>
          </c:val>
          <c:smooth val="0"/>
          <c:extLst>
            <c:ext xmlns:c16="http://schemas.microsoft.com/office/drawing/2014/chart" uri="{C3380CC4-5D6E-409C-BE32-E72D297353CC}">
              <c16:uniqueId val="{00000004-11D1-5E4E-A568-6730AB542A13}"/>
            </c:ext>
          </c:extLst>
        </c:ser>
        <c:dLbls>
          <c:showLegendKey val="0"/>
          <c:showVal val="0"/>
          <c:showCatName val="0"/>
          <c:showSerName val="0"/>
          <c:showPercent val="0"/>
          <c:showBubbleSize val="0"/>
        </c:dLbls>
        <c:smooth val="0"/>
        <c:axId val="197414735"/>
        <c:axId val="193016655"/>
      </c:lineChart>
      <c:catAx>
        <c:axId val="197414735"/>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93016655"/>
        <c:crosses val="autoZero"/>
        <c:auto val="1"/>
        <c:lblAlgn val="ctr"/>
        <c:lblOffset val="100"/>
        <c:noMultiLvlLbl val="0"/>
      </c:catAx>
      <c:valAx>
        <c:axId val="193016655"/>
        <c:scaling>
          <c:orientation val="minMax"/>
        </c:scaling>
        <c:delete val="0"/>
        <c:axPos val="l"/>
        <c:majorGridlines>
          <c:spPr>
            <a:ln w="9525" cap="flat" cmpd="sng" algn="ctr">
              <a:solidFill>
                <a:srgbClr val="BCB5AC"/>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Share of search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97414735"/>
        <c:crosses val="autoZero"/>
        <c:crossBetween val="between"/>
        <c:majorUnit val="0.25"/>
      </c:valAx>
      <c:spPr>
        <a:noFill/>
        <a:ln>
          <a:noFill/>
        </a:ln>
        <a:effectLst/>
      </c:spPr>
    </c:plotArea>
    <c:legend>
      <c:legendPos val="b"/>
      <c:layout>
        <c:manualLayout>
          <c:xMode val="edge"/>
          <c:yMode val="edge"/>
          <c:x val="0.22370647946115169"/>
          <c:y val="0.90007193545251274"/>
          <c:w val="0.61783190502604435"/>
          <c:h val="9.7355886069796838E-2"/>
        </c:manualLayout>
      </c:layout>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Total Sealy interest with Seal Posturepedic specific search split out</a:t>
            </a:r>
          </a:p>
        </c:rich>
      </c:tx>
      <c:layout>
        <c:manualLayout>
          <c:xMode val="edge"/>
          <c:yMode val="edge"/>
          <c:x val="0.17095588235294118"/>
          <c:y val="2.0878640027860107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stacked"/>
        <c:varyColors val="0"/>
        <c:ser>
          <c:idx val="1"/>
          <c:order val="0"/>
          <c:tx>
            <c:strRef>
              <c:f>'1_benchmark'!$V$182</c:f>
              <c:strCache>
                <c:ptCount val="1"/>
                <c:pt idx="0">
                  <c:v>All other Sealy interest</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'1_benchmark'!$W$179:$AA$179</c:f>
              <c:numCache>
                <c:formatCode>General</c:formatCode>
                <c:ptCount val="5"/>
                <c:pt idx="0">
                  <c:v>2017</c:v>
                </c:pt>
                <c:pt idx="1">
                  <c:v>2018</c:v>
                </c:pt>
                <c:pt idx="2">
                  <c:v>2019</c:v>
                </c:pt>
                <c:pt idx="3">
                  <c:v>2020</c:v>
                </c:pt>
                <c:pt idx="4">
                  <c:v>2021</c:v>
                </c:pt>
              </c:numCache>
            </c:numRef>
          </c:cat>
          <c:val>
            <c:numRef>
              <c:f>'1_benchmark'!$W$186:$AA$186</c:f>
              <c:numCache>
                <c:formatCode>0.00</c:formatCode>
                <c:ptCount val="5"/>
                <c:pt idx="0">
                  <c:v>0.68980021030494221</c:v>
                </c:pt>
                <c:pt idx="1">
                  <c:v>0.82544689800210302</c:v>
                </c:pt>
                <c:pt idx="2">
                  <c:v>1.1366982124079916</c:v>
                </c:pt>
                <c:pt idx="3">
                  <c:v>1.2723449001051526</c:v>
                </c:pt>
                <c:pt idx="4">
                  <c:v>1.2618296529968454</c:v>
                </c:pt>
              </c:numCache>
            </c:numRef>
          </c:val>
          <c:extLst>
            <c:ext xmlns:c16="http://schemas.microsoft.com/office/drawing/2014/chart" uri="{C3380CC4-5D6E-409C-BE32-E72D297353CC}">
              <c16:uniqueId val="{00000000-3E1F-324F-AFD6-EEAF0CA5BBDC}"/>
            </c:ext>
          </c:extLst>
        </c:ser>
        <c:ser>
          <c:idx val="0"/>
          <c:order val="1"/>
          <c:tx>
            <c:strRef>
              <c:f>'1_benchmark'!$V$181</c:f>
              <c:strCache>
                <c:ptCount val="1"/>
                <c:pt idx="0">
                  <c:v>Sealy Posturepedic</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'1_benchmark'!$W$179:$AA$179</c:f>
              <c:numCache>
                <c:formatCode>General</c:formatCode>
                <c:ptCount val="5"/>
                <c:pt idx="0">
                  <c:v>2017</c:v>
                </c:pt>
                <c:pt idx="1">
                  <c:v>2018</c:v>
                </c:pt>
                <c:pt idx="2">
                  <c:v>2019</c:v>
                </c:pt>
                <c:pt idx="3">
                  <c:v>2020</c:v>
                </c:pt>
                <c:pt idx="4">
                  <c:v>2021</c:v>
                </c:pt>
              </c:numCache>
            </c:numRef>
          </c:cat>
          <c:val>
            <c:numRef>
              <c:f>'1_benchmark'!$W$185:$AA$185</c:f>
              <c:numCache>
                <c:formatCode>0.00</c:formatCode>
                <c:ptCount val="5"/>
                <c:pt idx="0">
                  <c:v>0.31019978969505785</c:v>
                </c:pt>
                <c:pt idx="1">
                  <c:v>0.31019978969505785</c:v>
                </c:pt>
                <c:pt idx="2">
                  <c:v>0.21766561514195584</c:v>
                </c:pt>
                <c:pt idx="3">
                  <c:v>0.25867507886435331</c:v>
                </c:pt>
                <c:pt idx="4">
                  <c:v>0.40799158780231337</c:v>
                </c:pt>
              </c:numCache>
            </c:numRef>
          </c:val>
          <c:extLst>
            <c:ext xmlns:c16="http://schemas.microsoft.com/office/drawing/2014/chart" uri="{C3380CC4-5D6E-409C-BE32-E72D297353CC}">
              <c16:uniqueId val="{00000001-3E1F-324F-AFD6-EEAF0CA5BBDC}"/>
            </c:ext>
          </c:extLst>
        </c:ser>
        <c:dLbls>
          <c:dLblPos val="ctr"/>
          <c:showLegendKey val="0"/>
          <c:showVal val="1"/>
          <c:showCatName val="0"/>
          <c:showSerName val="0"/>
          <c:showPercent val="0"/>
          <c:showBubbleSize val="0"/>
        </c:dLbls>
        <c:gapWidth val="75"/>
        <c:overlap val="100"/>
        <c:axId val="597834287"/>
        <c:axId val="598510287"/>
      </c:barChart>
      <c:catAx>
        <c:axId val="597834287"/>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598510287"/>
        <c:crosses val="autoZero"/>
        <c:auto val="1"/>
        <c:lblAlgn val="ctr"/>
        <c:lblOffset val="100"/>
        <c:noMultiLvlLbl val="0"/>
      </c:catAx>
      <c:valAx>
        <c:axId val="598510287"/>
        <c:scaling>
          <c:orientation val="minMax"/>
          <c:max val="2"/>
          <c:min val="0"/>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Search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_(* #,##0.00_);_(* \(#,##0.00\);_(* &quot;-&quot;??_);_(@_)"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597834287"/>
        <c:crosses val="autoZero"/>
        <c:crossBetween val="between"/>
        <c:majorUnit val="0.5"/>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National search interest in beds and mattresses</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bed_mattress!$B$2:$B$6</c:f>
              <c:numCache>
                <c:formatCode>General</c:formatCode>
                <c:ptCount val="5"/>
                <c:pt idx="0">
                  <c:v>2017</c:v>
                </c:pt>
                <c:pt idx="1">
                  <c:v>2018</c:v>
                </c:pt>
                <c:pt idx="2">
                  <c:v>2019</c:v>
                </c:pt>
                <c:pt idx="3">
                  <c:v>2020</c:v>
                </c:pt>
                <c:pt idx="4">
                  <c:v>2021</c:v>
                </c:pt>
              </c:numCache>
            </c:numRef>
          </c:cat>
          <c:val>
            <c:numRef>
              <c:f>bed_mattress!$G$2:$G$6</c:f>
              <c:numCache>
                <c:formatCode>0.00</c:formatCode>
                <c:ptCount val="5"/>
                <c:pt idx="0">
                  <c:v>1</c:v>
                </c:pt>
                <c:pt idx="1">
                  <c:v>1.2095394736842104</c:v>
                </c:pt>
                <c:pt idx="2">
                  <c:v>1.35625</c:v>
                </c:pt>
                <c:pt idx="3">
                  <c:v>1.5904605263157894</c:v>
                </c:pt>
                <c:pt idx="4">
                  <c:v>1.5625</c:v>
                </c:pt>
              </c:numCache>
            </c:numRef>
          </c:val>
          <c:extLst>
            <c:ext xmlns:c16="http://schemas.microsoft.com/office/drawing/2014/chart" uri="{C3380CC4-5D6E-409C-BE32-E72D297353CC}">
              <c16:uniqueId val="{00000000-AFCD-1044-906C-37A436F7C3E5}"/>
            </c:ext>
          </c:extLst>
        </c:ser>
        <c:dLbls>
          <c:dLblPos val="inEnd"/>
          <c:showLegendKey val="0"/>
          <c:showVal val="1"/>
          <c:showCatName val="0"/>
          <c:showSerName val="0"/>
          <c:showPercent val="0"/>
          <c:showBubbleSize val="0"/>
        </c:dLbls>
        <c:gapWidth val="165"/>
        <c:overlap val="-27"/>
        <c:axId val="1063921615"/>
        <c:axId val="1064138815"/>
      </c:barChart>
      <c:catAx>
        <c:axId val="1063921615"/>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064138815"/>
        <c:crosses val="autoZero"/>
        <c:auto val="1"/>
        <c:lblAlgn val="ctr"/>
        <c:lblOffset val="100"/>
        <c:noMultiLvlLbl val="0"/>
      </c:catAx>
      <c:valAx>
        <c:axId val="1064138815"/>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Indexed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0639216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Proprtion of Sealy search interest</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percentStacked"/>
        <c:varyColors val="0"/>
        <c:ser>
          <c:idx val="1"/>
          <c:order val="0"/>
          <c:tx>
            <c:strRef>
              <c:f>'1_benchmark'!$V$200</c:f>
              <c:strCache>
                <c:ptCount val="1"/>
                <c:pt idx="0">
                  <c:v>All other Sealy interest</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'1_benchmark'!$W$198:$AA$198</c:f>
              <c:numCache>
                <c:formatCode>General</c:formatCode>
                <c:ptCount val="5"/>
                <c:pt idx="0">
                  <c:v>2017</c:v>
                </c:pt>
                <c:pt idx="1">
                  <c:v>2018</c:v>
                </c:pt>
                <c:pt idx="2">
                  <c:v>2019</c:v>
                </c:pt>
                <c:pt idx="3">
                  <c:v>2020</c:v>
                </c:pt>
                <c:pt idx="4">
                  <c:v>2021</c:v>
                </c:pt>
              </c:numCache>
            </c:numRef>
          </c:cat>
          <c:val>
            <c:numRef>
              <c:f>'1_benchmark'!$W$200:$AA$200</c:f>
              <c:numCache>
                <c:formatCode>0%</c:formatCode>
                <c:ptCount val="5"/>
                <c:pt idx="0">
                  <c:v>0.68980021030494221</c:v>
                </c:pt>
                <c:pt idx="1">
                  <c:v>0.72685185185185186</c:v>
                </c:pt>
                <c:pt idx="2">
                  <c:v>0.8392857142857143</c:v>
                </c:pt>
                <c:pt idx="3">
                  <c:v>0.83104395604395609</c:v>
                </c:pt>
                <c:pt idx="4">
                  <c:v>0.75566750629722923</c:v>
                </c:pt>
              </c:numCache>
            </c:numRef>
          </c:val>
          <c:extLst>
            <c:ext xmlns:c16="http://schemas.microsoft.com/office/drawing/2014/chart" uri="{C3380CC4-5D6E-409C-BE32-E72D297353CC}">
              <c16:uniqueId val="{00000000-E782-2743-8847-1240FF228E6A}"/>
            </c:ext>
          </c:extLst>
        </c:ser>
        <c:ser>
          <c:idx val="0"/>
          <c:order val="1"/>
          <c:tx>
            <c:strRef>
              <c:f>'1_benchmark'!$V$199</c:f>
              <c:strCache>
                <c:ptCount val="1"/>
                <c:pt idx="0">
                  <c:v>Sealy Posturepedic</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'1_benchmark'!$W$198:$AA$198</c:f>
              <c:numCache>
                <c:formatCode>General</c:formatCode>
                <c:ptCount val="5"/>
                <c:pt idx="0">
                  <c:v>2017</c:v>
                </c:pt>
                <c:pt idx="1">
                  <c:v>2018</c:v>
                </c:pt>
                <c:pt idx="2">
                  <c:v>2019</c:v>
                </c:pt>
                <c:pt idx="3">
                  <c:v>2020</c:v>
                </c:pt>
                <c:pt idx="4">
                  <c:v>2021</c:v>
                </c:pt>
              </c:numCache>
            </c:numRef>
          </c:cat>
          <c:val>
            <c:numRef>
              <c:f>'1_benchmark'!$W$199:$AA$199</c:f>
              <c:numCache>
                <c:formatCode>0%</c:formatCode>
                <c:ptCount val="5"/>
                <c:pt idx="0">
                  <c:v>0.31019978969505785</c:v>
                </c:pt>
                <c:pt idx="1">
                  <c:v>0.27314814814814814</c:v>
                </c:pt>
                <c:pt idx="2">
                  <c:v>0.16071428571428573</c:v>
                </c:pt>
                <c:pt idx="3">
                  <c:v>0.16895604395604397</c:v>
                </c:pt>
                <c:pt idx="4">
                  <c:v>0.24433249370277077</c:v>
                </c:pt>
              </c:numCache>
            </c:numRef>
          </c:val>
          <c:extLst>
            <c:ext xmlns:c16="http://schemas.microsoft.com/office/drawing/2014/chart" uri="{C3380CC4-5D6E-409C-BE32-E72D297353CC}">
              <c16:uniqueId val="{00000001-E782-2743-8847-1240FF228E6A}"/>
            </c:ext>
          </c:extLst>
        </c:ser>
        <c:dLbls>
          <c:dLblPos val="ctr"/>
          <c:showLegendKey val="0"/>
          <c:showVal val="1"/>
          <c:showCatName val="0"/>
          <c:showSerName val="0"/>
          <c:showPercent val="0"/>
          <c:showBubbleSize val="0"/>
        </c:dLbls>
        <c:gapWidth val="75"/>
        <c:overlap val="100"/>
        <c:axId val="596617359"/>
        <c:axId val="596469327"/>
      </c:barChart>
      <c:catAx>
        <c:axId val="596617359"/>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596469327"/>
        <c:crosses val="autoZero"/>
        <c:auto val="1"/>
        <c:lblAlgn val="ctr"/>
        <c:lblOffset val="100"/>
        <c:noMultiLvlLbl val="0"/>
      </c:catAx>
      <c:valAx>
        <c:axId val="596469327"/>
        <c:scaling>
          <c:orientation val="minMax"/>
        </c:scaling>
        <c:delete val="0"/>
        <c:axPos val="l"/>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596617359"/>
        <c:crosses val="autoZero"/>
        <c:crossBetween val="between"/>
        <c:majorUnit val="0.25"/>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Monthly mattress interest</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lineChart>
        <c:grouping val="standard"/>
        <c:varyColors val="0"/>
        <c:ser>
          <c:idx val="0"/>
          <c:order val="0"/>
          <c:spPr>
            <a:ln w="50800" cap="rnd">
              <a:solidFill>
                <a:srgbClr val="3F68AD"/>
              </a:solidFill>
              <a:prstDash val="solid"/>
              <a:round/>
            </a:ln>
            <a:effectLst>
              <a:outerShdw blurRad="63500" dist="37357" dir="2700000" rotWithShape="0">
                <a:scrgbClr r="0" g="0" b="0">
                  <a:alpha val="0"/>
                </a:scrgbClr>
              </a:outerShdw>
            </a:effectLst>
          </c:spPr>
          <c:marker>
            <c:symbol val="none"/>
          </c:marker>
          <c:cat>
            <c:strRef>
              <c:f>date_time!$E$2:$E$61</c:f>
              <c:strCache>
                <c:ptCount val="60"/>
                <c:pt idx="0">
                  <c:v>'17-Jan</c:v>
                </c:pt>
                <c:pt idx="1">
                  <c:v>'17-Feb</c:v>
                </c:pt>
                <c:pt idx="2">
                  <c:v>'17-Mar</c:v>
                </c:pt>
                <c:pt idx="3">
                  <c:v>'17-Apr</c:v>
                </c:pt>
                <c:pt idx="4">
                  <c:v>'17-May</c:v>
                </c:pt>
                <c:pt idx="5">
                  <c:v>'17-Jun</c:v>
                </c:pt>
                <c:pt idx="6">
                  <c:v>'17-Jul</c:v>
                </c:pt>
                <c:pt idx="7">
                  <c:v>'17-Aug</c:v>
                </c:pt>
                <c:pt idx="8">
                  <c:v>'17-Sep</c:v>
                </c:pt>
                <c:pt idx="9">
                  <c:v>'17-Oct</c:v>
                </c:pt>
                <c:pt idx="10">
                  <c:v>'17-Nov</c:v>
                </c:pt>
                <c:pt idx="11">
                  <c:v>'17-Dec</c:v>
                </c:pt>
                <c:pt idx="12">
                  <c:v>'18-Jan</c:v>
                </c:pt>
                <c:pt idx="13">
                  <c:v>'18-Feb</c:v>
                </c:pt>
                <c:pt idx="14">
                  <c:v>'18-Mar</c:v>
                </c:pt>
                <c:pt idx="15">
                  <c:v>'18-Apr</c:v>
                </c:pt>
                <c:pt idx="16">
                  <c:v>'18-May</c:v>
                </c:pt>
                <c:pt idx="17">
                  <c:v>'18-Jun</c:v>
                </c:pt>
                <c:pt idx="18">
                  <c:v>'18-Jul</c:v>
                </c:pt>
                <c:pt idx="19">
                  <c:v>'18-Aug</c:v>
                </c:pt>
                <c:pt idx="20">
                  <c:v>'18-Sep</c:v>
                </c:pt>
                <c:pt idx="21">
                  <c:v>'18-Oct</c:v>
                </c:pt>
                <c:pt idx="22">
                  <c:v>'18-Nov</c:v>
                </c:pt>
                <c:pt idx="23">
                  <c:v>'18-Dec</c:v>
                </c:pt>
                <c:pt idx="24">
                  <c:v>'19-Jan</c:v>
                </c:pt>
                <c:pt idx="25">
                  <c:v>'19-Feb</c:v>
                </c:pt>
                <c:pt idx="26">
                  <c:v>'19-Mar</c:v>
                </c:pt>
                <c:pt idx="27">
                  <c:v>'19-Apr</c:v>
                </c:pt>
                <c:pt idx="28">
                  <c:v>'19-May</c:v>
                </c:pt>
                <c:pt idx="29">
                  <c:v>'19-Jun</c:v>
                </c:pt>
                <c:pt idx="30">
                  <c:v>'19-Jul</c:v>
                </c:pt>
                <c:pt idx="31">
                  <c:v>'19-Aug</c:v>
                </c:pt>
                <c:pt idx="32">
                  <c:v>'19-Sep</c:v>
                </c:pt>
                <c:pt idx="33">
                  <c:v>'19-Oct</c:v>
                </c:pt>
                <c:pt idx="34">
                  <c:v>'19-Nov</c:v>
                </c:pt>
                <c:pt idx="35">
                  <c:v>'19-Dec</c:v>
                </c:pt>
                <c:pt idx="36">
                  <c:v>'20-Jan</c:v>
                </c:pt>
                <c:pt idx="37">
                  <c:v>'20-Feb</c:v>
                </c:pt>
                <c:pt idx="38">
                  <c:v>'20-Mar</c:v>
                </c:pt>
                <c:pt idx="39">
                  <c:v>'20-Apr</c:v>
                </c:pt>
                <c:pt idx="40">
                  <c:v>'20-May</c:v>
                </c:pt>
                <c:pt idx="41">
                  <c:v>'20-Jun</c:v>
                </c:pt>
                <c:pt idx="42">
                  <c:v>'20-Jul</c:v>
                </c:pt>
                <c:pt idx="43">
                  <c:v>'20-Aug</c:v>
                </c:pt>
                <c:pt idx="44">
                  <c:v>'20-Sep</c:v>
                </c:pt>
                <c:pt idx="45">
                  <c:v>'20-Oct</c:v>
                </c:pt>
                <c:pt idx="46">
                  <c:v>'20-Nov</c:v>
                </c:pt>
                <c:pt idx="47">
                  <c:v>'20-Dec</c:v>
                </c:pt>
                <c:pt idx="48">
                  <c:v>'21-Jan</c:v>
                </c:pt>
                <c:pt idx="49">
                  <c:v>'21-Feb</c:v>
                </c:pt>
                <c:pt idx="50">
                  <c:v>'21-Mar</c:v>
                </c:pt>
                <c:pt idx="51">
                  <c:v>'21-Apr</c:v>
                </c:pt>
                <c:pt idx="52">
                  <c:v>'21-May</c:v>
                </c:pt>
                <c:pt idx="53">
                  <c:v>'21-Jun</c:v>
                </c:pt>
                <c:pt idx="54">
                  <c:v>'21-Jul</c:v>
                </c:pt>
                <c:pt idx="55">
                  <c:v>'21-Aug</c:v>
                </c:pt>
                <c:pt idx="56">
                  <c:v>'21-Sep</c:v>
                </c:pt>
                <c:pt idx="57">
                  <c:v>'21-Oct</c:v>
                </c:pt>
                <c:pt idx="58">
                  <c:v>'21-Nov</c:v>
                </c:pt>
                <c:pt idx="59">
                  <c:v>'21-Dec</c:v>
                </c:pt>
              </c:strCache>
            </c:strRef>
          </c:cat>
          <c:val>
            <c:numRef>
              <c:f>date_time!$G$2:$G$61</c:f>
              <c:numCache>
                <c:formatCode>_(* #,##0.00_);_(* \(#,##0.00\);_(* "-"??_);_(@_)</c:formatCode>
                <c:ptCount val="60"/>
                <c:pt idx="0">
                  <c:v>0.40429042904290402</c:v>
                </c:pt>
                <c:pt idx="1">
                  <c:v>0.448844884488448</c:v>
                </c:pt>
                <c:pt idx="2">
                  <c:v>0.46039603960395997</c:v>
                </c:pt>
                <c:pt idx="3">
                  <c:v>0.43399339933993297</c:v>
                </c:pt>
                <c:pt idx="4">
                  <c:v>0.52310231023102305</c:v>
                </c:pt>
                <c:pt idx="5">
                  <c:v>0.471947194719471</c:v>
                </c:pt>
                <c:pt idx="6">
                  <c:v>0.61551155115511502</c:v>
                </c:pt>
                <c:pt idx="7">
                  <c:v>0.40759075907590703</c:v>
                </c:pt>
                <c:pt idx="8">
                  <c:v>0.37128712871287101</c:v>
                </c:pt>
                <c:pt idx="9">
                  <c:v>0.66336633663366296</c:v>
                </c:pt>
                <c:pt idx="10">
                  <c:v>0.65016501650165004</c:v>
                </c:pt>
                <c:pt idx="11">
                  <c:v>0.62046204620461998</c:v>
                </c:pt>
                <c:pt idx="12">
                  <c:v>0.52145214521452099</c:v>
                </c:pt>
                <c:pt idx="13">
                  <c:v>0.37623762376237602</c:v>
                </c:pt>
                <c:pt idx="14">
                  <c:v>0.498349834983498</c:v>
                </c:pt>
                <c:pt idx="15">
                  <c:v>0.62376237623762298</c:v>
                </c:pt>
                <c:pt idx="16">
                  <c:v>0.43894389438943798</c:v>
                </c:pt>
                <c:pt idx="17">
                  <c:v>0.43894389438943798</c:v>
                </c:pt>
                <c:pt idx="18">
                  <c:v>0.88943894389438904</c:v>
                </c:pt>
                <c:pt idx="19">
                  <c:v>0.64851485148514798</c:v>
                </c:pt>
                <c:pt idx="20">
                  <c:v>0.71617161716171596</c:v>
                </c:pt>
                <c:pt idx="21">
                  <c:v>0.50165016501650095</c:v>
                </c:pt>
                <c:pt idx="22">
                  <c:v>0.58250825082508195</c:v>
                </c:pt>
                <c:pt idx="23">
                  <c:v>0.68976897689768901</c:v>
                </c:pt>
                <c:pt idx="24">
                  <c:v>0.66666666666666596</c:v>
                </c:pt>
                <c:pt idx="25">
                  <c:v>0.528052805280528</c:v>
                </c:pt>
                <c:pt idx="26">
                  <c:v>0.83498349834983498</c:v>
                </c:pt>
                <c:pt idx="27">
                  <c:v>0.38118811881188103</c:v>
                </c:pt>
                <c:pt idx="28">
                  <c:v>0.69306930693069302</c:v>
                </c:pt>
                <c:pt idx="29">
                  <c:v>0.65016501650165004</c:v>
                </c:pt>
                <c:pt idx="30">
                  <c:v>0.64686468646864603</c:v>
                </c:pt>
                <c:pt idx="31">
                  <c:v>0.63531353135313495</c:v>
                </c:pt>
                <c:pt idx="32">
                  <c:v>0.64686468646864603</c:v>
                </c:pt>
                <c:pt idx="33">
                  <c:v>0.419141914191419</c:v>
                </c:pt>
                <c:pt idx="34">
                  <c:v>0.894389438943894</c:v>
                </c:pt>
                <c:pt idx="35">
                  <c:v>0.82343234323432302</c:v>
                </c:pt>
                <c:pt idx="36">
                  <c:v>0.52640264026402594</c:v>
                </c:pt>
                <c:pt idx="37">
                  <c:v>0.52310231023102305</c:v>
                </c:pt>
                <c:pt idx="38">
                  <c:v>0.339933993399339</c:v>
                </c:pt>
                <c:pt idx="39">
                  <c:v>0.31848184818481801</c:v>
                </c:pt>
                <c:pt idx="40">
                  <c:v>0.77392739273927302</c:v>
                </c:pt>
                <c:pt idx="41">
                  <c:v>0.94059405940593999</c:v>
                </c:pt>
                <c:pt idx="42">
                  <c:v>0.85478547854785403</c:v>
                </c:pt>
                <c:pt idx="43">
                  <c:v>0.97359735973597294</c:v>
                </c:pt>
                <c:pt idx="44">
                  <c:v>0.61881188118811803</c:v>
                </c:pt>
                <c:pt idx="45">
                  <c:v>0.64686468646864603</c:v>
                </c:pt>
                <c:pt idx="46">
                  <c:v>1</c:v>
                </c:pt>
                <c:pt idx="47">
                  <c:v>0.62871287128712805</c:v>
                </c:pt>
                <c:pt idx="48">
                  <c:v>0.92079207920791994</c:v>
                </c:pt>
                <c:pt idx="49">
                  <c:v>0.73432343234323405</c:v>
                </c:pt>
                <c:pt idx="50">
                  <c:v>0.62541254125412504</c:v>
                </c:pt>
                <c:pt idx="51">
                  <c:v>0.66171617161716101</c:v>
                </c:pt>
                <c:pt idx="52">
                  <c:v>0.69966996699669903</c:v>
                </c:pt>
                <c:pt idx="53">
                  <c:v>0.58580858085808496</c:v>
                </c:pt>
                <c:pt idx="54">
                  <c:v>0.66996699669966997</c:v>
                </c:pt>
                <c:pt idx="55">
                  <c:v>0.77227722772277196</c:v>
                </c:pt>
                <c:pt idx="56">
                  <c:v>0.59570957095709498</c:v>
                </c:pt>
                <c:pt idx="57">
                  <c:v>0.58085808580858</c:v>
                </c:pt>
                <c:pt idx="58">
                  <c:v>0.83003300330033003</c:v>
                </c:pt>
                <c:pt idx="59">
                  <c:v>0.60891089108910801</c:v>
                </c:pt>
              </c:numCache>
            </c:numRef>
          </c:val>
          <c:smooth val="0"/>
          <c:extLst>
            <c:ext xmlns:c16="http://schemas.microsoft.com/office/drawing/2014/chart" uri="{C3380CC4-5D6E-409C-BE32-E72D297353CC}">
              <c16:uniqueId val="{00000000-E98B-084C-B329-06044278BFDB}"/>
            </c:ext>
          </c:extLst>
        </c:ser>
        <c:dLbls>
          <c:showLegendKey val="0"/>
          <c:showVal val="0"/>
          <c:showCatName val="0"/>
          <c:showSerName val="0"/>
          <c:showPercent val="0"/>
          <c:showBubbleSize val="0"/>
        </c:dLbls>
        <c:smooth val="0"/>
        <c:axId val="695150687"/>
        <c:axId val="695067007"/>
      </c:lineChart>
      <c:catAx>
        <c:axId val="695150687"/>
        <c:scaling>
          <c:orientation val="minMax"/>
        </c:scaling>
        <c:delete val="0"/>
        <c:axPos val="b"/>
        <c:numFmt formatCode="General" sourceLinked="1"/>
        <c:majorTickMark val="in"/>
        <c:minorTickMark val="none"/>
        <c:tickLblPos val="nextTo"/>
        <c:spPr>
          <a:noFill/>
          <a:ln w="9525" cap="flat" cmpd="sng" algn="ctr">
            <a:solidFill>
              <a:srgbClr val="000005"/>
            </a:solidFill>
            <a:prstDash val="solid"/>
            <a:round/>
          </a:ln>
          <a:effectLst/>
        </c:spPr>
        <c:txPr>
          <a:bodyPr rot="-5400000" spcFirstLastPara="1" vertOverflow="ellipsis" wrap="square" anchor="ctr" anchorCtr="0"/>
          <a:lstStyle/>
          <a:p>
            <a:pPr>
              <a:defRPr sz="1000" b="0" i="0" u="none" strike="noStrike" kern="1200" baseline="0">
                <a:solidFill>
                  <a:srgbClr val="000000"/>
                </a:solidFill>
                <a:latin typeface="Roboto"/>
                <a:ea typeface="Roboto"/>
                <a:cs typeface="Roboto"/>
              </a:defRPr>
            </a:pPr>
            <a:endParaRPr lang="en-US"/>
          </a:p>
        </c:txPr>
        <c:crossAx val="695067007"/>
        <c:crosses val="autoZero"/>
        <c:auto val="1"/>
        <c:lblAlgn val="ctr"/>
        <c:lblOffset val="100"/>
        <c:tickLblSkip val="2"/>
        <c:noMultiLvlLbl val="0"/>
      </c:catAx>
      <c:valAx>
        <c:axId val="695067007"/>
        <c:scaling>
          <c:orientation val="minMax"/>
        </c:scaling>
        <c:delete val="0"/>
        <c:axPos val="l"/>
        <c:majorGridlines>
          <c:spPr>
            <a:ln w="9525" cap="flat" cmpd="sng" algn="ctr">
              <a:solidFill>
                <a:srgbClr val="BCB5AC"/>
              </a:solidFill>
              <a:prstDash val="solid"/>
              <a:round/>
            </a:ln>
            <a:effectLst/>
          </c:spPr>
        </c:majorGridlines>
        <c:numFmt formatCode="_(* #,##0.0_);_(* \(#,##0.0\);_(* &quot;-&quot;?_);_(@_)"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69515068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date_time!$X$4</c:f>
              <c:strCache>
                <c:ptCount val="1"/>
                <c:pt idx="0">
                  <c:v>average index</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Roboto"/>
                    <a:ea typeface="Roboto"/>
                    <a:cs typeface="Roboto"/>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date_time!$U$5:$U$16</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date_time!$X$5:$X$16</c:f>
              <c:numCache>
                <c:formatCode>0.00</c:formatCode>
                <c:ptCount val="12"/>
                <c:pt idx="0">
                  <c:v>0.97926634768740062</c:v>
                </c:pt>
                <c:pt idx="1">
                  <c:v>0.84104199893673581</c:v>
                </c:pt>
                <c:pt idx="2">
                  <c:v>0.88888888888888884</c:v>
                </c:pt>
                <c:pt idx="3">
                  <c:v>0.77937267410951616</c:v>
                </c:pt>
                <c:pt idx="4">
                  <c:v>1.0079744816586917</c:v>
                </c:pt>
                <c:pt idx="5">
                  <c:v>0.99468367889420439</c:v>
                </c:pt>
                <c:pt idx="6">
                  <c:v>1.1844763423710791</c:v>
                </c:pt>
                <c:pt idx="7">
                  <c:v>1.1073896863370545</c:v>
                </c:pt>
                <c:pt idx="8">
                  <c:v>0.950026581605529</c:v>
                </c:pt>
                <c:pt idx="9">
                  <c:v>0.90590111642743176</c:v>
                </c:pt>
                <c:pt idx="10">
                  <c:v>1.2748538011695911</c:v>
                </c:pt>
                <c:pt idx="11">
                  <c:v>1.0861244019138749</c:v>
                </c:pt>
              </c:numCache>
            </c:numRef>
          </c:val>
          <c:extLst>
            <c:ext xmlns:c16="http://schemas.microsoft.com/office/drawing/2014/chart" uri="{C3380CC4-5D6E-409C-BE32-E72D297353CC}">
              <c16:uniqueId val="{00000000-D6F7-0C45-BA5F-E972CE4CADE9}"/>
            </c:ext>
          </c:extLst>
        </c:ser>
        <c:dLbls>
          <c:dLblPos val="outEnd"/>
          <c:showLegendKey val="0"/>
          <c:showVal val="1"/>
          <c:showCatName val="0"/>
          <c:showSerName val="0"/>
          <c:showPercent val="0"/>
          <c:showBubbleSize val="0"/>
        </c:dLbls>
        <c:gapWidth val="80"/>
        <c:overlap val="1"/>
        <c:axId val="459720335"/>
        <c:axId val="792084015"/>
      </c:barChart>
      <c:catAx>
        <c:axId val="459720335"/>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792084015"/>
        <c:crosses val="autoZero"/>
        <c:auto val="1"/>
        <c:lblAlgn val="ctr"/>
        <c:lblOffset val="100"/>
        <c:noMultiLvlLbl val="0"/>
      </c:catAx>
      <c:valAx>
        <c:axId val="792084015"/>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Relative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597203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Indexed search interest in bed stores</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'3_strore'!$AL$5:$AP$5</c:f>
              <c:numCache>
                <c:formatCode>General</c:formatCode>
                <c:ptCount val="5"/>
                <c:pt idx="0">
                  <c:v>2017</c:v>
                </c:pt>
                <c:pt idx="1">
                  <c:v>2018</c:v>
                </c:pt>
                <c:pt idx="2">
                  <c:v>2019</c:v>
                </c:pt>
                <c:pt idx="3">
                  <c:v>2020</c:v>
                </c:pt>
                <c:pt idx="4">
                  <c:v>2021</c:v>
                </c:pt>
              </c:numCache>
            </c:numRef>
          </c:cat>
          <c:val>
            <c:numRef>
              <c:f>'3_strore'!$AL$6:$AP$6</c:f>
              <c:numCache>
                <c:formatCode>0.00</c:formatCode>
                <c:ptCount val="5"/>
                <c:pt idx="0">
                  <c:v>1</c:v>
                </c:pt>
                <c:pt idx="1">
                  <c:v>1.1738525730180807</c:v>
                </c:pt>
                <c:pt idx="2">
                  <c:v>1.5674547983310152</c:v>
                </c:pt>
                <c:pt idx="3">
                  <c:v>1.8623087621696801</c:v>
                </c:pt>
                <c:pt idx="4">
                  <c:v>1.6481223922114048</c:v>
                </c:pt>
              </c:numCache>
            </c:numRef>
          </c:val>
          <c:extLst>
            <c:ext xmlns:c16="http://schemas.microsoft.com/office/drawing/2014/chart" uri="{C3380CC4-5D6E-409C-BE32-E72D297353CC}">
              <c16:uniqueId val="{00000000-0CF1-6E45-BC4E-FCD8B23AB546}"/>
            </c:ext>
          </c:extLst>
        </c:ser>
        <c:dLbls>
          <c:dLblPos val="inEnd"/>
          <c:showLegendKey val="0"/>
          <c:showVal val="1"/>
          <c:showCatName val="0"/>
          <c:showSerName val="0"/>
          <c:showPercent val="0"/>
          <c:showBubbleSize val="0"/>
        </c:dLbls>
        <c:gapWidth val="125"/>
        <c:overlap val="-27"/>
        <c:axId val="1109969247"/>
        <c:axId val="1109970895"/>
      </c:barChart>
      <c:catAx>
        <c:axId val="1109969247"/>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109970895"/>
        <c:crosses val="autoZero"/>
        <c:auto val="1"/>
        <c:lblAlgn val="ctr"/>
        <c:lblOffset val="100"/>
        <c:noMultiLvlLbl val="0"/>
      </c:catAx>
      <c:valAx>
        <c:axId val="1109970895"/>
        <c:scaling>
          <c:orientation val="minMax"/>
          <c:max val="2.5"/>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Indexed</a:t>
                </a:r>
                <a:r>
                  <a:rPr lang="en-GB" baseline="0"/>
                  <a:t> </a:t>
                </a:r>
                <a:r>
                  <a:rPr lang="en-GB"/>
                  <a:t>search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109969247"/>
        <c:crosses val="autoZero"/>
        <c:crossBetween val="between"/>
      </c:valAx>
      <c:spPr>
        <a:noFill/>
        <a:ln>
          <a:noFill/>
        </a:ln>
        <a:effectLst/>
      </c:spPr>
    </c:plotArea>
    <c:plotVisOnly val="1"/>
    <c:dispBlanksAs val="gap"/>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Indexed search interest in furniture stores</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'3_strore'!$S$4:$W$4</c:f>
              <c:numCache>
                <c:formatCode>General</c:formatCode>
                <c:ptCount val="5"/>
                <c:pt idx="0">
                  <c:v>2017</c:v>
                </c:pt>
                <c:pt idx="1">
                  <c:v>2018</c:v>
                </c:pt>
                <c:pt idx="2">
                  <c:v>2019</c:v>
                </c:pt>
                <c:pt idx="3">
                  <c:v>2020</c:v>
                </c:pt>
                <c:pt idx="4">
                  <c:v>2021</c:v>
                </c:pt>
              </c:numCache>
            </c:numRef>
          </c:cat>
          <c:val>
            <c:numRef>
              <c:f>'3_strore'!$S$5:$W$5</c:f>
              <c:numCache>
                <c:formatCode>0.00</c:formatCode>
                <c:ptCount val="5"/>
                <c:pt idx="0">
                  <c:v>1</c:v>
                </c:pt>
                <c:pt idx="1">
                  <c:v>1.1892752853729758</c:v>
                </c:pt>
                <c:pt idx="2">
                  <c:v>1.3788160339792939</c:v>
                </c:pt>
                <c:pt idx="3">
                  <c:v>1.9185027873639502</c:v>
                </c:pt>
                <c:pt idx="4">
                  <c:v>1.750730023891691</c:v>
                </c:pt>
              </c:numCache>
            </c:numRef>
          </c:val>
          <c:extLst>
            <c:ext xmlns:c16="http://schemas.microsoft.com/office/drawing/2014/chart" uri="{C3380CC4-5D6E-409C-BE32-E72D297353CC}">
              <c16:uniqueId val="{00000000-E5C9-FC43-9EC4-F3C9AD622574}"/>
            </c:ext>
          </c:extLst>
        </c:ser>
        <c:dLbls>
          <c:dLblPos val="inEnd"/>
          <c:showLegendKey val="0"/>
          <c:showVal val="1"/>
          <c:showCatName val="0"/>
          <c:showSerName val="0"/>
          <c:showPercent val="0"/>
          <c:showBubbleSize val="0"/>
        </c:dLbls>
        <c:gapWidth val="125"/>
        <c:overlap val="-27"/>
        <c:axId val="1109969247"/>
        <c:axId val="1109970895"/>
      </c:barChart>
      <c:catAx>
        <c:axId val="1109969247"/>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109970895"/>
        <c:crosses val="autoZero"/>
        <c:auto val="1"/>
        <c:lblAlgn val="ctr"/>
        <c:lblOffset val="100"/>
        <c:noMultiLvlLbl val="0"/>
      </c:catAx>
      <c:valAx>
        <c:axId val="1109970895"/>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 search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_(* #,##0.0_);_(* \(#,##0.0\);_(* &quot;-&quot;?_);_(@_)"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109969247"/>
        <c:crosses val="autoZero"/>
        <c:crossBetween val="between"/>
      </c:valAx>
      <c:spPr>
        <a:noFill/>
        <a:ln>
          <a:noFill/>
        </a:ln>
        <a:effectLst/>
      </c:spPr>
    </c:plotArea>
    <c:plotVisOnly val="1"/>
    <c:dispBlanksAs val="gap"/>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Top 10 furniture stores</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stacked"/>
        <c:varyColors val="0"/>
        <c:ser>
          <c:idx val="0"/>
          <c:order val="0"/>
          <c:tx>
            <c:strRef>
              <c:f>'3_strore'!$S$21</c:f>
              <c:strCache>
                <c:ptCount val="1"/>
                <c:pt idx="0">
                  <c:v>OK Furniture</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'3_strore'!$T$21:$X$21</c:f>
              <c:numCache>
                <c:formatCode>0%</c:formatCode>
                <c:ptCount val="5"/>
                <c:pt idx="0">
                  <c:v>0.25564109370852139</c:v>
                </c:pt>
                <c:pt idx="1">
                  <c:v>0.25580357142857141</c:v>
                </c:pt>
                <c:pt idx="2">
                  <c:v>0.2587601078167116</c:v>
                </c:pt>
                <c:pt idx="3">
                  <c:v>0.26968313269683131</c:v>
                </c:pt>
                <c:pt idx="4">
                  <c:v>0.2567096285064443</c:v>
                </c:pt>
              </c:numCache>
            </c:numRef>
          </c:val>
          <c:extLst>
            <c:ext xmlns:c16="http://schemas.microsoft.com/office/drawing/2014/chart" uri="{C3380CC4-5D6E-409C-BE32-E72D297353CC}">
              <c16:uniqueId val="{00000000-E202-C548-B307-A24584AB78C9}"/>
            </c:ext>
          </c:extLst>
        </c:ser>
        <c:ser>
          <c:idx val="1"/>
          <c:order val="1"/>
          <c:tx>
            <c:strRef>
              <c:f>'3_strore'!$S$22</c:f>
              <c:strCache>
                <c:ptCount val="1"/>
                <c:pt idx="0">
                  <c:v>House and Home</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'3_strore'!$T$22:$X$22</c:f>
              <c:numCache>
                <c:formatCode>0%</c:formatCode>
                <c:ptCount val="5"/>
                <c:pt idx="0">
                  <c:v>0.15503052827183436</c:v>
                </c:pt>
                <c:pt idx="1">
                  <c:v>0.15825892857142856</c:v>
                </c:pt>
                <c:pt idx="2">
                  <c:v>0.13631112822487484</c:v>
                </c:pt>
                <c:pt idx="3">
                  <c:v>0.12093538120935381</c:v>
                </c:pt>
                <c:pt idx="4">
                  <c:v>0.12964366944655042</c:v>
                </c:pt>
              </c:numCache>
            </c:numRef>
          </c:val>
          <c:extLst>
            <c:ext xmlns:c16="http://schemas.microsoft.com/office/drawing/2014/chart" uri="{C3380CC4-5D6E-409C-BE32-E72D297353CC}">
              <c16:uniqueId val="{00000001-E202-C548-B307-A24584AB78C9}"/>
            </c:ext>
          </c:extLst>
        </c:ser>
        <c:ser>
          <c:idx val="2"/>
          <c:order val="2"/>
          <c:tx>
            <c:strRef>
              <c:f>'3_strore'!$S$23</c:f>
              <c:strCache>
                <c:ptCount val="1"/>
                <c:pt idx="0">
                  <c:v>Bradlows</c:v>
                </c:pt>
              </c:strCache>
            </c:strRef>
          </c:tx>
          <c:spPr>
            <a:solidFill>
              <a:srgbClr val="3CD6A3"/>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'3_strore'!$T$23:$X$23</c:f>
              <c:numCache>
                <c:formatCode>0%</c:formatCode>
                <c:ptCount val="5"/>
                <c:pt idx="0">
                  <c:v>0.11016724183700558</c:v>
                </c:pt>
                <c:pt idx="1">
                  <c:v>0.10736607142857142</c:v>
                </c:pt>
                <c:pt idx="2">
                  <c:v>0.11455525606469003</c:v>
                </c:pt>
                <c:pt idx="3">
                  <c:v>0.13158987131589872</c:v>
                </c:pt>
                <c:pt idx="4">
                  <c:v>0.14253222137983321</c:v>
                </c:pt>
              </c:numCache>
            </c:numRef>
          </c:val>
          <c:extLst>
            <c:ext xmlns:c16="http://schemas.microsoft.com/office/drawing/2014/chart" uri="{C3380CC4-5D6E-409C-BE32-E72D297353CC}">
              <c16:uniqueId val="{00000002-E202-C548-B307-A24584AB78C9}"/>
            </c:ext>
          </c:extLst>
        </c:ser>
        <c:ser>
          <c:idx val="3"/>
          <c:order val="3"/>
          <c:tx>
            <c:strRef>
              <c:f>'3_strore'!$S$24</c:f>
              <c:strCache>
                <c:ptCount val="1"/>
                <c:pt idx="0">
                  <c:v>Lewis</c:v>
                </c:pt>
              </c:strCache>
            </c:strRef>
          </c:tx>
          <c:spPr>
            <a:solidFill>
              <a:srgbClr val="80DE7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'3_strore'!$T$24:$X$24</c:f>
              <c:numCache>
                <c:formatCode>0%</c:formatCode>
                <c:ptCount val="5"/>
                <c:pt idx="0">
                  <c:v>0.10857446243695248</c:v>
                </c:pt>
                <c:pt idx="1">
                  <c:v>8.9285714285714288E-2</c:v>
                </c:pt>
                <c:pt idx="2">
                  <c:v>9.7227570273392377E-2</c:v>
                </c:pt>
                <c:pt idx="3">
                  <c:v>9.5752040957520407E-2</c:v>
                </c:pt>
                <c:pt idx="4">
                  <c:v>9.7498104624715698E-2</c:v>
                </c:pt>
              </c:numCache>
            </c:numRef>
          </c:val>
          <c:extLst>
            <c:ext xmlns:c16="http://schemas.microsoft.com/office/drawing/2014/chart" uri="{C3380CC4-5D6E-409C-BE32-E72D297353CC}">
              <c16:uniqueId val="{00000003-E202-C548-B307-A24584AB78C9}"/>
            </c:ext>
          </c:extLst>
        </c:ser>
        <c:ser>
          <c:idx val="4"/>
          <c:order val="4"/>
          <c:tx>
            <c:strRef>
              <c:f>'3_strore'!$S$25</c:f>
              <c:strCache>
                <c:ptCount val="1"/>
                <c:pt idx="0">
                  <c:v>Mattress Warehouse</c:v>
                </c:pt>
              </c:strCache>
            </c:strRef>
          </c:tx>
          <c:spPr>
            <a:solidFill>
              <a:srgbClr val="EACC7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'3_strore'!$T$25:$X$25</c:f>
              <c:numCache>
                <c:formatCode>0%</c:formatCode>
                <c:ptCount val="5"/>
                <c:pt idx="0">
                  <c:v>3.0793735067693125E-2</c:v>
                </c:pt>
                <c:pt idx="1">
                  <c:v>4.4866071428571429E-2</c:v>
                </c:pt>
                <c:pt idx="2">
                  <c:v>6.988833269156719E-2</c:v>
                </c:pt>
                <c:pt idx="3">
                  <c:v>6.2819980628199809E-2</c:v>
                </c:pt>
                <c:pt idx="4">
                  <c:v>5.6709628506444273E-2</c:v>
                </c:pt>
              </c:numCache>
            </c:numRef>
          </c:val>
          <c:extLst>
            <c:ext xmlns:c16="http://schemas.microsoft.com/office/drawing/2014/chart" uri="{C3380CC4-5D6E-409C-BE32-E72D297353CC}">
              <c16:uniqueId val="{00000004-E202-C548-B307-A24584AB78C9}"/>
            </c:ext>
          </c:extLst>
        </c:ser>
        <c:ser>
          <c:idx val="5"/>
          <c:order val="5"/>
          <c:tx>
            <c:strRef>
              <c:f>'3_strore'!$S$26</c:f>
              <c:strCache>
                <c:ptCount val="1"/>
                <c:pt idx="0">
                  <c:v>Dial a Bed</c:v>
                </c:pt>
              </c:strCache>
            </c:strRef>
          </c:tx>
          <c:spPr>
            <a:solidFill>
              <a:srgbClr val="F09C4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'3_strore'!$T$26:$X$26</c:f>
              <c:numCache>
                <c:formatCode>0%</c:formatCode>
                <c:ptCount val="5"/>
                <c:pt idx="0">
                  <c:v>6.8489514202282983E-2</c:v>
                </c:pt>
                <c:pt idx="1">
                  <c:v>6.4732142857142863E-2</c:v>
                </c:pt>
                <c:pt idx="2">
                  <c:v>6.6422795533307669E-2</c:v>
                </c:pt>
                <c:pt idx="3">
                  <c:v>4.8429500484295007E-2</c:v>
                </c:pt>
                <c:pt idx="4">
                  <c:v>4.9128127369219107E-2</c:v>
                </c:pt>
              </c:numCache>
            </c:numRef>
          </c:val>
          <c:extLst>
            <c:ext xmlns:c16="http://schemas.microsoft.com/office/drawing/2014/chart" uri="{C3380CC4-5D6E-409C-BE32-E72D297353CC}">
              <c16:uniqueId val="{00000005-E202-C548-B307-A24584AB78C9}"/>
            </c:ext>
          </c:extLst>
        </c:ser>
        <c:ser>
          <c:idx val="6"/>
          <c:order val="6"/>
          <c:tx>
            <c:strRef>
              <c:f>'3_strore'!$S$27</c:f>
              <c:strCache>
                <c:ptCount val="1"/>
                <c:pt idx="0">
                  <c:v>Tafelberg</c:v>
                </c:pt>
              </c:strCache>
            </c:strRef>
          </c:tx>
          <c:spPr>
            <a:solidFill>
              <a:srgbClr val="F0634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'3_strore'!$T$27:$X$27</c:f>
              <c:numCache>
                <c:formatCode>0%</c:formatCode>
                <c:ptCount val="5"/>
                <c:pt idx="0">
                  <c:v>4.645606583488187E-2</c:v>
                </c:pt>
                <c:pt idx="1">
                  <c:v>4.0625000000000001E-2</c:v>
                </c:pt>
                <c:pt idx="2">
                  <c:v>3.946861763573354E-2</c:v>
                </c:pt>
                <c:pt idx="3">
                  <c:v>2.9611180296111803E-2</c:v>
                </c:pt>
                <c:pt idx="4">
                  <c:v>3.2145564821834727E-2</c:v>
                </c:pt>
              </c:numCache>
            </c:numRef>
          </c:val>
          <c:extLst>
            <c:ext xmlns:c16="http://schemas.microsoft.com/office/drawing/2014/chart" uri="{C3380CC4-5D6E-409C-BE32-E72D297353CC}">
              <c16:uniqueId val="{00000006-E202-C548-B307-A24584AB78C9}"/>
            </c:ext>
          </c:extLst>
        </c:ser>
        <c:ser>
          <c:idx val="7"/>
          <c:order val="7"/>
          <c:tx>
            <c:strRef>
              <c:f>'3_strore'!$S$28</c:f>
              <c:strCache>
                <c:ptCount val="1"/>
                <c:pt idx="0">
                  <c:v>Russells</c:v>
                </c:pt>
              </c:strCache>
            </c:strRef>
          </c:tx>
          <c:spPr>
            <a:solidFill>
              <a:srgbClr val="C96378"/>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'3_strore'!$T$28:$X$28</c:f>
              <c:numCache>
                <c:formatCode>0%</c:formatCode>
                <c:ptCount val="5"/>
                <c:pt idx="0">
                  <c:v>3.6102999734536768E-2</c:v>
                </c:pt>
                <c:pt idx="1">
                  <c:v>4.9107142857142856E-2</c:v>
                </c:pt>
                <c:pt idx="2">
                  <c:v>4.1393916056988833E-2</c:v>
                </c:pt>
                <c:pt idx="3">
                  <c:v>6.4342050643420509E-2</c:v>
                </c:pt>
                <c:pt idx="4">
                  <c:v>7.1417740712661104E-2</c:v>
                </c:pt>
              </c:numCache>
            </c:numRef>
          </c:val>
          <c:extLst>
            <c:ext xmlns:c16="http://schemas.microsoft.com/office/drawing/2014/chart" uri="{C3380CC4-5D6E-409C-BE32-E72D297353CC}">
              <c16:uniqueId val="{00000007-E202-C548-B307-A24584AB78C9}"/>
            </c:ext>
          </c:extLst>
        </c:ser>
        <c:ser>
          <c:idx val="8"/>
          <c:order val="8"/>
          <c:tx>
            <c:strRef>
              <c:f>'3_strore'!$S$29</c:f>
              <c:strCache>
                <c:ptCount val="1"/>
                <c:pt idx="0">
                  <c:v>Rochester</c:v>
                </c:pt>
              </c:strCache>
            </c:strRef>
          </c:tx>
          <c:spPr>
            <a:solidFill>
              <a:srgbClr val="8F73BF"/>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'3_strore'!$T$29:$X$29</c:f>
              <c:numCache>
                <c:formatCode>0%</c:formatCode>
                <c:ptCount val="5"/>
                <c:pt idx="0">
                  <c:v>5.0172551101672416E-2</c:v>
                </c:pt>
                <c:pt idx="1">
                  <c:v>5.7589285714285711E-2</c:v>
                </c:pt>
                <c:pt idx="2">
                  <c:v>4.9865229110512131E-2</c:v>
                </c:pt>
                <c:pt idx="3">
                  <c:v>6.8078040680780411E-2</c:v>
                </c:pt>
                <c:pt idx="4">
                  <c:v>5.9893858984078847E-2</c:v>
                </c:pt>
              </c:numCache>
            </c:numRef>
          </c:val>
          <c:extLst>
            <c:ext xmlns:c16="http://schemas.microsoft.com/office/drawing/2014/chart" uri="{C3380CC4-5D6E-409C-BE32-E72D297353CC}">
              <c16:uniqueId val="{00000008-E202-C548-B307-A24584AB78C9}"/>
            </c:ext>
          </c:extLst>
        </c:ser>
        <c:dLbls>
          <c:dLblPos val="ctr"/>
          <c:showLegendKey val="0"/>
          <c:showVal val="1"/>
          <c:showCatName val="0"/>
          <c:showSerName val="0"/>
          <c:showPercent val="0"/>
          <c:showBubbleSize val="0"/>
        </c:dLbls>
        <c:gapWidth val="150"/>
        <c:overlap val="100"/>
        <c:axId val="1141780063"/>
        <c:axId val="1141787487"/>
      </c:barChart>
      <c:catAx>
        <c:axId val="114178006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141787487"/>
        <c:crosses val="autoZero"/>
        <c:auto val="1"/>
        <c:lblAlgn val="ctr"/>
        <c:lblOffset val="100"/>
        <c:noMultiLvlLbl val="0"/>
      </c:catAx>
      <c:valAx>
        <c:axId val="1141787487"/>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Search market share</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141780063"/>
        <c:crosses val="autoZero"/>
        <c:crossBetween val="between"/>
        <c:majorUnit val="0.25"/>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Bed store search interest market share</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stacked"/>
        <c:varyColors val="0"/>
        <c:ser>
          <c:idx val="0"/>
          <c:order val="0"/>
          <c:tx>
            <c:strRef>
              <c:f>'3_strore'!$S$48</c:f>
              <c:strCache>
                <c:ptCount val="1"/>
                <c:pt idx="0">
                  <c:v>Mattress Warehouse</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'3_strore'!$T$48:$X$48</c:f>
              <c:numCache>
                <c:formatCode>0%</c:formatCode>
                <c:ptCount val="5"/>
                <c:pt idx="0">
                  <c:v>0.16133518776077885</c:v>
                </c:pt>
                <c:pt idx="1">
                  <c:v>0.2381516587677725</c:v>
                </c:pt>
                <c:pt idx="2">
                  <c:v>0.32209405501330968</c:v>
                </c:pt>
                <c:pt idx="3">
                  <c:v>0.33905899925317401</c:v>
                </c:pt>
                <c:pt idx="4">
                  <c:v>0.31561181434599156</c:v>
                </c:pt>
              </c:numCache>
            </c:numRef>
          </c:val>
          <c:extLst>
            <c:ext xmlns:c16="http://schemas.microsoft.com/office/drawing/2014/chart" uri="{C3380CC4-5D6E-409C-BE32-E72D297353CC}">
              <c16:uniqueId val="{00000000-7F0E-FC43-99D2-5255811A5FFC}"/>
            </c:ext>
          </c:extLst>
        </c:ser>
        <c:ser>
          <c:idx val="1"/>
          <c:order val="1"/>
          <c:tx>
            <c:strRef>
              <c:f>'3_strore'!$S$49</c:f>
              <c:strCache>
                <c:ptCount val="1"/>
                <c:pt idx="0">
                  <c:v>Dial a Bed</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'3_strore'!$T$49:$X$49</c:f>
              <c:numCache>
                <c:formatCode>0%</c:formatCode>
                <c:ptCount val="5"/>
                <c:pt idx="0">
                  <c:v>0.35883171070931852</c:v>
                </c:pt>
                <c:pt idx="1">
                  <c:v>0.34360189573459715</c:v>
                </c:pt>
                <c:pt idx="2">
                  <c:v>0.30612244897959184</c:v>
                </c:pt>
                <c:pt idx="3">
                  <c:v>0.26138909634055263</c:v>
                </c:pt>
                <c:pt idx="4">
                  <c:v>0.27341772151898736</c:v>
                </c:pt>
              </c:numCache>
            </c:numRef>
          </c:val>
          <c:extLst>
            <c:ext xmlns:c16="http://schemas.microsoft.com/office/drawing/2014/chart" uri="{C3380CC4-5D6E-409C-BE32-E72D297353CC}">
              <c16:uniqueId val="{00000001-7F0E-FC43-99D2-5255811A5FFC}"/>
            </c:ext>
          </c:extLst>
        </c:ser>
        <c:ser>
          <c:idx val="2"/>
          <c:order val="2"/>
          <c:tx>
            <c:strRef>
              <c:f>'3_strore'!$S$50</c:f>
              <c:strCache>
                <c:ptCount val="1"/>
                <c:pt idx="0">
                  <c:v>Sleepmasters</c:v>
                </c:pt>
              </c:strCache>
            </c:strRef>
          </c:tx>
          <c:spPr>
            <a:solidFill>
              <a:srgbClr val="3CD6A3"/>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'3_strore'!$T$50:$X$50</c:f>
              <c:numCache>
                <c:formatCode>0%</c:formatCode>
                <c:ptCount val="5"/>
                <c:pt idx="0">
                  <c:v>0.10570236439499305</c:v>
                </c:pt>
                <c:pt idx="1">
                  <c:v>0.11848341232227488</c:v>
                </c:pt>
                <c:pt idx="2">
                  <c:v>0.14729370008873113</c:v>
                </c:pt>
                <c:pt idx="3">
                  <c:v>0.22778192681105303</c:v>
                </c:pt>
                <c:pt idx="4">
                  <c:v>0.2270042194092827</c:v>
                </c:pt>
              </c:numCache>
            </c:numRef>
          </c:val>
          <c:extLst>
            <c:ext xmlns:c16="http://schemas.microsoft.com/office/drawing/2014/chart" uri="{C3380CC4-5D6E-409C-BE32-E72D297353CC}">
              <c16:uniqueId val="{00000002-7F0E-FC43-99D2-5255811A5FFC}"/>
            </c:ext>
          </c:extLst>
        </c:ser>
        <c:ser>
          <c:idx val="3"/>
          <c:order val="3"/>
          <c:tx>
            <c:strRef>
              <c:f>'3_strore'!$S$51</c:f>
              <c:strCache>
                <c:ptCount val="1"/>
                <c:pt idx="0">
                  <c:v>The Bed Shop</c:v>
                </c:pt>
              </c:strCache>
            </c:strRef>
          </c:tx>
          <c:spPr>
            <a:solidFill>
              <a:srgbClr val="80DE7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'3_strore'!$T$51:$X$51</c:f>
              <c:numCache>
                <c:formatCode>0%</c:formatCode>
                <c:ptCount val="5"/>
                <c:pt idx="0">
                  <c:v>0.2239221140472879</c:v>
                </c:pt>
                <c:pt idx="1">
                  <c:v>0.17298578199052134</c:v>
                </c:pt>
                <c:pt idx="2">
                  <c:v>0.1313220940550133</c:v>
                </c:pt>
                <c:pt idx="3">
                  <c:v>0.1075429424943988</c:v>
                </c:pt>
                <c:pt idx="4">
                  <c:v>0.11561181434599156</c:v>
                </c:pt>
              </c:numCache>
            </c:numRef>
          </c:val>
          <c:extLst>
            <c:ext xmlns:c16="http://schemas.microsoft.com/office/drawing/2014/chart" uri="{C3380CC4-5D6E-409C-BE32-E72D297353CC}">
              <c16:uniqueId val="{00000003-7F0E-FC43-99D2-5255811A5FFC}"/>
            </c:ext>
          </c:extLst>
        </c:ser>
        <c:ser>
          <c:idx val="4"/>
          <c:order val="4"/>
          <c:tx>
            <c:strRef>
              <c:f>'3_strore'!$S$52</c:f>
              <c:strCache>
                <c:ptCount val="1"/>
                <c:pt idx="0">
                  <c:v>Bed centre</c:v>
                </c:pt>
              </c:strCache>
            </c:strRef>
          </c:tx>
          <c:spPr>
            <a:solidFill>
              <a:srgbClr val="EACC7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'3_strore'!$T$52:$X$52</c:f>
              <c:numCache>
                <c:formatCode>0%</c:formatCode>
                <c:ptCount val="5"/>
                <c:pt idx="0">
                  <c:v>6.9541029207232263E-2</c:v>
                </c:pt>
                <c:pt idx="1">
                  <c:v>6.398104265402843E-2</c:v>
                </c:pt>
                <c:pt idx="2">
                  <c:v>3.7267080745341616E-2</c:v>
                </c:pt>
                <c:pt idx="3">
                  <c:v>2.2404779686333084E-2</c:v>
                </c:pt>
                <c:pt idx="4">
                  <c:v>3.1223628691983123E-2</c:v>
                </c:pt>
              </c:numCache>
            </c:numRef>
          </c:val>
          <c:extLst>
            <c:ext xmlns:c16="http://schemas.microsoft.com/office/drawing/2014/chart" uri="{C3380CC4-5D6E-409C-BE32-E72D297353CC}">
              <c16:uniqueId val="{00000004-7F0E-FC43-99D2-5255811A5FFC}"/>
            </c:ext>
          </c:extLst>
        </c:ser>
        <c:ser>
          <c:idx val="5"/>
          <c:order val="5"/>
          <c:tx>
            <c:strRef>
              <c:f>'3_strore'!$S$53</c:f>
              <c:strCache>
                <c:ptCount val="1"/>
                <c:pt idx="0">
                  <c:v>The Bed Centre</c:v>
                </c:pt>
              </c:strCache>
            </c:strRef>
          </c:tx>
          <c:spPr>
            <a:solidFill>
              <a:srgbClr val="F09C47"/>
            </a:solidFill>
            <a:ln w="25400">
              <a:noFill/>
            </a:ln>
            <a:effectLst/>
          </c:spPr>
          <c:invertIfNegative val="0"/>
          <c:dLbls>
            <c:dLbl>
              <c:idx val="1"/>
              <c:layout>
                <c:manualLayout>
                  <c:x val="-1.38075325634891E-2"/>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F0E-FC43-99D2-5255811A5FFC}"/>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'3_strore'!$T$53:$X$53</c:f>
              <c:numCache>
                <c:formatCode>0%</c:formatCode>
                <c:ptCount val="5"/>
                <c:pt idx="0">
                  <c:v>3.0598052851182198E-2</c:v>
                </c:pt>
                <c:pt idx="1">
                  <c:v>2.3696682464454975E-2</c:v>
                </c:pt>
                <c:pt idx="2">
                  <c:v>1.419698314108252E-2</c:v>
                </c:pt>
                <c:pt idx="3">
                  <c:v>1.4936519790888723E-2</c:v>
                </c:pt>
                <c:pt idx="4">
                  <c:v>1.9409282700421943E-2</c:v>
                </c:pt>
              </c:numCache>
            </c:numRef>
          </c:val>
          <c:extLst>
            <c:ext xmlns:c16="http://schemas.microsoft.com/office/drawing/2014/chart" uri="{C3380CC4-5D6E-409C-BE32-E72D297353CC}">
              <c16:uniqueId val="{00000006-7F0E-FC43-99D2-5255811A5FFC}"/>
            </c:ext>
          </c:extLst>
        </c:ser>
        <c:ser>
          <c:idx val="6"/>
          <c:order val="6"/>
          <c:tx>
            <c:strRef>
              <c:f>'3_strore'!$S$54</c:f>
              <c:strCache>
                <c:ptCount val="1"/>
                <c:pt idx="0">
                  <c:v>The Mattress King</c:v>
                </c:pt>
              </c:strCache>
            </c:strRef>
          </c:tx>
          <c:spPr>
            <a:solidFill>
              <a:srgbClr val="F0634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'3_strore'!$T$54:$X$54</c:f>
              <c:numCache>
                <c:formatCode>0%</c:formatCode>
                <c:ptCount val="5"/>
                <c:pt idx="0">
                  <c:v>3.8942976356050069E-2</c:v>
                </c:pt>
                <c:pt idx="1">
                  <c:v>2.9620853080568721E-2</c:v>
                </c:pt>
                <c:pt idx="2">
                  <c:v>2.9281277728482696E-2</c:v>
                </c:pt>
                <c:pt idx="3">
                  <c:v>1.8670649738610903E-2</c:v>
                </c:pt>
                <c:pt idx="4">
                  <c:v>1.350210970464135E-2</c:v>
                </c:pt>
              </c:numCache>
            </c:numRef>
          </c:val>
          <c:extLst>
            <c:ext xmlns:c16="http://schemas.microsoft.com/office/drawing/2014/chart" uri="{C3380CC4-5D6E-409C-BE32-E72D297353CC}">
              <c16:uniqueId val="{00000007-7F0E-FC43-99D2-5255811A5FFC}"/>
            </c:ext>
          </c:extLst>
        </c:ser>
        <c:ser>
          <c:idx val="7"/>
          <c:order val="7"/>
          <c:tx>
            <c:strRef>
              <c:f>'3_strore'!$S$55</c:f>
              <c:strCache>
                <c:ptCount val="1"/>
                <c:pt idx="0">
                  <c:v>Mattress Gallery</c:v>
                </c:pt>
              </c:strCache>
            </c:strRef>
          </c:tx>
          <c:spPr>
            <a:solidFill>
              <a:srgbClr val="C96378"/>
            </a:solidFill>
            <a:ln w="25400">
              <a:noFill/>
            </a:ln>
            <a:effectLst/>
          </c:spPr>
          <c:invertIfNegative val="0"/>
          <c:dLbls>
            <c:dLbl>
              <c:idx val="0"/>
              <c:layout>
                <c:manualLayout>
                  <c:x val="-8.284519538093461E-3"/>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7F0E-FC43-99D2-5255811A5FFC}"/>
                </c:ext>
              </c:extLst>
            </c:dLbl>
            <c:dLbl>
              <c:idx val="1"/>
              <c:layout>
                <c:manualLayout>
                  <c:x val="-8.2845195380935113E-3"/>
                  <c:y val="-4.2854626651309309E-1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7F0E-FC43-99D2-5255811A5FFC}"/>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'3_strore'!$T$55:$X$55</c:f>
              <c:numCache>
                <c:formatCode>0%</c:formatCode>
                <c:ptCount val="5"/>
                <c:pt idx="0">
                  <c:v>1.1126564673157162E-2</c:v>
                </c:pt>
                <c:pt idx="1">
                  <c:v>9.4786729857819912E-3</c:v>
                </c:pt>
                <c:pt idx="2">
                  <c:v>1.2422360248447204E-2</c:v>
                </c:pt>
                <c:pt idx="3">
                  <c:v>8.215085884988798E-3</c:v>
                </c:pt>
                <c:pt idx="4">
                  <c:v>4.2194092827004216E-3</c:v>
                </c:pt>
              </c:numCache>
            </c:numRef>
          </c:val>
          <c:extLst>
            <c:ext xmlns:c16="http://schemas.microsoft.com/office/drawing/2014/chart" uri="{C3380CC4-5D6E-409C-BE32-E72D297353CC}">
              <c16:uniqueId val="{0000000A-7F0E-FC43-99D2-5255811A5FFC}"/>
            </c:ext>
          </c:extLst>
        </c:ser>
        <c:dLbls>
          <c:dLblPos val="ctr"/>
          <c:showLegendKey val="0"/>
          <c:showVal val="1"/>
          <c:showCatName val="0"/>
          <c:showSerName val="0"/>
          <c:showPercent val="0"/>
          <c:showBubbleSize val="0"/>
        </c:dLbls>
        <c:gapWidth val="150"/>
        <c:overlap val="100"/>
        <c:axId val="799810095"/>
        <c:axId val="799811743"/>
      </c:barChart>
      <c:catAx>
        <c:axId val="799810095"/>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799811743"/>
        <c:crosses val="autoZero"/>
        <c:auto val="1"/>
        <c:lblAlgn val="ctr"/>
        <c:lblOffset val="100"/>
        <c:noMultiLvlLbl val="0"/>
      </c:catAx>
      <c:valAx>
        <c:axId val="799811743"/>
        <c:scaling>
          <c:orientation val="minMax"/>
        </c:scaling>
        <c:delete val="0"/>
        <c:axPos val="l"/>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799810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Furniture store share of interest</a:t>
            </a:r>
            <a:r>
              <a:rPr lang="en-GB" baseline="0"/>
              <a:t> by province</a:t>
            </a:r>
            <a:endParaRPr lang="en-GB"/>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pieChart>
        <c:varyColors val="1"/>
        <c:ser>
          <c:idx val="0"/>
          <c:order val="0"/>
          <c:dPt>
            <c:idx val="0"/>
            <c:bubble3D val="0"/>
            <c:spPr>
              <a:solidFill>
                <a:srgbClr val="44B5C5"/>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1-8263-3649-AF7F-CE259110FE0E}"/>
              </c:ext>
            </c:extLst>
          </c:dPt>
          <c:dPt>
            <c:idx val="1"/>
            <c:bubble3D val="0"/>
            <c:spPr>
              <a:solidFill>
                <a:srgbClr val="3CD6A3"/>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3-8263-3649-AF7F-CE259110FE0E}"/>
              </c:ext>
            </c:extLst>
          </c:dPt>
          <c:dPt>
            <c:idx val="2"/>
            <c:bubble3D val="0"/>
            <c:spPr>
              <a:solidFill>
                <a:srgbClr val="80DE7D"/>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5-8263-3649-AF7F-CE259110FE0E}"/>
              </c:ext>
            </c:extLst>
          </c:dPt>
          <c:dPt>
            <c:idx val="3"/>
            <c:bubble3D val="0"/>
            <c:spPr>
              <a:solidFill>
                <a:srgbClr val="3F68AD"/>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7-8263-3649-AF7F-CE259110FE0E}"/>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0"/>
            <c:showCatName val="0"/>
            <c:showSerName val="0"/>
            <c:showPercent val="1"/>
            <c:showBubbleSize val="0"/>
            <c:showLeaderLines val="0"/>
            <c:extLst>
              <c:ext xmlns:c15="http://schemas.microsoft.com/office/drawing/2012/chart" uri="{CE6537A1-D6FC-4f65-9D91-7224C49458BB}"/>
            </c:extLst>
          </c:dLbls>
          <c:cat>
            <c:strRef>
              <c:f>'3_strore'!$S$68:$S$71</c:f>
              <c:strCache>
                <c:ptCount val="4"/>
                <c:pt idx="0">
                  <c:v>ZA-EC</c:v>
                </c:pt>
                <c:pt idx="1">
                  <c:v>ZA-GT</c:v>
                </c:pt>
                <c:pt idx="2">
                  <c:v>ZA-NL</c:v>
                </c:pt>
                <c:pt idx="3">
                  <c:v>ZA-WC</c:v>
                </c:pt>
              </c:strCache>
            </c:strRef>
          </c:cat>
          <c:val>
            <c:numRef>
              <c:f>'3_strore'!$X$68:$X$71</c:f>
              <c:numCache>
                <c:formatCode>0%</c:formatCode>
                <c:ptCount val="4"/>
                <c:pt idx="0">
                  <c:v>0.14487022390553636</c:v>
                </c:pt>
                <c:pt idx="1">
                  <c:v>0.28974044781107272</c:v>
                </c:pt>
                <c:pt idx="2">
                  <c:v>0.21098362481898184</c:v>
                </c:pt>
                <c:pt idx="3">
                  <c:v>0.35440570346440903</c:v>
                </c:pt>
              </c:numCache>
            </c:numRef>
          </c:val>
          <c:extLst>
            <c:ext xmlns:c16="http://schemas.microsoft.com/office/drawing/2014/chart" uri="{C3380CC4-5D6E-409C-BE32-E72D297353CC}">
              <c16:uniqueId val="{00000008-8263-3649-AF7F-CE259110FE0E}"/>
            </c:ext>
          </c:extLst>
        </c:ser>
        <c:dLbls>
          <c:showLegendKey val="0"/>
          <c:showVal val="0"/>
          <c:showCatName val="0"/>
          <c:showSerName val="0"/>
          <c:showPercent val="0"/>
          <c:showBubbleSize val="0"/>
          <c:showLeaderLines val="0"/>
        </c:dLbls>
        <c:firstSliceAng val="0"/>
      </c:pieChart>
      <c:spPr>
        <a:noFill/>
        <a:ln>
          <a:noFill/>
        </a:ln>
        <a:effectLst/>
      </c:spPr>
    </c:plotArea>
    <c:legend>
      <c:legendPos val="r"/>
      <c:layout>
        <c:manualLayout>
          <c:xMode val="edge"/>
          <c:yMode val="edge"/>
          <c:x val="0.73456911636045497"/>
          <c:y val="0.38027777777777777"/>
          <c:w val="0.1348753280839895"/>
          <c:h val="0.33111111111111113"/>
        </c:manualLayout>
      </c:layout>
      <c:overlay val="0"/>
      <c:spPr>
        <a:noFill/>
        <a:ln>
          <a:noFill/>
        </a:ln>
        <a:effectLst/>
      </c:spPr>
      <c:txPr>
        <a:bodyPr rot="0" spcFirstLastPara="1" vertOverflow="ellipsis" vert="horz" wrap="square" anchor="ctr" anchorCtr="1"/>
        <a:lstStyle/>
        <a:p>
          <a:pPr rtl="0">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Bed store share of interest</a:t>
            </a:r>
            <a:r>
              <a:rPr lang="en-GB" baseline="0"/>
              <a:t> by province</a:t>
            </a:r>
            <a:endParaRPr lang="en-GB"/>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pieChart>
        <c:varyColors val="1"/>
        <c:ser>
          <c:idx val="0"/>
          <c:order val="0"/>
          <c:dPt>
            <c:idx val="0"/>
            <c:bubble3D val="0"/>
            <c:spPr>
              <a:solidFill>
                <a:srgbClr val="44B5C5"/>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1-5B24-E540-95B8-8F5C7FFBD039}"/>
              </c:ext>
            </c:extLst>
          </c:dPt>
          <c:dPt>
            <c:idx val="1"/>
            <c:bubble3D val="0"/>
            <c:spPr>
              <a:solidFill>
                <a:srgbClr val="3CD6A3"/>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3-5B24-E540-95B8-8F5C7FFBD039}"/>
              </c:ext>
            </c:extLst>
          </c:dPt>
          <c:dPt>
            <c:idx val="2"/>
            <c:bubble3D val="0"/>
            <c:spPr>
              <a:solidFill>
                <a:srgbClr val="80DE7D"/>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5-5B24-E540-95B8-8F5C7FFBD039}"/>
              </c:ext>
            </c:extLst>
          </c:dPt>
          <c:dPt>
            <c:idx val="3"/>
            <c:bubble3D val="0"/>
            <c:spPr>
              <a:solidFill>
                <a:srgbClr val="3F68AD"/>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7-5B24-E540-95B8-8F5C7FFBD039}"/>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0"/>
            <c:showCatName val="0"/>
            <c:showSerName val="0"/>
            <c:showPercent val="1"/>
            <c:showBubbleSize val="0"/>
            <c:showLeaderLines val="0"/>
            <c:extLst>
              <c:ext xmlns:c15="http://schemas.microsoft.com/office/drawing/2012/chart" uri="{CE6537A1-D6FC-4f65-9D91-7224C49458BB}"/>
            </c:extLst>
          </c:dLbls>
          <c:cat>
            <c:strRef>
              <c:f>'3_strore'!$S$85:$S$88</c:f>
              <c:strCache>
                <c:ptCount val="4"/>
                <c:pt idx="0">
                  <c:v>ZA-EC</c:v>
                </c:pt>
                <c:pt idx="1">
                  <c:v>ZA-GT</c:v>
                </c:pt>
                <c:pt idx="2">
                  <c:v>ZA-NL</c:v>
                </c:pt>
                <c:pt idx="3">
                  <c:v>ZA-WC</c:v>
                </c:pt>
              </c:strCache>
            </c:strRef>
          </c:cat>
          <c:val>
            <c:numRef>
              <c:f>'3_strore'!$X$85:$X$88</c:f>
              <c:numCache>
                <c:formatCode>0%</c:formatCode>
                <c:ptCount val="4"/>
                <c:pt idx="0">
                  <c:v>8.9219330855018583E-2</c:v>
                </c:pt>
                <c:pt idx="1">
                  <c:v>0.35656753407682773</c:v>
                </c:pt>
                <c:pt idx="2">
                  <c:v>0.19021065675340768</c:v>
                </c:pt>
                <c:pt idx="3">
                  <c:v>0.36400247831474597</c:v>
                </c:pt>
              </c:numCache>
            </c:numRef>
          </c:val>
          <c:extLst>
            <c:ext xmlns:c16="http://schemas.microsoft.com/office/drawing/2014/chart" uri="{C3380CC4-5D6E-409C-BE32-E72D297353CC}">
              <c16:uniqueId val="{00000008-5B24-E540-95B8-8F5C7FFBD039}"/>
            </c:ext>
          </c:extLst>
        </c:ser>
        <c:dLbls>
          <c:showLegendKey val="0"/>
          <c:showVal val="0"/>
          <c:showCatName val="0"/>
          <c:showSerName val="0"/>
          <c:showPercent val="0"/>
          <c:showBubbleSize val="0"/>
          <c:showLeaderLines val="0"/>
        </c:dLbls>
        <c:firstSliceAng val="0"/>
      </c:pieChart>
      <c:spPr>
        <a:noFill/>
        <a:ln>
          <a:noFill/>
        </a:ln>
        <a:effectLst/>
      </c:spPr>
    </c:plotArea>
    <c:legend>
      <c:legendPos val="r"/>
      <c:layout>
        <c:manualLayout>
          <c:xMode val="edge"/>
          <c:yMode val="edge"/>
          <c:x val="0.73734689413823273"/>
          <c:y val="0.34231481481481479"/>
          <c:w val="0.1348753280839895"/>
          <c:h val="0.33111111111111113"/>
        </c:manualLayout>
      </c:layout>
      <c:overlay val="0"/>
      <c:spPr>
        <a:noFill/>
        <a:ln>
          <a:noFill/>
        </a:ln>
        <a:effectLst/>
      </c:spPr>
      <c:txPr>
        <a:bodyPr rot="0" spcFirstLastPara="1" vertOverflow="ellipsis" vert="horz" wrap="square" anchor="ctr" anchorCtr="1"/>
        <a:lstStyle/>
        <a:p>
          <a:pPr rtl="0">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Johannesburg's monthly minimums and maximums</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lineChart>
        <c:grouping val="standard"/>
        <c:varyColors val="0"/>
        <c:ser>
          <c:idx val="0"/>
          <c:order val="0"/>
          <c:tx>
            <c:strRef>
              <c:f>weather!$C$23</c:f>
              <c:strCache>
                <c:ptCount val="1"/>
                <c:pt idx="0">
                  <c:v>Min</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strRef>
              <c:f>weather!$B$24:$B$35</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weather!$C$24:$C$35</c:f>
              <c:numCache>
                <c:formatCode>General</c:formatCode>
                <c:ptCount val="12"/>
                <c:pt idx="0">
                  <c:v>15</c:v>
                </c:pt>
                <c:pt idx="1">
                  <c:v>14</c:v>
                </c:pt>
                <c:pt idx="2">
                  <c:v>13</c:v>
                </c:pt>
                <c:pt idx="3">
                  <c:v>10</c:v>
                </c:pt>
                <c:pt idx="4">
                  <c:v>7</c:v>
                </c:pt>
                <c:pt idx="5">
                  <c:v>4</c:v>
                </c:pt>
                <c:pt idx="6">
                  <c:v>4</c:v>
                </c:pt>
                <c:pt idx="7">
                  <c:v>6</c:v>
                </c:pt>
                <c:pt idx="8">
                  <c:v>9</c:v>
                </c:pt>
                <c:pt idx="9">
                  <c:v>11</c:v>
                </c:pt>
                <c:pt idx="10">
                  <c:v>13</c:v>
                </c:pt>
                <c:pt idx="11">
                  <c:v>14</c:v>
                </c:pt>
              </c:numCache>
            </c:numRef>
          </c:val>
          <c:smooth val="0"/>
          <c:extLst>
            <c:ext xmlns:c16="http://schemas.microsoft.com/office/drawing/2014/chart" uri="{C3380CC4-5D6E-409C-BE32-E72D297353CC}">
              <c16:uniqueId val="{00000000-1772-7E44-AFA7-76F57BEFAAC1}"/>
            </c:ext>
          </c:extLst>
        </c:ser>
        <c:ser>
          <c:idx val="1"/>
          <c:order val="1"/>
          <c:tx>
            <c:strRef>
              <c:f>weather!$D$23</c:f>
              <c:strCache>
                <c:ptCount val="1"/>
                <c:pt idx="0">
                  <c:v>Max</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strRef>
              <c:f>weather!$B$24:$B$35</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weather!$D$24:$D$35</c:f>
              <c:numCache>
                <c:formatCode>General</c:formatCode>
                <c:ptCount val="12"/>
                <c:pt idx="0">
                  <c:v>26</c:v>
                </c:pt>
                <c:pt idx="1">
                  <c:v>26</c:v>
                </c:pt>
                <c:pt idx="2">
                  <c:v>25</c:v>
                </c:pt>
                <c:pt idx="3">
                  <c:v>23</c:v>
                </c:pt>
                <c:pt idx="4">
                  <c:v>20</c:v>
                </c:pt>
                <c:pt idx="5">
                  <c:v>18</c:v>
                </c:pt>
                <c:pt idx="6">
                  <c:v>18</c:v>
                </c:pt>
                <c:pt idx="7">
                  <c:v>21</c:v>
                </c:pt>
                <c:pt idx="8">
                  <c:v>25</c:v>
                </c:pt>
                <c:pt idx="9">
                  <c:v>26</c:v>
                </c:pt>
                <c:pt idx="10">
                  <c:v>26</c:v>
                </c:pt>
                <c:pt idx="11">
                  <c:v>26</c:v>
                </c:pt>
              </c:numCache>
            </c:numRef>
          </c:val>
          <c:smooth val="0"/>
          <c:extLst>
            <c:ext xmlns:c16="http://schemas.microsoft.com/office/drawing/2014/chart" uri="{C3380CC4-5D6E-409C-BE32-E72D297353CC}">
              <c16:uniqueId val="{00000001-1772-7E44-AFA7-76F57BEFAAC1}"/>
            </c:ext>
          </c:extLst>
        </c:ser>
        <c:dLbls>
          <c:showLegendKey val="0"/>
          <c:showVal val="0"/>
          <c:showCatName val="0"/>
          <c:showSerName val="0"/>
          <c:showPercent val="0"/>
          <c:showBubbleSize val="0"/>
        </c:dLbls>
        <c:smooth val="0"/>
        <c:axId val="1065661839"/>
        <c:axId val="1434352735"/>
      </c:lineChart>
      <c:catAx>
        <c:axId val="1065661839"/>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434352735"/>
        <c:crosses val="autoZero"/>
        <c:auto val="1"/>
        <c:lblAlgn val="ctr"/>
        <c:lblOffset val="100"/>
        <c:noMultiLvlLbl val="0"/>
      </c:catAx>
      <c:valAx>
        <c:axId val="1434352735"/>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Temperature  </a:t>
                </a:r>
                <a:r>
                  <a:rPr lang="en-ZA"/>
                  <a:t>°C</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General"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0656618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Bravo's share of search interest</a:t>
            </a:r>
          </a:p>
        </c:rich>
      </c:tx>
      <c:layout>
        <c:manualLayout>
          <c:xMode val="edge"/>
          <c:yMode val="edge"/>
          <c:x val="0.333805002315887"/>
          <c:y val="2.1173359800959302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tx>
            <c:v>Bravo's share of interest</c:v>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'0_matress_brand_index_interest'!$U$95:$Y$95</c:f>
              <c:numCache>
                <c:formatCode>General</c:formatCode>
                <c:ptCount val="5"/>
                <c:pt idx="0">
                  <c:v>2017</c:v>
                </c:pt>
                <c:pt idx="1">
                  <c:v>2018</c:v>
                </c:pt>
                <c:pt idx="2">
                  <c:v>2019</c:v>
                </c:pt>
                <c:pt idx="3">
                  <c:v>2020</c:v>
                </c:pt>
                <c:pt idx="4">
                  <c:v>2021</c:v>
                </c:pt>
              </c:numCache>
            </c:numRef>
          </c:cat>
          <c:val>
            <c:numRef>
              <c:f>'0_matress_brand_index_interest'!$U$96:$Y$96</c:f>
              <c:numCache>
                <c:formatCode>0%</c:formatCode>
                <c:ptCount val="5"/>
                <c:pt idx="0">
                  <c:v>0.34683337863549801</c:v>
                </c:pt>
                <c:pt idx="1">
                  <c:v>0.338813438170121</c:v>
                </c:pt>
                <c:pt idx="2">
                  <c:v>0.34775269044102097</c:v>
                </c:pt>
                <c:pt idx="3">
                  <c:v>0.38654781199351701</c:v>
                </c:pt>
                <c:pt idx="4">
                  <c:v>0.406891057558255</c:v>
                </c:pt>
              </c:numCache>
            </c:numRef>
          </c:val>
          <c:extLst>
            <c:ext xmlns:c16="http://schemas.microsoft.com/office/drawing/2014/chart" uri="{C3380CC4-5D6E-409C-BE32-E72D297353CC}">
              <c16:uniqueId val="{00000000-C858-0D43-AF86-A9734BB3020A}"/>
            </c:ext>
          </c:extLst>
        </c:ser>
        <c:dLbls>
          <c:dLblPos val="inEnd"/>
          <c:showLegendKey val="0"/>
          <c:showVal val="1"/>
          <c:showCatName val="0"/>
          <c:showSerName val="0"/>
          <c:showPercent val="0"/>
          <c:showBubbleSize val="0"/>
        </c:dLbls>
        <c:gapWidth val="219"/>
        <c:overlap val="-27"/>
        <c:axId val="935890703"/>
        <c:axId val="935892351"/>
      </c:barChart>
      <c:catAx>
        <c:axId val="93589070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935892351"/>
        <c:crosses val="autoZero"/>
        <c:auto val="1"/>
        <c:lblAlgn val="ctr"/>
        <c:lblOffset val="100"/>
        <c:noMultiLvlLbl val="0"/>
      </c:catAx>
      <c:valAx>
        <c:axId val="935892351"/>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Search interest share</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935890703"/>
        <c:crosses val="autoZero"/>
        <c:crossBetween val="between"/>
        <c:majorUnit val="0.1"/>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National mattress intrest </a:t>
            </a:r>
            <a:r>
              <a:rPr lang="en-GB" baseline="0"/>
              <a:t>market share by province</a:t>
            </a:r>
            <a:endParaRPr lang="en-GB"/>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pieChart>
        <c:varyColors val="1"/>
        <c:ser>
          <c:idx val="0"/>
          <c:order val="0"/>
          <c:dPt>
            <c:idx val="0"/>
            <c:bubble3D val="0"/>
            <c:spPr>
              <a:solidFill>
                <a:srgbClr val="3F68AD"/>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1-BA02-5840-9B2C-383D1A631AFB}"/>
              </c:ext>
            </c:extLst>
          </c:dPt>
          <c:dPt>
            <c:idx val="1"/>
            <c:bubble3D val="0"/>
            <c:spPr>
              <a:solidFill>
                <a:srgbClr val="44B5C5"/>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3-BA02-5840-9B2C-383D1A631AFB}"/>
              </c:ext>
            </c:extLst>
          </c:dPt>
          <c:dPt>
            <c:idx val="2"/>
            <c:bubble3D val="0"/>
            <c:spPr>
              <a:solidFill>
                <a:srgbClr val="3CD6A3"/>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5-BA02-5840-9B2C-383D1A631AFB}"/>
              </c:ext>
            </c:extLst>
          </c:dPt>
          <c:dPt>
            <c:idx val="3"/>
            <c:bubble3D val="0"/>
            <c:spPr>
              <a:solidFill>
                <a:srgbClr val="80DE7D"/>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7-BA02-5840-9B2C-383D1A631AFB}"/>
              </c:ext>
            </c:extLst>
          </c:dPt>
          <c:dPt>
            <c:idx val="4"/>
            <c:bubble3D val="0"/>
            <c:spPr>
              <a:solidFill>
                <a:srgbClr val="EACC77"/>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9-BA02-5840-9B2C-383D1A631AFB}"/>
              </c:ext>
            </c:extLst>
          </c:dPt>
          <c:dPt>
            <c:idx val="5"/>
            <c:bubble3D val="0"/>
            <c:spPr>
              <a:solidFill>
                <a:srgbClr val="F09C47"/>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B-BA02-5840-9B2C-383D1A631AFB}"/>
              </c:ext>
            </c:extLst>
          </c:dPt>
          <c:dPt>
            <c:idx val="6"/>
            <c:bubble3D val="0"/>
            <c:spPr>
              <a:solidFill>
                <a:srgbClr val="F06347"/>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D-BA02-5840-9B2C-383D1A631AFB}"/>
              </c:ext>
            </c:extLst>
          </c:dPt>
          <c:dPt>
            <c:idx val="7"/>
            <c:bubble3D val="0"/>
            <c:spPr>
              <a:solidFill>
                <a:srgbClr val="C96378"/>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F-BA02-5840-9B2C-383D1A631AFB}"/>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0"/>
            <c:showCatName val="0"/>
            <c:showSerName val="0"/>
            <c:showPercent val="1"/>
            <c:showBubbleSize val="0"/>
            <c:showLeaderLines val="0"/>
            <c:extLst>
              <c:ext xmlns:c15="http://schemas.microsoft.com/office/drawing/2012/chart" uri="{CE6537A1-D6FC-4f65-9D91-7224C49458BB}"/>
            </c:extLst>
          </c:dLbls>
          <c:cat>
            <c:strRef>
              <c:f>matress_brand_index_interest!$S$121:$S$128</c:f>
              <c:strCache>
                <c:ptCount val="8"/>
                <c:pt idx="0">
                  <c:v>Gauteng</c:v>
                </c:pt>
                <c:pt idx="1">
                  <c:v>KwaZulu-Natal</c:v>
                </c:pt>
                <c:pt idx="2">
                  <c:v>Western Cape</c:v>
                </c:pt>
                <c:pt idx="3">
                  <c:v>Eastern Cape</c:v>
                </c:pt>
                <c:pt idx="4">
                  <c:v>Limpopo</c:v>
                </c:pt>
                <c:pt idx="5">
                  <c:v>Free State</c:v>
                </c:pt>
                <c:pt idx="6">
                  <c:v>Mpumalanga</c:v>
                </c:pt>
                <c:pt idx="7">
                  <c:v>North West</c:v>
                </c:pt>
              </c:strCache>
            </c:strRef>
          </c:cat>
          <c:val>
            <c:numRef>
              <c:f>matress_brand_index_interest!$T$121:$T$128</c:f>
              <c:numCache>
                <c:formatCode>0%</c:formatCode>
                <c:ptCount val="8"/>
                <c:pt idx="0">
                  <c:v>0.39749694749694697</c:v>
                </c:pt>
                <c:pt idx="1">
                  <c:v>0.22094017094016999</c:v>
                </c:pt>
                <c:pt idx="2">
                  <c:v>0.19065934065934001</c:v>
                </c:pt>
                <c:pt idx="3">
                  <c:v>7.7289377289377195E-2</c:v>
                </c:pt>
                <c:pt idx="4">
                  <c:v>4.4932844932844898E-2</c:v>
                </c:pt>
                <c:pt idx="5">
                  <c:v>2.77777777777777E-2</c:v>
                </c:pt>
                <c:pt idx="6">
                  <c:v>2.58852258852258E-2</c:v>
                </c:pt>
                <c:pt idx="7">
                  <c:v>1.5018315018315E-2</c:v>
                </c:pt>
              </c:numCache>
            </c:numRef>
          </c:val>
          <c:extLst>
            <c:ext xmlns:c16="http://schemas.microsoft.com/office/drawing/2014/chart" uri="{C3380CC4-5D6E-409C-BE32-E72D297353CC}">
              <c16:uniqueId val="{00000010-BA02-5840-9B2C-383D1A631AFB}"/>
            </c:ext>
          </c:extLst>
        </c:ser>
        <c:dLbls>
          <c:dLblPos val="ctr"/>
          <c:showLegendKey val="0"/>
          <c:showVal val="1"/>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Indexed national mattress brand interest </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matress_brand_index_interest!$Q$6:$U$6</c:f>
              <c:numCache>
                <c:formatCode>General</c:formatCode>
                <c:ptCount val="5"/>
                <c:pt idx="0">
                  <c:v>2017</c:v>
                </c:pt>
                <c:pt idx="1">
                  <c:v>2018</c:v>
                </c:pt>
                <c:pt idx="2">
                  <c:v>2019</c:v>
                </c:pt>
                <c:pt idx="3">
                  <c:v>2020</c:v>
                </c:pt>
                <c:pt idx="4">
                  <c:v>2021</c:v>
                </c:pt>
              </c:numCache>
            </c:numRef>
          </c:cat>
          <c:val>
            <c:numRef>
              <c:f>matress_brand_index_interest!$Q$7:$U$7</c:f>
              <c:numCache>
                <c:formatCode>0.00</c:formatCode>
                <c:ptCount val="5"/>
                <c:pt idx="0">
                  <c:v>1</c:v>
                </c:pt>
                <c:pt idx="1">
                  <c:v>1.1407991301984199</c:v>
                </c:pt>
                <c:pt idx="2">
                  <c:v>1.2881217722207099</c:v>
                </c:pt>
                <c:pt idx="3">
                  <c:v>1.34166893177493</c:v>
                </c:pt>
                <c:pt idx="4">
                  <c:v>1.3647730361511199</c:v>
                </c:pt>
              </c:numCache>
            </c:numRef>
          </c:val>
          <c:extLst>
            <c:ext xmlns:c16="http://schemas.microsoft.com/office/drawing/2014/chart" uri="{C3380CC4-5D6E-409C-BE32-E72D297353CC}">
              <c16:uniqueId val="{00000000-66B0-C944-B28A-DDC7C17D49D3}"/>
            </c:ext>
          </c:extLst>
        </c:ser>
        <c:dLbls>
          <c:dLblPos val="inEnd"/>
          <c:showLegendKey val="0"/>
          <c:showVal val="1"/>
          <c:showCatName val="0"/>
          <c:showSerName val="0"/>
          <c:showPercent val="0"/>
          <c:showBubbleSize val="0"/>
        </c:dLbls>
        <c:gapWidth val="165"/>
        <c:overlap val="-27"/>
        <c:axId val="1277484063"/>
        <c:axId val="773061055"/>
      </c:barChart>
      <c:catAx>
        <c:axId val="1277484063"/>
        <c:scaling>
          <c:orientation val="minMax"/>
        </c:scaling>
        <c:delete val="0"/>
        <c:axPos val="b"/>
        <c:title>
          <c:tx>
            <c:rich>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Year</a:t>
                </a:r>
              </a:p>
            </c:rich>
          </c:tx>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773061055"/>
        <c:crosses val="autoZero"/>
        <c:auto val="1"/>
        <c:lblAlgn val="ctr"/>
        <c:lblOffset val="100"/>
        <c:noMultiLvlLbl val="0"/>
      </c:catAx>
      <c:valAx>
        <c:axId val="773061055"/>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2774840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National mattress intrest </a:t>
            </a:r>
            <a:r>
              <a:rPr lang="en-GB" baseline="0"/>
              <a:t>market share by province</a:t>
            </a:r>
            <a:endParaRPr lang="en-GB"/>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pieChart>
        <c:varyColors val="1"/>
        <c:ser>
          <c:idx val="0"/>
          <c:order val="0"/>
          <c:dPt>
            <c:idx val="0"/>
            <c:bubble3D val="0"/>
            <c:spPr>
              <a:solidFill>
                <a:srgbClr val="3F68AD"/>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1-ECD4-F647-9C04-8DC2DF45F3A1}"/>
              </c:ext>
            </c:extLst>
          </c:dPt>
          <c:dPt>
            <c:idx val="1"/>
            <c:bubble3D val="0"/>
            <c:spPr>
              <a:solidFill>
                <a:srgbClr val="44B5C5"/>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3-ECD4-F647-9C04-8DC2DF45F3A1}"/>
              </c:ext>
            </c:extLst>
          </c:dPt>
          <c:dPt>
            <c:idx val="2"/>
            <c:bubble3D val="0"/>
            <c:spPr>
              <a:solidFill>
                <a:srgbClr val="3CD6A3"/>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5-ECD4-F647-9C04-8DC2DF45F3A1}"/>
              </c:ext>
            </c:extLst>
          </c:dPt>
          <c:dPt>
            <c:idx val="3"/>
            <c:bubble3D val="0"/>
            <c:spPr>
              <a:solidFill>
                <a:srgbClr val="80DE7D"/>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7-ECD4-F647-9C04-8DC2DF45F3A1}"/>
              </c:ext>
            </c:extLst>
          </c:dPt>
          <c:dPt>
            <c:idx val="4"/>
            <c:bubble3D val="0"/>
            <c:spPr>
              <a:solidFill>
                <a:srgbClr val="EACC77"/>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9-ECD4-F647-9C04-8DC2DF45F3A1}"/>
              </c:ext>
            </c:extLst>
          </c:dPt>
          <c:dPt>
            <c:idx val="5"/>
            <c:bubble3D val="0"/>
            <c:spPr>
              <a:solidFill>
                <a:srgbClr val="F09C47"/>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B-ECD4-F647-9C04-8DC2DF45F3A1}"/>
              </c:ext>
            </c:extLst>
          </c:dPt>
          <c:dPt>
            <c:idx val="6"/>
            <c:bubble3D val="0"/>
            <c:spPr>
              <a:solidFill>
                <a:srgbClr val="F06347"/>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D-ECD4-F647-9C04-8DC2DF45F3A1}"/>
              </c:ext>
            </c:extLst>
          </c:dPt>
          <c:dPt>
            <c:idx val="7"/>
            <c:bubble3D val="0"/>
            <c:spPr>
              <a:solidFill>
                <a:srgbClr val="C96378"/>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F-ECD4-F647-9C04-8DC2DF45F3A1}"/>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0"/>
            <c:showCatName val="0"/>
            <c:showSerName val="0"/>
            <c:showPercent val="1"/>
            <c:showBubbleSize val="0"/>
            <c:showLeaderLines val="0"/>
            <c:extLst>
              <c:ext xmlns:c15="http://schemas.microsoft.com/office/drawing/2012/chart" uri="{CE6537A1-D6FC-4f65-9D91-7224C49458BB}"/>
            </c:extLst>
          </c:dLbls>
          <c:cat>
            <c:strRef>
              <c:f>'0_matress_brand_index_interest'!$S$121:$S$128</c:f>
              <c:strCache>
                <c:ptCount val="8"/>
                <c:pt idx="0">
                  <c:v>Gauteng</c:v>
                </c:pt>
                <c:pt idx="1">
                  <c:v>KwaZulu-Natal</c:v>
                </c:pt>
                <c:pt idx="2">
                  <c:v>Western Cape</c:v>
                </c:pt>
                <c:pt idx="3">
                  <c:v>Eastern Cape</c:v>
                </c:pt>
                <c:pt idx="4">
                  <c:v>Limpopo</c:v>
                </c:pt>
                <c:pt idx="5">
                  <c:v>Free State</c:v>
                </c:pt>
                <c:pt idx="6">
                  <c:v>Mpumalanga</c:v>
                </c:pt>
                <c:pt idx="7">
                  <c:v>North West</c:v>
                </c:pt>
              </c:strCache>
            </c:strRef>
          </c:cat>
          <c:val>
            <c:numRef>
              <c:f>'0_matress_brand_index_interest'!$T$121:$T$128</c:f>
              <c:numCache>
                <c:formatCode>0%</c:formatCode>
                <c:ptCount val="8"/>
                <c:pt idx="0">
                  <c:v>0.39749694749694697</c:v>
                </c:pt>
                <c:pt idx="1">
                  <c:v>0.22094017094016999</c:v>
                </c:pt>
                <c:pt idx="2">
                  <c:v>0.19065934065934001</c:v>
                </c:pt>
                <c:pt idx="3">
                  <c:v>7.7289377289377195E-2</c:v>
                </c:pt>
                <c:pt idx="4">
                  <c:v>4.4932844932844898E-2</c:v>
                </c:pt>
                <c:pt idx="5">
                  <c:v>2.77777777777777E-2</c:v>
                </c:pt>
                <c:pt idx="6">
                  <c:v>2.58852258852258E-2</c:v>
                </c:pt>
                <c:pt idx="7">
                  <c:v>1.5018315018315E-2</c:v>
                </c:pt>
              </c:numCache>
            </c:numRef>
          </c:val>
          <c:extLst>
            <c:ext xmlns:c16="http://schemas.microsoft.com/office/drawing/2014/chart" uri="{C3380CC4-5D6E-409C-BE32-E72D297353CC}">
              <c16:uniqueId val="{00000010-ECD4-F647-9C04-8DC2DF45F3A1}"/>
            </c:ext>
          </c:extLst>
        </c:ser>
        <c:dLbls>
          <c:dLblPos val="ctr"/>
          <c:showLegendKey val="0"/>
          <c:showVal val="1"/>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Provincial search interest by year</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lineChart>
        <c:grouping val="standard"/>
        <c:varyColors val="0"/>
        <c:ser>
          <c:idx val="0"/>
          <c:order val="0"/>
          <c:tx>
            <c:strRef>
              <c:f>'0_matress_brand_index_interest'!$U$136</c:f>
              <c:strCache>
                <c:ptCount val="1"/>
                <c:pt idx="0">
                  <c:v>Gauteng</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'0_matress_brand_index_interest'!$V$136:$Z$136</c:f>
              <c:numCache>
                <c:formatCode>0.00</c:formatCode>
                <c:ptCount val="5"/>
                <c:pt idx="0">
                  <c:v>1</c:v>
                </c:pt>
                <c:pt idx="1">
                  <c:v>1.1145552560646901</c:v>
                </c:pt>
                <c:pt idx="2">
                  <c:v>1.2412398921832799</c:v>
                </c:pt>
                <c:pt idx="3">
                  <c:v>1.4624887690925401</c:v>
                </c:pt>
                <c:pt idx="4">
                  <c:v>1.46698113207547</c:v>
                </c:pt>
              </c:numCache>
            </c:numRef>
          </c:val>
          <c:smooth val="0"/>
          <c:extLst>
            <c:ext xmlns:c16="http://schemas.microsoft.com/office/drawing/2014/chart" uri="{C3380CC4-5D6E-409C-BE32-E72D297353CC}">
              <c16:uniqueId val="{00000000-460A-CC4D-97E3-1DA4C9BA6BE3}"/>
            </c:ext>
          </c:extLst>
        </c:ser>
        <c:ser>
          <c:idx val="1"/>
          <c:order val="1"/>
          <c:tx>
            <c:strRef>
              <c:f>'0_matress_brand_index_interest'!$U$137</c:f>
              <c:strCache>
                <c:ptCount val="1"/>
                <c:pt idx="0">
                  <c:v>KwaZulu-Natal</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'0_matress_brand_index_interest'!$V$137:$Z$137</c:f>
              <c:numCache>
                <c:formatCode>0.00</c:formatCode>
                <c:ptCount val="5"/>
                <c:pt idx="0">
                  <c:v>1</c:v>
                </c:pt>
                <c:pt idx="1">
                  <c:v>1.74968944099378</c:v>
                </c:pt>
                <c:pt idx="2">
                  <c:v>1.64720496894409</c:v>
                </c:pt>
                <c:pt idx="3">
                  <c:v>2.2478260869565201</c:v>
                </c:pt>
                <c:pt idx="4">
                  <c:v>2.1118012422360199</c:v>
                </c:pt>
              </c:numCache>
            </c:numRef>
          </c:val>
          <c:smooth val="0"/>
          <c:extLst>
            <c:ext xmlns:c16="http://schemas.microsoft.com/office/drawing/2014/chart" uri="{C3380CC4-5D6E-409C-BE32-E72D297353CC}">
              <c16:uniqueId val="{00000001-460A-CC4D-97E3-1DA4C9BA6BE3}"/>
            </c:ext>
          </c:extLst>
        </c:ser>
        <c:ser>
          <c:idx val="2"/>
          <c:order val="2"/>
          <c:tx>
            <c:strRef>
              <c:f>'0_matress_brand_index_interest'!$U$138</c:f>
              <c:strCache>
                <c:ptCount val="1"/>
                <c:pt idx="0">
                  <c:v>Western Cape</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'0_matress_brand_index_interest'!$V$138:$Z$138</c:f>
              <c:numCache>
                <c:formatCode>0.00</c:formatCode>
                <c:ptCount val="5"/>
                <c:pt idx="0">
                  <c:v>1</c:v>
                </c:pt>
                <c:pt idx="1">
                  <c:v>1.15222594542843</c:v>
                </c:pt>
                <c:pt idx="2">
                  <c:v>1.0703685974150301</c:v>
                </c:pt>
                <c:pt idx="3">
                  <c:v>1.49497367161321</c:v>
                </c:pt>
                <c:pt idx="4">
                  <c:v>1.33652465294399</c:v>
                </c:pt>
              </c:numCache>
            </c:numRef>
          </c:val>
          <c:smooth val="0"/>
          <c:extLst>
            <c:ext xmlns:c16="http://schemas.microsoft.com/office/drawing/2014/chart" uri="{C3380CC4-5D6E-409C-BE32-E72D297353CC}">
              <c16:uniqueId val="{00000002-460A-CC4D-97E3-1DA4C9BA6BE3}"/>
            </c:ext>
          </c:extLst>
        </c:ser>
        <c:ser>
          <c:idx val="3"/>
          <c:order val="3"/>
          <c:tx>
            <c:strRef>
              <c:f>'0_matress_brand_index_interest'!$U$139</c:f>
              <c:strCache>
                <c:ptCount val="1"/>
                <c:pt idx="0">
                  <c:v>Eastern Cape</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'0_matress_brand_index_interest'!$V$139:$Z$139</c:f>
              <c:numCache>
                <c:formatCode>0.00</c:formatCode>
                <c:ptCount val="5"/>
                <c:pt idx="0">
                  <c:v>1</c:v>
                </c:pt>
                <c:pt idx="1">
                  <c:v>0.53208773354995897</c:v>
                </c:pt>
                <c:pt idx="2">
                  <c:v>0.69455727051177896</c:v>
                </c:pt>
                <c:pt idx="3">
                  <c:v>1.02843216896831</c:v>
                </c:pt>
                <c:pt idx="4">
                  <c:v>0.78391551584077901</c:v>
                </c:pt>
              </c:numCache>
            </c:numRef>
          </c:val>
          <c:smooth val="0"/>
          <c:extLst>
            <c:ext xmlns:c16="http://schemas.microsoft.com/office/drawing/2014/chart" uri="{C3380CC4-5D6E-409C-BE32-E72D297353CC}">
              <c16:uniqueId val="{00000003-460A-CC4D-97E3-1DA4C9BA6BE3}"/>
            </c:ext>
          </c:extLst>
        </c:ser>
        <c:ser>
          <c:idx val="4"/>
          <c:order val="4"/>
          <c:tx>
            <c:strRef>
              <c:f>'0_matress_brand_index_interest'!$U$140</c:f>
              <c:strCache>
                <c:ptCount val="1"/>
                <c:pt idx="0">
                  <c:v>Limpopo</c:v>
                </c:pt>
              </c:strCache>
            </c:strRef>
          </c:tx>
          <c:spPr>
            <a:ln w="50800" cap="rnd">
              <a:solidFill>
                <a:srgbClr val="F09C47"/>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'0_matress_brand_index_interest'!$V$140:$Z$140</c:f>
              <c:numCache>
                <c:formatCode>0.00</c:formatCode>
                <c:ptCount val="5"/>
                <c:pt idx="0">
                  <c:v>1</c:v>
                </c:pt>
                <c:pt idx="1">
                  <c:v>2.0498960498960499</c:v>
                </c:pt>
                <c:pt idx="2">
                  <c:v>1.0103950103950099</c:v>
                </c:pt>
                <c:pt idx="3">
                  <c:v>1.53014553014553</c:v>
                </c:pt>
                <c:pt idx="4">
                  <c:v>1.5945945945945901</c:v>
                </c:pt>
              </c:numCache>
            </c:numRef>
          </c:val>
          <c:smooth val="0"/>
          <c:extLst>
            <c:ext xmlns:c16="http://schemas.microsoft.com/office/drawing/2014/chart" uri="{C3380CC4-5D6E-409C-BE32-E72D297353CC}">
              <c16:uniqueId val="{00000004-460A-CC4D-97E3-1DA4C9BA6BE3}"/>
            </c:ext>
          </c:extLst>
        </c:ser>
        <c:ser>
          <c:idx val="5"/>
          <c:order val="5"/>
          <c:tx>
            <c:strRef>
              <c:f>'0_matress_brand_index_interest'!$U$141</c:f>
              <c:strCache>
                <c:ptCount val="1"/>
                <c:pt idx="0">
                  <c:v>Free State</c:v>
                </c:pt>
              </c:strCache>
            </c:strRef>
          </c:tx>
          <c:spPr>
            <a:ln w="50800" cap="rnd">
              <a:solidFill>
                <a:srgbClr val="F06347"/>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'0_matress_brand_index_interest'!$V$141:$Z$141</c:f>
              <c:numCache>
                <c:formatCode>0.00</c:formatCode>
                <c:ptCount val="5"/>
                <c:pt idx="0">
                  <c:v>1</c:v>
                </c:pt>
                <c:pt idx="1">
                  <c:v>1.67654986522911</c:v>
                </c:pt>
                <c:pt idx="2">
                  <c:v>1.23450134770889</c:v>
                </c:pt>
                <c:pt idx="3">
                  <c:v>1.2264150943396199</c:v>
                </c:pt>
                <c:pt idx="4">
                  <c:v>1.6630727762803199</c:v>
                </c:pt>
              </c:numCache>
            </c:numRef>
          </c:val>
          <c:smooth val="0"/>
          <c:extLst>
            <c:ext xmlns:c16="http://schemas.microsoft.com/office/drawing/2014/chart" uri="{C3380CC4-5D6E-409C-BE32-E72D297353CC}">
              <c16:uniqueId val="{00000005-460A-CC4D-97E3-1DA4C9BA6BE3}"/>
            </c:ext>
          </c:extLst>
        </c:ser>
        <c:ser>
          <c:idx val="6"/>
          <c:order val="6"/>
          <c:tx>
            <c:strRef>
              <c:f>'0_matress_brand_index_interest'!$U$142</c:f>
              <c:strCache>
                <c:ptCount val="1"/>
                <c:pt idx="0">
                  <c:v>Mpumalanga</c:v>
                </c:pt>
              </c:strCache>
            </c:strRef>
          </c:tx>
          <c:spPr>
            <a:ln w="50800" cap="rnd">
              <a:solidFill>
                <a:srgbClr val="C96378"/>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'0_matress_brand_index_interest'!$V$142:$Z$142</c:f>
              <c:numCache>
                <c:formatCode>0.00</c:formatCode>
                <c:ptCount val="5"/>
                <c:pt idx="0">
                  <c:v>1</c:v>
                </c:pt>
                <c:pt idx="1">
                  <c:v>1.5767790262172201</c:v>
                </c:pt>
                <c:pt idx="2">
                  <c:v>2.2846441947565501</c:v>
                </c:pt>
                <c:pt idx="3">
                  <c:v>1.5880149812733999</c:v>
                </c:pt>
                <c:pt idx="4">
                  <c:v>2.86142322097378</c:v>
                </c:pt>
              </c:numCache>
            </c:numRef>
          </c:val>
          <c:smooth val="0"/>
          <c:extLst>
            <c:ext xmlns:c16="http://schemas.microsoft.com/office/drawing/2014/chart" uri="{C3380CC4-5D6E-409C-BE32-E72D297353CC}">
              <c16:uniqueId val="{00000006-460A-CC4D-97E3-1DA4C9BA6BE3}"/>
            </c:ext>
          </c:extLst>
        </c:ser>
        <c:ser>
          <c:idx val="7"/>
          <c:order val="7"/>
          <c:tx>
            <c:strRef>
              <c:f>'0_matress_brand_index_interest'!$U$143</c:f>
              <c:strCache>
                <c:ptCount val="1"/>
                <c:pt idx="0">
                  <c:v>North West</c:v>
                </c:pt>
              </c:strCache>
            </c:strRef>
          </c:tx>
          <c:spPr>
            <a:ln w="50800" cap="rnd">
              <a:solidFill>
                <a:srgbClr val="8F73BF"/>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'0_matress_brand_index_interest'!$V$143:$Z$143</c:f>
              <c:numCache>
                <c:formatCode>0.00</c:formatCode>
                <c:ptCount val="5"/>
                <c:pt idx="0">
                  <c:v>1</c:v>
                </c:pt>
                <c:pt idx="1">
                  <c:v>0.7578125</c:v>
                </c:pt>
                <c:pt idx="2">
                  <c:v>1.21484375</c:v>
                </c:pt>
                <c:pt idx="3">
                  <c:v>0.9609375</c:v>
                </c:pt>
                <c:pt idx="4">
                  <c:v>1.38671875</c:v>
                </c:pt>
              </c:numCache>
            </c:numRef>
          </c:val>
          <c:smooth val="0"/>
          <c:extLst>
            <c:ext xmlns:c16="http://schemas.microsoft.com/office/drawing/2014/chart" uri="{C3380CC4-5D6E-409C-BE32-E72D297353CC}">
              <c16:uniqueId val="{00000007-460A-CC4D-97E3-1DA4C9BA6BE3}"/>
            </c:ext>
          </c:extLst>
        </c:ser>
        <c:dLbls>
          <c:showLegendKey val="0"/>
          <c:showVal val="0"/>
          <c:showCatName val="0"/>
          <c:showSerName val="0"/>
          <c:showPercent val="0"/>
          <c:showBubbleSize val="0"/>
        </c:dLbls>
        <c:smooth val="0"/>
        <c:axId val="1389787023"/>
        <c:axId val="1389807103"/>
      </c:lineChart>
      <c:catAx>
        <c:axId val="138978702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389807103"/>
        <c:crosses val="autoZero"/>
        <c:auto val="1"/>
        <c:lblAlgn val="ctr"/>
        <c:lblOffset val="100"/>
        <c:noMultiLvlLbl val="0"/>
      </c:catAx>
      <c:valAx>
        <c:axId val="1389807103"/>
        <c:scaling>
          <c:orientation val="minMax"/>
        </c:scaling>
        <c:delete val="0"/>
        <c:axPos val="l"/>
        <c:majorGridlines>
          <c:spPr>
            <a:ln w="9525" cap="flat" cmpd="sng" algn="ctr">
              <a:solidFill>
                <a:srgbClr val="BCB5AC"/>
              </a:solidFill>
              <a:prstDash val="solid"/>
              <a:round/>
            </a:ln>
            <a:effectLst/>
          </c:spPr>
        </c:majorGridlines>
        <c:numFmt formatCode="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389787023"/>
        <c:crosses val="autoZero"/>
        <c:crossBetween val="between"/>
        <c:majorUnit val="1"/>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Bravo search interest market share</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matress_brand_index_interest!$U$95:$Y$95</c:f>
              <c:numCache>
                <c:formatCode>General</c:formatCode>
                <c:ptCount val="5"/>
                <c:pt idx="0">
                  <c:v>2017</c:v>
                </c:pt>
                <c:pt idx="1">
                  <c:v>2018</c:v>
                </c:pt>
                <c:pt idx="2">
                  <c:v>2019</c:v>
                </c:pt>
                <c:pt idx="3">
                  <c:v>2020</c:v>
                </c:pt>
                <c:pt idx="4">
                  <c:v>2021</c:v>
                </c:pt>
              </c:numCache>
            </c:numRef>
          </c:cat>
          <c:val>
            <c:numRef>
              <c:f>matress_brand_index_interest!$U$96:$Y$96</c:f>
              <c:numCache>
                <c:formatCode>0%</c:formatCode>
                <c:ptCount val="5"/>
                <c:pt idx="0">
                  <c:v>0.34683337863549801</c:v>
                </c:pt>
                <c:pt idx="1">
                  <c:v>0.338813438170121</c:v>
                </c:pt>
                <c:pt idx="2">
                  <c:v>0.34775269044102097</c:v>
                </c:pt>
                <c:pt idx="3">
                  <c:v>0.38654781199351701</c:v>
                </c:pt>
                <c:pt idx="4">
                  <c:v>0.406891057558255</c:v>
                </c:pt>
              </c:numCache>
            </c:numRef>
          </c:val>
          <c:extLst>
            <c:ext xmlns:c16="http://schemas.microsoft.com/office/drawing/2014/chart" uri="{C3380CC4-5D6E-409C-BE32-E72D297353CC}">
              <c16:uniqueId val="{00000000-69CD-EF4D-9A3F-1D2137A8B60A}"/>
            </c:ext>
          </c:extLst>
        </c:ser>
        <c:dLbls>
          <c:dLblPos val="inEnd"/>
          <c:showLegendKey val="0"/>
          <c:showVal val="1"/>
          <c:showCatName val="0"/>
          <c:showSerName val="0"/>
          <c:showPercent val="0"/>
          <c:showBubbleSize val="0"/>
        </c:dLbls>
        <c:gapWidth val="219"/>
        <c:overlap val="-27"/>
        <c:axId val="935890703"/>
        <c:axId val="935892351"/>
      </c:barChart>
      <c:catAx>
        <c:axId val="935890703"/>
        <c:scaling>
          <c:orientation val="minMax"/>
        </c:scaling>
        <c:delete val="0"/>
        <c:axPos val="b"/>
        <c:title>
          <c:tx>
            <c:rich>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Year</a:t>
                </a:r>
              </a:p>
            </c:rich>
          </c:tx>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935892351"/>
        <c:crosses val="autoZero"/>
        <c:auto val="1"/>
        <c:lblAlgn val="ctr"/>
        <c:lblOffset val="100"/>
        <c:noMultiLvlLbl val="0"/>
      </c:catAx>
      <c:valAx>
        <c:axId val="935892351"/>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Market share</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9358907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dirty="0"/>
              <a:t>National search interest</a:t>
            </a:r>
            <a:r>
              <a:rPr lang="en-GB" baseline="0" dirty="0"/>
              <a:t> in mattress brands</a:t>
            </a:r>
            <a:r>
              <a:rPr lang="en-GB" dirty="0"/>
              <a:t>: Bravo vs. rest</a:t>
            </a:r>
            <a:r>
              <a:rPr lang="en-GB" baseline="0" dirty="0"/>
              <a:t> of market</a:t>
            </a:r>
            <a:endParaRPr lang="en-GB" dirty="0"/>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tx>
            <c:strRef>
              <c:f>'0_matress_brand_index_interest'!$L$76</c:f>
              <c:strCache>
                <c:ptCount val="1"/>
                <c:pt idx="0">
                  <c:v>Rest of market</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'0_matress_brand_index_interest'!$M$69:$Q$69</c:f>
              <c:numCache>
                <c:formatCode>General</c:formatCode>
                <c:ptCount val="5"/>
                <c:pt idx="0">
                  <c:v>2017</c:v>
                </c:pt>
                <c:pt idx="1">
                  <c:v>2018</c:v>
                </c:pt>
                <c:pt idx="2">
                  <c:v>2019</c:v>
                </c:pt>
                <c:pt idx="3">
                  <c:v>2020</c:v>
                </c:pt>
                <c:pt idx="4">
                  <c:v>2021</c:v>
                </c:pt>
              </c:numCache>
            </c:numRef>
          </c:cat>
          <c:val>
            <c:numRef>
              <c:f>'0_matress_brand_index_interest'!$M$76:$Q$76</c:f>
              <c:numCache>
                <c:formatCode>0.00</c:formatCode>
                <c:ptCount val="5"/>
                <c:pt idx="0">
                  <c:v>1</c:v>
                </c:pt>
                <c:pt idx="1">
                  <c:v>1.15480649188514</c:v>
                </c:pt>
                <c:pt idx="2">
                  <c:v>1.2863087806908</c:v>
                </c:pt>
                <c:pt idx="3">
                  <c:v>1.26009155222638</c:v>
                </c:pt>
                <c:pt idx="4">
                  <c:v>1.2392842280482701</c:v>
                </c:pt>
              </c:numCache>
            </c:numRef>
          </c:val>
          <c:extLst>
            <c:ext xmlns:c16="http://schemas.microsoft.com/office/drawing/2014/chart" uri="{C3380CC4-5D6E-409C-BE32-E72D297353CC}">
              <c16:uniqueId val="{00000000-667F-8A48-8FB5-FE03CF2E01C7}"/>
            </c:ext>
          </c:extLst>
        </c:ser>
        <c:ser>
          <c:idx val="1"/>
          <c:order val="1"/>
          <c:tx>
            <c:strRef>
              <c:f>'0_matress_brand_index_interest'!$L$77</c:f>
              <c:strCache>
                <c:ptCount val="1"/>
                <c:pt idx="0">
                  <c:v>Bravo</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'0_matress_brand_index_interest'!$M$69:$Q$69</c:f>
              <c:numCache>
                <c:formatCode>General</c:formatCode>
                <c:ptCount val="5"/>
                <c:pt idx="0">
                  <c:v>2017</c:v>
                </c:pt>
                <c:pt idx="1">
                  <c:v>2018</c:v>
                </c:pt>
                <c:pt idx="2">
                  <c:v>2019</c:v>
                </c:pt>
                <c:pt idx="3">
                  <c:v>2020</c:v>
                </c:pt>
                <c:pt idx="4">
                  <c:v>2021</c:v>
                </c:pt>
              </c:numCache>
            </c:numRef>
          </c:cat>
          <c:val>
            <c:numRef>
              <c:f>'0_matress_brand_index_interest'!$M$77:$Q$77</c:f>
              <c:numCache>
                <c:formatCode>0.00</c:formatCode>
                <c:ptCount val="5"/>
                <c:pt idx="0">
                  <c:v>1</c:v>
                </c:pt>
                <c:pt idx="1">
                  <c:v>1.11442006269592</c:v>
                </c:pt>
                <c:pt idx="2">
                  <c:v>1.2915360501567399</c:v>
                </c:pt>
                <c:pt idx="3">
                  <c:v>1.49529780564263</c:v>
                </c:pt>
                <c:pt idx="4">
                  <c:v>1.6010971786833801</c:v>
                </c:pt>
              </c:numCache>
            </c:numRef>
          </c:val>
          <c:extLst>
            <c:ext xmlns:c16="http://schemas.microsoft.com/office/drawing/2014/chart" uri="{C3380CC4-5D6E-409C-BE32-E72D297353CC}">
              <c16:uniqueId val="{00000001-667F-8A48-8FB5-FE03CF2E01C7}"/>
            </c:ext>
          </c:extLst>
        </c:ser>
        <c:dLbls>
          <c:dLblPos val="inEnd"/>
          <c:showLegendKey val="0"/>
          <c:showVal val="1"/>
          <c:showCatName val="0"/>
          <c:showSerName val="0"/>
          <c:showPercent val="0"/>
          <c:showBubbleSize val="0"/>
        </c:dLbls>
        <c:gapWidth val="89"/>
        <c:overlap val="-19"/>
        <c:axId val="831880127"/>
        <c:axId val="835990319"/>
      </c:barChart>
      <c:catAx>
        <c:axId val="831880127"/>
        <c:scaling>
          <c:orientation val="minMax"/>
        </c:scaling>
        <c:delete val="0"/>
        <c:axPos val="b"/>
        <c:title>
          <c:tx>
            <c:rich>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Year</a:t>
                </a:r>
              </a:p>
            </c:rich>
          </c:tx>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835990319"/>
        <c:crosses val="autoZero"/>
        <c:auto val="1"/>
        <c:lblAlgn val="ctr"/>
        <c:lblOffset val="100"/>
        <c:noMultiLvlLbl val="0"/>
      </c:catAx>
      <c:valAx>
        <c:axId val="835990319"/>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8318801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Bravo</a:t>
            </a:r>
          </a:p>
        </c:rich>
      </c:tx>
      <c:layout>
        <c:manualLayout>
          <c:xMode val="edge"/>
          <c:yMode val="edge"/>
          <c:x val="1.7317360450198865E-2"/>
          <c:y val="1.1987900715639916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tx>
            <c:strRef>
              <c:f>'0_matress_brand_index_interest'!$T$156</c:f>
              <c:strCache>
                <c:ptCount val="1"/>
                <c:pt idx="0">
                  <c:v>2017</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'0_matress_brand_index_interest'!$S$157:$S$160</c:f>
              <c:strCache>
                <c:ptCount val="4"/>
                <c:pt idx="0">
                  <c:v>Eastern Cape</c:v>
                </c:pt>
                <c:pt idx="1">
                  <c:v>Gauteng</c:v>
                </c:pt>
                <c:pt idx="2">
                  <c:v>KwaZulu-Natal</c:v>
                </c:pt>
                <c:pt idx="3">
                  <c:v>Western Cape</c:v>
                </c:pt>
              </c:strCache>
            </c:strRef>
          </c:cat>
          <c:val>
            <c:numRef>
              <c:f>'0_matress_brand_index_interest'!$T$157:$T$160</c:f>
              <c:numCache>
                <c:formatCode>0.00</c:formatCode>
                <c:ptCount val="4"/>
                <c:pt idx="0">
                  <c:v>1</c:v>
                </c:pt>
                <c:pt idx="1">
                  <c:v>1</c:v>
                </c:pt>
                <c:pt idx="2">
                  <c:v>1</c:v>
                </c:pt>
                <c:pt idx="3">
                  <c:v>1</c:v>
                </c:pt>
              </c:numCache>
            </c:numRef>
          </c:val>
          <c:extLst>
            <c:ext xmlns:c16="http://schemas.microsoft.com/office/drawing/2014/chart" uri="{C3380CC4-5D6E-409C-BE32-E72D297353CC}">
              <c16:uniqueId val="{00000000-720D-DC49-85DB-9225D4349F2F}"/>
            </c:ext>
          </c:extLst>
        </c:ser>
        <c:ser>
          <c:idx val="1"/>
          <c:order val="1"/>
          <c:tx>
            <c:strRef>
              <c:f>'0_matress_brand_index_interest'!$U$156</c:f>
              <c:strCache>
                <c:ptCount val="1"/>
                <c:pt idx="0">
                  <c:v>2018</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'0_matress_brand_index_interest'!$S$157:$S$160</c:f>
              <c:strCache>
                <c:ptCount val="4"/>
                <c:pt idx="0">
                  <c:v>Eastern Cape</c:v>
                </c:pt>
                <c:pt idx="1">
                  <c:v>Gauteng</c:v>
                </c:pt>
                <c:pt idx="2">
                  <c:v>KwaZulu-Natal</c:v>
                </c:pt>
                <c:pt idx="3">
                  <c:v>Western Cape</c:v>
                </c:pt>
              </c:strCache>
            </c:strRef>
          </c:cat>
          <c:val>
            <c:numRef>
              <c:f>'0_matress_brand_index_interest'!$U$157:$U$160</c:f>
              <c:numCache>
                <c:formatCode>0.00</c:formatCode>
                <c:ptCount val="4"/>
                <c:pt idx="0">
                  <c:v>0.774535809018567</c:v>
                </c:pt>
                <c:pt idx="1">
                  <c:v>1.2290720311486001</c:v>
                </c:pt>
                <c:pt idx="2">
                  <c:v>1.29680365296803</c:v>
                </c:pt>
                <c:pt idx="3">
                  <c:v>1.1081081081080999</c:v>
                </c:pt>
              </c:numCache>
            </c:numRef>
          </c:val>
          <c:extLst>
            <c:ext xmlns:c16="http://schemas.microsoft.com/office/drawing/2014/chart" uri="{C3380CC4-5D6E-409C-BE32-E72D297353CC}">
              <c16:uniqueId val="{00000001-720D-DC49-85DB-9225D4349F2F}"/>
            </c:ext>
          </c:extLst>
        </c:ser>
        <c:ser>
          <c:idx val="2"/>
          <c:order val="2"/>
          <c:tx>
            <c:strRef>
              <c:f>'0_matress_brand_index_interest'!$V$156</c:f>
              <c:strCache>
                <c:ptCount val="1"/>
                <c:pt idx="0">
                  <c:v>2019</c:v>
                </c:pt>
              </c:strCache>
            </c:strRef>
          </c:tx>
          <c:spPr>
            <a:solidFill>
              <a:srgbClr val="3CD6A3"/>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'0_matress_brand_index_interest'!$S$157:$S$160</c:f>
              <c:strCache>
                <c:ptCount val="4"/>
                <c:pt idx="0">
                  <c:v>Eastern Cape</c:v>
                </c:pt>
                <c:pt idx="1">
                  <c:v>Gauteng</c:v>
                </c:pt>
                <c:pt idx="2">
                  <c:v>KwaZulu-Natal</c:v>
                </c:pt>
                <c:pt idx="3">
                  <c:v>Western Cape</c:v>
                </c:pt>
              </c:strCache>
            </c:strRef>
          </c:cat>
          <c:val>
            <c:numRef>
              <c:f>'0_matress_brand_index_interest'!$V$157:$V$160</c:f>
              <c:numCache>
                <c:formatCode>0.00</c:formatCode>
                <c:ptCount val="4"/>
                <c:pt idx="0">
                  <c:v>1.0689655172413699</c:v>
                </c:pt>
                <c:pt idx="1">
                  <c:v>1.4127190136275101</c:v>
                </c:pt>
                <c:pt idx="2">
                  <c:v>1.3135464231354601</c:v>
                </c:pt>
                <c:pt idx="3">
                  <c:v>1.0238473767885501</c:v>
                </c:pt>
              </c:numCache>
            </c:numRef>
          </c:val>
          <c:extLst>
            <c:ext xmlns:c16="http://schemas.microsoft.com/office/drawing/2014/chart" uri="{C3380CC4-5D6E-409C-BE32-E72D297353CC}">
              <c16:uniqueId val="{00000002-720D-DC49-85DB-9225D4349F2F}"/>
            </c:ext>
          </c:extLst>
        </c:ser>
        <c:ser>
          <c:idx val="3"/>
          <c:order val="3"/>
          <c:tx>
            <c:strRef>
              <c:f>'0_matress_brand_index_interest'!$W$156</c:f>
              <c:strCache>
                <c:ptCount val="1"/>
                <c:pt idx="0">
                  <c:v>2020</c:v>
                </c:pt>
              </c:strCache>
            </c:strRef>
          </c:tx>
          <c:spPr>
            <a:solidFill>
              <a:srgbClr val="80DE7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'0_matress_brand_index_interest'!$S$157:$S$160</c:f>
              <c:strCache>
                <c:ptCount val="4"/>
                <c:pt idx="0">
                  <c:v>Eastern Cape</c:v>
                </c:pt>
                <c:pt idx="1">
                  <c:v>Gauteng</c:v>
                </c:pt>
                <c:pt idx="2">
                  <c:v>KwaZulu-Natal</c:v>
                </c:pt>
                <c:pt idx="3">
                  <c:v>Western Cape</c:v>
                </c:pt>
              </c:strCache>
            </c:strRef>
          </c:cat>
          <c:val>
            <c:numRef>
              <c:f>'0_matress_brand_index_interest'!$W$157:$W$160</c:f>
              <c:numCache>
                <c:formatCode>0.00</c:formatCode>
                <c:ptCount val="4"/>
                <c:pt idx="0">
                  <c:v>1.29177718832891</c:v>
                </c:pt>
                <c:pt idx="1">
                  <c:v>1.64503569110966</c:v>
                </c:pt>
                <c:pt idx="2">
                  <c:v>2.2861491628614901</c:v>
                </c:pt>
                <c:pt idx="3">
                  <c:v>1.77742448330683</c:v>
                </c:pt>
              </c:numCache>
            </c:numRef>
          </c:val>
          <c:extLst>
            <c:ext xmlns:c16="http://schemas.microsoft.com/office/drawing/2014/chart" uri="{C3380CC4-5D6E-409C-BE32-E72D297353CC}">
              <c16:uniqueId val="{00000003-720D-DC49-85DB-9225D4349F2F}"/>
            </c:ext>
          </c:extLst>
        </c:ser>
        <c:ser>
          <c:idx val="4"/>
          <c:order val="4"/>
          <c:tx>
            <c:strRef>
              <c:f>'0_matress_brand_index_interest'!$X$156</c:f>
              <c:strCache>
                <c:ptCount val="1"/>
                <c:pt idx="0">
                  <c:v>2021</c:v>
                </c:pt>
              </c:strCache>
            </c:strRef>
          </c:tx>
          <c:spPr>
            <a:solidFill>
              <a:srgbClr val="EACC7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'0_matress_brand_index_interest'!$S$157:$S$160</c:f>
              <c:strCache>
                <c:ptCount val="4"/>
                <c:pt idx="0">
                  <c:v>Eastern Cape</c:v>
                </c:pt>
                <c:pt idx="1">
                  <c:v>Gauteng</c:v>
                </c:pt>
                <c:pt idx="2">
                  <c:v>KwaZulu-Natal</c:v>
                </c:pt>
                <c:pt idx="3">
                  <c:v>Western Cape</c:v>
                </c:pt>
              </c:strCache>
            </c:strRef>
          </c:cat>
          <c:val>
            <c:numRef>
              <c:f>'0_matress_brand_index_interest'!$X$157:$X$160</c:f>
              <c:numCache>
                <c:formatCode>0.00</c:formatCode>
                <c:ptCount val="4"/>
                <c:pt idx="0">
                  <c:v>1.3872679045092799</c:v>
                </c:pt>
                <c:pt idx="1">
                  <c:v>1.73718364698247</c:v>
                </c:pt>
                <c:pt idx="2">
                  <c:v>2.4490106544900998</c:v>
                </c:pt>
                <c:pt idx="3">
                  <c:v>1.9602543720190699</c:v>
                </c:pt>
              </c:numCache>
            </c:numRef>
          </c:val>
          <c:extLst>
            <c:ext xmlns:c16="http://schemas.microsoft.com/office/drawing/2014/chart" uri="{C3380CC4-5D6E-409C-BE32-E72D297353CC}">
              <c16:uniqueId val="{00000004-720D-DC49-85DB-9225D4349F2F}"/>
            </c:ext>
          </c:extLst>
        </c:ser>
        <c:dLbls>
          <c:dLblPos val="inEnd"/>
          <c:showLegendKey val="0"/>
          <c:showVal val="1"/>
          <c:showCatName val="0"/>
          <c:showSerName val="0"/>
          <c:showPercent val="0"/>
          <c:showBubbleSize val="0"/>
        </c:dLbls>
        <c:gapWidth val="219"/>
        <c:overlap val="-20"/>
        <c:axId val="1662084559"/>
        <c:axId val="1662086207"/>
      </c:barChart>
      <c:catAx>
        <c:axId val="1662084559"/>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662086207"/>
        <c:crosses val="autoZero"/>
        <c:auto val="1"/>
        <c:lblAlgn val="ctr"/>
        <c:lblOffset val="100"/>
        <c:noMultiLvlLbl val="0"/>
      </c:catAx>
      <c:valAx>
        <c:axId val="1662086207"/>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Indexed search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662084559"/>
        <c:crosses val="autoZero"/>
        <c:crossBetween val="between"/>
        <c:majorUnit val="1"/>
      </c:valAx>
      <c:spPr>
        <a:noFill/>
        <a:ln w="25400">
          <a:noFill/>
        </a:ln>
        <a:effectLst/>
      </c:spPr>
    </c:plotArea>
    <c:plotVisOnly val="1"/>
    <c:dispBlanksAs val="gap"/>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dirty="0"/>
              <a:t>Rest of market</a:t>
            </a:r>
          </a:p>
        </c:rich>
      </c:tx>
      <c:layout>
        <c:manualLayout>
          <c:xMode val="edge"/>
          <c:yMode val="edge"/>
          <c:x val="1.1306607599286705E-2"/>
          <c:y val="2.9969751789099788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tx>
            <c:strRef>
              <c:f>'0_matress_brand_index_interest'!$T$166</c:f>
              <c:strCache>
                <c:ptCount val="1"/>
                <c:pt idx="0">
                  <c:v>2017</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'0_matress_brand_index_interest'!$S$167:$S$170</c:f>
              <c:strCache>
                <c:ptCount val="4"/>
                <c:pt idx="0">
                  <c:v>Eastern Cape</c:v>
                </c:pt>
                <c:pt idx="1">
                  <c:v>Gauteng</c:v>
                </c:pt>
                <c:pt idx="2">
                  <c:v>KwaZulu-Natal</c:v>
                </c:pt>
                <c:pt idx="3">
                  <c:v>Western Cape</c:v>
                </c:pt>
              </c:strCache>
            </c:strRef>
          </c:cat>
          <c:val>
            <c:numRef>
              <c:f>'0_matress_brand_index_interest'!$T$167:$T$170</c:f>
              <c:numCache>
                <c:formatCode>0.00</c:formatCode>
                <c:ptCount val="4"/>
                <c:pt idx="0">
                  <c:v>1</c:v>
                </c:pt>
                <c:pt idx="1">
                  <c:v>1</c:v>
                </c:pt>
                <c:pt idx="2">
                  <c:v>1</c:v>
                </c:pt>
                <c:pt idx="3">
                  <c:v>1</c:v>
                </c:pt>
              </c:numCache>
            </c:numRef>
          </c:val>
          <c:extLst>
            <c:ext xmlns:c16="http://schemas.microsoft.com/office/drawing/2014/chart" uri="{C3380CC4-5D6E-409C-BE32-E72D297353CC}">
              <c16:uniqueId val="{00000000-237C-D645-A7D3-733752A23F3C}"/>
            </c:ext>
          </c:extLst>
        </c:ser>
        <c:ser>
          <c:idx val="1"/>
          <c:order val="1"/>
          <c:tx>
            <c:strRef>
              <c:f>'0_matress_brand_index_interest'!$U$166</c:f>
              <c:strCache>
                <c:ptCount val="1"/>
                <c:pt idx="0">
                  <c:v>2018</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'0_matress_brand_index_interest'!$S$167:$S$170</c:f>
              <c:strCache>
                <c:ptCount val="4"/>
                <c:pt idx="0">
                  <c:v>Eastern Cape</c:v>
                </c:pt>
                <c:pt idx="1">
                  <c:v>Gauteng</c:v>
                </c:pt>
                <c:pt idx="2">
                  <c:v>KwaZulu-Natal</c:v>
                </c:pt>
                <c:pt idx="3">
                  <c:v>Western Cape</c:v>
                </c:pt>
              </c:strCache>
            </c:strRef>
          </c:cat>
          <c:val>
            <c:numRef>
              <c:f>'0_matress_brand_index_interest'!$U$167:$U$170</c:f>
              <c:numCache>
                <c:formatCode>0.00</c:formatCode>
                <c:ptCount val="4"/>
                <c:pt idx="0">
                  <c:v>0.42505854800936699</c:v>
                </c:pt>
                <c:pt idx="1">
                  <c:v>1.05393335623497</c:v>
                </c:pt>
                <c:pt idx="2">
                  <c:v>2.0619097586568702</c:v>
                </c:pt>
                <c:pt idx="3">
                  <c:v>1.1712328767123199</c:v>
                </c:pt>
              </c:numCache>
            </c:numRef>
          </c:val>
          <c:extLst>
            <c:ext xmlns:c16="http://schemas.microsoft.com/office/drawing/2014/chart" uri="{C3380CC4-5D6E-409C-BE32-E72D297353CC}">
              <c16:uniqueId val="{00000001-237C-D645-A7D3-733752A23F3C}"/>
            </c:ext>
          </c:extLst>
        </c:ser>
        <c:ser>
          <c:idx val="2"/>
          <c:order val="2"/>
          <c:tx>
            <c:strRef>
              <c:f>'0_matress_brand_index_interest'!$V$166</c:f>
              <c:strCache>
                <c:ptCount val="1"/>
                <c:pt idx="0">
                  <c:v>2019</c:v>
                </c:pt>
              </c:strCache>
            </c:strRef>
          </c:tx>
          <c:spPr>
            <a:solidFill>
              <a:srgbClr val="3CD6A3"/>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'0_matress_brand_index_interest'!$S$167:$S$170</c:f>
              <c:strCache>
                <c:ptCount val="4"/>
                <c:pt idx="0">
                  <c:v>Eastern Cape</c:v>
                </c:pt>
                <c:pt idx="1">
                  <c:v>Gauteng</c:v>
                </c:pt>
                <c:pt idx="2">
                  <c:v>KwaZulu-Natal</c:v>
                </c:pt>
                <c:pt idx="3">
                  <c:v>Western Cape</c:v>
                </c:pt>
              </c:strCache>
            </c:strRef>
          </c:cat>
          <c:val>
            <c:numRef>
              <c:f>'0_matress_brand_index_interest'!$V$167:$V$170</c:f>
              <c:numCache>
                <c:formatCode>0.00</c:formatCode>
                <c:ptCount val="4"/>
                <c:pt idx="0">
                  <c:v>0.52927400468384</c:v>
                </c:pt>
                <c:pt idx="1">
                  <c:v>1.1504637581587001</c:v>
                </c:pt>
                <c:pt idx="2">
                  <c:v>1.87722980062959</c:v>
                </c:pt>
                <c:pt idx="3">
                  <c:v>1.0904109589041</c:v>
                </c:pt>
              </c:numCache>
            </c:numRef>
          </c:val>
          <c:extLst>
            <c:ext xmlns:c16="http://schemas.microsoft.com/office/drawing/2014/chart" uri="{C3380CC4-5D6E-409C-BE32-E72D297353CC}">
              <c16:uniqueId val="{00000002-237C-D645-A7D3-733752A23F3C}"/>
            </c:ext>
          </c:extLst>
        </c:ser>
        <c:ser>
          <c:idx val="3"/>
          <c:order val="3"/>
          <c:tx>
            <c:strRef>
              <c:f>'0_matress_brand_index_interest'!$W$166</c:f>
              <c:strCache>
                <c:ptCount val="1"/>
                <c:pt idx="0">
                  <c:v>2020</c:v>
                </c:pt>
              </c:strCache>
            </c:strRef>
          </c:tx>
          <c:spPr>
            <a:solidFill>
              <a:srgbClr val="80DE7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'0_matress_brand_index_interest'!$S$167:$S$170</c:f>
              <c:strCache>
                <c:ptCount val="4"/>
                <c:pt idx="0">
                  <c:v>Eastern Cape</c:v>
                </c:pt>
                <c:pt idx="1">
                  <c:v>Gauteng</c:v>
                </c:pt>
                <c:pt idx="2">
                  <c:v>KwaZulu-Natal</c:v>
                </c:pt>
                <c:pt idx="3">
                  <c:v>Western Cape</c:v>
                </c:pt>
              </c:strCache>
            </c:strRef>
          </c:cat>
          <c:val>
            <c:numRef>
              <c:f>'0_matress_brand_index_interest'!$W$167:$W$170</c:f>
              <c:numCache>
                <c:formatCode>0.00</c:formatCode>
                <c:ptCount val="4"/>
                <c:pt idx="0">
                  <c:v>0.91217798594847699</c:v>
                </c:pt>
                <c:pt idx="1">
                  <c:v>1.3658536585365799</c:v>
                </c:pt>
                <c:pt idx="2">
                  <c:v>2.2214060860440701</c:v>
                </c:pt>
                <c:pt idx="3">
                  <c:v>1.3732876712328701</c:v>
                </c:pt>
              </c:numCache>
            </c:numRef>
          </c:val>
          <c:extLst>
            <c:ext xmlns:c16="http://schemas.microsoft.com/office/drawing/2014/chart" uri="{C3380CC4-5D6E-409C-BE32-E72D297353CC}">
              <c16:uniqueId val="{00000003-237C-D645-A7D3-733752A23F3C}"/>
            </c:ext>
          </c:extLst>
        </c:ser>
        <c:ser>
          <c:idx val="4"/>
          <c:order val="4"/>
          <c:tx>
            <c:strRef>
              <c:f>'0_matress_brand_index_interest'!$X$166</c:f>
              <c:strCache>
                <c:ptCount val="1"/>
                <c:pt idx="0">
                  <c:v>2021</c:v>
                </c:pt>
              </c:strCache>
            </c:strRef>
          </c:tx>
          <c:spPr>
            <a:solidFill>
              <a:srgbClr val="EACC7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'0_matress_brand_index_interest'!$S$167:$S$170</c:f>
              <c:strCache>
                <c:ptCount val="4"/>
                <c:pt idx="0">
                  <c:v>Eastern Cape</c:v>
                </c:pt>
                <c:pt idx="1">
                  <c:v>Gauteng</c:v>
                </c:pt>
                <c:pt idx="2">
                  <c:v>KwaZulu-Natal</c:v>
                </c:pt>
                <c:pt idx="3">
                  <c:v>Western Cape</c:v>
                </c:pt>
              </c:strCache>
            </c:strRef>
          </c:cat>
          <c:val>
            <c:numRef>
              <c:f>'0_matress_brand_index_interest'!$X$167:$X$170</c:f>
              <c:numCache>
                <c:formatCode>0.00</c:formatCode>
                <c:ptCount val="4"/>
                <c:pt idx="0">
                  <c:v>0.51756440281030403</c:v>
                </c:pt>
                <c:pt idx="1">
                  <c:v>1.3239436619718301</c:v>
                </c:pt>
                <c:pt idx="2">
                  <c:v>1.8793284365162599</c:v>
                </c:pt>
                <c:pt idx="3">
                  <c:v>1.06780821917808</c:v>
                </c:pt>
              </c:numCache>
            </c:numRef>
          </c:val>
          <c:extLst>
            <c:ext xmlns:c16="http://schemas.microsoft.com/office/drawing/2014/chart" uri="{C3380CC4-5D6E-409C-BE32-E72D297353CC}">
              <c16:uniqueId val="{00000004-237C-D645-A7D3-733752A23F3C}"/>
            </c:ext>
          </c:extLst>
        </c:ser>
        <c:dLbls>
          <c:dLblPos val="inEnd"/>
          <c:showLegendKey val="0"/>
          <c:showVal val="1"/>
          <c:showCatName val="0"/>
          <c:showSerName val="0"/>
          <c:showPercent val="0"/>
          <c:showBubbleSize val="0"/>
        </c:dLbls>
        <c:gapWidth val="219"/>
        <c:overlap val="-20"/>
        <c:axId val="1284202783"/>
        <c:axId val="1284204431"/>
      </c:barChart>
      <c:catAx>
        <c:axId val="128420278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284204431"/>
        <c:crosses val="autoZero"/>
        <c:auto val="1"/>
        <c:lblAlgn val="ctr"/>
        <c:lblOffset val="100"/>
        <c:noMultiLvlLbl val="0"/>
      </c:catAx>
      <c:valAx>
        <c:axId val="1284204431"/>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 search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284202783"/>
        <c:crosses val="autoZero"/>
        <c:crossBetween val="between"/>
        <c:majorUnit val="1"/>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Interest in mattress brands overtime</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lineChart>
        <c:grouping val="standard"/>
        <c:varyColors val="0"/>
        <c:ser>
          <c:idx val="0"/>
          <c:order val="0"/>
          <c:spPr>
            <a:ln w="50800" cap="rnd">
              <a:solidFill>
                <a:srgbClr val="3F68AD"/>
              </a:solidFill>
              <a:prstDash val="solid"/>
              <a:round/>
            </a:ln>
            <a:effectLst>
              <a:outerShdw blurRad="63500" dist="37357" dir="2700000" rotWithShape="0">
                <a:scrgbClr r="0" g="0" b="0">
                  <a:alpha val="0"/>
                </a:scrgbClr>
              </a:outerShdw>
            </a:effectLst>
          </c:spPr>
          <c:marker>
            <c:symbol val="none"/>
          </c:marker>
          <c:cat>
            <c:strRef>
              <c:f>date_time!$E$2:$E$61</c:f>
              <c:strCache>
                <c:ptCount val="60"/>
                <c:pt idx="0">
                  <c:v>'17-Jan</c:v>
                </c:pt>
                <c:pt idx="1">
                  <c:v>'17-Feb</c:v>
                </c:pt>
                <c:pt idx="2">
                  <c:v>'17-Mar</c:v>
                </c:pt>
                <c:pt idx="3">
                  <c:v>'17-Apr</c:v>
                </c:pt>
                <c:pt idx="4">
                  <c:v>'17-May</c:v>
                </c:pt>
                <c:pt idx="5">
                  <c:v>'17-Jun</c:v>
                </c:pt>
                <c:pt idx="6">
                  <c:v>'17-Jul</c:v>
                </c:pt>
                <c:pt idx="7">
                  <c:v>'17-Aug</c:v>
                </c:pt>
                <c:pt idx="8">
                  <c:v>'17-Sep</c:v>
                </c:pt>
                <c:pt idx="9">
                  <c:v>'17-Oct</c:v>
                </c:pt>
                <c:pt idx="10">
                  <c:v>'17-Nov</c:v>
                </c:pt>
                <c:pt idx="11">
                  <c:v>'17-Dec</c:v>
                </c:pt>
                <c:pt idx="12">
                  <c:v>'18-Jan</c:v>
                </c:pt>
                <c:pt idx="13">
                  <c:v>'18-Feb</c:v>
                </c:pt>
                <c:pt idx="14">
                  <c:v>'18-Mar</c:v>
                </c:pt>
                <c:pt idx="15">
                  <c:v>'18-Apr</c:v>
                </c:pt>
                <c:pt idx="16">
                  <c:v>'18-May</c:v>
                </c:pt>
                <c:pt idx="17">
                  <c:v>'18-Jun</c:v>
                </c:pt>
                <c:pt idx="18">
                  <c:v>'18-Jul</c:v>
                </c:pt>
                <c:pt idx="19">
                  <c:v>'18-Aug</c:v>
                </c:pt>
                <c:pt idx="20">
                  <c:v>'18-Sep</c:v>
                </c:pt>
                <c:pt idx="21">
                  <c:v>'18-Oct</c:v>
                </c:pt>
                <c:pt idx="22">
                  <c:v>'18-Nov</c:v>
                </c:pt>
                <c:pt idx="23">
                  <c:v>'18-Dec</c:v>
                </c:pt>
                <c:pt idx="24">
                  <c:v>'19-Jan</c:v>
                </c:pt>
                <c:pt idx="25">
                  <c:v>'19-Feb</c:v>
                </c:pt>
                <c:pt idx="26">
                  <c:v>'19-Mar</c:v>
                </c:pt>
                <c:pt idx="27">
                  <c:v>'19-Apr</c:v>
                </c:pt>
                <c:pt idx="28">
                  <c:v>'19-May</c:v>
                </c:pt>
                <c:pt idx="29">
                  <c:v>'19-Jun</c:v>
                </c:pt>
                <c:pt idx="30">
                  <c:v>'19-Jul</c:v>
                </c:pt>
                <c:pt idx="31">
                  <c:v>'19-Aug</c:v>
                </c:pt>
                <c:pt idx="32">
                  <c:v>'19-Sep</c:v>
                </c:pt>
                <c:pt idx="33">
                  <c:v>'19-Oct</c:v>
                </c:pt>
                <c:pt idx="34">
                  <c:v>'19-Nov</c:v>
                </c:pt>
                <c:pt idx="35">
                  <c:v>'19-Dec</c:v>
                </c:pt>
                <c:pt idx="36">
                  <c:v>'20-Jan</c:v>
                </c:pt>
                <c:pt idx="37">
                  <c:v>'20-Feb</c:v>
                </c:pt>
                <c:pt idx="38">
                  <c:v>'20-Mar</c:v>
                </c:pt>
                <c:pt idx="39">
                  <c:v>'20-Apr</c:v>
                </c:pt>
                <c:pt idx="40">
                  <c:v>'20-May</c:v>
                </c:pt>
                <c:pt idx="41">
                  <c:v>'20-Jun</c:v>
                </c:pt>
                <c:pt idx="42">
                  <c:v>'20-Jul</c:v>
                </c:pt>
                <c:pt idx="43">
                  <c:v>'20-Aug</c:v>
                </c:pt>
                <c:pt idx="44">
                  <c:v>'20-Sep</c:v>
                </c:pt>
                <c:pt idx="45">
                  <c:v>'20-Oct</c:v>
                </c:pt>
                <c:pt idx="46">
                  <c:v>'20-Nov</c:v>
                </c:pt>
                <c:pt idx="47">
                  <c:v>'20-Dec</c:v>
                </c:pt>
                <c:pt idx="48">
                  <c:v>'21-Jan</c:v>
                </c:pt>
                <c:pt idx="49">
                  <c:v>'21-Feb</c:v>
                </c:pt>
                <c:pt idx="50">
                  <c:v>'21-Mar</c:v>
                </c:pt>
                <c:pt idx="51">
                  <c:v>'21-Apr</c:v>
                </c:pt>
                <c:pt idx="52">
                  <c:v>'21-May</c:v>
                </c:pt>
                <c:pt idx="53">
                  <c:v>'21-Jun</c:v>
                </c:pt>
                <c:pt idx="54">
                  <c:v>'21-Jul</c:v>
                </c:pt>
                <c:pt idx="55">
                  <c:v>'21-Aug</c:v>
                </c:pt>
                <c:pt idx="56">
                  <c:v>'21-Sep</c:v>
                </c:pt>
                <c:pt idx="57">
                  <c:v>'21-Oct</c:v>
                </c:pt>
                <c:pt idx="58">
                  <c:v>'21-Nov</c:v>
                </c:pt>
                <c:pt idx="59">
                  <c:v>'21-Dec</c:v>
                </c:pt>
              </c:strCache>
            </c:strRef>
          </c:cat>
          <c:val>
            <c:numRef>
              <c:f>date_time!$G$2:$G$61</c:f>
              <c:numCache>
                <c:formatCode>_(* #,##0.00_);_(* \(#,##0.00\);_(* "-"??_);_(@_)</c:formatCode>
                <c:ptCount val="60"/>
                <c:pt idx="0">
                  <c:v>0.40429042904290402</c:v>
                </c:pt>
                <c:pt idx="1">
                  <c:v>0.448844884488448</c:v>
                </c:pt>
                <c:pt idx="2">
                  <c:v>0.46039603960395997</c:v>
                </c:pt>
                <c:pt idx="3">
                  <c:v>0.43399339933993297</c:v>
                </c:pt>
                <c:pt idx="4">
                  <c:v>0.52310231023102305</c:v>
                </c:pt>
                <c:pt idx="5">
                  <c:v>0.471947194719471</c:v>
                </c:pt>
                <c:pt idx="6">
                  <c:v>0.61551155115511502</c:v>
                </c:pt>
                <c:pt idx="7">
                  <c:v>0.40759075907590703</c:v>
                </c:pt>
                <c:pt idx="8">
                  <c:v>0.37128712871287101</c:v>
                </c:pt>
                <c:pt idx="9">
                  <c:v>0.66336633663366296</c:v>
                </c:pt>
                <c:pt idx="10">
                  <c:v>0.65016501650165004</c:v>
                </c:pt>
                <c:pt idx="11">
                  <c:v>0.62046204620461998</c:v>
                </c:pt>
                <c:pt idx="12">
                  <c:v>0.52145214521452099</c:v>
                </c:pt>
                <c:pt idx="13">
                  <c:v>0.37623762376237602</c:v>
                </c:pt>
                <c:pt idx="14">
                  <c:v>0.498349834983498</c:v>
                </c:pt>
                <c:pt idx="15">
                  <c:v>0.62376237623762298</c:v>
                </c:pt>
                <c:pt idx="16">
                  <c:v>0.43894389438943798</c:v>
                </c:pt>
                <c:pt idx="17">
                  <c:v>0.43894389438943798</c:v>
                </c:pt>
                <c:pt idx="18">
                  <c:v>0.88943894389438904</c:v>
                </c:pt>
                <c:pt idx="19">
                  <c:v>0.64851485148514798</c:v>
                </c:pt>
                <c:pt idx="20">
                  <c:v>0.71617161716171596</c:v>
                </c:pt>
                <c:pt idx="21">
                  <c:v>0.50165016501650095</c:v>
                </c:pt>
                <c:pt idx="22">
                  <c:v>0.58250825082508195</c:v>
                </c:pt>
                <c:pt idx="23">
                  <c:v>0.68976897689768901</c:v>
                </c:pt>
                <c:pt idx="24">
                  <c:v>0.66666666666666596</c:v>
                </c:pt>
                <c:pt idx="25">
                  <c:v>0.528052805280528</c:v>
                </c:pt>
                <c:pt idx="26">
                  <c:v>0.83498349834983498</c:v>
                </c:pt>
                <c:pt idx="27">
                  <c:v>0.38118811881188103</c:v>
                </c:pt>
                <c:pt idx="28">
                  <c:v>0.69306930693069302</c:v>
                </c:pt>
                <c:pt idx="29">
                  <c:v>0.65016501650165004</c:v>
                </c:pt>
                <c:pt idx="30">
                  <c:v>0.64686468646864603</c:v>
                </c:pt>
                <c:pt idx="31">
                  <c:v>0.63531353135313495</c:v>
                </c:pt>
                <c:pt idx="32">
                  <c:v>0.64686468646864603</c:v>
                </c:pt>
                <c:pt idx="33">
                  <c:v>0.419141914191419</c:v>
                </c:pt>
                <c:pt idx="34">
                  <c:v>0.894389438943894</c:v>
                </c:pt>
                <c:pt idx="35">
                  <c:v>0.82343234323432302</c:v>
                </c:pt>
                <c:pt idx="36">
                  <c:v>0.52640264026402594</c:v>
                </c:pt>
                <c:pt idx="37">
                  <c:v>0.52310231023102305</c:v>
                </c:pt>
                <c:pt idx="38">
                  <c:v>0.339933993399339</c:v>
                </c:pt>
                <c:pt idx="39">
                  <c:v>0.31848184818481801</c:v>
                </c:pt>
                <c:pt idx="40">
                  <c:v>0.77392739273927302</c:v>
                </c:pt>
                <c:pt idx="41">
                  <c:v>0.94059405940593999</c:v>
                </c:pt>
                <c:pt idx="42">
                  <c:v>0.85478547854785403</c:v>
                </c:pt>
                <c:pt idx="43">
                  <c:v>0.97359735973597294</c:v>
                </c:pt>
                <c:pt idx="44">
                  <c:v>0.61881188118811803</c:v>
                </c:pt>
                <c:pt idx="45">
                  <c:v>0.64686468646864603</c:v>
                </c:pt>
                <c:pt idx="46">
                  <c:v>1</c:v>
                </c:pt>
                <c:pt idx="47">
                  <c:v>0.62871287128712805</c:v>
                </c:pt>
                <c:pt idx="48">
                  <c:v>0.92079207920791994</c:v>
                </c:pt>
                <c:pt idx="49">
                  <c:v>0.73432343234323405</c:v>
                </c:pt>
                <c:pt idx="50">
                  <c:v>0.62541254125412504</c:v>
                </c:pt>
                <c:pt idx="51">
                  <c:v>0.66171617161716101</c:v>
                </c:pt>
                <c:pt idx="52">
                  <c:v>0.69966996699669903</c:v>
                </c:pt>
                <c:pt idx="53">
                  <c:v>0.58580858085808496</c:v>
                </c:pt>
                <c:pt idx="54">
                  <c:v>0.66996699669966997</c:v>
                </c:pt>
                <c:pt idx="55">
                  <c:v>0.77227722772277196</c:v>
                </c:pt>
                <c:pt idx="56">
                  <c:v>0.59570957095709498</c:v>
                </c:pt>
                <c:pt idx="57">
                  <c:v>0.58085808580858</c:v>
                </c:pt>
                <c:pt idx="58">
                  <c:v>0.83003300330033003</c:v>
                </c:pt>
                <c:pt idx="59">
                  <c:v>0.60891089108910801</c:v>
                </c:pt>
              </c:numCache>
            </c:numRef>
          </c:val>
          <c:smooth val="0"/>
          <c:extLst>
            <c:ext xmlns:c16="http://schemas.microsoft.com/office/drawing/2014/chart" uri="{C3380CC4-5D6E-409C-BE32-E72D297353CC}">
              <c16:uniqueId val="{00000000-37D7-2540-AB05-B7D1DC8603CF}"/>
            </c:ext>
          </c:extLst>
        </c:ser>
        <c:dLbls>
          <c:showLegendKey val="0"/>
          <c:showVal val="0"/>
          <c:showCatName val="0"/>
          <c:showSerName val="0"/>
          <c:showPercent val="0"/>
          <c:showBubbleSize val="0"/>
        </c:dLbls>
        <c:smooth val="0"/>
        <c:axId val="695150687"/>
        <c:axId val="695067007"/>
      </c:lineChart>
      <c:catAx>
        <c:axId val="695150687"/>
        <c:scaling>
          <c:orientation val="minMax"/>
        </c:scaling>
        <c:delete val="0"/>
        <c:axPos val="b"/>
        <c:numFmt formatCode="General" sourceLinked="1"/>
        <c:majorTickMark val="in"/>
        <c:minorTickMark val="none"/>
        <c:tickLblPos val="nextTo"/>
        <c:spPr>
          <a:noFill/>
          <a:ln w="9525" cap="flat" cmpd="sng" algn="ctr">
            <a:solidFill>
              <a:srgbClr val="000005"/>
            </a:solidFill>
            <a:prstDash val="solid"/>
            <a:round/>
          </a:ln>
          <a:effectLst/>
        </c:spPr>
        <c:txPr>
          <a:bodyPr rot="-5400000" spcFirstLastPara="1" vertOverflow="ellipsis" wrap="square" anchor="ctr" anchorCtr="0"/>
          <a:lstStyle/>
          <a:p>
            <a:pPr>
              <a:defRPr sz="1000" b="0" i="0" u="none" strike="noStrike" kern="1200" baseline="0">
                <a:solidFill>
                  <a:srgbClr val="000000"/>
                </a:solidFill>
                <a:latin typeface="Roboto"/>
                <a:ea typeface="Roboto"/>
                <a:cs typeface="Roboto"/>
              </a:defRPr>
            </a:pPr>
            <a:endParaRPr lang="en-US"/>
          </a:p>
        </c:txPr>
        <c:crossAx val="695067007"/>
        <c:crosses val="autoZero"/>
        <c:auto val="1"/>
        <c:lblAlgn val="ctr"/>
        <c:lblOffset val="100"/>
        <c:tickLblSkip val="2"/>
        <c:noMultiLvlLbl val="0"/>
      </c:catAx>
      <c:valAx>
        <c:axId val="695067007"/>
        <c:scaling>
          <c:orientation val="minMax"/>
        </c:scaling>
        <c:delete val="0"/>
        <c:axPos val="l"/>
        <c:majorGridlines>
          <c:spPr>
            <a:ln w="9525" cap="flat" cmpd="sng" algn="ctr">
              <a:solidFill>
                <a:srgbClr val="BCB5AC"/>
              </a:solidFill>
              <a:prstDash val="solid"/>
              <a:round/>
            </a:ln>
            <a:effectLst/>
          </c:spPr>
        </c:majorGridlines>
        <c:numFmt formatCode="_(* #,##0.0_);_(* \(#,##0.0\);_(* &quot;-&quot;?_);_(@_)"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69515068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date_time!$W$4</c:f>
              <c:strCache>
                <c:ptCount val="1"/>
                <c:pt idx="0">
                  <c:v>interest_index</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Roboto"/>
                    <a:ea typeface="Roboto"/>
                    <a:cs typeface="Roboto"/>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date_time!$U$5:$U$16</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date_time!$W$5:$W$16</c:f>
              <c:numCache>
                <c:formatCode>0.00</c:formatCode>
                <c:ptCount val="12"/>
                <c:pt idx="0">
                  <c:v>0.76814011676396998</c:v>
                </c:pt>
                <c:pt idx="1">
                  <c:v>0.65971643035863203</c:v>
                </c:pt>
                <c:pt idx="2">
                  <c:v>0.69724770642201805</c:v>
                </c:pt>
                <c:pt idx="3">
                  <c:v>0.61134278565471201</c:v>
                </c:pt>
                <c:pt idx="4">
                  <c:v>0.790658882402001</c:v>
                </c:pt>
                <c:pt idx="5">
                  <c:v>0.78023352793994905</c:v>
                </c:pt>
                <c:pt idx="6">
                  <c:v>0.92910758965804796</c:v>
                </c:pt>
                <c:pt idx="7">
                  <c:v>0.86864053377814798</c:v>
                </c:pt>
                <c:pt idx="8">
                  <c:v>0.74520433694745603</c:v>
                </c:pt>
                <c:pt idx="9">
                  <c:v>0.71059216013344395</c:v>
                </c:pt>
                <c:pt idx="10">
                  <c:v>1</c:v>
                </c:pt>
                <c:pt idx="11">
                  <c:v>0.85195996663886497</c:v>
                </c:pt>
              </c:numCache>
            </c:numRef>
          </c:val>
          <c:extLst>
            <c:ext xmlns:c16="http://schemas.microsoft.com/office/drawing/2014/chart" uri="{C3380CC4-5D6E-409C-BE32-E72D297353CC}">
              <c16:uniqueId val="{00000000-818D-AC47-833E-33E8AC10E288}"/>
            </c:ext>
          </c:extLst>
        </c:ser>
        <c:dLbls>
          <c:dLblPos val="outEnd"/>
          <c:showLegendKey val="0"/>
          <c:showVal val="1"/>
          <c:showCatName val="0"/>
          <c:showSerName val="0"/>
          <c:showPercent val="0"/>
          <c:showBubbleSize val="0"/>
        </c:dLbls>
        <c:gapWidth val="80"/>
        <c:overlap val="1"/>
        <c:axId val="459720335"/>
        <c:axId val="792084015"/>
      </c:barChart>
      <c:catAx>
        <c:axId val="459720335"/>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792084015"/>
        <c:crosses val="autoZero"/>
        <c:auto val="1"/>
        <c:lblAlgn val="ctr"/>
        <c:lblOffset val="100"/>
        <c:noMultiLvlLbl val="0"/>
      </c:catAx>
      <c:valAx>
        <c:axId val="792084015"/>
        <c:scaling>
          <c:orientation val="minMax"/>
        </c:scaling>
        <c:delete val="0"/>
        <c:axPos val="l"/>
        <c:numFmt formatCode="0.0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597203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National mattress search interest: Bravo vs. rest</a:t>
            </a:r>
            <a:r>
              <a:rPr lang="en-GB" baseline="0"/>
              <a:t> of market</a:t>
            </a:r>
            <a:endParaRPr lang="en-GB"/>
          </a:p>
        </c:rich>
      </c:tx>
      <c:layout>
        <c:manualLayout>
          <c:xMode val="edge"/>
          <c:yMode val="edge"/>
          <c:x val="0.14732225567392312"/>
          <c:y val="2.1173359800959302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manualLayout>
          <c:layoutTarget val="inner"/>
          <c:xMode val="edge"/>
          <c:yMode val="edge"/>
          <c:x val="0.12402366064536051"/>
          <c:y val="0.13550950272613954"/>
          <c:w val="0.84901555504091397"/>
          <c:h val="0.69258671213289091"/>
        </c:manualLayout>
      </c:layout>
      <c:barChart>
        <c:barDir val="col"/>
        <c:grouping val="clustered"/>
        <c:varyColors val="0"/>
        <c:ser>
          <c:idx val="0"/>
          <c:order val="0"/>
          <c:tx>
            <c:strRef>
              <c:f>'0_matress_brand_index_interest'!$L$76</c:f>
              <c:strCache>
                <c:ptCount val="1"/>
                <c:pt idx="0">
                  <c:v>Rest of market</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'0_matress_brand_index_interest'!$M$69:$Q$69</c:f>
              <c:numCache>
                <c:formatCode>General</c:formatCode>
                <c:ptCount val="5"/>
                <c:pt idx="0">
                  <c:v>2017</c:v>
                </c:pt>
                <c:pt idx="1">
                  <c:v>2018</c:v>
                </c:pt>
                <c:pt idx="2">
                  <c:v>2019</c:v>
                </c:pt>
                <c:pt idx="3">
                  <c:v>2020</c:v>
                </c:pt>
                <c:pt idx="4">
                  <c:v>2021</c:v>
                </c:pt>
              </c:numCache>
            </c:numRef>
          </c:cat>
          <c:val>
            <c:numRef>
              <c:f>'0_matress_brand_index_interest'!$M$76:$Q$76</c:f>
              <c:numCache>
                <c:formatCode>0.00</c:formatCode>
                <c:ptCount val="5"/>
                <c:pt idx="0">
                  <c:v>1</c:v>
                </c:pt>
                <c:pt idx="1">
                  <c:v>1.15480649188514</c:v>
                </c:pt>
                <c:pt idx="2">
                  <c:v>1.2863087806908</c:v>
                </c:pt>
                <c:pt idx="3">
                  <c:v>1.26009155222638</c:v>
                </c:pt>
                <c:pt idx="4">
                  <c:v>1.2392842280482701</c:v>
                </c:pt>
              </c:numCache>
            </c:numRef>
          </c:val>
          <c:extLst>
            <c:ext xmlns:c16="http://schemas.microsoft.com/office/drawing/2014/chart" uri="{C3380CC4-5D6E-409C-BE32-E72D297353CC}">
              <c16:uniqueId val="{00000000-C807-EB4A-BDBF-244E077414AC}"/>
            </c:ext>
          </c:extLst>
        </c:ser>
        <c:ser>
          <c:idx val="1"/>
          <c:order val="1"/>
          <c:tx>
            <c:strRef>
              <c:f>'0_matress_brand_index_interest'!$L$77</c:f>
              <c:strCache>
                <c:ptCount val="1"/>
                <c:pt idx="0">
                  <c:v>Bravo</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'0_matress_brand_index_interest'!$M$69:$Q$69</c:f>
              <c:numCache>
                <c:formatCode>General</c:formatCode>
                <c:ptCount val="5"/>
                <c:pt idx="0">
                  <c:v>2017</c:v>
                </c:pt>
                <c:pt idx="1">
                  <c:v>2018</c:v>
                </c:pt>
                <c:pt idx="2">
                  <c:v>2019</c:v>
                </c:pt>
                <c:pt idx="3">
                  <c:v>2020</c:v>
                </c:pt>
                <c:pt idx="4">
                  <c:v>2021</c:v>
                </c:pt>
              </c:numCache>
            </c:numRef>
          </c:cat>
          <c:val>
            <c:numRef>
              <c:f>'0_matress_brand_index_interest'!$M$77:$Q$77</c:f>
              <c:numCache>
                <c:formatCode>0.00</c:formatCode>
                <c:ptCount val="5"/>
                <c:pt idx="0">
                  <c:v>1</c:v>
                </c:pt>
                <c:pt idx="1">
                  <c:v>1.11442006269592</c:v>
                </c:pt>
                <c:pt idx="2">
                  <c:v>1.2915360501567399</c:v>
                </c:pt>
                <c:pt idx="3">
                  <c:v>1.49529780564263</c:v>
                </c:pt>
                <c:pt idx="4">
                  <c:v>1.6010971786833801</c:v>
                </c:pt>
              </c:numCache>
            </c:numRef>
          </c:val>
          <c:extLst>
            <c:ext xmlns:c16="http://schemas.microsoft.com/office/drawing/2014/chart" uri="{C3380CC4-5D6E-409C-BE32-E72D297353CC}">
              <c16:uniqueId val="{00000001-C807-EB4A-BDBF-244E077414AC}"/>
            </c:ext>
          </c:extLst>
        </c:ser>
        <c:dLbls>
          <c:dLblPos val="inEnd"/>
          <c:showLegendKey val="0"/>
          <c:showVal val="1"/>
          <c:showCatName val="0"/>
          <c:showSerName val="0"/>
          <c:showPercent val="0"/>
          <c:showBubbleSize val="0"/>
        </c:dLbls>
        <c:gapWidth val="89"/>
        <c:overlap val="-19"/>
        <c:axId val="831880127"/>
        <c:axId val="835990319"/>
      </c:barChart>
      <c:catAx>
        <c:axId val="831880127"/>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835990319"/>
        <c:crosses val="autoZero"/>
        <c:auto val="1"/>
        <c:lblAlgn val="ctr"/>
        <c:lblOffset val="100"/>
        <c:noMultiLvlLbl val="0"/>
      </c:catAx>
      <c:valAx>
        <c:axId val="835990319"/>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8318801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tx>
            <c:strRef>
              <c:f>date_time!$X$4</c:f>
              <c:strCache>
                <c:ptCount val="1"/>
                <c:pt idx="0">
                  <c:v>average index</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Roboto"/>
                    <a:ea typeface="Roboto"/>
                    <a:cs typeface="Roboto"/>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date_time!$U$5:$U$16</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date_time!$X$5:$X$16</c:f>
              <c:numCache>
                <c:formatCode>0.00</c:formatCode>
                <c:ptCount val="12"/>
                <c:pt idx="0">
                  <c:v>0.97926634768740062</c:v>
                </c:pt>
                <c:pt idx="1">
                  <c:v>0.84104199893673581</c:v>
                </c:pt>
                <c:pt idx="2">
                  <c:v>0.88888888888888884</c:v>
                </c:pt>
                <c:pt idx="3">
                  <c:v>0.77937267410951616</c:v>
                </c:pt>
                <c:pt idx="4">
                  <c:v>1.0079744816586917</c:v>
                </c:pt>
                <c:pt idx="5">
                  <c:v>0.99468367889420439</c:v>
                </c:pt>
                <c:pt idx="6">
                  <c:v>1.1844763423710791</c:v>
                </c:pt>
                <c:pt idx="7">
                  <c:v>1.1073896863370545</c:v>
                </c:pt>
                <c:pt idx="8">
                  <c:v>0.950026581605529</c:v>
                </c:pt>
                <c:pt idx="9">
                  <c:v>0.90590111642743176</c:v>
                </c:pt>
                <c:pt idx="10">
                  <c:v>1.2748538011695911</c:v>
                </c:pt>
                <c:pt idx="11">
                  <c:v>1.0861244019138749</c:v>
                </c:pt>
              </c:numCache>
            </c:numRef>
          </c:val>
          <c:extLst>
            <c:ext xmlns:c16="http://schemas.microsoft.com/office/drawing/2014/chart" uri="{C3380CC4-5D6E-409C-BE32-E72D297353CC}">
              <c16:uniqueId val="{00000000-FEE5-E146-BB3D-37D347A9E37B}"/>
            </c:ext>
          </c:extLst>
        </c:ser>
        <c:dLbls>
          <c:dLblPos val="outEnd"/>
          <c:showLegendKey val="0"/>
          <c:showVal val="1"/>
          <c:showCatName val="0"/>
          <c:showSerName val="0"/>
          <c:showPercent val="0"/>
          <c:showBubbleSize val="0"/>
        </c:dLbls>
        <c:gapWidth val="80"/>
        <c:overlap val="1"/>
        <c:axId val="459720335"/>
        <c:axId val="792084015"/>
      </c:barChart>
      <c:catAx>
        <c:axId val="459720335"/>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792084015"/>
        <c:crosses val="autoZero"/>
        <c:auto val="1"/>
        <c:lblAlgn val="ctr"/>
        <c:lblOffset val="100"/>
        <c:noMultiLvlLbl val="0"/>
      </c:catAx>
      <c:valAx>
        <c:axId val="792084015"/>
        <c:scaling>
          <c:orientation val="minMax"/>
        </c:scaling>
        <c:delete val="0"/>
        <c:axPos val="l"/>
        <c:numFmt formatCode="0.0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597203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Top 5 brand interest overtime compared to Sealy 2021</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lineChart>
        <c:grouping val="standard"/>
        <c:varyColors val="0"/>
        <c:ser>
          <c:idx val="0"/>
          <c:order val="0"/>
          <c:tx>
            <c:strRef>
              <c:f>'1_benchmark'!$V$144</c:f>
              <c:strCache>
                <c:ptCount val="1"/>
                <c:pt idx="0">
                  <c:v>Sealy</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dLbls>
            <c:dLbl>
              <c:idx val="0"/>
              <c:layout>
                <c:manualLayout>
                  <c:x val="-6.723089760400526E-2"/>
                  <c:y val="0"/>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9AD-8C49-B8A7-2B4238EDE038}"/>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3F68AD"/>
                    </a:solidFill>
                    <a:latin typeface="Roboto"/>
                    <a:ea typeface="Roboto"/>
                    <a:cs typeface="Roboto"/>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'1_benchmark'!$W$143:$AA$143</c:f>
              <c:numCache>
                <c:formatCode>General</c:formatCode>
                <c:ptCount val="5"/>
                <c:pt idx="0">
                  <c:v>2017</c:v>
                </c:pt>
                <c:pt idx="1">
                  <c:v>2018</c:v>
                </c:pt>
                <c:pt idx="2">
                  <c:v>2019</c:v>
                </c:pt>
                <c:pt idx="3">
                  <c:v>2020</c:v>
                </c:pt>
                <c:pt idx="4">
                  <c:v>2021</c:v>
                </c:pt>
              </c:numCache>
            </c:numRef>
          </c:cat>
          <c:val>
            <c:numRef>
              <c:f>'1_benchmark'!$W$144:$AA$144</c:f>
              <c:numCache>
                <c:formatCode>0%</c:formatCode>
                <c:ptCount val="5"/>
                <c:pt idx="0">
                  <c:v>0.5988664987405542</c:v>
                </c:pt>
                <c:pt idx="1">
                  <c:v>0.68010075566750627</c:v>
                </c:pt>
                <c:pt idx="2">
                  <c:v>0.81108312342569266</c:v>
                </c:pt>
                <c:pt idx="3">
                  <c:v>0.91687657430730474</c:v>
                </c:pt>
                <c:pt idx="4">
                  <c:v>1</c:v>
                </c:pt>
              </c:numCache>
            </c:numRef>
          </c:val>
          <c:smooth val="0"/>
          <c:extLst>
            <c:ext xmlns:c16="http://schemas.microsoft.com/office/drawing/2014/chart" uri="{C3380CC4-5D6E-409C-BE32-E72D297353CC}">
              <c16:uniqueId val="{00000001-19AD-8C49-B8A7-2B4238EDE038}"/>
            </c:ext>
          </c:extLst>
        </c:ser>
        <c:ser>
          <c:idx val="1"/>
          <c:order val="1"/>
          <c:tx>
            <c:strRef>
              <c:f>'1_benchmark'!$V$145</c:f>
              <c:strCache>
                <c:ptCount val="1"/>
                <c:pt idx="0">
                  <c:v>Restonic</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dLbls>
            <c:dLbl>
              <c:idx val="0"/>
              <c:layout>
                <c:manualLayout>
                  <c:x val="-6.5377914454333691E-2"/>
                  <c:y val="-3.6481714904876852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9AD-8C49-B8A7-2B4238EDE038}"/>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44B5C5"/>
                    </a:solidFill>
                    <a:latin typeface="Roboto"/>
                    <a:ea typeface="Roboto"/>
                    <a:cs typeface="Roboto"/>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'1_benchmark'!$W$143:$AA$143</c:f>
              <c:numCache>
                <c:formatCode>General</c:formatCode>
                <c:ptCount val="5"/>
                <c:pt idx="0">
                  <c:v>2017</c:v>
                </c:pt>
                <c:pt idx="1">
                  <c:v>2018</c:v>
                </c:pt>
                <c:pt idx="2">
                  <c:v>2019</c:v>
                </c:pt>
                <c:pt idx="3">
                  <c:v>2020</c:v>
                </c:pt>
                <c:pt idx="4">
                  <c:v>2021</c:v>
                </c:pt>
              </c:numCache>
            </c:numRef>
          </c:cat>
          <c:val>
            <c:numRef>
              <c:f>'1_benchmark'!$W$145:$AA$145</c:f>
              <c:numCache>
                <c:formatCode>0%</c:formatCode>
                <c:ptCount val="5"/>
                <c:pt idx="0">
                  <c:v>0.35831234256926953</c:v>
                </c:pt>
                <c:pt idx="1">
                  <c:v>0.51196473551637278</c:v>
                </c:pt>
                <c:pt idx="2">
                  <c:v>0.58312342569269526</c:v>
                </c:pt>
                <c:pt idx="3">
                  <c:v>0.62909319899244331</c:v>
                </c:pt>
                <c:pt idx="4">
                  <c:v>0.61838790931989929</c:v>
                </c:pt>
              </c:numCache>
            </c:numRef>
          </c:val>
          <c:smooth val="0"/>
          <c:extLst>
            <c:ext xmlns:c16="http://schemas.microsoft.com/office/drawing/2014/chart" uri="{C3380CC4-5D6E-409C-BE32-E72D297353CC}">
              <c16:uniqueId val="{00000003-19AD-8C49-B8A7-2B4238EDE038}"/>
            </c:ext>
          </c:extLst>
        </c:ser>
        <c:ser>
          <c:idx val="2"/>
          <c:order val="2"/>
          <c:tx>
            <c:strRef>
              <c:f>'1_benchmark'!$V$146</c:f>
              <c:strCache>
                <c:ptCount val="1"/>
                <c:pt idx="0">
                  <c:v>Cloud nine - combined</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dLbls>
            <c:dLbl>
              <c:idx val="0"/>
              <c:layout>
                <c:manualLayout>
                  <c:x val="-6.9083880753676843E-2"/>
                  <c:y val="-4.012988639536534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9AD-8C49-B8A7-2B4238EDE038}"/>
                </c:ext>
              </c:extLst>
            </c:dLbl>
            <c:dLbl>
              <c:idx val="1"/>
              <c:layout>
                <c:manualLayout>
                  <c:x val="-3.5730184059588437E-2"/>
                  <c:y val="3.283354341438976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9AD-8C49-B8A7-2B4238EDE038}"/>
                </c:ext>
              </c:extLst>
            </c:dLbl>
            <c:dLbl>
              <c:idx val="3"/>
              <c:layout>
                <c:manualLayout>
                  <c:x val="-3.8216099563848617E-2"/>
                  <c:y val="1.788695609210167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9AD-8C49-B8A7-2B4238EDE038}"/>
                </c:ext>
              </c:extLst>
            </c:dLbl>
            <c:dLbl>
              <c:idx val="4"/>
              <c:layout>
                <c:manualLayout>
                  <c:x val="-3.2024217760245284E-2"/>
                  <c:y val="2.553720043341426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9AD-8C49-B8A7-2B4238EDE038}"/>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80DE7D"/>
                    </a:solidFill>
                    <a:latin typeface="Roboto"/>
                    <a:ea typeface="Roboto"/>
                    <a:cs typeface="Roboto"/>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'1_benchmark'!$W$143:$AA$143</c:f>
              <c:numCache>
                <c:formatCode>General</c:formatCode>
                <c:ptCount val="5"/>
                <c:pt idx="0">
                  <c:v>2017</c:v>
                </c:pt>
                <c:pt idx="1">
                  <c:v>2018</c:v>
                </c:pt>
                <c:pt idx="2">
                  <c:v>2019</c:v>
                </c:pt>
                <c:pt idx="3">
                  <c:v>2020</c:v>
                </c:pt>
                <c:pt idx="4">
                  <c:v>2021</c:v>
                </c:pt>
              </c:numCache>
            </c:numRef>
          </c:cat>
          <c:val>
            <c:numRef>
              <c:f>'1_benchmark'!$W$146:$AA$146</c:f>
              <c:numCache>
                <c:formatCode>0%</c:formatCode>
                <c:ptCount val="5"/>
                <c:pt idx="0">
                  <c:v>0.40050377833753148</c:v>
                </c:pt>
                <c:pt idx="1">
                  <c:v>0.46788413098236775</c:v>
                </c:pt>
                <c:pt idx="2">
                  <c:v>0.44710327455919396</c:v>
                </c:pt>
                <c:pt idx="3">
                  <c:v>0.50818639798488663</c:v>
                </c:pt>
                <c:pt idx="4">
                  <c:v>0.52392947103274556</c:v>
                </c:pt>
              </c:numCache>
            </c:numRef>
          </c:val>
          <c:smooth val="0"/>
          <c:extLst>
            <c:ext xmlns:c16="http://schemas.microsoft.com/office/drawing/2014/chart" uri="{C3380CC4-5D6E-409C-BE32-E72D297353CC}">
              <c16:uniqueId val="{00000008-19AD-8C49-B8A7-2B4238EDE038}"/>
            </c:ext>
          </c:extLst>
        </c:ser>
        <c:ser>
          <c:idx val="3"/>
          <c:order val="3"/>
          <c:tx>
            <c:strRef>
              <c:f>'1_benchmark'!$V$147</c:f>
              <c:strCache>
                <c:ptCount val="1"/>
                <c:pt idx="0">
                  <c:v>Simmons</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dLbls>
            <c:dLbl>
              <c:idx val="0"/>
              <c:layout>
                <c:manualLayout>
                  <c:x val="-6.5377914454333663E-2"/>
                  <c:y val="-1.824085745243875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9AD-8C49-B8A7-2B4238EDE038}"/>
                </c:ext>
              </c:extLst>
            </c:dLbl>
            <c:dLbl>
              <c:idx val="1"/>
              <c:layout>
                <c:manualLayout>
                  <c:x val="-3.387720090991686E-2"/>
                  <c:y val="-3.648171490487758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19AD-8C49-B8A7-2B4238EDE038}"/>
                </c:ext>
              </c:extLst>
            </c:dLbl>
            <c:dLbl>
              <c:idx val="2"/>
              <c:layout>
                <c:manualLayout>
                  <c:x val="-7.2789847053019982E-2"/>
                  <c:y val="-1.824085745243875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9AD-8C49-B8A7-2B4238EDE038}"/>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EACC77"/>
                    </a:solidFill>
                    <a:latin typeface="Roboto"/>
                    <a:ea typeface="Roboto"/>
                    <a:cs typeface="Roboto"/>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'1_benchmark'!$W$143:$AA$143</c:f>
              <c:numCache>
                <c:formatCode>General</c:formatCode>
                <c:ptCount val="5"/>
                <c:pt idx="0">
                  <c:v>2017</c:v>
                </c:pt>
                <c:pt idx="1">
                  <c:v>2018</c:v>
                </c:pt>
                <c:pt idx="2">
                  <c:v>2019</c:v>
                </c:pt>
                <c:pt idx="3">
                  <c:v>2020</c:v>
                </c:pt>
                <c:pt idx="4">
                  <c:v>2021</c:v>
                </c:pt>
              </c:numCache>
            </c:numRef>
          </c:cat>
          <c:val>
            <c:numRef>
              <c:f>'1_benchmark'!$W$147:$AA$147</c:f>
              <c:numCache>
                <c:formatCode>0%</c:formatCode>
                <c:ptCount val="5"/>
                <c:pt idx="0">
                  <c:v>0.24055415617128464</c:v>
                </c:pt>
                <c:pt idx="1">
                  <c:v>0.27329974811083124</c:v>
                </c:pt>
                <c:pt idx="2">
                  <c:v>0.34068010075566751</c:v>
                </c:pt>
                <c:pt idx="3">
                  <c:v>0.23110831234256926</c:v>
                </c:pt>
                <c:pt idx="4">
                  <c:v>0.2096977329974811</c:v>
                </c:pt>
              </c:numCache>
            </c:numRef>
          </c:val>
          <c:smooth val="0"/>
          <c:extLst>
            <c:ext xmlns:c16="http://schemas.microsoft.com/office/drawing/2014/chart" uri="{C3380CC4-5D6E-409C-BE32-E72D297353CC}">
              <c16:uniqueId val="{0000000C-19AD-8C49-B8A7-2B4238EDE038}"/>
            </c:ext>
          </c:extLst>
        </c:ser>
        <c:ser>
          <c:idx val="4"/>
          <c:order val="4"/>
          <c:tx>
            <c:strRef>
              <c:f>'1_benchmark'!$V$148</c:f>
              <c:strCache>
                <c:ptCount val="1"/>
                <c:pt idx="0">
                  <c:v>Tempur</c:v>
                </c:pt>
              </c:strCache>
            </c:strRef>
          </c:tx>
          <c:spPr>
            <a:ln w="50800" cap="rnd">
              <a:solidFill>
                <a:srgbClr val="F09C47"/>
              </a:solidFill>
              <a:prstDash val="solid"/>
              <a:round/>
            </a:ln>
            <a:effectLst>
              <a:outerShdw blurRad="63500" dist="37357" dir="2700000" rotWithShape="0">
                <a:scrgbClr r="0" g="0" b="0">
                  <a:alpha val="0"/>
                </a:scrgbClr>
              </a:outerShdw>
            </a:effectLst>
          </c:spPr>
          <c:marker>
            <c:symbol val="none"/>
          </c:marker>
          <c:dLbls>
            <c:dLbl>
              <c:idx val="0"/>
              <c:layout>
                <c:manualLayout>
                  <c:x val="-6.9083880753676843E-2"/>
                  <c:y val="1.459268596195087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19AD-8C49-B8A7-2B4238EDE038}"/>
                </c:ext>
              </c:extLst>
            </c:dLbl>
            <c:dLbl>
              <c:idx val="1"/>
              <c:layout>
                <c:manualLayout>
                  <c:x val="-3.387720090991686E-2"/>
                  <c:y val="4.377805788585302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19AD-8C49-B8A7-2B4238EDE038}"/>
                </c:ext>
              </c:extLst>
            </c:dLbl>
            <c:dLbl>
              <c:idx val="2"/>
              <c:layout>
                <c:manualLayout>
                  <c:x val="-3.5730184059588506E-2"/>
                  <c:y val="2.188902894292637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19AD-8C49-B8A7-2B4238EDE038}"/>
                </c:ext>
              </c:extLst>
            </c:dLbl>
            <c:dLbl>
              <c:idx val="3"/>
              <c:layout>
                <c:manualLayout>
                  <c:x val="-3.0171234610573704E-2"/>
                  <c:y val="3.283354341438976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19AD-8C49-B8A7-2B4238EDE038}"/>
                </c:ext>
              </c:extLst>
            </c:dLbl>
            <c:dLbl>
              <c:idx val="4"/>
              <c:layout>
                <c:manualLayout>
                  <c:x val="-3.5730184059588575E-2"/>
                  <c:y val="4.377805788585288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19AD-8C49-B8A7-2B4238EDE038}"/>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F09C47"/>
                    </a:solidFill>
                    <a:latin typeface="Roboto"/>
                    <a:ea typeface="Roboto"/>
                    <a:cs typeface="Roboto"/>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'1_benchmark'!$W$143:$AA$143</c:f>
              <c:numCache>
                <c:formatCode>General</c:formatCode>
                <c:ptCount val="5"/>
                <c:pt idx="0">
                  <c:v>2017</c:v>
                </c:pt>
                <c:pt idx="1">
                  <c:v>2018</c:v>
                </c:pt>
                <c:pt idx="2">
                  <c:v>2019</c:v>
                </c:pt>
                <c:pt idx="3">
                  <c:v>2020</c:v>
                </c:pt>
                <c:pt idx="4">
                  <c:v>2021</c:v>
                </c:pt>
              </c:numCache>
            </c:numRef>
          </c:cat>
          <c:val>
            <c:numRef>
              <c:f>'1_benchmark'!$W$148:$AA$148</c:f>
              <c:numCache>
                <c:formatCode>0%</c:formatCode>
                <c:ptCount val="5"/>
                <c:pt idx="0">
                  <c:v>0.17821158690176322</c:v>
                </c:pt>
                <c:pt idx="1">
                  <c:v>0.22795969773299748</c:v>
                </c:pt>
                <c:pt idx="2">
                  <c:v>0.20340050377833754</c:v>
                </c:pt>
                <c:pt idx="3">
                  <c:v>0.15806045340050379</c:v>
                </c:pt>
                <c:pt idx="4">
                  <c:v>0.17821158690176322</c:v>
                </c:pt>
              </c:numCache>
            </c:numRef>
          </c:val>
          <c:smooth val="0"/>
          <c:extLst>
            <c:ext xmlns:c16="http://schemas.microsoft.com/office/drawing/2014/chart" uri="{C3380CC4-5D6E-409C-BE32-E72D297353CC}">
              <c16:uniqueId val="{00000012-19AD-8C49-B8A7-2B4238EDE038}"/>
            </c:ext>
          </c:extLst>
        </c:ser>
        <c:dLbls>
          <c:dLblPos val="t"/>
          <c:showLegendKey val="0"/>
          <c:showVal val="1"/>
          <c:showCatName val="0"/>
          <c:showSerName val="0"/>
          <c:showPercent val="0"/>
          <c:showBubbleSize val="0"/>
        </c:dLbls>
        <c:smooth val="0"/>
        <c:axId val="553280159"/>
        <c:axId val="446997039"/>
      </c:lineChart>
      <c:catAx>
        <c:axId val="553280159"/>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46997039"/>
        <c:crosses val="autoZero"/>
        <c:auto val="1"/>
        <c:lblAlgn val="ctr"/>
        <c:lblOffset val="100"/>
        <c:noMultiLvlLbl val="0"/>
      </c:catAx>
      <c:valAx>
        <c:axId val="446997039"/>
        <c:scaling>
          <c:orientation val="minMax"/>
        </c:scaling>
        <c:delete val="0"/>
        <c:axPos val="l"/>
        <c:majorGridlines>
          <c:spPr>
            <a:ln w="9525" cap="flat" cmpd="sng" algn="ctr">
              <a:solidFill>
                <a:srgbClr val="BCB5AC"/>
              </a:solidFill>
              <a:prstDash val="solid"/>
              <a:round/>
            </a:ln>
            <a:effectLst/>
          </c:spPr>
        </c:majorGridlines>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5532801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Total Sealy interest with posturepedic specific search split out</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stacked"/>
        <c:varyColors val="0"/>
        <c:ser>
          <c:idx val="1"/>
          <c:order val="0"/>
          <c:tx>
            <c:strRef>
              <c:f>'1_benchmark'!$V$182</c:f>
              <c:strCache>
                <c:ptCount val="1"/>
                <c:pt idx="0">
                  <c:v>All other Sealy interest</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'1_benchmark'!$W$179:$AA$179</c:f>
              <c:numCache>
                <c:formatCode>General</c:formatCode>
                <c:ptCount val="5"/>
                <c:pt idx="0">
                  <c:v>2017</c:v>
                </c:pt>
                <c:pt idx="1">
                  <c:v>2018</c:v>
                </c:pt>
                <c:pt idx="2">
                  <c:v>2019</c:v>
                </c:pt>
                <c:pt idx="3">
                  <c:v>2020</c:v>
                </c:pt>
                <c:pt idx="4">
                  <c:v>2021</c:v>
                </c:pt>
              </c:numCache>
            </c:numRef>
          </c:cat>
          <c:val>
            <c:numRef>
              <c:f>'1_benchmark'!$W$186:$AA$186</c:f>
              <c:numCache>
                <c:formatCode>_(* #,##0.00_);_(* \(#,##0.00\);_(* "-"??_);_(@_)</c:formatCode>
                <c:ptCount val="5"/>
                <c:pt idx="0">
                  <c:v>0.41309823677581864</c:v>
                </c:pt>
                <c:pt idx="1">
                  <c:v>0.49433249370277077</c:v>
                </c:pt>
                <c:pt idx="2">
                  <c:v>0.68073047858942071</c:v>
                </c:pt>
                <c:pt idx="3">
                  <c:v>0.76196473551637278</c:v>
                </c:pt>
                <c:pt idx="4">
                  <c:v>0.75566750629722923</c:v>
                </c:pt>
              </c:numCache>
            </c:numRef>
          </c:val>
          <c:extLst>
            <c:ext xmlns:c16="http://schemas.microsoft.com/office/drawing/2014/chart" uri="{C3380CC4-5D6E-409C-BE32-E72D297353CC}">
              <c16:uniqueId val="{00000000-A805-1346-B9D1-0C6DC80BC662}"/>
            </c:ext>
          </c:extLst>
        </c:ser>
        <c:ser>
          <c:idx val="0"/>
          <c:order val="1"/>
          <c:tx>
            <c:strRef>
              <c:f>'1_benchmark'!$V$181</c:f>
              <c:strCache>
                <c:ptCount val="1"/>
                <c:pt idx="0">
                  <c:v>Sealy Posturepedic</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'1_benchmark'!$W$179:$AA$179</c:f>
              <c:numCache>
                <c:formatCode>General</c:formatCode>
                <c:ptCount val="5"/>
                <c:pt idx="0">
                  <c:v>2017</c:v>
                </c:pt>
                <c:pt idx="1">
                  <c:v>2018</c:v>
                </c:pt>
                <c:pt idx="2">
                  <c:v>2019</c:v>
                </c:pt>
                <c:pt idx="3">
                  <c:v>2020</c:v>
                </c:pt>
                <c:pt idx="4">
                  <c:v>2021</c:v>
                </c:pt>
              </c:numCache>
            </c:numRef>
          </c:cat>
          <c:val>
            <c:numRef>
              <c:f>'1_benchmark'!$W$185:$AA$185</c:f>
              <c:numCache>
                <c:formatCode>_(* #,##0.00_);_(* \(#,##0.00\);_(* "-"??_);_(@_)</c:formatCode>
                <c:ptCount val="5"/>
                <c:pt idx="0">
                  <c:v>0.1857682619647355</c:v>
                </c:pt>
                <c:pt idx="1">
                  <c:v>0.1857682619647355</c:v>
                </c:pt>
                <c:pt idx="2">
                  <c:v>0.13035264483627204</c:v>
                </c:pt>
                <c:pt idx="3">
                  <c:v>0.15491183879093198</c:v>
                </c:pt>
                <c:pt idx="4">
                  <c:v>0.24433249370277077</c:v>
                </c:pt>
              </c:numCache>
            </c:numRef>
          </c:val>
          <c:extLst>
            <c:ext xmlns:c16="http://schemas.microsoft.com/office/drawing/2014/chart" uri="{C3380CC4-5D6E-409C-BE32-E72D297353CC}">
              <c16:uniqueId val="{00000001-A805-1346-B9D1-0C6DC80BC662}"/>
            </c:ext>
          </c:extLst>
        </c:ser>
        <c:dLbls>
          <c:dLblPos val="ctr"/>
          <c:showLegendKey val="0"/>
          <c:showVal val="1"/>
          <c:showCatName val="0"/>
          <c:showSerName val="0"/>
          <c:showPercent val="0"/>
          <c:showBubbleSize val="0"/>
        </c:dLbls>
        <c:gapWidth val="75"/>
        <c:overlap val="100"/>
        <c:axId val="597834287"/>
        <c:axId val="598510287"/>
      </c:barChart>
      <c:catAx>
        <c:axId val="597834287"/>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598510287"/>
        <c:crosses val="autoZero"/>
        <c:auto val="1"/>
        <c:lblAlgn val="ctr"/>
        <c:lblOffset val="100"/>
        <c:noMultiLvlLbl val="0"/>
      </c:catAx>
      <c:valAx>
        <c:axId val="598510287"/>
        <c:scaling>
          <c:orientation val="minMax"/>
          <c:max val="1"/>
        </c:scaling>
        <c:delete val="0"/>
        <c:axPos val="l"/>
        <c:majorGridlines>
          <c:spPr>
            <a:ln w="9525" cap="flat" cmpd="sng" algn="ctr">
              <a:solidFill>
                <a:srgbClr val="BCB5AC"/>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Search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_(* #,##0.00_);_(* \(#,##0.00\);_(* &quot;-&quot;??_);_(@_)"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597834287"/>
        <c:crosses val="autoZero"/>
        <c:crossBetween val="between"/>
        <c:majorUnit val="0.25"/>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Proprtion of Sealy search interest</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percentStacked"/>
        <c:varyColors val="0"/>
        <c:ser>
          <c:idx val="1"/>
          <c:order val="0"/>
          <c:tx>
            <c:strRef>
              <c:f>'1_benchmark'!$V$200</c:f>
              <c:strCache>
                <c:ptCount val="1"/>
                <c:pt idx="0">
                  <c:v>All other Sealy interest</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'1_benchmark'!$W$198:$AA$198</c:f>
              <c:numCache>
                <c:formatCode>General</c:formatCode>
                <c:ptCount val="5"/>
                <c:pt idx="0">
                  <c:v>2017</c:v>
                </c:pt>
                <c:pt idx="1">
                  <c:v>2018</c:v>
                </c:pt>
                <c:pt idx="2">
                  <c:v>2019</c:v>
                </c:pt>
                <c:pt idx="3">
                  <c:v>2020</c:v>
                </c:pt>
                <c:pt idx="4">
                  <c:v>2021</c:v>
                </c:pt>
              </c:numCache>
            </c:numRef>
          </c:cat>
          <c:val>
            <c:numRef>
              <c:f>'1_benchmark'!$W$200:$AA$200</c:f>
              <c:numCache>
                <c:formatCode>0%</c:formatCode>
                <c:ptCount val="5"/>
                <c:pt idx="0">
                  <c:v>0.68980021030494221</c:v>
                </c:pt>
                <c:pt idx="1">
                  <c:v>0.72685185185185186</c:v>
                </c:pt>
                <c:pt idx="2">
                  <c:v>0.8392857142857143</c:v>
                </c:pt>
                <c:pt idx="3">
                  <c:v>0.83104395604395609</c:v>
                </c:pt>
                <c:pt idx="4">
                  <c:v>0.75566750629722923</c:v>
                </c:pt>
              </c:numCache>
            </c:numRef>
          </c:val>
          <c:extLst>
            <c:ext xmlns:c16="http://schemas.microsoft.com/office/drawing/2014/chart" uri="{C3380CC4-5D6E-409C-BE32-E72D297353CC}">
              <c16:uniqueId val="{00000000-5FDD-EA47-9790-C7CBCF54FC60}"/>
            </c:ext>
          </c:extLst>
        </c:ser>
        <c:ser>
          <c:idx val="0"/>
          <c:order val="1"/>
          <c:tx>
            <c:strRef>
              <c:f>'1_benchmark'!$V$199</c:f>
              <c:strCache>
                <c:ptCount val="1"/>
                <c:pt idx="0">
                  <c:v>Sealy Posturepedic</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'1_benchmark'!$W$198:$AA$198</c:f>
              <c:numCache>
                <c:formatCode>General</c:formatCode>
                <c:ptCount val="5"/>
                <c:pt idx="0">
                  <c:v>2017</c:v>
                </c:pt>
                <c:pt idx="1">
                  <c:v>2018</c:v>
                </c:pt>
                <c:pt idx="2">
                  <c:v>2019</c:v>
                </c:pt>
                <c:pt idx="3">
                  <c:v>2020</c:v>
                </c:pt>
                <c:pt idx="4">
                  <c:v>2021</c:v>
                </c:pt>
              </c:numCache>
            </c:numRef>
          </c:cat>
          <c:val>
            <c:numRef>
              <c:f>'1_benchmark'!$W$199:$AA$199</c:f>
              <c:numCache>
                <c:formatCode>0%</c:formatCode>
                <c:ptCount val="5"/>
                <c:pt idx="0">
                  <c:v>0.31019978969505785</c:v>
                </c:pt>
                <c:pt idx="1">
                  <c:v>0.27314814814814814</c:v>
                </c:pt>
                <c:pt idx="2">
                  <c:v>0.16071428571428573</c:v>
                </c:pt>
                <c:pt idx="3">
                  <c:v>0.16895604395604397</c:v>
                </c:pt>
                <c:pt idx="4">
                  <c:v>0.24433249370277077</c:v>
                </c:pt>
              </c:numCache>
            </c:numRef>
          </c:val>
          <c:extLst>
            <c:ext xmlns:c16="http://schemas.microsoft.com/office/drawing/2014/chart" uri="{C3380CC4-5D6E-409C-BE32-E72D297353CC}">
              <c16:uniqueId val="{00000001-5FDD-EA47-9790-C7CBCF54FC60}"/>
            </c:ext>
          </c:extLst>
        </c:ser>
        <c:dLbls>
          <c:dLblPos val="ctr"/>
          <c:showLegendKey val="0"/>
          <c:showVal val="1"/>
          <c:showCatName val="0"/>
          <c:showSerName val="0"/>
          <c:showPercent val="0"/>
          <c:showBubbleSize val="0"/>
        </c:dLbls>
        <c:gapWidth val="75"/>
        <c:overlap val="100"/>
        <c:axId val="596617359"/>
        <c:axId val="596469327"/>
      </c:barChart>
      <c:catAx>
        <c:axId val="596617359"/>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596469327"/>
        <c:crosses val="autoZero"/>
        <c:auto val="1"/>
        <c:lblAlgn val="ctr"/>
        <c:lblOffset val="100"/>
        <c:noMultiLvlLbl val="0"/>
      </c:catAx>
      <c:valAx>
        <c:axId val="596469327"/>
        <c:scaling>
          <c:orientation val="minMax"/>
        </c:scaling>
        <c:delete val="0"/>
        <c:axPos val="l"/>
        <c:majorGridlines>
          <c:spPr>
            <a:ln w="9525" cap="flat" cmpd="sng" algn="ctr">
              <a:solidFill>
                <a:srgbClr val="BCB5AC"/>
              </a:solidFill>
              <a:prstDash val="solid"/>
              <a:round/>
            </a:ln>
            <a:effectLst/>
          </c:spPr>
        </c:majorGridlines>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596617359"/>
        <c:crosses val="autoZero"/>
        <c:crossBetween val="between"/>
        <c:majorUnit val="0.25"/>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Market</a:t>
            </a:r>
            <a:r>
              <a:rPr lang="en-GB" baseline="0"/>
              <a:t> share by brand</a:t>
            </a:r>
            <a:endParaRPr lang="en-GB"/>
          </a:p>
        </c:rich>
      </c:tx>
      <c:layout>
        <c:manualLayout>
          <c:xMode val="edge"/>
          <c:yMode val="edge"/>
          <c:x val="0.39227347940203122"/>
          <c:y val="2.3349139965684117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percentStacked"/>
        <c:varyColors val="0"/>
        <c:ser>
          <c:idx val="0"/>
          <c:order val="0"/>
          <c:tx>
            <c:strRef>
              <c:f>'1_benchmark'!$V$62</c:f>
              <c:strCache>
                <c:ptCount val="1"/>
                <c:pt idx="0">
                  <c:v>Sealy</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'1_benchmark'!$W$61:$AA$61</c:f>
              <c:numCache>
                <c:formatCode>General</c:formatCode>
                <c:ptCount val="5"/>
                <c:pt idx="0">
                  <c:v>2017</c:v>
                </c:pt>
                <c:pt idx="1">
                  <c:v>2018</c:v>
                </c:pt>
                <c:pt idx="2">
                  <c:v>2019</c:v>
                </c:pt>
                <c:pt idx="3">
                  <c:v>2020</c:v>
                </c:pt>
                <c:pt idx="4">
                  <c:v>2021</c:v>
                </c:pt>
              </c:numCache>
            </c:numRef>
          </c:cat>
          <c:val>
            <c:numRef>
              <c:f>'1_benchmark'!$W$62:$AA$62</c:f>
              <c:numCache>
                <c:formatCode>0%</c:formatCode>
                <c:ptCount val="5"/>
                <c:pt idx="0">
                  <c:v>0.25849415602065778</c:v>
                </c:pt>
                <c:pt idx="1">
                  <c:v>0.25732666190135811</c:v>
                </c:pt>
                <c:pt idx="2">
                  <c:v>0.27178729689807979</c:v>
                </c:pt>
                <c:pt idx="3">
                  <c:v>0.29497568881685576</c:v>
                </c:pt>
                <c:pt idx="4">
                  <c:v>0.31627165903206533</c:v>
                </c:pt>
              </c:numCache>
            </c:numRef>
          </c:val>
          <c:extLst>
            <c:ext xmlns:c16="http://schemas.microsoft.com/office/drawing/2014/chart" uri="{C3380CC4-5D6E-409C-BE32-E72D297353CC}">
              <c16:uniqueId val="{00000000-42B5-A84A-AD3B-4433001EC546}"/>
            </c:ext>
          </c:extLst>
        </c:ser>
        <c:ser>
          <c:idx val="1"/>
          <c:order val="1"/>
          <c:tx>
            <c:strRef>
              <c:f>'1_benchmark'!$V$63</c:f>
              <c:strCache>
                <c:ptCount val="1"/>
                <c:pt idx="0">
                  <c:v>Restonic</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'1_benchmark'!$W$61:$AA$61</c:f>
              <c:numCache>
                <c:formatCode>General</c:formatCode>
                <c:ptCount val="5"/>
                <c:pt idx="0">
                  <c:v>2017</c:v>
                </c:pt>
                <c:pt idx="1">
                  <c:v>2018</c:v>
                </c:pt>
                <c:pt idx="2">
                  <c:v>2019</c:v>
                </c:pt>
                <c:pt idx="3">
                  <c:v>2020</c:v>
                </c:pt>
                <c:pt idx="4">
                  <c:v>2021</c:v>
                </c:pt>
              </c:numCache>
            </c:numRef>
          </c:cat>
          <c:val>
            <c:numRef>
              <c:f>'1_benchmark'!$W$63:$AA$63</c:f>
              <c:numCache>
                <c:formatCode>0%</c:formatCode>
                <c:ptCount val="5"/>
                <c:pt idx="0">
                  <c:v>0.154661592824137</c:v>
                </c:pt>
                <c:pt idx="1">
                  <c:v>0.1937097927090779</c:v>
                </c:pt>
                <c:pt idx="2">
                  <c:v>0.19539987339101075</c:v>
                </c:pt>
                <c:pt idx="3">
                  <c:v>0.20239059967585088</c:v>
                </c:pt>
                <c:pt idx="4">
                  <c:v>0.19557857000597489</c:v>
                </c:pt>
              </c:numCache>
            </c:numRef>
          </c:val>
          <c:extLst>
            <c:ext xmlns:c16="http://schemas.microsoft.com/office/drawing/2014/chart" uri="{C3380CC4-5D6E-409C-BE32-E72D297353CC}">
              <c16:uniqueId val="{00000001-42B5-A84A-AD3B-4433001EC546}"/>
            </c:ext>
          </c:extLst>
        </c:ser>
        <c:ser>
          <c:idx val="2"/>
          <c:order val="2"/>
          <c:tx>
            <c:strRef>
              <c:f>'1_benchmark'!$V$64</c:f>
              <c:strCache>
                <c:ptCount val="1"/>
                <c:pt idx="0">
                  <c:v>Cloud nine - combined</c:v>
                </c:pt>
              </c:strCache>
            </c:strRef>
          </c:tx>
          <c:spPr>
            <a:solidFill>
              <a:srgbClr val="3CD6A3"/>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'1_benchmark'!$W$61:$AA$61</c:f>
              <c:numCache>
                <c:formatCode>General</c:formatCode>
                <c:ptCount val="5"/>
                <c:pt idx="0">
                  <c:v>2017</c:v>
                </c:pt>
                <c:pt idx="1">
                  <c:v>2018</c:v>
                </c:pt>
                <c:pt idx="2">
                  <c:v>2019</c:v>
                </c:pt>
                <c:pt idx="3">
                  <c:v>2020</c:v>
                </c:pt>
                <c:pt idx="4">
                  <c:v>2021</c:v>
                </c:pt>
              </c:numCache>
            </c:numRef>
          </c:cat>
          <c:val>
            <c:numRef>
              <c:f>'1_benchmark'!$W$64:$AA$64</c:f>
              <c:numCache>
                <c:formatCode>0%</c:formatCode>
                <c:ptCount val="5"/>
                <c:pt idx="0">
                  <c:v>0.1728730633324273</c:v>
                </c:pt>
                <c:pt idx="1">
                  <c:v>0.17703121277102693</c:v>
                </c:pt>
                <c:pt idx="2">
                  <c:v>0.14982063726524583</c:v>
                </c:pt>
                <c:pt idx="3">
                  <c:v>0.16349270664505672</c:v>
                </c:pt>
                <c:pt idx="4">
                  <c:v>0.16570404301931885</c:v>
                </c:pt>
              </c:numCache>
            </c:numRef>
          </c:val>
          <c:extLst>
            <c:ext xmlns:c16="http://schemas.microsoft.com/office/drawing/2014/chart" uri="{C3380CC4-5D6E-409C-BE32-E72D297353CC}">
              <c16:uniqueId val="{00000002-42B5-A84A-AD3B-4433001EC546}"/>
            </c:ext>
          </c:extLst>
        </c:ser>
        <c:ser>
          <c:idx val="3"/>
          <c:order val="3"/>
          <c:tx>
            <c:strRef>
              <c:f>'1_benchmark'!$V$65</c:f>
              <c:strCache>
                <c:ptCount val="1"/>
                <c:pt idx="0">
                  <c:v>Simmons</c:v>
                </c:pt>
              </c:strCache>
            </c:strRef>
          </c:tx>
          <c:spPr>
            <a:solidFill>
              <a:srgbClr val="80DE7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'1_benchmark'!$W$61:$AA$61</c:f>
              <c:numCache>
                <c:formatCode>General</c:formatCode>
                <c:ptCount val="5"/>
                <c:pt idx="0">
                  <c:v>2017</c:v>
                </c:pt>
                <c:pt idx="1">
                  <c:v>2018</c:v>
                </c:pt>
                <c:pt idx="2">
                  <c:v>2019</c:v>
                </c:pt>
                <c:pt idx="3">
                  <c:v>2020</c:v>
                </c:pt>
                <c:pt idx="4">
                  <c:v>2021</c:v>
                </c:pt>
              </c:numCache>
            </c:numRef>
          </c:cat>
          <c:val>
            <c:numRef>
              <c:f>'1_benchmark'!$W$65:$AA$65</c:f>
              <c:numCache>
                <c:formatCode>0%</c:formatCode>
                <c:ptCount val="5"/>
                <c:pt idx="0">
                  <c:v>0.10383256319652079</c:v>
                </c:pt>
                <c:pt idx="1">
                  <c:v>0.10340719561591613</c:v>
                </c:pt>
                <c:pt idx="2">
                  <c:v>0.11415910529647605</c:v>
                </c:pt>
                <c:pt idx="3">
                  <c:v>7.4351701782820093E-2</c:v>
                </c:pt>
                <c:pt idx="4">
                  <c:v>6.6321449910376418E-2</c:v>
                </c:pt>
              </c:numCache>
            </c:numRef>
          </c:val>
          <c:extLst>
            <c:ext xmlns:c16="http://schemas.microsoft.com/office/drawing/2014/chart" uri="{C3380CC4-5D6E-409C-BE32-E72D297353CC}">
              <c16:uniqueId val="{00000003-42B5-A84A-AD3B-4433001EC546}"/>
            </c:ext>
          </c:extLst>
        </c:ser>
        <c:ser>
          <c:idx val="4"/>
          <c:order val="4"/>
          <c:tx>
            <c:strRef>
              <c:f>'1_benchmark'!$V$66</c:f>
              <c:strCache>
                <c:ptCount val="1"/>
                <c:pt idx="0">
                  <c:v>Tempur</c:v>
                </c:pt>
              </c:strCache>
            </c:strRef>
          </c:tx>
          <c:spPr>
            <a:solidFill>
              <a:srgbClr val="EACC7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'1_benchmark'!$W$61:$AA$61</c:f>
              <c:numCache>
                <c:formatCode>General</c:formatCode>
                <c:ptCount val="5"/>
                <c:pt idx="0">
                  <c:v>2017</c:v>
                </c:pt>
                <c:pt idx="1">
                  <c:v>2018</c:v>
                </c:pt>
                <c:pt idx="2">
                  <c:v>2019</c:v>
                </c:pt>
                <c:pt idx="3">
                  <c:v>2020</c:v>
                </c:pt>
                <c:pt idx="4">
                  <c:v>2021</c:v>
                </c:pt>
              </c:numCache>
            </c:numRef>
          </c:cat>
          <c:val>
            <c:numRef>
              <c:f>'1_benchmark'!$W$66:$AA$66</c:f>
              <c:numCache>
                <c:formatCode>0%</c:formatCode>
                <c:ptCount val="5"/>
                <c:pt idx="0">
                  <c:v>7.6923076923076927E-2</c:v>
                </c:pt>
                <c:pt idx="1">
                  <c:v>8.6252084822492261E-2</c:v>
                </c:pt>
                <c:pt idx="2">
                  <c:v>6.8157839206583665E-2</c:v>
                </c:pt>
                <c:pt idx="3">
                  <c:v>5.0850891410048622E-2</c:v>
                </c:pt>
                <c:pt idx="4">
                  <c:v>5.6363274248157735E-2</c:v>
                </c:pt>
              </c:numCache>
            </c:numRef>
          </c:val>
          <c:extLst>
            <c:ext xmlns:c16="http://schemas.microsoft.com/office/drawing/2014/chart" uri="{C3380CC4-5D6E-409C-BE32-E72D297353CC}">
              <c16:uniqueId val="{00000004-42B5-A84A-AD3B-4433001EC546}"/>
            </c:ext>
          </c:extLst>
        </c:ser>
        <c:ser>
          <c:idx val="5"/>
          <c:order val="5"/>
          <c:tx>
            <c:strRef>
              <c:f>'1_benchmark'!$V$67</c:f>
              <c:strCache>
                <c:ptCount val="1"/>
                <c:pt idx="0">
                  <c:v>Bravo other</c:v>
                </c:pt>
              </c:strCache>
            </c:strRef>
          </c:tx>
          <c:spPr>
            <a:solidFill>
              <a:srgbClr val="F09C4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'1_benchmark'!$W$61:$AA$61</c:f>
              <c:numCache>
                <c:formatCode>General</c:formatCode>
                <c:ptCount val="5"/>
                <c:pt idx="0">
                  <c:v>2017</c:v>
                </c:pt>
                <c:pt idx="1">
                  <c:v>2018</c:v>
                </c:pt>
                <c:pt idx="2">
                  <c:v>2019</c:v>
                </c:pt>
                <c:pt idx="3">
                  <c:v>2020</c:v>
                </c:pt>
                <c:pt idx="4">
                  <c:v>2021</c:v>
                </c:pt>
              </c:numCache>
            </c:numRef>
          </c:cat>
          <c:val>
            <c:numRef>
              <c:f>'1_benchmark'!$W$67:$AA$67</c:f>
              <c:numCache>
                <c:formatCode>0%</c:formatCode>
                <c:ptCount val="5"/>
                <c:pt idx="0">
                  <c:v>8.8339222614840979E-2</c:v>
                </c:pt>
                <c:pt idx="1">
                  <c:v>8.1486776268763411E-2</c:v>
                </c:pt>
                <c:pt idx="2">
                  <c:v>7.5965393542941545E-2</c:v>
                </c:pt>
                <c:pt idx="3">
                  <c:v>9.157212317666126E-2</c:v>
                </c:pt>
                <c:pt idx="4">
                  <c:v>9.0619398526189998E-2</c:v>
                </c:pt>
              </c:numCache>
            </c:numRef>
          </c:val>
          <c:extLst>
            <c:ext xmlns:c16="http://schemas.microsoft.com/office/drawing/2014/chart" uri="{C3380CC4-5D6E-409C-BE32-E72D297353CC}">
              <c16:uniqueId val="{00000005-42B5-A84A-AD3B-4433001EC546}"/>
            </c:ext>
          </c:extLst>
        </c:ser>
        <c:ser>
          <c:idx val="6"/>
          <c:order val="6"/>
          <c:tx>
            <c:strRef>
              <c:f>'1_benchmark'!$V$68</c:f>
              <c:strCache>
                <c:ptCount val="1"/>
                <c:pt idx="0">
                  <c:v>Competitor other</c:v>
                </c:pt>
              </c:strCache>
            </c:strRef>
          </c:tx>
          <c:spPr>
            <a:solidFill>
              <a:srgbClr val="F0634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'1_benchmark'!$W$61:$AA$61</c:f>
              <c:numCache>
                <c:formatCode>General</c:formatCode>
                <c:ptCount val="5"/>
                <c:pt idx="0">
                  <c:v>2017</c:v>
                </c:pt>
                <c:pt idx="1">
                  <c:v>2018</c:v>
                </c:pt>
                <c:pt idx="2">
                  <c:v>2019</c:v>
                </c:pt>
                <c:pt idx="3">
                  <c:v>2020</c:v>
                </c:pt>
                <c:pt idx="4">
                  <c:v>2021</c:v>
                </c:pt>
              </c:numCache>
            </c:numRef>
          </c:cat>
          <c:val>
            <c:numRef>
              <c:f>'1_benchmark'!$W$68:$AA$68</c:f>
              <c:numCache>
                <c:formatCode>0%</c:formatCode>
                <c:ptCount val="5"/>
                <c:pt idx="0">
                  <c:v>0.14487632508833914</c:v>
                </c:pt>
                <c:pt idx="1">
                  <c:v>0.10078627591136524</c:v>
                </c:pt>
                <c:pt idx="2">
                  <c:v>0.12470985439966231</c:v>
                </c:pt>
                <c:pt idx="3">
                  <c:v>0.12236628849270659</c:v>
                </c:pt>
                <c:pt idx="4">
                  <c:v>0.10914160525791683</c:v>
                </c:pt>
              </c:numCache>
            </c:numRef>
          </c:val>
          <c:extLst>
            <c:ext xmlns:c16="http://schemas.microsoft.com/office/drawing/2014/chart" uri="{C3380CC4-5D6E-409C-BE32-E72D297353CC}">
              <c16:uniqueId val="{00000006-42B5-A84A-AD3B-4433001EC546}"/>
            </c:ext>
          </c:extLst>
        </c:ser>
        <c:dLbls>
          <c:dLblPos val="ctr"/>
          <c:showLegendKey val="0"/>
          <c:showVal val="1"/>
          <c:showCatName val="0"/>
          <c:showSerName val="0"/>
          <c:showPercent val="0"/>
          <c:showBubbleSize val="0"/>
        </c:dLbls>
        <c:gapWidth val="150"/>
        <c:overlap val="100"/>
        <c:axId val="455313855"/>
        <c:axId val="495145775"/>
      </c:barChart>
      <c:catAx>
        <c:axId val="455313855"/>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95145775"/>
        <c:crosses val="autoZero"/>
        <c:auto val="1"/>
        <c:lblAlgn val="ctr"/>
        <c:lblOffset val="100"/>
        <c:noMultiLvlLbl val="0"/>
      </c:catAx>
      <c:valAx>
        <c:axId val="495145775"/>
        <c:scaling>
          <c:orientation val="minMax"/>
        </c:scaling>
        <c:delete val="0"/>
        <c:axPos val="l"/>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55313855"/>
        <c:crosses val="autoZero"/>
        <c:crossBetween val="between"/>
        <c:majorUnit val="0.25"/>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Mattress brancd search market share in Gauteng</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lineChart>
        <c:grouping val="standard"/>
        <c:varyColors val="0"/>
        <c:ser>
          <c:idx val="0"/>
          <c:order val="0"/>
          <c:tx>
            <c:strRef>
              <c:f>'1_benchmark'!$V$267</c:f>
              <c:strCache>
                <c:ptCount val="1"/>
                <c:pt idx="0">
                  <c:v>Sealy</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numRef>
              <c:f>'1_benchmark'!$W$266:$AA$266</c:f>
              <c:numCache>
                <c:formatCode>General</c:formatCode>
                <c:ptCount val="5"/>
                <c:pt idx="0">
                  <c:v>2017</c:v>
                </c:pt>
                <c:pt idx="1">
                  <c:v>2018</c:v>
                </c:pt>
                <c:pt idx="2">
                  <c:v>2019</c:v>
                </c:pt>
                <c:pt idx="3">
                  <c:v>2020</c:v>
                </c:pt>
                <c:pt idx="4">
                  <c:v>2021</c:v>
                </c:pt>
              </c:numCache>
            </c:numRef>
          </c:cat>
          <c:val>
            <c:numRef>
              <c:f>'1_benchmark'!$W$267:$AA$267</c:f>
              <c:numCache>
                <c:formatCode>0%</c:formatCode>
                <c:ptCount val="5"/>
                <c:pt idx="0">
                  <c:v>0.27897574123989216</c:v>
                </c:pt>
                <c:pt idx="1">
                  <c:v>0.28980249899234178</c:v>
                </c:pt>
                <c:pt idx="2">
                  <c:v>0.29714078899746654</c:v>
                </c:pt>
                <c:pt idx="3">
                  <c:v>0.30102902779910917</c:v>
                </c:pt>
                <c:pt idx="4">
                  <c:v>0.32123717654264278</c:v>
                </c:pt>
              </c:numCache>
            </c:numRef>
          </c:val>
          <c:smooth val="0"/>
          <c:extLst>
            <c:ext xmlns:c16="http://schemas.microsoft.com/office/drawing/2014/chart" uri="{C3380CC4-5D6E-409C-BE32-E72D297353CC}">
              <c16:uniqueId val="{00000000-307B-C840-9A3C-763358C40BC5}"/>
            </c:ext>
          </c:extLst>
        </c:ser>
        <c:ser>
          <c:idx val="1"/>
          <c:order val="1"/>
          <c:tx>
            <c:strRef>
              <c:f>'1_benchmark'!$V$268</c:f>
              <c:strCache>
                <c:ptCount val="1"/>
                <c:pt idx="0">
                  <c:v>Restonic</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numRef>
              <c:f>'1_benchmark'!$W$266:$AA$266</c:f>
              <c:numCache>
                <c:formatCode>General</c:formatCode>
                <c:ptCount val="5"/>
                <c:pt idx="0">
                  <c:v>2017</c:v>
                </c:pt>
                <c:pt idx="1">
                  <c:v>2018</c:v>
                </c:pt>
                <c:pt idx="2">
                  <c:v>2019</c:v>
                </c:pt>
                <c:pt idx="3">
                  <c:v>2020</c:v>
                </c:pt>
                <c:pt idx="4">
                  <c:v>2021</c:v>
                </c:pt>
              </c:numCache>
            </c:numRef>
          </c:cat>
          <c:val>
            <c:numRef>
              <c:f>'1_benchmark'!$W$268:$AA$268</c:f>
              <c:numCache>
                <c:formatCode>0%</c:formatCode>
                <c:ptCount val="5"/>
                <c:pt idx="0">
                  <c:v>0.19339622641509435</c:v>
                </c:pt>
                <c:pt idx="1">
                  <c:v>0.24748085449415558</c:v>
                </c:pt>
                <c:pt idx="2">
                  <c:v>0.22964169381107491</c:v>
                </c:pt>
                <c:pt idx="3">
                  <c:v>0.24973122408232223</c:v>
                </c:pt>
                <c:pt idx="4">
                  <c:v>0.23641096309906598</c:v>
                </c:pt>
              </c:numCache>
            </c:numRef>
          </c:val>
          <c:smooth val="0"/>
          <c:extLst>
            <c:ext xmlns:c16="http://schemas.microsoft.com/office/drawing/2014/chart" uri="{C3380CC4-5D6E-409C-BE32-E72D297353CC}">
              <c16:uniqueId val="{00000001-307B-C840-9A3C-763358C40BC5}"/>
            </c:ext>
          </c:extLst>
        </c:ser>
        <c:ser>
          <c:idx val="2"/>
          <c:order val="2"/>
          <c:tx>
            <c:strRef>
              <c:f>'1_benchmark'!$V$269</c:f>
              <c:strCache>
                <c:ptCount val="1"/>
                <c:pt idx="0">
                  <c:v>Cloud nine - combined</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cat>
            <c:numRef>
              <c:f>'1_benchmark'!$W$266:$AA$266</c:f>
              <c:numCache>
                <c:formatCode>General</c:formatCode>
                <c:ptCount val="5"/>
                <c:pt idx="0">
                  <c:v>2017</c:v>
                </c:pt>
                <c:pt idx="1">
                  <c:v>2018</c:v>
                </c:pt>
                <c:pt idx="2">
                  <c:v>2019</c:v>
                </c:pt>
                <c:pt idx="3">
                  <c:v>2020</c:v>
                </c:pt>
                <c:pt idx="4">
                  <c:v>2021</c:v>
                </c:pt>
              </c:numCache>
            </c:numRef>
          </c:cat>
          <c:val>
            <c:numRef>
              <c:f>'1_benchmark'!$W$269:$AA$269</c:f>
              <c:numCache>
                <c:formatCode>0%</c:formatCode>
                <c:ptCount val="5"/>
                <c:pt idx="0">
                  <c:v>0.16442048517520216</c:v>
                </c:pt>
                <c:pt idx="1">
                  <c:v>0.13986295848448208</c:v>
                </c:pt>
                <c:pt idx="2">
                  <c:v>0.12685486789721317</c:v>
                </c:pt>
                <c:pt idx="3">
                  <c:v>0.11949009368760559</c:v>
                </c:pt>
                <c:pt idx="4">
                  <c:v>0.12831113152656562</c:v>
                </c:pt>
              </c:numCache>
            </c:numRef>
          </c:val>
          <c:smooth val="0"/>
          <c:extLst>
            <c:ext xmlns:c16="http://schemas.microsoft.com/office/drawing/2014/chart" uri="{C3380CC4-5D6E-409C-BE32-E72D297353CC}">
              <c16:uniqueId val="{00000002-307B-C840-9A3C-763358C40BC5}"/>
            </c:ext>
          </c:extLst>
        </c:ser>
        <c:ser>
          <c:idx val="3"/>
          <c:order val="3"/>
          <c:tx>
            <c:strRef>
              <c:f>'1_benchmark'!$V$270</c:f>
              <c:strCache>
                <c:ptCount val="1"/>
                <c:pt idx="0">
                  <c:v>Simmons</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cat>
            <c:numRef>
              <c:f>'1_benchmark'!$W$266:$AA$266</c:f>
              <c:numCache>
                <c:formatCode>General</c:formatCode>
                <c:ptCount val="5"/>
                <c:pt idx="0">
                  <c:v>2017</c:v>
                </c:pt>
                <c:pt idx="1">
                  <c:v>2018</c:v>
                </c:pt>
                <c:pt idx="2">
                  <c:v>2019</c:v>
                </c:pt>
                <c:pt idx="3">
                  <c:v>2020</c:v>
                </c:pt>
                <c:pt idx="4">
                  <c:v>2021</c:v>
                </c:pt>
              </c:numCache>
            </c:numRef>
          </c:cat>
          <c:val>
            <c:numRef>
              <c:f>'1_benchmark'!$W$270:$AA$270</c:f>
              <c:numCache>
                <c:formatCode>0%</c:formatCode>
                <c:ptCount val="5"/>
                <c:pt idx="0">
                  <c:v>0.11680143755615453</c:v>
                </c:pt>
                <c:pt idx="1">
                  <c:v>9.1495364772269244E-2</c:v>
                </c:pt>
                <c:pt idx="2">
                  <c:v>9.6634093376764388E-2</c:v>
                </c:pt>
                <c:pt idx="3">
                  <c:v>8.078636154200583E-2</c:v>
                </c:pt>
                <c:pt idx="4">
                  <c:v>5.8949624866023578E-2</c:v>
                </c:pt>
              </c:numCache>
            </c:numRef>
          </c:val>
          <c:smooth val="0"/>
          <c:extLst>
            <c:ext xmlns:c16="http://schemas.microsoft.com/office/drawing/2014/chart" uri="{C3380CC4-5D6E-409C-BE32-E72D297353CC}">
              <c16:uniqueId val="{00000003-307B-C840-9A3C-763358C40BC5}"/>
            </c:ext>
          </c:extLst>
        </c:ser>
        <c:ser>
          <c:idx val="4"/>
          <c:order val="4"/>
          <c:tx>
            <c:strRef>
              <c:f>'1_benchmark'!$V$271</c:f>
              <c:strCache>
                <c:ptCount val="1"/>
                <c:pt idx="0">
                  <c:v>Tempur</c:v>
                </c:pt>
              </c:strCache>
            </c:strRef>
          </c:tx>
          <c:spPr>
            <a:ln w="50800" cap="rnd">
              <a:solidFill>
                <a:srgbClr val="F09C47"/>
              </a:solidFill>
              <a:prstDash val="solid"/>
              <a:round/>
            </a:ln>
            <a:effectLst>
              <a:outerShdw blurRad="63500" dist="37357" dir="2700000" rotWithShape="0">
                <a:scrgbClr r="0" g="0" b="0">
                  <a:alpha val="0"/>
                </a:scrgbClr>
              </a:outerShdw>
            </a:effectLst>
          </c:spPr>
          <c:marker>
            <c:symbol val="none"/>
          </c:marker>
          <c:cat>
            <c:numRef>
              <c:f>'1_benchmark'!$W$266:$AA$266</c:f>
              <c:numCache>
                <c:formatCode>General</c:formatCode>
                <c:ptCount val="5"/>
                <c:pt idx="0">
                  <c:v>2017</c:v>
                </c:pt>
                <c:pt idx="1">
                  <c:v>2018</c:v>
                </c:pt>
                <c:pt idx="2">
                  <c:v>2019</c:v>
                </c:pt>
                <c:pt idx="3">
                  <c:v>2020</c:v>
                </c:pt>
                <c:pt idx="4">
                  <c:v>2021</c:v>
                </c:pt>
              </c:numCache>
            </c:numRef>
          </c:cat>
          <c:val>
            <c:numRef>
              <c:f>'1_benchmark'!$W$271:$AA$271</c:f>
              <c:numCache>
                <c:formatCode>0%</c:formatCode>
                <c:ptCount val="5"/>
                <c:pt idx="0">
                  <c:v>8.7376460017969448E-2</c:v>
                </c:pt>
                <c:pt idx="1">
                  <c:v>5.7638049173720271E-2</c:v>
                </c:pt>
                <c:pt idx="2">
                  <c:v>5.2479189287006879E-2</c:v>
                </c:pt>
                <c:pt idx="3">
                  <c:v>4.9147596375364769E-2</c:v>
                </c:pt>
                <c:pt idx="4">
                  <c:v>5.9102740774766495E-2</c:v>
                </c:pt>
              </c:numCache>
            </c:numRef>
          </c:val>
          <c:smooth val="0"/>
          <c:extLst>
            <c:ext xmlns:c16="http://schemas.microsoft.com/office/drawing/2014/chart" uri="{C3380CC4-5D6E-409C-BE32-E72D297353CC}">
              <c16:uniqueId val="{00000004-307B-C840-9A3C-763358C40BC5}"/>
            </c:ext>
          </c:extLst>
        </c:ser>
        <c:ser>
          <c:idx val="5"/>
          <c:order val="5"/>
          <c:tx>
            <c:strRef>
              <c:f>'1_benchmark'!$V$272</c:f>
              <c:strCache>
                <c:ptCount val="1"/>
                <c:pt idx="0">
                  <c:v>Edblo</c:v>
                </c:pt>
              </c:strCache>
            </c:strRef>
          </c:tx>
          <c:spPr>
            <a:ln w="50800" cap="rnd">
              <a:solidFill>
                <a:srgbClr val="F06347"/>
              </a:solidFill>
              <a:prstDash val="solid"/>
              <a:round/>
            </a:ln>
            <a:effectLst>
              <a:outerShdw blurRad="63500" dist="37357" dir="2700000" rotWithShape="0">
                <a:scrgbClr r="0" g="0" b="0">
                  <a:alpha val="0"/>
                </a:scrgbClr>
              </a:outerShdw>
            </a:effectLst>
          </c:spPr>
          <c:marker>
            <c:symbol val="none"/>
          </c:marker>
          <c:cat>
            <c:numRef>
              <c:f>'1_benchmark'!$W$266:$AA$266</c:f>
              <c:numCache>
                <c:formatCode>General</c:formatCode>
                <c:ptCount val="5"/>
                <c:pt idx="0">
                  <c:v>2017</c:v>
                </c:pt>
                <c:pt idx="1">
                  <c:v>2018</c:v>
                </c:pt>
                <c:pt idx="2">
                  <c:v>2019</c:v>
                </c:pt>
                <c:pt idx="3">
                  <c:v>2020</c:v>
                </c:pt>
                <c:pt idx="4">
                  <c:v>2021</c:v>
                </c:pt>
              </c:numCache>
            </c:numRef>
          </c:cat>
          <c:val>
            <c:numRef>
              <c:f>'1_benchmark'!$W$272:$AA$272</c:f>
              <c:numCache>
                <c:formatCode>0%</c:formatCode>
                <c:ptCount val="5"/>
                <c:pt idx="0">
                  <c:v>4.6495956873315362E-2</c:v>
                </c:pt>
                <c:pt idx="1">
                  <c:v>5.3405884723901655E-2</c:v>
                </c:pt>
                <c:pt idx="2">
                  <c:v>4.1259500542888163E-2</c:v>
                </c:pt>
                <c:pt idx="3">
                  <c:v>4.8840423898018737E-2</c:v>
                </c:pt>
                <c:pt idx="4">
                  <c:v>4.4097381717960495E-2</c:v>
                </c:pt>
              </c:numCache>
            </c:numRef>
          </c:val>
          <c:smooth val="0"/>
          <c:extLst>
            <c:ext xmlns:c16="http://schemas.microsoft.com/office/drawing/2014/chart" uri="{C3380CC4-5D6E-409C-BE32-E72D297353CC}">
              <c16:uniqueId val="{00000005-307B-C840-9A3C-763358C40BC5}"/>
            </c:ext>
          </c:extLst>
        </c:ser>
        <c:dLbls>
          <c:showLegendKey val="0"/>
          <c:showVal val="0"/>
          <c:showCatName val="0"/>
          <c:showSerName val="0"/>
          <c:showPercent val="0"/>
          <c:showBubbleSize val="0"/>
        </c:dLbls>
        <c:smooth val="0"/>
        <c:axId val="871189023"/>
        <c:axId val="870898719"/>
      </c:lineChart>
      <c:catAx>
        <c:axId val="87118902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870898719"/>
        <c:crosses val="autoZero"/>
        <c:auto val="1"/>
        <c:lblAlgn val="ctr"/>
        <c:lblOffset val="100"/>
        <c:noMultiLvlLbl val="0"/>
      </c:catAx>
      <c:valAx>
        <c:axId val="870898719"/>
        <c:scaling>
          <c:orientation val="minMax"/>
        </c:scaling>
        <c:delete val="0"/>
        <c:axPos val="l"/>
        <c:majorGridlines>
          <c:spPr>
            <a:ln w="9525" cap="flat" cmpd="sng" algn="ctr">
              <a:solidFill>
                <a:srgbClr val="BCB5AC"/>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Market share</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871189023"/>
        <c:crosses val="autoZero"/>
        <c:crossBetween val="between"/>
        <c:majorUnit val="0.1"/>
      </c:valAx>
      <c:spPr>
        <a:noFill/>
        <a:ln>
          <a:noFill/>
        </a:ln>
        <a:effectLst/>
      </c:spPr>
    </c:plotArea>
    <c:legend>
      <c:legendPos val="b"/>
      <c:layout>
        <c:manualLayout>
          <c:xMode val="edge"/>
          <c:yMode val="edge"/>
          <c:x val="0.19248610467809171"/>
          <c:y val="0.83031012529939063"/>
          <c:w val="0.71306700633009124"/>
          <c:h val="0.15217801972634623"/>
        </c:manualLayout>
      </c:layout>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r>
              <a:rPr lang="en-GB"/>
              <a:t>Mattress brand search market share in Kwa-Zulu Natal</a:t>
            </a:r>
            <a:endParaRPr lang="en-ZA"/>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endParaRPr lang="en-US"/>
        </a:p>
      </c:txPr>
    </c:title>
    <c:autoTitleDeleted val="0"/>
    <c:plotArea>
      <c:layout/>
      <c:lineChart>
        <c:grouping val="standard"/>
        <c:varyColors val="0"/>
        <c:ser>
          <c:idx val="0"/>
          <c:order val="0"/>
          <c:tx>
            <c:strRef>
              <c:f>'1_benchmark'!$V$296</c:f>
              <c:strCache>
                <c:ptCount val="1"/>
                <c:pt idx="0">
                  <c:v>Sealy</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numRef>
              <c:f>'1_benchmark'!$W$295:$AA$295</c:f>
              <c:numCache>
                <c:formatCode>General</c:formatCode>
                <c:ptCount val="5"/>
                <c:pt idx="0">
                  <c:v>2017</c:v>
                </c:pt>
                <c:pt idx="1">
                  <c:v>2018</c:v>
                </c:pt>
                <c:pt idx="2">
                  <c:v>2019</c:v>
                </c:pt>
                <c:pt idx="3">
                  <c:v>2020</c:v>
                </c:pt>
                <c:pt idx="4">
                  <c:v>2021</c:v>
                </c:pt>
              </c:numCache>
            </c:numRef>
          </c:cat>
          <c:val>
            <c:numRef>
              <c:f>'1_benchmark'!$W$296:$AA$296</c:f>
              <c:numCache>
                <c:formatCode>0%</c:formatCode>
                <c:ptCount val="5"/>
                <c:pt idx="0">
                  <c:v>0.34223602484472049</c:v>
                </c:pt>
                <c:pt idx="1">
                  <c:v>0.23961661341853036</c:v>
                </c:pt>
                <c:pt idx="2">
                  <c:v>0.25075414781297134</c:v>
                </c:pt>
                <c:pt idx="3">
                  <c:v>0.33075435203094777</c:v>
                </c:pt>
                <c:pt idx="4">
                  <c:v>0.39058823529411762</c:v>
                </c:pt>
              </c:numCache>
            </c:numRef>
          </c:val>
          <c:smooth val="0"/>
          <c:extLst>
            <c:ext xmlns:c16="http://schemas.microsoft.com/office/drawing/2014/chart" uri="{C3380CC4-5D6E-409C-BE32-E72D297353CC}">
              <c16:uniqueId val="{00000000-9FCF-6E41-877A-D23F3BE27365}"/>
            </c:ext>
          </c:extLst>
        </c:ser>
        <c:ser>
          <c:idx val="1"/>
          <c:order val="1"/>
          <c:tx>
            <c:strRef>
              <c:f>'1_benchmark'!$V$297</c:f>
              <c:strCache>
                <c:ptCount val="1"/>
                <c:pt idx="0">
                  <c:v>Restonic</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numRef>
              <c:f>'1_benchmark'!$W$295:$AA$295</c:f>
              <c:numCache>
                <c:formatCode>General</c:formatCode>
                <c:ptCount val="5"/>
                <c:pt idx="0">
                  <c:v>2017</c:v>
                </c:pt>
                <c:pt idx="1">
                  <c:v>2018</c:v>
                </c:pt>
                <c:pt idx="2">
                  <c:v>2019</c:v>
                </c:pt>
                <c:pt idx="3">
                  <c:v>2020</c:v>
                </c:pt>
                <c:pt idx="4">
                  <c:v>2021</c:v>
                </c:pt>
              </c:numCache>
            </c:numRef>
          </c:cat>
          <c:val>
            <c:numRef>
              <c:f>'1_benchmark'!$W$297:$AA$297</c:f>
              <c:numCache>
                <c:formatCode>0%</c:formatCode>
                <c:ptCount val="5"/>
                <c:pt idx="0">
                  <c:v>0.15714285714285714</c:v>
                </c:pt>
                <c:pt idx="1">
                  <c:v>0.1111111111111111</c:v>
                </c:pt>
                <c:pt idx="2">
                  <c:v>9.1251885369532423E-2</c:v>
                </c:pt>
                <c:pt idx="3">
                  <c:v>0.10886985355070461</c:v>
                </c:pt>
                <c:pt idx="4">
                  <c:v>0.16794117647058823</c:v>
                </c:pt>
              </c:numCache>
            </c:numRef>
          </c:val>
          <c:smooth val="0"/>
          <c:extLst>
            <c:ext xmlns:c16="http://schemas.microsoft.com/office/drawing/2014/chart" uri="{C3380CC4-5D6E-409C-BE32-E72D297353CC}">
              <c16:uniqueId val="{00000001-9FCF-6E41-877A-D23F3BE27365}"/>
            </c:ext>
          </c:extLst>
        </c:ser>
        <c:ser>
          <c:idx val="2"/>
          <c:order val="2"/>
          <c:tx>
            <c:strRef>
              <c:f>'1_benchmark'!$V$298</c:f>
              <c:strCache>
                <c:ptCount val="1"/>
                <c:pt idx="0">
                  <c:v>Cloud nine - combined</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cat>
            <c:numRef>
              <c:f>'1_benchmark'!$W$295:$AA$295</c:f>
              <c:numCache>
                <c:formatCode>General</c:formatCode>
                <c:ptCount val="5"/>
                <c:pt idx="0">
                  <c:v>2017</c:v>
                </c:pt>
                <c:pt idx="1">
                  <c:v>2018</c:v>
                </c:pt>
                <c:pt idx="2">
                  <c:v>2019</c:v>
                </c:pt>
                <c:pt idx="3">
                  <c:v>2020</c:v>
                </c:pt>
                <c:pt idx="4">
                  <c:v>2021</c:v>
                </c:pt>
              </c:numCache>
            </c:numRef>
          </c:cat>
          <c:val>
            <c:numRef>
              <c:f>'1_benchmark'!$W$298:$AA$298</c:f>
              <c:numCache>
                <c:formatCode>0%</c:formatCode>
                <c:ptCount val="5"/>
                <c:pt idx="0">
                  <c:v>0.11614906832298137</c:v>
                </c:pt>
                <c:pt idx="1">
                  <c:v>0.15441959531416399</c:v>
                </c:pt>
                <c:pt idx="2">
                  <c:v>0.21945701357466063</c:v>
                </c:pt>
                <c:pt idx="3">
                  <c:v>0.16081790549875657</c:v>
                </c:pt>
                <c:pt idx="4">
                  <c:v>9.8823529411764699E-2</c:v>
                </c:pt>
              </c:numCache>
            </c:numRef>
          </c:val>
          <c:smooth val="0"/>
          <c:extLst>
            <c:ext xmlns:c16="http://schemas.microsoft.com/office/drawing/2014/chart" uri="{C3380CC4-5D6E-409C-BE32-E72D297353CC}">
              <c16:uniqueId val="{00000002-9FCF-6E41-877A-D23F3BE27365}"/>
            </c:ext>
          </c:extLst>
        </c:ser>
        <c:ser>
          <c:idx val="3"/>
          <c:order val="3"/>
          <c:tx>
            <c:strRef>
              <c:f>'1_benchmark'!$V$299</c:f>
              <c:strCache>
                <c:ptCount val="1"/>
                <c:pt idx="0">
                  <c:v>Simmons</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cat>
            <c:numRef>
              <c:f>'1_benchmark'!$W$295:$AA$295</c:f>
              <c:numCache>
                <c:formatCode>General</c:formatCode>
                <c:ptCount val="5"/>
                <c:pt idx="0">
                  <c:v>2017</c:v>
                </c:pt>
                <c:pt idx="1">
                  <c:v>2018</c:v>
                </c:pt>
                <c:pt idx="2">
                  <c:v>2019</c:v>
                </c:pt>
                <c:pt idx="3">
                  <c:v>2020</c:v>
                </c:pt>
                <c:pt idx="4">
                  <c:v>2021</c:v>
                </c:pt>
              </c:numCache>
            </c:numRef>
          </c:cat>
          <c:val>
            <c:numRef>
              <c:f>'1_benchmark'!$W$299:$AA$299</c:f>
              <c:numCache>
                <c:formatCode>0%</c:formatCode>
                <c:ptCount val="5"/>
                <c:pt idx="0">
                  <c:v>9.4409937888198764E-2</c:v>
                </c:pt>
                <c:pt idx="1">
                  <c:v>0.14341498047568335</c:v>
                </c:pt>
                <c:pt idx="2">
                  <c:v>9.0874811463046754E-2</c:v>
                </c:pt>
                <c:pt idx="3">
                  <c:v>0.10058027079303675</c:v>
                </c:pt>
                <c:pt idx="4">
                  <c:v>6.0588235294117644E-2</c:v>
                </c:pt>
              </c:numCache>
            </c:numRef>
          </c:val>
          <c:smooth val="0"/>
          <c:extLst>
            <c:ext xmlns:c16="http://schemas.microsoft.com/office/drawing/2014/chart" uri="{C3380CC4-5D6E-409C-BE32-E72D297353CC}">
              <c16:uniqueId val="{00000003-9FCF-6E41-877A-D23F3BE27365}"/>
            </c:ext>
          </c:extLst>
        </c:ser>
        <c:ser>
          <c:idx val="4"/>
          <c:order val="4"/>
          <c:tx>
            <c:strRef>
              <c:f>'1_benchmark'!$V$300</c:f>
              <c:strCache>
                <c:ptCount val="1"/>
                <c:pt idx="0">
                  <c:v>Tempur</c:v>
                </c:pt>
              </c:strCache>
            </c:strRef>
          </c:tx>
          <c:spPr>
            <a:ln w="50800" cap="rnd">
              <a:solidFill>
                <a:srgbClr val="F09C47"/>
              </a:solidFill>
              <a:prstDash val="solid"/>
              <a:round/>
            </a:ln>
            <a:effectLst>
              <a:outerShdw blurRad="63500" dist="37357" dir="2700000" rotWithShape="0">
                <a:scrgbClr r="0" g="0" b="0">
                  <a:alpha val="0"/>
                </a:scrgbClr>
              </a:outerShdw>
            </a:effectLst>
          </c:spPr>
          <c:marker>
            <c:symbol val="none"/>
          </c:marker>
          <c:cat>
            <c:numRef>
              <c:f>'1_benchmark'!$W$295:$AA$295</c:f>
              <c:numCache>
                <c:formatCode>General</c:formatCode>
                <c:ptCount val="5"/>
                <c:pt idx="0">
                  <c:v>2017</c:v>
                </c:pt>
                <c:pt idx="1">
                  <c:v>2018</c:v>
                </c:pt>
                <c:pt idx="2">
                  <c:v>2019</c:v>
                </c:pt>
                <c:pt idx="3">
                  <c:v>2020</c:v>
                </c:pt>
                <c:pt idx="4">
                  <c:v>2021</c:v>
                </c:pt>
              </c:numCache>
            </c:numRef>
          </c:cat>
          <c:val>
            <c:numRef>
              <c:f>'1_benchmark'!$W$300:$AA$300</c:f>
              <c:numCache>
                <c:formatCode>0%</c:formatCode>
                <c:ptCount val="5"/>
                <c:pt idx="0">
                  <c:v>6.8322981366459631E-2</c:v>
                </c:pt>
                <c:pt idx="1">
                  <c:v>9.4781682641107562E-2</c:v>
                </c:pt>
                <c:pt idx="2">
                  <c:v>7.5791855203619904E-2</c:v>
                </c:pt>
                <c:pt idx="3">
                  <c:v>2.8737220226581928E-2</c:v>
                </c:pt>
                <c:pt idx="4">
                  <c:v>4.5294117647058825E-2</c:v>
                </c:pt>
              </c:numCache>
            </c:numRef>
          </c:val>
          <c:smooth val="0"/>
          <c:extLst>
            <c:ext xmlns:c16="http://schemas.microsoft.com/office/drawing/2014/chart" uri="{C3380CC4-5D6E-409C-BE32-E72D297353CC}">
              <c16:uniqueId val="{00000004-9FCF-6E41-877A-D23F3BE27365}"/>
            </c:ext>
          </c:extLst>
        </c:ser>
        <c:ser>
          <c:idx val="5"/>
          <c:order val="5"/>
          <c:tx>
            <c:strRef>
              <c:f>'1_benchmark'!$V$301</c:f>
              <c:strCache>
                <c:ptCount val="1"/>
                <c:pt idx="0">
                  <c:v>Edblo</c:v>
                </c:pt>
              </c:strCache>
            </c:strRef>
          </c:tx>
          <c:spPr>
            <a:ln w="50800" cap="rnd">
              <a:solidFill>
                <a:srgbClr val="F06347"/>
              </a:solidFill>
              <a:prstDash val="solid"/>
              <a:round/>
            </a:ln>
            <a:effectLst>
              <a:outerShdw blurRad="63500" dist="37357" dir="2700000" rotWithShape="0">
                <a:scrgbClr r="0" g="0" b="0">
                  <a:alpha val="0"/>
                </a:scrgbClr>
              </a:outerShdw>
            </a:effectLst>
          </c:spPr>
          <c:marker>
            <c:symbol val="none"/>
          </c:marker>
          <c:cat>
            <c:numRef>
              <c:f>'1_benchmark'!$W$295:$AA$295</c:f>
              <c:numCache>
                <c:formatCode>General</c:formatCode>
                <c:ptCount val="5"/>
                <c:pt idx="0">
                  <c:v>2017</c:v>
                </c:pt>
                <c:pt idx="1">
                  <c:v>2018</c:v>
                </c:pt>
                <c:pt idx="2">
                  <c:v>2019</c:v>
                </c:pt>
                <c:pt idx="3">
                  <c:v>2020</c:v>
                </c:pt>
                <c:pt idx="4">
                  <c:v>2021</c:v>
                </c:pt>
              </c:numCache>
            </c:numRef>
          </c:cat>
          <c:val>
            <c:numRef>
              <c:f>'1_benchmark'!$W$301:$AA$301</c:f>
              <c:numCache>
                <c:formatCode>0%</c:formatCode>
                <c:ptCount val="5"/>
                <c:pt idx="0">
                  <c:v>6.5838509316770183E-2</c:v>
                </c:pt>
                <c:pt idx="1">
                  <c:v>3.1948881789137379E-2</c:v>
                </c:pt>
                <c:pt idx="2">
                  <c:v>5.8069381598793365E-2</c:v>
                </c:pt>
                <c:pt idx="3">
                  <c:v>4.5592705167173252E-2</c:v>
                </c:pt>
                <c:pt idx="4">
                  <c:v>4.9705882352941176E-2</c:v>
                </c:pt>
              </c:numCache>
            </c:numRef>
          </c:val>
          <c:smooth val="0"/>
          <c:extLst>
            <c:ext xmlns:c16="http://schemas.microsoft.com/office/drawing/2014/chart" uri="{C3380CC4-5D6E-409C-BE32-E72D297353CC}">
              <c16:uniqueId val="{00000005-9FCF-6E41-877A-D23F3BE27365}"/>
            </c:ext>
          </c:extLst>
        </c:ser>
        <c:dLbls>
          <c:showLegendKey val="0"/>
          <c:showVal val="0"/>
          <c:showCatName val="0"/>
          <c:showSerName val="0"/>
          <c:showPercent val="0"/>
          <c:showBubbleSize val="0"/>
        </c:dLbls>
        <c:smooth val="0"/>
        <c:axId val="1117586623"/>
        <c:axId val="154480191"/>
      </c:lineChart>
      <c:catAx>
        <c:axId val="111758662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54480191"/>
        <c:crosses val="autoZero"/>
        <c:auto val="1"/>
        <c:lblAlgn val="ctr"/>
        <c:lblOffset val="100"/>
        <c:noMultiLvlLbl val="0"/>
      </c:catAx>
      <c:valAx>
        <c:axId val="154480191"/>
        <c:scaling>
          <c:orientation val="minMax"/>
        </c:scaling>
        <c:delete val="0"/>
        <c:axPos val="l"/>
        <c:majorGridlines>
          <c:spPr>
            <a:ln w="9525" cap="flat" cmpd="sng" algn="ctr">
              <a:solidFill>
                <a:srgbClr val="BCB5AC"/>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Market share</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117586623"/>
        <c:crosses val="autoZero"/>
        <c:crossBetween val="between"/>
        <c:majorUnit val="0.1"/>
      </c:valAx>
      <c:spPr>
        <a:noFill/>
        <a:ln>
          <a:noFill/>
        </a:ln>
        <a:effectLst/>
      </c:spPr>
    </c:plotArea>
    <c:legend>
      <c:legendPos val="b"/>
      <c:layout>
        <c:manualLayout>
          <c:xMode val="edge"/>
          <c:yMode val="edge"/>
          <c:x val="8.2039807524059483E-2"/>
          <c:y val="0.80963671404060078"/>
          <c:w val="0.86647594050743659"/>
          <c:h val="0.16258562308880625"/>
        </c:manualLayout>
      </c:layout>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r>
              <a:rPr lang="en-GB"/>
              <a:t>Mattress brand search market share in Western Cape</a:t>
            </a:r>
            <a:endParaRPr lang="en-ZA"/>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endParaRPr lang="en-US"/>
        </a:p>
      </c:txPr>
    </c:title>
    <c:autoTitleDeleted val="0"/>
    <c:plotArea>
      <c:layout/>
      <c:lineChart>
        <c:grouping val="standard"/>
        <c:varyColors val="0"/>
        <c:ser>
          <c:idx val="0"/>
          <c:order val="0"/>
          <c:tx>
            <c:strRef>
              <c:f>'1_benchmark'!$V$320</c:f>
              <c:strCache>
                <c:ptCount val="1"/>
                <c:pt idx="0">
                  <c:v>Sealy</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numRef>
              <c:f>'1_benchmark'!$W$319:$AA$319</c:f>
              <c:numCache>
                <c:formatCode>General</c:formatCode>
                <c:ptCount val="5"/>
                <c:pt idx="0">
                  <c:v>2017</c:v>
                </c:pt>
                <c:pt idx="1">
                  <c:v>2018</c:v>
                </c:pt>
                <c:pt idx="2">
                  <c:v>2019</c:v>
                </c:pt>
                <c:pt idx="3">
                  <c:v>2020</c:v>
                </c:pt>
                <c:pt idx="4">
                  <c:v>2021</c:v>
                </c:pt>
              </c:numCache>
            </c:numRef>
          </c:cat>
          <c:val>
            <c:numRef>
              <c:f>'1_benchmark'!$W$320:$AA$320</c:f>
              <c:numCache>
                <c:formatCode>0%</c:formatCode>
                <c:ptCount val="5"/>
                <c:pt idx="0">
                  <c:v>0.27955959789372908</c:v>
                </c:pt>
                <c:pt idx="1">
                  <c:v>0.24678022434565849</c:v>
                </c:pt>
                <c:pt idx="2">
                  <c:v>0.2240608228980322</c:v>
                </c:pt>
                <c:pt idx="3">
                  <c:v>0.30451488952929873</c:v>
                </c:pt>
                <c:pt idx="4">
                  <c:v>0.35709169054441259</c:v>
                </c:pt>
              </c:numCache>
            </c:numRef>
          </c:val>
          <c:smooth val="0"/>
          <c:extLst>
            <c:ext xmlns:c16="http://schemas.microsoft.com/office/drawing/2014/chart" uri="{C3380CC4-5D6E-409C-BE32-E72D297353CC}">
              <c16:uniqueId val="{00000000-393D-1742-A938-8B435455DCA6}"/>
            </c:ext>
          </c:extLst>
        </c:ser>
        <c:ser>
          <c:idx val="1"/>
          <c:order val="1"/>
          <c:tx>
            <c:strRef>
              <c:f>'1_benchmark'!$V$321</c:f>
              <c:strCache>
                <c:ptCount val="1"/>
                <c:pt idx="0">
                  <c:v>Restonic</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numRef>
              <c:f>'1_benchmark'!$W$319:$AA$319</c:f>
              <c:numCache>
                <c:formatCode>General</c:formatCode>
                <c:ptCount val="5"/>
                <c:pt idx="0">
                  <c:v>2017</c:v>
                </c:pt>
                <c:pt idx="1">
                  <c:v>2018</c:v>
                </c:pt>
                <c:pt idx="2">
                  <c:v>2019</c:v>
                </c:pt>
                <c:pt idx="3">
                  <c:v>2020</c:v>
                </c:pt>
                <c:pt idx="4">
                  <c:v>2021</c:v>
                </c:pt>
              </c:numCache>
            </c:numRef>
          </c:cat>
          <c:val>
            <c:numRef>
              <c:f>'1_benchmark'!$W$321:$AA$321</c:f>
              <c:numCache>
                <c:formatCode>0%</c:formatCode>
                <c:ptCount val="5"/>
                <c:pt idx="0">
                  <c:v>0.10148396361895644</c:v>
                </c:pt>
                <c:pt idx="1">
                  <c:v>9.8047361861238053E-2</c:v>
                </c:pt>
                <c:pt idx="2">
                  <c:v>8.8998211091234347E-2</c:v>
                </c:pt>
                <c:pt idx="3">
                  <c:v>0.11943643932116554</c:v>
                </c:pt>
                <c:pt idx="4">
                  <c:v>0.14577363896848136</c:v>
                </c:pt>
              </c:numCache>
            </c:numRef>
          </c:val>
          <c:smooth val="0"/>
          <c:extLst>
            <c:ext xmlns:c16="http://schemas.microsoft.com/office/drawing/2014/chart" uri="{C3380CC4-5D6E-409C-BE32-E72D297353CC}">
              <c16:uniqueId val="{00000001-393D-1742-A938-8B435455DCA6}"/>
            </c:ext>
          </c:extLst>
        </c:ser>
        <c:ser>
          <c:idx val="2"/>
          <c:order val="2"/>
          <c:tx>
            <c:strRef>
              <c:f>'1_benchmark'!$V$322</c:f>
              <c:strCache>
                <c:ptCount val="1"/>
                <c:pt idx="0">
                  <c:v>Cloud nine - combined</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cat>
            <c:numRef>
              <c:f>'1_benchmark'!$W$319:$AA$319</c:f>
              <c:numCache>
                <c:formatCode>General</c:formatCode>
                <c:ptCount val="5"/>
                <c:pt idx="0">
                  <c:v>2017</c:v>
                </c:pt>
                <c:pt idx="1">
                  <c:v>2018</c:v>
                </c:pt>
                <c:pt idx="2">
                  <c:v>2019</c:v>
                </c:pt>
                <c:pt idx="3">
                  <c:v>2020</c:v>
                </c:pt>
                <c:pt idx="4">
                  <c:v>2021</c:v>
                </c:pt>
              </c:numCache>
            </c:numRef>
          </c:cat>
          <c:val>
            <c:numRef>
              <c:f>'1_benchmark'!$W$322:$AA$322</c:f>
              <c:numCache>
                <c:formatCode>0%</c:formatCode>
                <c:ptCount val="5"/>
                <c:pt idx="0">
                  <c:v>0.25562470081378652</c:v>
                </c:pt>
                <c:pt idx="1">
                  <c:v>0.28209389281262981</c:v>
                </c:pt>
                <c:pt idx="2">
                  <c:v>0.30500894454382826</c:v>
                </c:pt>
                <c:pt idx="3">
                  <c:v>0.20589177073326928</c:v>
                </c:pt>
                <c:pt idx="4">
                  <c:v>0.1758595988538682</c:v>
                </c:pt>
              </c:numCache>
            </c:numRef>
          </c:val>
          <c:smooth val="0"/>
          <c:extLst>
            <c:ext xmlns:c16="http://schemas.microsoft.com/office/drawing/2014/chart" uri="{C3380CC4-5D6E-409C-BE32-E72D297353CC}">
              <c16:uniqueId val="{00000002-393D-1742-A938-8B435455DCA6}"/>
            </c:ext>
          </c:extLst>
        </c:ser>
        <c:ser>
          <c:idx val="3"/>
          <c:order val="3"/>
          <c:tx>
            <c:strRef>
              <c:f>'1_benchmark'!$V$323</c:f>
              <c:strCache>
                <c:ptCount val="1"/>
                <c:pt idx="0">
                  <c:v>Simmons</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cat>
            <c:numRef>
              <c:f>'1_benchmark'!$W$319:$AA$319</c:f>
              <c:numCache>
                <c:formatCode>General</c:formatCode>
                <c:ptCount val="5"/>
                <c:pt idx="0">
                  <c:v>2017</c:v>
                </c:pt>
                <c:pt idx="1">
                  <c:v>2018</c:v>
                </c:pt>
                <c:pt idx="2">
                  <c:v>2019</c:v>
                </c:pt>
                <c:pt idx="3">
                  <c:v>2020</c:v>
                </c:pt>
                <c:pt idx="4">
                  <c:v>2021</c:v>
                </c:pt>
              </c:numCache>
            </c:numRef>
          </c:cat>
          <c:val>
            <c:numRef>
              <c:f>'1_benchmark'!$W$323:$AA$323</c:f>
              <c:numCache>
                <c:formatCode>0%</c:formatCode>
                <c:ptCount val="5"/>
                <c:pt idx="0">
                  <c:v>0.11057922450933461</c:v>
                </c:pt>
                <c:pt idx="1">
                  <c:v>9.6800997091815541E-2</c:v>
                </c:pt>
                <c:pt idx="2">
                  <c:v>0.10465116279069768</c:v>
                </c:pt>
                <c:pt idx="3">
                  <c:v>7.652897854626961E-2</c:v>
                </c:pt>
                <c:pt idx="4">
                  <c:v>7.1275071633237819E-2</c:v>
                </c:pt>
              </c:numCache>
            </c:numRef>
          </c:val>
          <c:smooth val="0"/>
          <c:extLst>
            <c:ext xmlns:c16="http://schemas.microsoft.com/office/drawing/2014/chart" uri="{C3380CC4-5D6E-409C-BE32-E72D297353CC}">
              <c16:uniqueId val="{00000003-393D-1742-A938-8B435455DCA6}"/>
            </c:ext>
          </c:extLst>
        </c:ser>
        <c:ser>
          <c:idx val="4"/>
          <c:order val="4"/>
          <c:tx>
            <c:strRef>
              <c:f>'1_benchmark'!$V$324</c:f>
              <c:strCache>
                <c:ptCount val="1"/>
                <c:pt idx="0">
                  <c:v>Tempur</c:v>
                </c:pt>
              </c:strCache>
            </c:strRef>
          </c:tx>
          <c:spPr>
            <a:ln w="50800" cap="rnd">
              <a:solidFill>
                <a:srgbClr val="F09C47"/>
              </a:solidFill>
              <a:prstDash val="solid"/>
              <a:round/>
            </a:ln>
            <a:effectLst>
              <a:outerShdw blurRad="63500" dist="37357" dir="2700000" rotWithShape="0">
                <a:scrgbClr r="0" g="0" b="0">
                  <a:alpha val="0"/>
                </a:scrgbClr>
              </a:outerShdw>
            </a:effectLst>
          </c:spPr>
          <c:marker>
            <c:symbol val="none"/>
          </c:marker>
          <c:cat>
            <c:numRef>
              <c:f>'1_benchmark'!$W$319:$AA$319</c:f>
              <c:numCache>
                <c:formatCode>General</c:formatCode>
                <c:ptCount val="5"/>
                <c:pt idx="0">
                  <c:v>2017</c:v>
                </c:pt>
                <c:pt idx="1">
                  <c:v>2018</c:v>
                </c:pt>
                <c:pt idx="2">
                  <c:v>2019</c:v>
                </c:pt>
                <c:pt idx="3">
                  <c:v>2020</c:v>
                </c:pt>
                <c:pt idx="4">
                  <c:v>2021</c:v>
                </c:pt>
              </c:numCache>
            </c:numRef>
          </c:cat>
          <c:val>
            <c:numRef>
              <c:f>'1_benchmark'!$W$324:$AA$324</c:f>
              <c:numCache>
                <c:formatCode>0%</c:formatCode>
                <c:ptCount val="5"/>
                <c:pt idx="0">
                  <c:v>9.5739588319770225E-2</c:v>
                </c:pt>
                <c:pt idx="1">
                  <c:v>9.5554632322393016E-2</c:v>
                </c:pt>
                <c:pt idx="2">
                  <c:v>7.0661896243291597E-2</c:v>
                </c:pt>
                <c:pt idx="3">
                  <c:v>8.645533141210375E-2</c:v>
                </c:pt>
                <c:pt idx="4">
                  <c:v>3.3309455587392553E-2</c:v>
                </c:pt>
              </c:numCache>
            </c:numRef>
          </c:val>
          <c:smooth val="0"/>
          <c:extLst>
            <c:ext xmlns:c16="http://schemas.microsoft.com/office/drawing/2014/chart" uri="{C3380CC4-5D6E-409C-BE32-E72D297353CC}">
              <c16:uniqueId val="{00000004-393D-1742-A938-8B435455DCA6}"/>
            </c:ext>
          </c:extLst>
        </c:ser>
        <c:ser>
          <c:idx val="5"/>
          <c:order val="5"/>
          <c:tx>
            <c:strRef>
              <c:f>'1_benchmark'!$V$325</c:f>
              <c:strCache>
                <c:ptCount val="1"/>
                <c:pt idx="0">
                  <c:v>Edblo</c:v>
                </c:pt>
              </c:strCache>
            </c:strRef>
          </c:tx>
          <c:spPr>
            <a:ln w="50800" cap="rnd">
              <a:solidFill>
                <a:srgbClr val="F06347"/>
              </a:solidFill>
              <a:prstDash val="solid"/>
              <a:round/>
            </a:ln>
            <a:effectLst>
              <a:outerShdw blurRad="63500" dist="37357" dir="2700000" rotWithShape="0">
                <a:scrgbClr r="0" g="0" b="0">
                  <a:alpha val="0"/>
                </a:scrgbClr>
              </a:outerShdw>
            </a:effectLst>
          </c:spPr>
          <c:marker>
            <c:symbol val="none"/>
          </c:marker>
          <c:cat>
            <c:numRef>
              <c:f>'1_benchmark'!$W$319:$AA$319</c:f>
              <c:numCache>
                <c:formatCode>General</c:formatCode>
                <c:ptCount val="5"/>
                <c:pt idx="0">
                  <c:v>2017</c:v>
                </c:pt>
                <c:pt idx="1">
                  <c:v>2018</c:v>
                </c:pt>
                <c:pt idx="2">
                  <c:v>2019</c:v>
                </c:pt>
                <c:pt idx="3">
                  <c:v>2020</c:v>
                </c:pt>
                <c:pt idx="4">
                  <c:v>2021</c:v>
                </c:pt>
              </c:numCache>
            </c:numRef>
          </c:cat>
          <c:val>
            <c:numRef>
              <c:f>'1_benchmark'!$W$325:$AA$325</c:f>
              <c:numCache>
                <c:formatCode>0%</c:formatCode>
                <c:ptCount val="5"/>
                <c:pt idx="0">
                  <c:v>1.0531354715174725E-2</c:v>
                </c:pt>
                <c:pt idx="1">
                  <c:v>3.4067303697548817E-2</c:v>
                </c:pt>
                <c:pt idx="2">
                  <c:v>3.6672629695885507E-2</c:v>
                </c:pt>
                <c:pt idx="3">
                  <c:v>3.2340698046749917E-2</c:v>
                </c:pt>
                <c:pt idx="4">
                  <c:v>5.3724928366762174E-2</c:v>
                </c:pt>
              </c:numCache>
            </c:numRef>
          </c:val>
          <c:smooth val="0"/>
          <c:extLst>
            <c:ext xmlns:c16="http://schemas.microsoft.com/office/drawing/2014/chart" uri="{C3380CC4-5D6E-409C-BE32-E72D297353CC}">
              <c16:uniqueId val="{00000005-393D-1742-A938-8B435455DCA6}"/>
            </c:ext>
          </c:extLst>
        </c:ser>
        <c:dLbls>
          <c:showLegendKey val="0"/>
          <c:showVal val="0"/>
          <c:showCatName val="0"/>
          <c:showSerName val="0"/>
          <c:showPercent val="0"/>
          <c:showBubbleSize val="0"/>
        </c:dLbls>
        <c:smooth val="0"/>
        <c:axId val="158388959"/>
        <c:axId val="166092751"/>
      </c:lineChart>
      <c:catAx>
        <c:axId val="158388959"/>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66092751"/>
        <c:crosses val="autoZero"/>
        <c:auto val="1"/>
        <c:lblAlgn val="ctr"/>
        <c:lblOffset val="100"/>
        <c:noMultiLvlLbl val="0"/>
      </c:catAx>
      <c:valAx>
        <c:axId val="166092751"/>
        <c:scaling>
          <c:orientation val="minMax"/>
        </c:scaling>
        <c:delete val="0"/>
        <c:axPos val="l"/>
        <c:majorGridlines>
          <c:spPr>
            <a:ln w="9525" cap="flat" cmpd="sng" algn="ctr">
              <a:solidFill>
                <a:srgbClr val="BCB5AC"/>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Market share</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58388959"/>
        <c:crosses val="autoZero"/>
        <c:crossBetween val="between"/>
        <c:majorUnit val="0.1"/>
      </c:valAx>
      <c:spPr>
        <a:noFill/>
        <a:ln>
          <a:noFill/>
        </a:ln>
        <a:effectLst/>
      </c:spPr>
    </c:plotArea>
    <c:legend>
      <c:legendPos val="b"/>
      <c:layout>
        <c:manualLayout>
          <c:xMode val="edge"/>
          <c:yMode val="edge"/>
          <c:x val="0.19248610467809171"/>
          <c:y val="0.83031012529939063"/>
          <c:w val="0.71061602593793438"/>
          <c:h val="0.15217801972634623"/>
        </c:manualLayout>
      </c:layout>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r>
              <a:rPr lang="en-GB"/>
              <a:t>Mattress brand search market share in Eastern cape</a:t>
            </a:r>
            <a:endParaRPr lang="en-ZA"/>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endParaRPr lang="en-US"/>
        </a:p>
      </c:txPr>
    </c:title>
    <c:autoTitleDeleted val="0"/>
    <c:plotArea>
      <c:layout>
        <c:manualLayout>
          <c:layoutTarget val="inner"/>
          <c:xMode val="edge"/>
          <c:yMode val="edge"/>
          <c:x val="0.13539620966496835"/>
          <c:y val="0.10040130185244171"/>
          <c:w val="0.83764300602130615"/>
          <c:h val="0.64943242745105068"/>
        </c:manualLayout>
      </c:layout>
      <c:lineChart>
        <c:grouping val="standard"/>
        <c:varyColors val="0"/>
        <c:ser>
          <c:idx val="0"/>
          <c:order val="0"/>
          <c:tx>
            <c:strRef>
              <c:f>'1_benchmark'!$V$346</c:f>
              <c:strCache>
                <c:ptCount val="1"/>
                <c:pt idx="0">
                  <c:v>Sealy</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numRef>
              <c:f>'1_benchmark'!$W$345:$AA$345</c:f>
              <c:numCache>
                <c:formatCode>General</c:formatCode>
                <c:ptCount val="5"/>
                <c:pt idx="0">
                  <c:v>2017</c:v>
                </c:pt>
                <c:pt idx="1">
                  <c:v>2018</c:v>
                </c:pt>
                <c:pt idx="2">
                  <c:v>2019</c:v>
                </c:pt>
                <c:pt idx="3">
                  <c:v>2020</c:v>
                </c:pt>
                <c:pt idx="4">
                  <c:v>2021</c:v>
                </c:pt>
              </c:numCache>
            </c:numRef>
          </c:cat>
          <c:val>
            <c:numRef>
              <c:f>'1_benchmark'!$W$346:$AA$346</c:f>
              <c:numCache>
                <c:formatCode>0%</c:formatCode>
                <c:ptCount val="5"/>
                <c:pt idx="0">
                  <c:v>0.23395613322502032</c:v>
                </c:pt>
                <c:pt idx="1">
                  <c:v>0.33587786259541985</c:v>
                </c:pt>
                <c:pt idx="2">
                  <c:v>0.22456140350877193</c:v>
                </c:pt>
                <c:pt idx="3">
                  <c:v>0.31042654028436018</c:v>
                </c:pt>
                <c:pt idx="4">
                  <c:v>0.39689119170984455</c:v>
                </c:pt>
              </c:numCache>
            </c:numRef>
          </c:val>
          <c:smooth val="0"/>
          <c:extLst>
            <c:ext xmlns:c16="http://schemas.microsoft.com/office/drawing/2014/chart" uri="{C3380CC4-5D6E-409C-BE32-E72D297353CC}">
              <c16:uniqueId val="{00000000-9883-5843-BA7D-F18817B2B100}"/>
            </c:ext>
          </c:extLst>
        </c:ser>
        <c:ser>
          <c:idx val="1"/>
          <c:order val="1"/>
          <c:tx>
            <c:strRef>
              <c:f>'1_benchmark'!$V$347</c:f>
              <c:strCache>
                <c:ptCount val="1"/>
                <c:pt idx="0">
                  <c:v>Restonic</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numRef>
              <c:f>'1_benchmark'!$W$345:$AA$345</c:f>
              <c:numCache>
                <c:formatCode>General</c:formatCode>
                <c:ptCount val="5"/>
                <c:pt idx="0">
                  <c:v>2017</c:v>
                </c:pt>
                <c:pt idx="1">
                  <c:v>2018</c:v>
                </c:pt>
                <c:pt idx="2">
                  <c:v>2019</c:v>
                </c:pt>
                <c:pt idx="3">
                  <c:v>2020</c:v>
                </c:pt>
                <c:pt idx="4">
                  <c:v>2021</c:v>
                </c:pt>
              </c:numCache>
            </c:numRef>
          </c:cat>
          <c:val>
            <c:numRef>
              <c:f>'1_benchmark'!$W$347:$AA$347</c:f>
              <c:numCache>
                <c:formatCode>0%</c:formatCode>
                <c:ptCount val="5"/>
                <c:pt idx="0">
                  <c:v>0</c:v>
                </c:pt>
                <c:pt idx="1">
                  <c:v>0.1099236641221374</c:v>
                </c:pt>
                <c:pt idx="2">
                  <c:v>0.37894736842105264</c:v>
                </c:pt>
                <c:pt idx="3">
                  <c:v>0.19273301737756715</c:v>
                </c:pt>
                <c:pt idx="4">
                  <c:v>0.22694300518134716</c:v>
                </c:pt>
              </c:numCache>
            </c:numRef>
          </c:val>
          <c:smooth val="0"/>
          <c:extLst>
            <c:ext xmlns:c16="http://schemas.microsoft.com/office/drawing/2014/chart" uri="{C3380CC4-5D6E-409C-BE32-E72D297353CC}">
              <c16:uniqueId val="{00000001-9883-5843-BA7D-F18817B2B100}"/>
            </c:ext>
          </c:extLst>
        </c:ser>
        <c:ser>
          <c:idx val="2"/>
          <c:order val="2"/>
          <c:tx>
            <c:strRef>
              <c:f>'1_benchmark'!$V$348</c:f>
              <c:strCache>
                <c:ptCount val="1"/>
                <c:pt idx="0">
                  <c:v>Cloud nine - combined</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cat>
            <c:numRef>
              <c:f>'1_benchmark'!$W$345:$AA$345</c:f>
              <c:numCache>
                <c:formatCode>General</c:formatCode>
                <c:ptCount val="5"/>
                <c:pt idx="0">
                  <c:v>2017</c:v>
                </c:pt>
                <c:pt idx="1">
                  <c:v>2018</c:v>
                </c:pt>
                <c:pt idx="2">
                  <c:v>2019</c:v>
                </c:pt>
                <c:pt idx="3">
                  <c:v>2020</c:v>
                </c:pt>
                <c:pt idx="4">
                  <c:v>2021</c:v>
                </c:pt>
              </c:numCache>
            </c:numRef>
          </c:cat>
          <c:val>
            <c:numRef>
              <c:f>'1_benchmark'!$W$348:$AA$348</c:f>
              <c:numCache>
                <c:formatCode>0%</c:formatCode>
                <c:ptCount val="5"/>
                <c:pt idx="0">
                  <c:v>0.61332250203086924</c:v>
                </c:pt>
                <c:pt idx="1">
                  <c:v>0.44427480916030532</c:v>
                </c:pt>
                <c:pt idx="2">
                  <c:v>0.14970760233918129</c:v>
                </c:pt>
                <c:pt idx="3">
                  <c:v>0.42259083728278041</c:v>
                </c:pt>
                <c:pt idx="4">
                  <c:v>0.18134715025906736</c:v>
                </c:pt>
              </c:numCache>
            </c:numRef>
          </c:val>
          <c:smooth val="0"/>
          <c:extLst>
            <c:ext xmlns:c16="http://schemas.microsoft.com/office/drawing/2014/chart" uri="{C3380CC4-5D6E-409C-BE32-E72D297353CC}">
              <c16:uniqueId val="{00000002-9883-5843-BA7D-F18817B2B100}"/>
            </c:ext>
          </c:extLst>
        </c:ser>
        <c:ser>
          <c:idx val="3"/>
          <c:order val="3"/>
          <c:tx>
            <c:strRef>
              <c:f>'1_benchmark'!$V$349</c:f>
              <c:strCache>
                <c:ptCount val="1"/>
                <c:pt idx="0">
                  <c:v>Simmons</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cat>
            <c:numRef>
              <c:f>'1_benchmark'!$W$345:$AA$345</c:f>
              <c:numCache>
                <c:formatCode>General</c:formatCode>
                <c:ptCount val="5"/>
                <c:pt idx="0">
                  <c:v>2017</c:v>
                </c:pt>
                <c:pt idx="1">
                  <c:v>2018</c:v>
                </c:pt>
                <c:pt idx="2">
                  <c:v>2019</c:v>
                </c:pt>
                <c:pt idx="3">
                  <c:v>2020</c:v>
                </c:pt>
                <c:pt idx="4">
                  <c:v>2021</c:v>
                </c:pt>
              </c:numCache>
            </c:numRef>
          </c:cat>
          <c:val>
            <c:numRef>
              <c:f>'1_benchmark'!$W$349:$AA$349</c:f>
              <c:numCache>
                <c:formatCode>0%</c:formatCode>
                <c:ptCount val="5"/>
                <c:pt idx="0">
                  <c:v>8.0422420796100735E-2</c:v>
                </c:pt>
                <c:pt idx="1">
                  <c:v>0</c:v>
                </c:pt>
                <c:pt idx="2">
                  <c:v>0</c:v>
                </c:pt>
                <c:pt idx="3">
                  <c:v>0</c:v>
                </c:pt>
                <c:pt idx="4">
                  <c:v>4.9740932642487044E-2</c:v>
                </c:pt>
              </c:numCache>
            </c:numRef>
          </c:val>
          <c:smooth val="0"/>
          <c:extLst>
            <c:ext xmlns:c16="http://schemas.microsoft.com/office/drawing/2014/chart" uri="{C3380CC4-5D6E-409C-BE32-E72D297353CC}">
              <c16:uniqueId val="{00000003-9883-5843-BA7D-F18817B2B100}"/>
            </c:ext>
          </c:extLst>
        </c:ser>
        <c:ser>
          <c:idx val="5"/>
          <c:order val="4"/>
          <c:tx>
            <c:strRef>
              <c:f>'1_benchmark'!$V$351</c:f>
              <c:strCache>
                <c:ptCount val="1"/>
                <c:pt idx="0">
                  <c:v>Edblo</c:v>
                </c:pt>
              </c:strCache>
            </c:strRef>
          </c:tx>
          <c:spPr>
            <a:ln w="50800" cap="rnd">
              <a:solidFill>
                <a:srgbClr val="F09C47"/>
              </a:solidFill>
              <a:prstDash val="solid"/>
              <a:round/>
            </a:ln>
            <a:effectLst>
              <a:outerShdw blurRad="63500" dist="37357" dir="2700000" rotWithShape="0">
                <a:scrgbClr r="0" g="0" b="0">
                  <a:alpha val="0"/>
                </a:scrgbClr>
              </a:outerShdw>
            </a:effectLst>
          </c:spPr>
          <c:marker>
            <c:symbol val="none"/>
          </c:marker>
          <c:cat>
            <c:numRef>
              <c:f>'1_benchmark'!$W$345:$AA$345</c:f>
              <c:numCache>
                <c:formatCode>General</c:formatCode>
                <c:ptCount val="5"/>
                <c:pt idx="0">
                  <c:v>2017</c:v>
                </c:pt>
                <c:pt idx="1">
                  <c:v>2018</c:v>
                </c:pt>
                <c:pt idx="2">
                  <c:v>2019</c:v>
                </c:pt>
                <c:pt idx="3">
                  <c:v>2020</c:v>
                </c:pt>
                <c:pt idx="4">
                  <c:v>2021</c:v>
                </c:pt>
              </c:numCache>
            </c:numRef>
          </c:cat>
          <c:val>
            <c:numRef>
              <c:f>'1_benchmark'!$W$351:$AA$351</c:f>
              <c:numCache>
                <c:formatCode>0%</c:formatCode>
                <c:ptCount val="5"/>
                <c:pt idx="0">
                  <c:v>7.2298943948009745E-2</c:v>
                </c:pt>
                <c:pt idx="1">
                  <c:v>0.1099236641221374</c:v>
                </c:pt>
                <c:pt idx="2">
                  <c:v>0.24678362573099416</c:v>
                </c:pt>
                <c:pt idx="3">
                  <c:v>7.4249605055292253E-2</c:v>
                </c:pt>
                <c:pt idx="4">
                  <c:v>0.14507772020725387</c:v>
                </c:pt>
              </c:numCache>
            </c:numRef>
          </c:val>
          <c:smooth val="0"/>
          <c:extLst>
            <c:ext xmlns:c16="http://schemas.microsoft.com/office/drawing/2014/chart" uri="{C3380CC4-5D6E-409C-BE32-E72D297353CC}">
              <c16:uniqueId val="{00000004-9883-5843-BA7D-F18817B2B100}"/>
            </c:ext>
          </c:extLst>
        </c:ser>
        <c:dLbls>
          <c:showLegendKey val="0"/>
          <c:showVal val="0"/>
          <c:showCatName val="0"/>
          <c:showSerName val="0"/>
          <c:showPercent val="0"/>
          <c:showBubbleSize val="0"/>
        </c:dLbls>
        <c:smooth val="0"/>
        <c:axId val="197414735"/>
        <c:axId val="193016655"/>
      </c:lineChart>
      <c:catAx>
        <c:axId val="197414735"/>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93016655"/>
        <c:crosses val="autoZero"/>
        <c:auto val="1"/>
        <c:lblAlgn val="ctr"/>
        <c:lblOffset val="100"/>
        <c:noMultiLvlLbl val="0"/>
      </c:catAx>
      <c:valAx>
        <c:axId val="193016655"/>
        <c:scaling>
          <c:orientation val="minMax"/>
        </c:scaling>
        <c:delete val="0"/>
        <c:axPos val="l"/>
        <c:majorGridlines>
          <c:spPr>
            <a:ln w="9525" cap="flat" cmpd="sng" algn="ctr">
              <a:solidFill>
                <a:srgbClr val="BCB5AC"/>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Market share</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97414735"/>
        <c:crosses val="autoZero"/>
        <c:crossBetween val="between"/>
        <c:majorUnit val="0.25"/>
      </c:valAx>
      <c:spPr>
        <a:noFill/>
        <a:ln>
          <a:noFill/>
        </a:ln>
        <a:effectLst/>
      </c:spPr>
    </c:plotArea>
    <c:legend>
      <c:legendPos val="b"/>
      <c:layout>
        <c:manualLayout>
          <c:xMode val="edge"/>
          <c:yMode val="edge"/>
          <c:x val="0.22370638412845453"/>
          <c:y val="0.84637139197184874"/>
          <c:w val="0.69703149606299208"/>
          <c:h val="0.1509110531059642"/>
        </c:manualLayout>
      </c:layout>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r>
              <a:rPr lang="en-GB"/>
              <a:t>Interest in Sealy Brands</a:t>
            </a:r>
            <a:endParaRPr lang="en-ZA"/>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endParaRPr lang="en-US"/>
        </a:p>
      </c:txPr>
    </c:title>
    <c:autoTitleDeleted val="0"/>
    <c:plotArea>
      <c:layout/>
      <c:lineChart>
        <c:grouping val="standard"/>
        <c:varyColors val="0"/>
        <c:ser>
          <c:idx val="0"/>
          <c:order val="0"/>
          <c:tx>
            <c:strRef>
              <c:f>'1_benchmark'!$W$112</c:f>
              <c:strCache>
                <c:ptCount val="1"/>
                <c:pt idx="0">
                  <c:v>Sealy</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numRef>
              <c:f>'1_benchmark'!$X$111:$AB$111</c:f>
              <c:numCache>
                <c:formatCode>General</c:formatCode>
                <c:ptCount val="5"/>
                <c:pt idx="0">
                  <c:v>2017</c:v>
                </c:pt>
                <c:pt idx="1">
                  <c:v>2018</c:v>
                </c:pt>
                <c:pt idx="2">
                  <c:v>2019</c:v>
                </c:pt>
                <c:pt idx="3">
                  <c:v>2020</c:v>
                </c:pt>
                <c:pt idx="4">
                  <c:v>2021</c:v>
                </c:pt>
              </c:numCache>
            </c:numRef>
          </c:cat>
          <c:val>
            <c:numRef>
              <c:f>'1_benchmark'!$X$112:$AB$112</c:f>
              <c:numCache>
                <c:formatCode>0.00</c:formatCode>
                <c:ptCount val="5"/>
                <c:pt idx="0">
                  <c:v>1</c:v>
                </c:pt>
                <c:pt idx="1">
                  <c:v>1.13564668769716</c:v>
                </c:pt>
                <c:pt idx="2">
                  <c:v>1.3543638275499399</c:v>
                </c:pt>
                <c:pt idx="3">
                  <c:v>1.5310199789695</c:v>
                </c:pt>
                <c:pt idx="4">
                  <c:v>1.66982124079915</c:v>
                </c:pt>
              </c:numCache>
            </c:numRef>
          </c:val>
          <c:smooth val="0"/>
          <c:extLst>
            <c:ext xmlns:c16="http://schemas.microsoft.com/office/drawing/2014/chart" uri="{C3380CC4-5D6E-409C-BE32-E72D297353CC}">
              <c16:uniqueId val="{00000000-5961-DA4A-8A1D-9458A1706CB7}"/>
            </c:ext>
          </c:extLst>
        </c:ser>
        <c:ser>
          <c:idx val="1"/>
          <c:order val="1"/>
          <c:tx>
            <c:strRef>
              <c:f>'1_benchmark'!$W$113</c:f>
              <c:strCache>
                <c:ptCount val="1"/>
                <c:pt idx="0">
                  <c:v>Edblo</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numRef>
              <c:f>'1_benchmark'!$X$111:$AB$111</c:f>
              <c:numCache>
                <c:formatCode>General</c:formatCode>
                <c:ptCount val="5"/>
                <c:pt idx="0">
                  <c:v>2017</c:v>
                </c:pt>
                <c:pt idx="1">
                  <c:v>2018</c:v>
                </c:pt>
                <c:pt idx="2">
                  <c:v>2019</c:v>
                </c:pt>
                <c:pt idx="3">
                  <c:v>2020</c:v>
                </c:pt>
                <c:pt idx="4">
                  <c:v>2021</c:v>
                </c:pt>
              </c:numCache>
            </c:numRef>
          </c:cat>
          <c:val>
            <c:numRef>
              <c:f>'1_benchmark'!$X$113:$AB$113</c:f>
              <c:numCache>
                <c:formatCode>0.00</c:formatCode>
                <c:ptCount val="5"/>
                <c:pt idx="0">
                  <c:v>1</c:v>
                </c:pt>
                <c:pt idx="1">
                  <c:v>1.2322580645161201</c:v>
                </c:pt>
                <c:pt idx="2">
                  <c:v>1.0967741935483799</c:v>
                </c:pt>
                <c:pt idx="3">
                  <c:v>1.4</c:v>
                </c:pt>
                <c:pt idx="4">
                  <c:v>1.3161290322580601</c:v>
                </c:pt>
              </c:numCache>
            </c:numRef>
          </c:val>
          <c:smooth val="0"/>
          <c:extLst>
            <c:ext xmlns:c16="http://schemas.microsoft.com/office/drawing/2014/chart" uri="{C3380CC4-5D6E-409C-BE32-E72D297353CC}">
              <c16:uniqueId val="{00000001-5961-DA4A-8A1D-9458A1706CB7}"/>
            </c:ext>
          </c:extLst>
        </c:ser>
        <c:ser>
          <c:idx val="2"/>
          <c:order val="2"/>
          <c:tx>
            <c:strRef>
              <c:f>'1_benchmark'!$W$114</c:f>
              <c:strCache>
                <c:ptCount val="1"/>
                <c:pt idx="0">
                  <c:v>Slumberland</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cat>
            <c:numRef>
              <c:f>'1_benchmark'!$X$111:$AB$111</c:f>
              <c:numCache>
                <c:formatCode>General</c:formatCode>
                <c:ptCount val="5"/>
                <c:pt idx="0">
                  <c:v>2017</c:v>
                </c:pt>
                <c:pt idx="1">
                  <c:v>2018</c:v>
                </c:pt>
                <c:pt idx="2">
                  <c:v>2019</c:v>
                </c:pt>
                <c:pt idx="3">
                  <c:v>2020</c:v>
                </c:pt>
                <c:pt idx="4">
                  <c:v>2021</c:v>
                </c:pt>
              </c:numCache>
            </c:numRef>
          </c:cat>
          <c:val>
            <c:numRef>
              <c:f>'1_benchmark'!$X$114:$AB$114</c:f>
              <c:numCache>
                <c:formatCode>0.00</c:formatCode>
                <c:ptCount val="5"/>
                <c:pt idx="0">
                  <c:v>1</c:v>
                </c:pt>
                <c:pt idx="1">
                  <c:v>0.569620253164557</c:v>
                </c:pt>
                <c:pt idx="2">
                  <c:v>1.34177215189873</c:v>
                </c:pt>
                <c:pt idx="3">
                  <c:v>1.0632911392405</c:v>
                </c:pt>
                <c:pt idx="4">
                  <c:v>1.96202531645569</c:v>
                </c:pt>
              </c:numCache>
            </c:numRef>
          </c:val>
          <c:smooth val="0"/>
          <c:extLst>
            <c:ext xmlns:c16="http://schemas.microsoft.com/office/drawing/2014/chart" uri="{C3380CC4-5D6E-409C-BE32-E72D297353CC}">
              <c16:uniqueId val="{00000002-5961-DA4A-8A1D-9458A1706CB7}"/>
            </c:ext>
          </c:extLst>
        </c:ser>
        <c:ser>
          <c:idx val="3"/>
          <c:order val="3"/>
          <c:tx>
            <c:strRef>
              <c:f>'1_benchmark'!$W$115</c:f>
              <c:strCache>
                <c:ptCount val="1"/>
                <c:pt idx="0">
                  <c:v>King Koil</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cat>
            <c:numRef>
              <c:f>'1_benchmark'!$X$111:$AB$111</c:f>
              <c:numCache>
                <c:formatCode>General</c:formatCode>
                <c:ptCount val="5"/>
                <c:pt idx="0">
                  <c:v>2017</c:v>
                </c:pt>
                <c:pt idx="1">
                  <c:v>2018</c:v>
                </c:pt>
                <c:pt idx="2">
                  <c:v>2019</c:v>
                </c:pt>
                <c:pt idx="3">
                  <c:v>2020</c:v>
                </c:pt>
                <c:pt idx="4">
                  <c:v>2021</c:v>
                </c:pt>
              </c:numCache>
            </c:numRef>
          </c:cat>
          <c:val>
            <c:numRef>
              <c:f>'1_benchmark'!$X$115:$AB$115</c:f>
              <c:numCache>
                <c:formatCode>0.00</c:formatCode>
                <c:ptCount val="5"/>
                <c:pt idx="0">
                  <c:v>1</c:v>
                </c:pt>
                <c:pt idx="1">
                  <c:v>1.16483516483516</c:v>
                </c:pt>
                <c:pt idx="2">
                  <c:v>0.92307692307692302</c:v>
                </c:pt>
                <c:pt idx="3">
                  <c:v>1.6593406593406499</c:v>
                </c:pt>
                <c:pt idx="4">
                  <c:v>1.0549450549450501</c:v>
                </c:pt>
              </c:numCache>
            </c:numRef>
          </c:val>
          <c:smooth val="0"/>
          <c:extLst>
            <c:ext xmlns:c16="http://schemas.microsoft.com/office/drawing/2014/chart" uri="{C3380CC4-5D6E-409C-BE32-E72D297353CC}">
              <c16:uniqueId val="{00000003-5961-DA4A-8A1D-9458A1706CB7}"/>
            </c:ext>
          </c:extLst>
        </c:ser>
        <c:dLbls>
          <c:showLegendKey val="0"/>
          <c:showVal val="0"/>
          <c:showCatName val="0"/>
          <c:showSerName val="0"/>
          <c:showPercent val="0"/>
          <c:showBubbleSize val="0"/>
        </c:dLbls>
        <c:smooth val="0"/>
        <c:axId val="488907583"/>
        <c:axId val="488909231"/>
      </c:lineChart>
      <c:catAx>
        <c:axId val="48890758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88909231"/>
        <c:crosses val="autoZero"/>
        <c:auto val="1"/>
        <c:lblAlgn val="ctr"/>
        <c:lblOffset val="100"/>
        <c:noMultiLvlLbl val="0"/>
      </c:catAx>
      <c:valAx>
        <c:axId val="488909231"/>
        <c:scaling>
          <c:orientation val="minMax"/>
        </c:scaling>
        <c:delete val="0"/>
        <c:axPos val="l"/>
        <c:majorGridlines>
          <c:spPr>
            <a:ln w="9525" cap="flat" cmpd="sng" algn="ctr">
              <a:solidFill>
                <a:srgbClr val="BCB5AC"/>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Indexed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88907583"/>
        <c:crosses val="autoZero"/>
        <c:crossBetween val="between"/>
        <c:majorUnit val="1"/>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Top 5 brand interest overtime compared to Sealy 2021</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lineChart>
        <c:grouping val="standard"/>
        <c:varyColors val="0"/>
        <c:ser>
          <c:idx val="0"/>
          <c:order val="0"/>
          <c:tx>
            <c:strRef>
              <c:f>'1_benchmark'!$V$144</c:f>
              <c:strCache>
                <c:ptCount val="1"/>
                <c:pt idx="0">
                  <c:v>Sealy</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dLbls>
            <c:dLbl>
              <c:idx val="0"/>
              <c:layout>
                <c:manualLayout>
                  <c:x val="-6.723089760400526E-2"/>
                  <c:y val="0"/>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281-6443-B1F8-8F6D5B6C4E68}"/>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3F68AD"/>
                    </a:solidFill>
                    <a:latin typeface="Roboto"/>
                    <a:ea typeface="Roboto"/>
                    <a:cs typeface="Roboto"/>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'1_benchmark'!$W$143:$AA$143</c:f>
              <c:numCache>
                <c:formatCode>General</c:formatCode>
                <c:ptCount val="5"/>
                <c:pt idx="0">
                  <c:v>2017</c:v>
                </c:pt>
                <c:pt idx="1">
                  <c:v>2018</c:v>
                </c:pt>
                <c:pt idx="2">
                  <c:v>2019</c:v>
                </c:pt>
                <c:pt idx="3">
                  <c:v>2020</c:v>
                </c:pt>
                <c:pt idx="4">
                  <c:v>2021</c:v>
                </c:pt>
              </c:numCache>
            </c:numRef>
          </c:cat>
          <c:val>
            <c:numRef>
              <c:f>'1_benchmark'!$W$144:$AA$144</c:f>
              <c:numCache>
                <c:formatCode>0%</c:formatCode>
                <c:ptCount val="5"/>
                <c:pt idx="0">
                  <c:v>0.5988664987405542</c:v>
                </c:pt>
                <c:pt idx="1">
                  <c:v>0.68010075566750627</c:v>
                </c:pt>
                <c:pt idx="2">
                  <c:v>0.81108312342569266</c:v>
                </c:pt>
                <c:pt idx="3">
                  <c:v>0.91687657430730474</c:v>
                </c:pt>
                <c:pt idx="4">
                  <c:v>1</c:v>
                </c:pt>
              </c:numCache>
            </c:numRef>
          </c:val>
          <c:smooth val="0"/>
          <c:extLst>
            <c:ext xmlns:c16="http://schemas.microsoft.com/office/drawing/2014/chart" uri="{C3380CC4-5D6E-409C-BE32-E72D297353CC}">
              <c16:uniqueId val="{00000001-B281-6443-B1F8-8F6D5B6C4E68}"/>
            </c:ext>
          </c:extLst>
        </c:ser>
        <c:ser>
          <c:idx val="1"/>
          <c:order val="1"/>
          <c:tx>
            <c:strRef>
              <c:f>'1_benchmark'!$V$145</c:f>
              <c:strCache>
                <c:ptCount val="1"/>
                <c:pt idx="0">
                  <c:v>Restonic</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dLbls>
            <c:dLbl>
              <c:idx val="0"/>
              <c:layout>
                <c:manualLayout>
                  <c:x val="-6.5377914454333691E-2"/>
                  <c:y val="-3.6481714904876852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281-6443-B1F8-8F6D5B6C4E68}"/>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44B5C5"/>
                    </a:solidFill>
                    <a:latin typeface="Roboto"/>
                    <a:ea typeface="Roboto"/>
                    <a:cs typeface="Roboto"/>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'1_benchmark'!$W$143:$AA$143</c:f>
              <c:numCache>
                <c:formatCode>General</c:formatCode>
                <c:ptCount val="5"/>
                <c:pt idx="0">
                  <c:v>2017</c:v>
                </c:pt>
                <c:pt idx="1">
                  <c:v>2018</c:v>
                </c:pt>
                <c:pt idx="2">
                  <c:v>2019</c:v>
                </c:pt>
                <c:pt idx="3">
                  <c:v>2020</c:v>
                </c:pt>
                <c:pt idx="4">
                  <c:v>2021</c:v>
                </c:pt>
              </c:numCache>
            </c:numRef>
          </c:cat>
          <c:val>
            <c:numRef>
              <c:f>'1_benchmark'!$W$145:$AA$145</c:f>
              <c:numCache>
                <c:formatCode>0%</c:formatCode>
                <c:ptCount val="5"/>
                <c:pt idx="0">
                  <c:v>0.35831234256926953</c:v>
                </c:pt>
                <c:pt idx="1">
                  <c:v>0.51196473551637278</c:v>
                </c:pt>
                <c:pt idx="2">
                  <c:v>0.58312342569269526</c:v>
                </c:pt>
                <c:pt idx="3">
                  <c:v>0.62909319899244331</c:v>
                </c:pt>
                <c:pt idx="4">
                  <c:v>0.61838790931989929</c:v>
                </c:pt>
              </c:numCache>
            </c:numRef>
          </c:val>
          <c:smooth val="0"/>
          <c:extLst>
            <c:ext xmlns:c16="http://schemas.microsoft.com/office/drawing/2014/chart" uri="{C3380CC4-5D6E-409C-BE32-E72D297353CC}">
              <c16:uniqueId val="{00000003-B281-6443-B1F8-8F6D5B6C4E68}"/>
            </c:ext>
          </c:extLst>
        </c:ser>
        <c:ser>
          <c:idx val="2"/>
          <c:order val="2"/>
          <c:tx>
            <c:strRef>
              <c:f>'1_benchmark'!$V$146</c:f>
              <c:strCache>
                <c:ptCount val="1"/>
                <c:pt idx="0">
                  <c:v>Cloud nine - combined</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dLbls>
            <c:dLbl>
              <c:idx val="0"/>
              <c:layout>
                <c:manualLayout>
                  <c:x val="-6.9083880753676843E-2"/>
                  <c:y val="-4.012988639536534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B281-6443-B1F8-8F6D5B6C4E68}"/>
                </c:ext>
              </c:extLst>
            </c:dLbl>
            <c:dLbl>
              <c:idx val="1"/>
              <c:layout>
                <c:manualLayout>
                  <c:x val="-3.5730184059588437E-2"/>
                  <c:y val="3.283354341438976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281-6443-B1F8-8F6D5B6C4E68}"/>
                </c:ext>
              </c:extLst>
            </c:dLbl>
            <c:dLbl>
              <c:idx val="3"/>
              <c:layout>
                <c:manualLayout>
                  <c:x val="-3.8216099563848617E-2"/>
                  <c:y val="1.788695609210167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B281-6443-B1F8-8F6D5B6C4E68}"/>
                </c:ext>
              </c:extLst>
            </c:dLbl>
            <c:dLbl>
              <c:idx val="4"/>
              <c:layout>
                <c:manualLayout>
                  <c:x val="-3.2024217760245284E-2"/>
                  <c:y val="2.553720043341426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B281-6443-B1F8-8F6D5B6C4E68}"/>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80DE7D"/>
                    </a:solidFill>
                    <a:latin typeface="Roboto"/>
                    <a:ea typeface="Roboto"/>
                    <a:cs typeface="Roboto"/>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'1_benchmark'!$W$143:$AA$143</c:f>
              <c:numCache>
                <c:formatCode>General</c:formatCode>
                <c:ptCount val="5"/>
                <c:pt idx="0">
                  <c:v>2017</c:v>
                </c:pt>
                <c:pt idx="1">
                  <c:v>2018</c:v>
                </c:pt>
                <c:pt idx="2">
                  <c:v>2019</c:v>
                </c:pt>
                <c:pt idx="3">
                  <c:v>2020</c:v>
                </c:pt>
                <c:pt idx="4">
                  <c:v>2021</c:v>
                </c:pt>
              </c:numCache>
            </c:numRef>
          </c:cat>
          <c:val>
            <c:numRef>
              <c:f>'1_benchmark'!$W$146:$AA$146</c:f>
              <c:numCache>
                <c:formatCode>0%</c:formatCode>
                <c:ptCount val="5"/>
                <c:pt idx="0">
                  <c:v>0.40050377833753148</c:v>
                </c:pt>
                <c:pt idx="1">
                  <c:v>0.46788413098236775</c:v>
                </c:pt>
                <c:pt idx="2">
                  <c:v>0.44710327455919396</c:v>
                </c:pt>
                <c:pt idx="3">
                  <c:v>0.50818639798488663</c:v>
                </c:pt>
                <c:pt idx="4">
                  <c:v>0.52392947103274556</c:v>
                </c:pt>
              </c:numCache>
            </c:numRef>
          </c:val>
          <c:smooth val="0"/>
          <c:extLst>
            <c:ext xmlns:c16="http://schemas.microsoft.com/office/drawing/2014/chart" uri="{C3380CC4-5D6E-409C-BE32-E72D297353CC}">
              <c16:uniqueId val="{00000008-B281-6443-B1F8-8F6D5B6C4E68}"/>
            </c:ext>
          </c:extLst>
        </c:ser>
        <c:ser>
          <c:idx val="3"/>
          <c:order val="3"/>
          <c:tx>
            <c:strRef>
              <c:f>'1_benchmark'!$V$147</c:f>
              <c:strCache>
                <c:ptCount val="1"/>
                <c:pt idx="0">
                  <c:v>Simmons</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dLbls>
            <c:dLbl>
              <c:idx val="0"/>
              <c:layout>
                <c:manualLayout>
                  <c:x val="-6.5377914454333663E-2"/>
                  <c:y val="-1.824085745243875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B281-6443-B1F8-8F6D5B6C4E68}"/>
                </c:ext>
              </c:extLst>
            </c:dLbl>
            <c:dLbl>
              <c:idx val="1"/>
              <c:layout>
                <c:manualLayout>
                  <c:x val="-3.387720090991686E-2"/>
                  <c:y val="-3.648171490487758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B281-6443-B1F8-8F6D5B6C4E68}"/>
                </c:ext>
              </c:extLst>
            </c:dLbl>
            <c:dLbl>
              <c:idx val="2"/>
              <c:layout>
                <c:manualLayout>
                  <c:x val="-7.2789847053019982E-2"/>
                  <c:y val="-1.824085745243875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B281-6443-B1F8-8F6D5B6C4E68}"/>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EACC77"/>
                    </a:solidFill>
                    <a:latin typeface="Roboto"/>
                    <a:ea typeface="Roboto"/>
                    <a:cs typeface="Roboto"/>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'1_benchmark'!$W$143:$AA$143</c:f>
              <c:numCache>
                <c:formatCode>General</c:formatCode>
                <c:ptCount val="5"/>
                <c:pt idx="0">
                  <c:v>2017</c:v>
                </c:pt>
                <c:pt idx="1">
                  <c:v>2018</c:v>
                </c:pt>
                <c:pt idx="2">
                  <c:v>2019</c:v>
                </c:pt>
                <c:pt idx="3">
                  <c:v>2020</c:v>
                </c:pt>
                <c:pt idx="4">
                  <c:v>2021</c:v>
                </c:pt>
              </c:numCache>
            </c:numRef>
          </c:cat>
          <c:val>
            <c:numRef>
              <c:f>'1_benchmark'!$W$147:$AA$147</c:f>
              <c:numCache>
                <c:formatCode>0%</c:formatCode>
                <c:ptCount val="5"/>
                <c:pt idx="0">
                  <c:v>0.24055415617128464</c:v>
                </c:pt>
                <c:pt idx="1">
                  <c:v>0.27329974811083124</c:v>
                </c:pt>
                <c:pt idx="2">
                  <c:v>0.34068010075566751</c:v>
                </c:pt>
                <c:pt idx="3">
                  <c:v>0.23110831234256926</c:v>
                </c:pt>
                <c:pt idx="4">
                  <c:v>0.2096977329974811</c:v>
                </c:pt>
              </c:numCache>
            </c:numRef>
          </c:val>
          <c:smooth val="0"/>
          <c:extLst>
            <c:ext xmlns:c16="http://schemas.microsoft.com/office/drawing/2014/chart" uri="{C3380CC4-5D6E-409C-BE32-E72D297353CC}">
              <c16:uniqueId val="{0000000C-B281-6443-B1F8-8F6D5B6C4E68}"/>
            </c:ext>
          </c:extLst>
        </c:ser>
        <c:ser>
          <c:idx val="4"/>
          <c:order val="4"/>
          <c:tx>
            <c:strRef>
              <c:f>'1_benchmark'!$V$148</c:f>
              <c:strCache>
                <c:ptCount val="1"/>
                <c:pt idx="0">
                  <c:v>Tempur</c:v>
                </c:pt>
              </c:strCache>
            </c:strRef>
          </c:tx>
          <c:spPr>
            <a:ln w="50800" cap="rnd">
              <a:solidFill>
                <a:srgbClr val="F09C47"/>
              </a:solidFill>
              <a:prstDash val="solid"/>
              <a:round/>
            </a:ln>
            <a:effectLst>
              <a:outerShdw blurRad="63500" dist="37357" dir="2700000" rotWithShape="0">
                <a:scrgbClr r="0" g="0" b="0">
                  <a:alpha val="0"/>
                </a:scrgbClr>
              </a:outerShdw>
            </a:effectLst>
          </c:spPr>
          <c:marker>
            <c:symbol val="none"/>
          </c:marker>
          <c:dLbls>
            <c:dLbl>
              <c:idx val="0"/>
              <c:layout>
                <c:manualLayout>
                  <c:x val="-6.9083880753676843E-2"/>
                  <c:y val="1.459268596195087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B281-6443-B1F8-8F6D5B6C4E68}"/>
                </c:ext>
              </c:extLst>
            </c:dLbl>
            <c:dLbl>
              <c:idx val="1"/>
              <c:layout>
                <c:manualLayout>
                  <c:x val="-3.387720090991686E-2"/>
                  <c:y val="4.377805788585302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B281-6443-B1F8-8F6D5B6C4E68}"/>
                </c:ext>
              </c:extLst>
            </c:dLbl>
            <c:dLbl>
              <c:idx val="2"/>
              <c:layout>
                <c:manualLayout>
                  <c:x val="-3.5730184059588506E-2"/>
                  <c:y val="2.188902894292637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B281-6443-B1F8-8F6D5B6C4E68}"/>
                </c:ext>
              </c:extLst>
            </c:dLbl>
            <c:dLbl>
              <c:idx val="3"/>
              <c:layout>
                <c:manualLayout>
                  <c:x val="-3.0171234610573704E-2"/>
                  <c:y val="3.283354341438976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B281-6443-B1F8-8F6D5B6C4E68}"/>
                </c:ext>
              </c:extLst>
            </c:dLbl>
            <c:dLbl>
              <c:idx val="4"/>
              <c:layout>
                <c:manualLayout>
                  <c:x val="-3.5730184059588575E-2"/>
                  <c:y val="4.377805788585288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B281-6443-B1F8-8F6D5B6C4E68}"/>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F09C47"/>
                    </a:solidFill>
                    <a:latin typeface="Roboto"/>
                    <a:ea typeface="Roboto"/>
                    <a:cs typeface="Roboto"/>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'1_benchmark'!$W$143:$AA$143</c:f>
              <c:numCache>
                <c:formatCode>General</c:formatCode>
                <c:ptCount val="5"/>
                <c:pt idx="0">
                  <c:v>2017</c:v>
                </c:pt>
                <c:pt idx="1">
                  <c:v>2018</c:v>
                </c:pt>
                <c:pt idx="2">
                  <c:v>2019</c:v>
                </c:pt>
                <c:pt idx="3">
                  <c:v>2020</c:v>
                </c:pt>
                <c:pt idx="4">
                  <c:v>2021</c:v>
                </c:pt>
              </c:numCache>
            </c:numRef>
          </c:cat>
          <c:val>
            <c:numRef>
              <c:f>'1_benchmark'!$W$148:$AA$148</c:f>
              <c:numCache>
                <c:formatCode>0%</c:formatCode>
                <c:ptCount val="5"/>
                <c:pt idx="0">
                  <c:v>0.17821158690176322</c:v>
                </c:pt>
                <c:pt idx="1">
                  <c:v>0.22795969773299748</c:v>
                </c:pt>
                <c:pt idx="2">
                  <c:v>0.20340050377833754</c:v>
                </c:pt>
                <c:pt idx="3">
                  <c:v>0.15806045340050379</c:v>
                </c:pt>
                <c:pt idx="4">
                  <c:v>0.17821158690176322</c:v>
                </c:pt>
              </c:numCache>
            </c:numRef>
          </c:val>
          <c:smooth val="0"/>
          <c:extLst>
            <c:ext xmlns:c16="http://schemas.microsoft.com/office/drawing/2014/chart" uri="{C3380CC4-5D6E-409C-BE32-E72D297353CC}">
              <c16:uniqueId val="{00000012-B281-6443-B1F8-8F6D5B6C4E68}"/>
            </c:ext>
          </c:extLst>
        </c:ser>
        <c:dLbls>
          <c:dLblPos val="t"/>
          <c:showLegendKey val="0"/>
          <c:showVal val="1"/>
          <c:showCatName val="0"/>
          <c:showSerName val="0"/>
          <c:showPercent val="0"/>
          <c:showBubbleSize val="0"/>
        </c:dLbls>
        <c:smooth val="0"/>
        <c:axId val="553280159"/>
        <c:axId val="446997039"/>
      </c:lineChart>
      <c:catAx>
        <c:axId val="553280159"/>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46997039"/>
        <c:crosses val="autoZero"/>
        <c:auto val="1"/>
        <c:lblAlgn val="ctr"/>
        <c:lblOffset val="100"/>
        <c:noMultiLvlLbl val="0"/>
      </c:catAx>
      <c:valAx>
        <c:axId val="446997039"/>
        <c:scaling>
          <c:orientation val="minMax"/>
        </c:scaling>
        <c:delete val="0"/>
        <c:axPos val="l"/>
        <c:majorGridlines>
          <c:spPr>
            <a:ln w="9525" cap="flat" cmpd="sng" algn="ctr">
              <a:solidFill>
                <a:srgbClr val="BCB5AC"/>
              </a:solidFill>
              <a:prstDash val="solid"/>
              <a:round/>
            </a:ln>
            <a:effectLst/>
          </c:spPr>
        </c:majorGridlines>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5532801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Interest in competitor brands: index to 2017</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lineChart>
        <c:grouping val="standard"/>
        <c:varyColors val="0"/>
        <c:ser>
          <c:idx val="0"/>
          <c:order val="0"/>
          <c:tx>
            <c:strRef>
              <c:f>'1_benchmark'!$W$127</c:f>
              <c:strCache>
                <c:ptCount val="1"/>
                <c:pt idx="0">
                  <c:v>Restonic</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numRef>
              <c:f>'1_benchmark'!$X$126:$AB$126</c:f>
              <c:numCache>
                <c:formatCode>General</c:formatCode>
                <c:ptCount val="5"/>
                <c:pt idx="0">
                  <c:v>2017</c:v>
                </c:pt>
                <c:pt idx="1">
                  <c:v>2018</c:v>
                </c:pt>
                <c:pt idx="2">
                  <c:v>2019</c:v>
                </c:pt>
                <c:pt idx="3">
                  <c:v>2020</c:v>
                </c:pt>
                <c:pt idx="4">
                  <c:v>2021</c:v>
                </c:pt>
              </c:numCache>
            </c:numRef>
          </c:cat>
          <c:val>
            <c:numRef>
              <c:f>'1_benchmark'!$X$127:$AB$127</c:f>
              <c:numCache>
                <c:formatCode>0.00</c:formatCode>
                <c:ptCount val="5"/>
                <c:pt idx="0">
                  <c:v>1</c:v>
                </c:pt>
                <c:pt idx="1">
                  <c:v>1.42882249560632</c:v>
                </c:pt>
                <c:pt idx="2">
                  <c:v>1.6274165202108899</c:v>
                </c:pt>
                <c:pt idx="3">
                  <c:v>1.7557117750439299</c:v>
                </c:pt>
                <c:pt idx="4">
                  <c:v>1.72583479789103</c:v>
                </c:pt>
              </c:numCache>
            </c:numRef>
          </c:val>
          <c:smooth val="0"/>
          <c:extLst>
            <c:ext xmlns:c16="http://schemas.microsoft.com/office/drawing/2014/chart" uri="{C3380CC4-5D6E-409C-BE32-E72D297353CC}">
              <c16:uniqueId val="{00000000-BA6A-AC43-BD03-F7A825EBAF6A}"/>
            </c:ext>
          </c:extLst>
        </c:ser>
        <c:ser>
          <c:idx val="1"/>
          <c:order val="1"/>
          <c:tx>
            <c:strRef>
              <c:f>'1_benchmark'!$W$128</c:f>
              <c:strCache>
                <c:ptCount val="1"/>
                <c:pt idx="0">
                  <c:v>Cloud nine - combined</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numRef>
              <c:f>'1_benchmark'!$X$126:$AB$126</c:f>
              <c:numCache>
                <c:formatCode>General</c:formatCode>
                <c:ptCount val="5"/>
                <c:pt idx="0">
                  <c:v>2017</c:v>
                </c:pt>
                <c:pt idx="1">
                  <c:v>2018</c:v>
                </c:pt>
                <c:pt idx="2">
                  <c:v>2019</c:v>
                </c:pt>
                <c:pt idx="3">
                  <c:v>2020</c:v>
                </c:pt>
                <c:pt idx="4">
                  <c:v>2021</c:v>
                </c:pt>
              </c:numCache>
            </c:numRef>
          </c:cat>
          <c:val>
            <c:numRef>
              <c:f>'1_benchmark'!$X$128:$AB$128</c:f>
              <c:numCache>
                <c:formatCode>0.00</c:formatCode>
                <c:ptCount val="5"/>
                <c:pt idx="0">
                  <c:v>1</c:v>
                </c:pt>
                <c:pt idx="1">
                  <c:v>1.1682389937106901</c:v>
                </c:pt>
                <c:pt idx="2">
                  <c:v>1.1163522012578599</c:v>
                </c:pt>
                <c:pt idx="3">
                  <c:v>1.2688679245283001</c:v>
                </c:pt>
                <c:pt idx="4">
                  <c:v>1.3081761006289301</c:v>
                </c:pt>
              </c:numCache>
            </c:numRef>
          </c:val>
          <c:smooth val="0"/>
          <c:extLst>
            <c:ext xmlns:c16="http://schemas.microsoft.com/office/drawing/2014/chart" uri="{C3380CC4-5D6E-409C-BE32-E72D297353CC}">
              <c16:uniqueId val="{00000001-BA6A-AC43-BD03-F7A825EBAF6A}"/>
            </c:ext>
          </c:extLst>
        </c:ser>
        <c:ser>
          <c:idx val="2"/>
          <c:order val="2"/>
          <c:tx>
            <c:strRef>
              <c:f>'1_benchmark'!$W$129</c:f>
              <c:strCache>
                <c:ptCount val="1"/>
                <c:pt idx="0">
                  <c:v>Simmons</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cat>
            <c:numRef>
              <c:f>'1_benchmark'!$X$126:$AB$126</c:f>
              <c:numCache>
                <c:formatCode>General</c:formatCode>
                <c:ptCount val="5"/>
                <c:pt idx="0">
                  <c:v>2017</c:v>
                </c:pt>
                <c:pt idx="1">
                  <c:v>2018</c:v>
                </c:pt>
                <c:pt idx="2">
                  <c:v>2019</c:v>
                </c:pt>
                <c:pt idx="3">
                  <c:v>2020</c:v>
                </c:pt>
                <c:pt idx="4">
                  <c:v>2021</c:v>
                </c:pt>
              </c:numCache>
            </c:numRef>
          </c:cat>
          <c:val>
            <c:numRef>
              <c:f>'1_benchmark'!$X$129:$AB$129</c:f>
              <c:numCache>
                <c:formatCode>0.00</c:formatCode>
                <c:ptCount val="5"/>
                <c:pt idx="0">
                  <c:v>1</c:v>
                </c:pt>
                <c:pt idx="1">
                  <c:v>1.13612565445026</c:v>
                </c:pt>
                <c:pt idx="2">
                  <c:v>1.4162303664921401</c:v>
                </c:pt>
                <c:pt idx="3">
                  <c:v>0.96073298429319298</c:v>
                </c:pt>
                <c:pt idx="4">
                  <c:v>0.87172774869109904</c:v>
                </c:pt>
              </c:numCache>
            </c:numRef>
          </c:val>
          <c:smooth val="0"/>
          <c:extLst>
            <c:ext xmlns:c16="http://schemas.microsoft.com/office/drawing/2014/chart" uri="{C3380CC4-5D6E-409C-BE32-E72D297353CC}">
              <c16:uniqueId val="{00000002-BA6A-AC43-BD03-F7A825EBAF6A}"/>
            </c:ext>
          </c:extLst>
        </c:ser>
        <c:ser>
          <c:idx val="3"/>
          <c:order val="3"/>
          <c:tx>
            <c:strRef>
              <c:f>'1_benchmark'!$W$130</c:f>
              <c:strCache>
                <c:ptCount val="1"/>
                <c:pt idx="0">
                  <c:v>Tempur</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cat>
            <c:numRef>
              <c:f>'1_benchmark'!$X$126:$AB$126</c:f>
              <c:numCache>
                <c:formatCode>General</c:formatCode>
                <c:ptCount val="5"/>
                <c:pt idx="0">
                  <c:v>2017</c:v>
                </c:pt>
                <c:pt idx="1">
                  <c:v>2018</c:v>
                </c:pt>
                <c:pt idx="2">
                  <c:v>2019</c:v>
                </c:pt>
                <c:pt idx="3">
                  <c:v>2020</c:v>
                </c:pt>
                <c:pt idx="4">
                  <c:v>2021</c:v>
                </c:pt>
              </c:numCache>
            </c:numRef>
          </c:cat>
          <c:val>
            <c:numRef>
              <c:f>'1_benchmark'!$X$130:$AB$130</c:f>
              <c:numCache>
                <c:formatCode>0.00</c:formatCode>
                <c:ptCount val="5"/>
                <c:pt idx="0">
                  <c:v>1</c:v>
                </c:pt>
                <c:pt idx="1">
                  <c:v>1.27915194346289</c:v>
                </c:pt>
                <c:pt idx="2">
                  <c:v>1.1413427561837399</c:v>
                </c:pt>
                <c:pt idx="3">
                  <c:v>0.88692579505300295</c:v>
                </c:pt>
                <c:pt idx="4">
                  <c:v>1</c:v>
                </c:pt>
              </c:numCache>
            </c:numRef>
          </c:val>
          <c:smooth val="0"/>
          <c:extLst>
            <c:ext xmlns:c16="http://schemas.microsoft.com/office/drawing/2014/chart" uri="{C3380CC4-5D6E-409C-BE32-E72D297353CC}">
              <c16:uniqueId val="{00000003-BA6A-AC43-BD03-F7A825EBAF6A}"/>
            </c:ext>
          </c:extLst>
        </c:ser>
        <c:ser>
          <c:idx val="4"/>
          <c:order val="4"/>
          <c:tx>
            <c:strRef>
              <c:f>'1_benchmark'!$W$131</c:f>
              <c:strCache>
                <c:ptCount val="1"/>
                <c:pt idx="0">
                  <c:v>Rest Assured</c:v>
                </c:pt>
              </c:strCache>
            </c:strRef>
          </c:tx>
          <c:spPr>
            <a:ln w="50800" cap="rnd">
              <a:solidFill>
                <a:srgbClr val="F09C47"/>
              </a:solidFill>
              <a:prstDash val="solid"/>
              <a:round/>
            </a:ln>
            <a:effectLst>
              <a:outerShdw blurRad="63500" dist="37357" dir="2700000" rotWithShape="0">
                <a:scrgbClr r="0" g="0" b="0">
                  <a:alpha val="0"/>
                </a:scrgbClr>
              </a:outerShdw>
            </a:effectLst>
          </c:spPr>
          <c:marker>
            <c:symbol val="none"/>
          </c:marker>
          <c:cat>
            <c:numRef>
              <c:f>'1_benchmark'!$X$126:$AB$126</c:f>
              <c:numCache>
                <c:formatCode>General</c:formatCode>
                <c:ptCount val="5"/>
                <c:pt idx="0">
                  <c:v>2017</c:v>
                </c:pt>
                <c:pt idx="1">
                  <c:v>2018</c:v>
                </c:pt>
                <c:pt idx="2">
                  <c:v>2019</c:v>
                </c:pt>
                <c:pt idx="3">
                  <c:v>2020</c:v>
                </c:pt>
                <c:pt idx="4">
                  <c:v>2021</c:v>
                </c:pt>
              </c:numCache>
            </c:numRef>
          </c:cat>
          <c:val>
            <c:numRef>
              <c:f>'1_benchmark'!$X$131:$AB$131</c:f>
              <c:numCache>
                <c:formatCode>0.00</c:formatCode>
                <c:ptCount val="5"/>
                <c:pt idx="0">
                  <c:v>1</c:v>
                </c:pt>
                <c:pt idx="1">
                  <c:v>0.85909090909090902</c:v>
                </c:pt>
                <c:pt idx="2">
                  <c:v>1.0590909090909</c:v>
                </c:pt>
                <c:pt idx="3">
                  <c:v>1.3181818181818099</c:v>
                </c:pt>
                <c:pt idx="4">
                  <c:v>1.16818181818181</c:v>
                </c:pt>
              </c:numCache>
            </c:numRef>
          </c:val>
          <c:smooth val="0"/>
          <c:extLst>
            <c:ext xmlns:c16="http://schemas.microsoft.com/office/drawing/2014/chart" uri="{C3380CC4-5D6E-409C-BE32-E72D297353CC}">
              <c16:uniqueId val="{00000004-BA6A-AC43-BD03-F7A825EBAF6A}"/>
            </c:ext>
          </c:extLst>
        </c:ser>
        <c:ser>
          <c:idx val="5"/>
          <c:order val="5"/>
          <c:tx>
            <c:strRef>
              <c:f>'1_benchmark'!$W$132</c:f>
              <c:strCache>
                <c:ptCount val="1"/>
                <c:pt idx="0">
                  <c:v>Serta</c:v>
                </c:pt>
              </c:strCache>
            </c:strRef>
          </c:tx>
          <c:spPr>
            <a:ln w="50800" cap="rnd">
              <a:solidFill>
                <a:srgbClr val="F06347"/>
              </a:solidFill>
              <a:prstDash val="solid"/>
              <a:round/>
            </a:ln>
            <a:effectLst>
              <a:outerShdw blurRad="63500" dist="37357" dir="2700000" rotWithShape="0">
                <a:scrgbClr r="0" g="0" b="0">
                  <a:alpha val="0"/>
                </a:scrgbClr>
              </a:outerShdw>
            </a:effectLst>
          </c:spPr>
          <c:marker>
            <c:symbol val="none"/>
          </c:marker>
          <c:cat>
            <c:numRef>
              <c:f>'1_benchmark'!$X$126:$AB$126</c:f>
              <c:numCache>
                <c:formatCode>General</c:formatCode>
                <c:ptCount val="5"/>
                <c:pt idx="0">
                  <c:v>2017</c:v>
                </c:pt>
                <c:pt idx="1">
                  <c:v>2018</c:v>
                </c:pt>
                <c:pt idx="2">
                  <c:v>2019</c:v>
                </c:pt>
                <c:pt idx="3">
                  <c:v>2020</c:v>
                </c:pt>
                <c:pt idx="4">
                  <c:v>2021</c:v>
                </c:pt>
              </c:numCache>
            </c:numRef>
          </c:cat>
          <c:val>
            <c:numRef>
              <c:f>'1_benchmark'!$X$132:$AB$132</c:f>
              <c:numCache>
                <c:formatCode>0.00</c:formatCode>
                <c:ptCount val="5"/>
                <c:pt idx="0">
                  <c:v>1</c:v>
                </c:pt>
                <c:pt idx="1">
                  <c:v>0.84862385321100897</c:v>
                </c:pt>
                <c:pt idx="2">
                  <c:v>1.3394495412844001</c:v>
                </c:pt>
                <c:pt idx="3">
                  <c:v>1.2064220183486201</c:v>
                </c:pt>
                <c:pt idx="4">
                  <c:v>1.0137614678899001</c:v>
                </c:pt>
              </c:numCache>
            </c:numRef>
          </c:val>
          <c:smooth val="0"/>
          <c:extLst>
            <c:ext xmlns:c16="http://schemas.microsoft.com/office/drawing/2014/chart" uri="{C3380CC4-5D6E-409C-BE32-E72D297353CC}">
              <c16:uniqueId val="{00000005-BA6A-AC43-BD03-F7A825EBAF6A}"/>
            </c:ext>
          </c:extLst>
        </c:ser>
        <c:ser>
          <c:idx val="6"/>
          <c:order val="6"/>
          <c:tx>
            <c:strRef>
              <c:f>'1_benchmark'!$W$133</c:f>
              <c:strCache>
                <c:ptCount val="1"/>
                <c:pt idx="0">
                  <c:v>Dunlopillo</c:v>
                </c:pt>
              </c:strCache>
            </c:strRef>
          </c:tx>
          <c:spPr>
            <a:ln w="50800" cap="rnd">
              <a:solidFill>
                <a:srgbClr val="C96378"/>
              </a:solidFill>
              <a:prstDash val="solid"/>
              <a:round/>
            </a:ln>
            <a:effectLst>
              <a:outerShdw blurRad="63500" dist="37357" dir="2700000" rotWithShape="0">
                <a:scrgbClr r="0" g="0" b="0">
                  <a:alpha val="0"/>
                </a:scrgbClr>
              </a:outerShdw>
            </a:effectLst>
          </c:spPr>
          <c:marker>
            <c:symbol val="none"/>
          </c:marker>
          <c:cat>
            <c:numRef>
              <c:f>'1_benchmark'!$X$126:$AB$126</c:f>
              <c:numCache>
                <c:formatCode>General</c:formatCode>
                <c:ptCount val="5"/>
                <c:pt idx="0">
                  <c:v>2017</c:v>
                </c:pt>
                <c:pt idx="1">
                  <c:v>2018</c:v>
                </c:pt>
                <c:pt idx="2">
                  <c:v>2019</c:v>
                </c:pt>
                <c:pt idx="3">
                  <c:v>2020</c:v>
                </c:pt>
                <c:pt idx="4">
                  <c:v>2021</c:v>
                </c:pt>
              </c:numCache>
            </c:numRef>
          </c:cat>
          <c:val>
            <c:numRef>
              <c:f>'1_benchmark'!$X$133:$AB$133</c:f>
              <c:numCache>
                <c:formatCode>0.00</c:formatCode>
                <c:ptCount val="5"/>
                <c:pt idx="0">
                  <c:v>1</c:v>
                </c:pt>
                <c:pt idx="1">
                  <c:v>0.56976744186046502</c:v>
                </c:pt>
                <c:pt idx="2">
                  <c:v>0.41860465116279</c:v>
                </c:pt>
                <c:pt idx="3">
                  <c:v>0.59302325581395299</c:v>
                </c:pt>
                <c:pt idx="4">
                  <c:v>0.75581395348837199</c:v>
                </c:pt>
              </c:numCache>
            </c:numRef>
          </c:val>
          <c:smooth val="0"/>
          <c:extLst>
            <c:ext xmlns:c16="http://schemas.microsoft.com/office/drawing/2014/chart" uri="{C3380CC4-5D6E-409C-BE32-E72D297353CC}">
              <c16:uniqueId val="{00000006-BA6A-AC43-BD03-F7A825EBAF6A}"/>
            </c:ext>
          </c:extLst>
        </c:ser>
        <c:dLbls>
          <c:showLegendKey val="0"/>
          <c:showVal val="0"/>
          <c:showCatName val="0"/>
          <c:showSerName val="0"/>
          <c:showPercent val="0"/>
          <c:showBubbleSize val="0"/>
        </c:dLbls>
        <c:smooth val="0"/>
        <c:axId val="628019503"/>
        <c:axId val="627761391"/>
      </c:lineChart>
      <c:catAx>
        <c:axId val="62801950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627761391"/>
        <c:crosses val="autoZero"/>
        <c:auto val="1"/>
        <c:lblAlgn val="ctr"/>
        <c:lblOffset val="100"/>
        <c:noMultiLvlLbl val="0"/>
      </c:catAx>
      <c:valAx>
        <c:axId val="627761391"/>
        <c:scaling>
          <c:orientation val="minMax"/>
        </c:scaling>
        <c:delete val="0"/>
        <c:axPos val="l"/>
        <c:majorGridlines>
          <c:spPr>
            <a:ln w="9525" cap="flat" cmpd="sng" algn="ctr">
              <a:solidFill>
                <a:srgbClr val="BCB5AC"/>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628019503"/>
        <c:crosses val="autoZero"/>
        <c:crossBetween val="between"/>
        <c:majorUnit val="1"/>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Proportion of interest in Bravo brands</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percentStacked"/>
        <c:varyColors val="0"/>
        <c:ser>
          <c:idx val="0"/>
          <c:order val="0"/>
          <c:tx>
            <c:strRef>
              <c:f>'1_benchmark'!$W$82</c:f>
              <c:strCache>
                <c:ptCount val="1"/>
                <c:pt idx="0">
                  <c:v>Sealy</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'1_benchmark'!$X$82:$AB$82</c:f>
              <c:numCache>
                <c:formatCode>0%</c:formatCode>
                <c:ptCount val="5"/>
                <c:pt idx="0">
                  <c:v>0.74529780564263326</c:v>
                </c:pt>
                <c:pt idx="1">
                  <c:v>0.759493670886076</c:v>
                </c:pt>
                <c:pt idx="2">
                  <c:v>0.78155339805825241</c:v>
                </c:pt>
                <c:pt idx="3">
                  <c:v>0.76310272536687629</c:v>
                </c:pt>
                <c:pt idx="4">
                  <c:v>0.77728830151737638</c:v>
                </c:pt>
              </c:numCache>
            </c:numRef>
          </c:val>
          <c:extLst>
            <c:ext xmlns:c16="http://schemas.microsoft.com/office/drawing/2014/chart" uri="{C3380CC4-5D6E-409C-BE32-E72D297353CC}">
              <c16:uniqueId val="{00000000-0E08-4E48-9A7D-265697F3ACC8}"/>
            </c:ext>
          </c:extLst>
        </c:ser>
        <c:ser>
          <c:idx val="1"/>
          <c:order val="1"/>
          <c:tx>
            <c:strRef>
              <c:f>'1_benchmark'!$W$83</c:f>
              <c:strCache>
                <c:ptCount val="1"/>
                <c:pt idx="0">
                  <c:v>Edblo</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'1_benchmark'!$X$83:$AB$83</c:f>
              <c:numCache>
                <c:formatCode>0%</c:formatCode>
                <c:ptCount val="5"/>
                <c:pt idx="0">
                  <c:v>0.12147335423197492</c:v>
                </c:pt>
                <c:pt idx="1">
                  <c:v>0.13431786216596342</c:v>
                </c:pt>
                <c:pt idx="2">
                  <c:v>0.10315533980582524</c:v>
                </c:pt>
                <c:pt idx="3">
                  <c:v>0.11373165618448637</c:v>
                </c:pt>
                <c:pt idx="4">
                  <c:v>9.9853157121879588E-2</c:v>
                </c:pt>
              </c:numCache>
            </c:numRef>
          </c:val>
          <c:extLst>
            <c:ext xmlns:c16="http://schemas.microsoft.com/office/drawing/2014/chart" uri="{C3380CC4-5D6E-409C-BE32-E72D297353CC}">
              <c16:uniqueId val="{00000001-0E08-4E48-9A7D-265697F3ACC8}"/>
            </c:ext>
          </c:extLst>
        </c:ser>
        <c:ser>
          <c:idx val="2"/>
          <c:order val="2"/>
          <c:tx>
            <c:strRef>
              <c:f>'1_benchmark'!$W$84</c:f>
              <c:strCache>
                <c:ptCount val="1"/>
                <c:pt idx="0">
                  <c:v>Slumberland - combined</c:v>
                </c:pt>
              </c:strCache>
            </c:strRef>
          </c:tx>
          <c:spPr>
            <a:solidFill>
              <a:srgbClr val="3CD6A3"/>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'1_benchmark'!$X$84:$AB$84</c:f>
              <c:numCache>
                <c:formatCode>0%</c:formatCode>
                <c:ptCount val="5"/>
                <c:pt idx="0">
                  <c:v>6.1912225705329151E-2</c:v>
                </c:pt>
                <c:pt idx="1">
                  <c:v>3.1645569620253167E-2</c:v>
                </c:pt>
                <c:pt idx="2">
                  <c:v>6.4320388349514562E-2</c:v>
                </c:pt>
                <c:pt idx="3">
                  <c:v>4.40251572327044E-2</c:v>
                </c:pt>
                <c:pt idx="4">
                  <c:v>7.586882036221243E-2</c:v>
                </c:pt>
              </c:numCache>
            </c:numRef>
          </c:val>
          <c:extLst>
            <c:ext xmlns:c16="http://schemas.microsoft.com/office/drawing/2014/chart" uri="{C3380CC4-5D6E-409C-BE32-E72D297353CC}">
              <c16:uniqueId val="{00000002-0E08-4E48-9A7D-265697F3ACC8}"/>
            </c:ext>
          </c:extLst>
        </c:ser>
        <c:ser>
          <c:idx val="3"/>
          <c:order val="3"/>
          <c:tx>
            <c:strRef>
              <c:f>'1_benchmark'!$W$85</c:f>
              <c:strCache>
                <c:ptCount val="1"/>
                <c:pt idx="0">
                  <c:v>King Koil - combined</c:v>
                </c:pt>
              </c:strCache>
            </c:strRef>
          </c:tx>
          <c:spPr>
            <a:solidFill>
              <a:srgbClr val="80DE7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'1_benchmark'!$X$85:$AB$85</c:f>
              <c:numCache>
                <c:formatCode>0%</c:formatCode>
                <c:ptCount val="5"/>
                <c:pt idx="0">
                  <c:v>7.1316614420062693E-2</c:v>
                </c:pt>
                <c:pt idx="1">
                  <c:v>7.4542897327707455E-2</c:v>
                </c:pt>
                <c:pt idx="2">
                  <c:v>5.0970873786407765E-2</c:v>
                </c:pt>
                <c:pt idx="3">
                  <c:v>7.914046121593292E-2</c:v>
                </c:pt>
                <c:pt idx="4">
                  <c:v>4.6989720998531569E-2</c:v>
                </c:pt>
              </c:numCache>
            </c:numRef>
          </c:val>
          <c:extLst>
            <c:ext xmlns:c16="http://schemas.microsoft.com/office/drawing/2014/chart" uri="{C3380CC4-5D6E-409C-BE32-E72D297353CC}">
              <c16:uniqueId val="{00000003-0E08-4E48-9A7D-265697F3ACC8}"/>
            </c:ext>
          </c:extLst>
        </c:ser>
        <c:dLbls>
          <c:dLblPos val="ctr"/>
          <c:showLegendKey val="0"/>
          <c:showVal val="1"/>
          <c:showCatName val="0"/>
          <c:showSerName val="0"/>
          <c:showPercent val="0"/>
          <c:showBubbleSize val="0"/>
        </c:dLbls>
        <c:gapWidth val="150"/>
        <c:overlap val="100"/>
        <c:axId val="461558239"/>
        <c:axId val="461559887"/>
      </c:barChart>
      <c:catAx>
        <c:axId val="461558239"/>
        <c:scaling>
          <c:orientation val="minMax"/>
        </c:scaling>
        <c:delete val="0"/>
        <c:axPos val="b"/>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61559887"/>
        <c:crosses val="autoZero"/>
        <c:auto val="1"/>
        <c:lblAlgn val="ctr"/>
        <c:lblOffset val="100"/>
        <c:noMultiLvlLbl val="0"/>
      </c:catAx>
      <c:valAx>
        <c:axId val="461559887"/>
        <c:scaling>
          <c:orientation val="minMax"/>
        </c:scaling>
        <c:delete val="0"/>
        <c:axPos val="l"/>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61558239"/>
        <c:crosses val="autoZero"/>
        <c:crossBetween val="between"/>
        <c:majorUnit val="0.25"/>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Proportion of interest in rest of market brands</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percentStacked"/>
        <c:varyColors val="0"/>
        <c:ser>
          <c:idx val="0"/>
          <c:order val="0"/>
          <c:tx>
            <c:strRef>
              <c:f>'1_benchmark'!$W$94</c:f>
              <c:strCache>
                <c:ptCount val="1"/>
                <c:pt idx="0">
                  <c:v>Restonic</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'1_benchmark'!$X$93:$AB$93</c:f>
              <c:numCache>
                <c:formatCode>General</c:formatCode>
                <c:ptCount val="5"/>
                <c:pt idx="0">
                  <c:v>2017</c:v>
                </c:pt>
                <c:pt idx="1">
                  <c:v>2018</c:v>
                </c:pt>
                <c:pt idx="2">
                  <c:v>2019</c:v>
                </c:pt>
                <c:pt idx="3">
                  <c:v>2020</c:v>
                </c:pt>
                <c:pt idx="4">
                  <c:v>2021</c:v>
                </c:pt>
              </c:numCache>
            </c:numRef>
          </c:cat>
          <c:val>
            <c:numRef>
              <c:f>'1_benchmark'!$X$94:$AB$94</c:f>
              <c:numCache>
                <c:formatCode>0%</c:formatCode>
                <c:ptCount val="5"/>
                <c:pt idx="0">
                  <c:v>0.23678734914689969</c:v>
                </c:pt>
                <c:pt idx="1">
                  <c:v>0.29297297297297298</c:v>
                </c:pt>
                <c:pt idx="2">
                  <c:v>0.29957942413458427</c:v>
                </c:pt>
                <c:pt idx="3">
                  <c:v>0.32992073976221931</c:v>
                </c:pt>
                <c:pt idx="4">
                  <c:v>0.3297515110812626</c:v>
                </c:pt>
              </c:numCache>
            </c:numRef>
          </c:val>
          <c:extLst>
            <c:ext xmlns:c16="http://schemas.microsoft.com/office/drawing/2014/chart" uri="{C3380CC4-5D6E-409C-BE32-E72D297353CC}">
              <c16:uniqueId val="{00000000-1D4B-064A-99EE-49D79535274C}"/>
            </c:ext>
          </c:extLst>
        </c:ser>
        <c:ser>
          <c:idx val="1"/>
          <c:order val="1"/>
          <c:tx>
            <c:strRef>
              <c:f>'1_benchmark'!$W$95</c:f>
              <c:strCache>
                <c:ptCount val="1"/>
                <c:pt idx="0">
                  <c:v>Cloud nine - combined</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'1_benchmark'!$X$93:$AB$93</c:f>
              <c:numCache>
                <c:formatCode>General</c:formatCode>
                <c:ptCount val="5"/>
                <c:pt idx="0">
                  <c:v>2017</c:v>
                </c:pt>
                <c:pt idx="1">
                  <c:v>2018</c:v>
                </c:pt>
                <c:pt idx="2">
                  <c:v>2019</c:v>
                </c:pt>
                <c:pt idx="3">
                  <c:v>2020</c:v>
                </c:pt>
                <c:pt idx="4">
                  <c:v>2021</c:v>
                </c:pt>
              </c:numCache>
            </c:numRef>
          </c:cat>
          <c:val>
            <c:numRef>
              <c:f>'1_benchmark'!$X$95:$AB$95</c:f>
              <c:numCache>
                <c:formatCode>0%</c:formatCode>
                <c:ptCount val="5"/>
                <c:pt idx="0">
                  <c:v>0.26466916354556802</c:v>
                </c:pt>
                <c:pt idx="1">
                  <c:v>0.26774774774774773</c:v>
                </c:pt>
                <c:pt idx="2">
                  <c:v>0.22969912649627952</c:v>
                </c:pt>
                <c:pt idx="3">
                  <c:v>0.26651254953764864</c:v>
                </c:pt>
                <c:pt idx="4">
                  <c:v>0.27938213566151782</c:v>
                </c:pt>
              </c:numCache>
            </c:numRef>
          </c:val>
          <c:extLst>
            <c:ext xmlns:c16="http://schemas.microsoft.com/office/drawing/2014/chart" uri="{C3380CC4-5D6E-409C-BE32-E72D297353CC}">
              <c16:uniqueId val="{00000001-1D4B-064A-99EE-49D79535274C}"/>
            </c:ext>
          </c:extLst>
        </c:ser>
        <c:ser>
          <c:idx val="2"/>
          <c:order val="2"/>
          <c:tx>
            <c:strRef>
              <c:f>'1_benchmark'!$W$96</c:f>
              <c:strCache>
                <c:ptCount val="1"/>
                <c:pt idx="0">
                  <c:v>Simmons</c:v>
                </c:pt>
              </c:strCache>
            </c:strRef>
          </c:tx>
          <c:spPr>
            <a:solidFill>
              <a:srgbClr val="3CD6A3"/>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'1_benchmark'!$X$93:$AB$93</c:f>
              <c:numCache>
                <c:formatCode>General</c:formatCode>
                <c:ptCount val="5"/>
                <c:pt idx="0">
                  <c:v>2017</c:v>
                </c:pt>
                <c:pt idx="1">
                  <c:v>2018</c:v>
                </c:pt>
                <c:pt idx="2">
                  <c:v>2019</c:v>
                </c:pt>
                <c:pt idx="3">
                  <c:v>2020</c:v>
                </c:pt>
                <c:pt idx="4">
                  <c:v>2021</c:v>
                </c:pt>
              </c:numCache>
            </c:numRef>
          </c:cat>
          <c:val>
            <c:numRef>
              <c:f>'1_benchmark'!$X$96:$AB$96</c:f>
              <c:numCache>
                <c:formatCode>0%</c:formatCode>
                <c:ptCount val="5"/>
                <c:pt idx="0">
                  <c:v>0.15896795672076572</c:v>
                </c:pt>
                <c:pt idx="1">
                  <c:v>0.15639639639639641</c:v>
                </c:pt>
                <c:pt idx="2">
                  <c:v>0.17502426399223553</c:v>
                </c:pt>
                <c:pt idx="3">
                  <c:v>0.12120211360634082</c:v>
                </c:pt>
                <c:pt idx="4">
                  <c:v>0.11182001343183344</c:v>
                </c:pt>
              </c:numCache>
            </c:numRef>
          </c:val>
          <c:extLst>
            <c:ext xmlns:c16="http://schemas.microsoft.com/office/drawing/2014/chart" uri="{C3380CC4-5D6E-409C-BE32-E72D297353CC}">
              <c16:uniqueId val="{00000002-1D4B-064A-99EE-49D79535274C}"/>
            </c:ext>
          </c:extLst>
        </c:ser>
        <c:ser>
          <c:idx val="3"/>
          <c:order val="3"/>
          <c:tx>
            <c:strRef>
              <c:f>'1_benchmark'!$W$97</c:f>
              <c:strCache>
                <c:ptCount val="1"/>
                <c:pt idx="0">
                  <c:v>Tempur</c:v>
                </c:pt>
              </c:strCache>
            </c:strRef>
          </c:tx>
          <c:spPr>
            <a:solidFill>
              <a:srgbClr val="80DE7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'1_benchmark'!$X$93:$AB$93</c:f>
              <c:numCache>
                <c:formatCode>General</c:formatCode>
                <c:ptCount val="5"/>
                <c:pt idx="0">
                  <c:v>2017</c:v>
                </c:pt>
                <c:pt idx="1">
                  <c:v>2018</c:v>
                </c:pt>
                <c:pt idx="2">
                  <c:v>2019</c:v>
                </c:pt>
                <c:pt idx="3">
                  <c:v>2020</c:v>
                </c:pt>
                <c:pt idx="4">
                  <c:v>2021</c:v>
                </c:pt>
              </c:numCache>
            </c:numRef>
          </c:cat>
          <c:val>
            <c:numRef>
              <c:f>'1_benchmark'!$X$97:$AB$97</c:f>
              <c:numCache>
                <c:formatCode>0%</c:formatCode>
                <c:ptCount val="5"/>
                <c:pt idx="0">
                  <c:v>0.11776945484810654</c:v>
                </c:pt>
                <c:pt idx="1">
                  <c:v>0.13045045045045045</c:v>
                </c:pt>
                <c:pt idx="2">
                  <c:v>0.1044969265609835</c:v>
                </c:pt>
                <c:pt idx="3">
                  <c:v>8.2892998678996035E-2</c:v>
                </c:pt>
                <c:pt idx="4">
                  <c:v>9.5030221625251848E-2</c:v>
                </c:pt>
              </c:numCache>
            </c:numRef>
          </c:val>
          <c:extLst>
            <c:ext xmlns:c16="http://schemas.microsoft.com/office/drawing/2014/chart" uri="{C3380CC4-5D6E-409C-BE32-E72D297353CC}">
              <c16:uniqueId val="{00000003-1D4B-064A-99EE-49D79535274C}"/>
            </c:ext>
          </c:extLst>
        </c:ser>
        <c:ser>
          <c:idx val="4"/>
          <c:order val="4"/>
          <c:tx>
            <c:strRef>
              <c:f>'1_benchmark'!$W$98</c:f>
              <c:strCache>
                <c:ptCount val="1"/>
                <c:pt idx="0">
                  <c:v>Rest Assured</c:v>
                </c:pt>
              </c:strCache>
            </c:strRef>
          </c:tx>
          <c:spPr>
            <a:solidFill>
              <a:srgbClr val="EACC7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'1_benchmark'!$X$93:$AB$93</c:f>
              <c:numCache>
                <c:formatCode>General</c:formatCode>
                <c:ptCount val="5"/>
                <c:pt idx="0">
                  <c:v>2017</c:v>
                </c:pt>
                <c:pt idx="1">
                  <c:v>2018</c:v>
                </c:pt>
                <c:pt idx="2">
                  <c:v>2019</c:v>
                </c:pt>
                <c:pt idx="3">
                  <c:v>2020</c:v>
                </c:pt>
                <c:pt idx="4">
                  <c:v>2021</c:v>
                </c:pt>
              </c:numCache>
            </c:numRef>
          </c:cat>
          <c:val>
            <c:numRef>
              <c:f>'1_benchmark'!$X$98:$AB$98</c:f>
              <c:numCache>
                <c:formatCode>0%</c:formatCode>
                <c:ptCount val="5"/>
                <c:pt idx="0">
                  <c:v>9.1552226383687055E-2</c:v>
                </c:pt>
                <c:pt idx="1">
                  <c:v>6.8108108108108106E-2</c:v>
                </c:pt>
                <c:pt idx="2">
                  <c:v>7.5380135878356513E-2</c:v>
                </c:pt>
                <c:pt idx="3">
                  <c:v>9.577278731836196E-2</c:v>
                </c:pt>
                <c:pt idx="4">
                  <c:v>8.629952988582941E-2</c:v>
                </c:pt>
              </c:numCache>
            </c:numRef>
          </c:val>
          <c:extLst>
            <c:ext xmlns:c16="http://schemas.microsoft.com/office/drawing/2014/chart" uri="{C3380CC4-5D6E-409C-BE32-E72D297353CC}">
              <c16:uniqueId val="{00000004-1D4B-064A-99EE-49D79535274C}"/>
            </c:ext>
          </c:extLst>
        </c:ser>
        <c:ser>
          <c:idx val="5"/>
          <c:order val="5"/>
          <c:tx>
            <c:strRef>
              <c:f>'1_benchmark'!$W$99</c:f>
              <c:strCache>
                <c:ptCount val="1"/>
                <c:pt idx="0">
                  <c:v>Serta</c:v>
                </c:pt>
              </c:strCache>
            </c:strRef>
          </c:tx>
          <c:spPr>
            <a:solidFill>
              <a:srgbClr val="F09C4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'1_benchmark'!$X$93:$AB$93</c:f>
              <c:numCache>
                <c:formatCode>General</c:formatCode>
                <c:ptCount val="5"/>
                <c:pt idx="0">
                  <c:v>2017</c:v>
                </c:pt>
                <c:pt idx="1">
                  <c:v>2018</c:v>
                </c:pt>
                <c:pt idx="2">
                  <c:v>2019</c:v>
                </c:pt>
                <c:pt idx="3">
                  <c:v>2020</c:v>
                </c:pt>
                <c:pt idx="4">
                  <c:v>2021</c:v>
                </c:pt>
              </c:numCache>
            </c:numRef>
          </c:cat>
          <c:val>
            <c:numRef>
              <c:f>'1_benchmark'!$X$99:$AB$99</c:f>
              <c:numCache>
                <c:formatCode>0%</c:formatCode>
                <c:ptCount val="5"/>
                <c:pt idx="0">
                  <c:v>9.0719933416562634E-2</c:v>
                </c:pt>
                <c:pt idx="1">
                  <c:v>6.6666666666666666E-2</c:v>
                </c:pt>
                <c:pt idx="2">
                  <c:v>9.4467809770300878E-2</c:v>
                </c:pt>
                <c:pt idx="3">
                  <c:v>8.6856010568031702E-2</c:v>
                </c:pt>
                <c:pt idx="4">
                  <c:v>7.4210879785090667E-2</c:v>
                </c:pt>
              </c:numCache>
            </c:numRef>
          </c:val>
          <c:extLst>
            <c:ext xmlns:c16="http://schemas.microsoft.com/office/drawing/2014/chart" uri="{C3380CC4-5D6E-409C-BE32-E72D297353CC}">
              <c16:uniqueId val="{00000005-1D4B-064A-99EE-49D79535274C}"/>
            </c:ext>
          </c:extLst>
        </c:ser>
        <c:ser>
          <c:idx val="6"/>
          <c:order val="6"/>
          <c:tx>
            <c:strRef>
              <c:f>'1_benchmark'!$W$100</c:f>
              <c:strCache>
                <c:ptCount val="1"/>
                <c:pt idx="0">
                  <c:v>Dunlopillo</c:v>
                </c:pt>
              </c:strCache>
            </c:strRef>
          </c:tx>
          <c:spPr>
            <a:solidFill>
              <a:srgbClr val="F06347"/>
            </a:solidFill>
            <a:ln w="25400">
              <a:noFill/>
            </a:ln>
            <a:effectLst/>
          </c:spPr>
          <c:invertIfNegative val="0"/>
          <c:dLbls>
            <c:dLbl>
              <c:idx val="0"/>
              <c:layout>
                <c:manualLayout>
                  <c:x val="-2.543539753023657E-17"/>
                  <c:y val="-2.297030247366644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D4B-064A-99EE-49D79535274C}"/>
                </c:ext>
              </c:extLst>
            </c:dLbl>
            <c:dLbl>
              <c:idx val="1"/>
              <c:layout>
                <c:manualLayout>
                  <c:x val="-5.087079506047314E-17"/>
                  <c:y val="-3.215842346313302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D4B-064A-99EE-49D79535274C}"/>
                </c:ext>
              </c:extLst>
            </c:dLbl>
            <c:dLbl>
              <c:idx val="2"/>
              <c:layout>
                <c:manualLayout>
                  <c:x val="0"/>
                  <c:y val="-2.297030247366646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D4B-064A-99EE-49D79535274C}"/>
                </c:ext>
              </c:extLst>
            </c:dLbl>
            <c:dLbl>
              <c:idx val="3"/>
              <c:layout>
                <c:manualLayout>
                  <c:x val="-1.0174159012094628E-16"/>
                  <c:y val="-2.756436296839975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D4B-064A-99EE-49D79535274C}"/>
                </c:ext>
              </c:extLst>
            </c:dLbl>
            <c:dLbl>
              <c:idx val="4"/>
              <c:layout>
                <c:manualLayout>
                  <c:x val="-2.0348318024189256E-16"/>
                  <c:y val="-1.837624197893315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1D4B-064A-99EE-49D79535274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'1_benchmark'!$X$93:$AB$93</c:f>
              <c:numCache>
                <c:formatCode>General</c:formatCode>
                <c:ptCount val="5"/>
                <c:pt idx="0">
                  <c:v>2017</c:v>
                </c:pt>
                <c:pt idx="1">
                  <c:v>2018</c:v>
                </c:pt>
                <c:pt idx="2">
                  <c:v>2019</c:v>
                </c:pt>
                <c:pt idx="3">
                  <c:v>2020</c:v>
                </c:pt>
                <c:pt idx="4">
                  <c:v>2021</c:v>
                </c:pt>
              </c:numCache>
            </c:numRef>
          </c:cat>
          <c:val>
            <c:numRef>
              <c:f>'1_benchmark'!$X$100:$AB$100</c:f>
              <c:numCache>
                <c:formatCode>0%</c:formatCode>
                <c:ptCount val="5"/>
                <c:pt idx="0">
                  <c:v>3.5788597586350397E-2</c:v>
                </c:pt>
                <c:pt idx="1">
                  <c:v>1.7657657657657658E-2</c:v>
                </c:pt>
                <c:pt idx="2">
                  <c:v>1.1646716273050793E-2</c:v>
                </c:pt>
                <c:pt idx="3">
                  <c:v>1.6842800528401584E-2</c:v>
                </c:pt>
                <c:pt idx="4">
                  <c:v>2.1826729348556079E-2</c:v>
                </c:pt>
              </c:numCache>
            </c:numRef>
          </c:val>
          <c:extLst>
            <c:ext xmlns:c16="http://schemas.microsoft.com/office/drawing/2014/chart" uri="{C3380CC4-5D6E-409C-BE32-E72D297353CC}">
              <c16:uniqueId val="{0000000B-1D4B-064A-99EE-49D79535274C}"/>
            </c:ext>
          </c:extLst>
        </c:ser>
        <c:dLbls>
          <c:dLblPos val="ctr"/>
          <c:showLegendKey val="0"/>
          <c:showVal val="1"/>
          <c:showCatName val="0"/>
          <c:showSerName val="0"/>
          <c:showPercent val="0"/>
          <c:showBubbleSize val="0"/>
        </c:dLbls>
        <c:gapWidth val="150"/>
        <c:overlap val="100"/>
        <c:axId val="475267711"/>
        <c:axId val="475269359"/>
      </c:barChart>
      <c:catAx>
        <c:axId val="475267711"/>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75269359"/>
        <c:crosses val="autoZero"/>
        <c:auto val="1"/>
        <c:lblAlgn val="ctr"/>
        <c:lblOffset val="100"/>
        <c:noMultiLvlLbl val="0"/>
      </c:catAx>
      <c:valAx>
        <c:axId val="475269359"/>
        <c:scaling>
          <c:orientation val="minMax"/>
        </c:scaling>
        <c:delete val="0"/>
        <c:axPos val="l"/>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75267711"/>
        <c:crosses val="autoZero"/>
        <c:crossBetween val="between"/>
        <c:majorUnit val="0.25"/>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Top 5 brands' share of ssearch interest by province (2021)</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stacked"/>
        <c:varyColors val="0"/>
        <c:ser>
          <c:idx val="0"/>
          <c:order val="0"/>
          <c:tx>
            <c:strRef>
              <c:f>'1_benchmark'!$AA$237</c:f>
              <c:strCache>
                <c:ptCount val="1"/>
                <c:pt idx="0">
                  <c:v>Sealy</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'1_benchmark'!$AB$236:$AF$236</c:f>
              <c:strCache>
                <c:ptCount val="5"/>
                <c:pt idx="0">
                  <c:v>National</c:v>
                </c:pt>
                <c:pt idx="1">
                  <c:v>Gauteng</c:v>
                </c:pt>
                <c:pt idx="2">
                  <c:v>Kwa-Zulu Natal</c:v>
                </c:pt>
                <c:pt idx="3">
                  <c:v>Western Cape</c:v>
                </c:pt>
                <c:pt idx="4">
                  <c:v>Eastern Cape</c:v>
                </c:pt>
              </c:strCache>
            </c:strRef>
          </c:cat>
          <c:val>
            <c:numRef>
              <c:f>'1_benchmark'!$AB$237:$AF$237</c:f>
              <c:numCache>
                <c:formatCode>0%</c:formatCode>
                <c:ptCount val="5"/>
                <c:pt idx="0">
                  <c:v>0.31627165903206533</c:v>
                </c:pt>
                <c:pt idx="1">
                  <c:v>0.32123717654264278</c:v>
                </c:pt>
                <c:pt idx="2">
                  <c:v>0.39058823529411762</c:v>
                </c:pt>
                <c:pt idx="3">
                  <c:v>0.35709169054441259</c:v>
                </c:pt>
                <c:pt idx="4">
                  <c:v>0.39689119170984455</c:v>
                </c:pt>
              </c:numCache>
            </c:numRef>
          </c:val>
          <c:extLst>
            <c:ext xmlns:c16="http://schemas.microsoft.com/office/drawing/2014/chart" uri="{C3380CC4-5D6E-409C-BE32-E72D297353CC}">
              <c16:uniqueId val="{00000000-E659-6645-9B91-08B86B4D21EC}"/>
            </c:ext>
          </c:extLst>
        </c:ser>
        <c:ser>
          <c:idx val="1"/>
          <c:order val="1"/>
          <c:tx>
            <c:strRef>
              <c:f>'1_benchmark'!$AA$238</c:f>
              <c:strCache>
                <c:ptCount val="1"/>
                <c:pt idx="0">
                  <c:v>Restonic</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'1_benchmark'!$AB$236:$AF$236</c:f>
              <c:strCache>
                <c:ptCount val="5"/>
                <c:pt idx="0">
                  <c:v>National</c:v>
                </c:pt>
                <c:pt idx="1">
                  <c:v>Gauteng</c:v>
                </c:pt>
                <c:pt idx="2">
                  <c:v>Kwa-Zulu Natal</c:v>
                </c:pt>
                <c:pt idx="3">
                  <c:v>Western Cape</c:v>
                </c:pt>
                <c:pt idx="4">
                  <c:v>Eastern Cape</c:v>
                </c:pt>
              </c:strCache>
            </c:strRef>
          </c:cat>
          <c:val>
            <c:numRef>
              <c:f>'1_benchmark'!$AB$238:$AF$238</c:f>
              <c:numCache>
                <c:formatCode>0%</c:formatCode>
                <c:ptCount val="5"/>
                <c:pt idx="0">
                  <c:v>0.19557857000597489</c:v>
                </c:pt>
                <c:pt idx="1">
                  <c:v>0.23641096309906598</c:v>
                </c:pt>
                <c:pt idx="2">
                  <c:v>0.16794117647058823</c:v>
                </c:pt>
                <c:pt idx="3">
                  <c:v>0.14577363896848136</c:v>
                </c:pt>
                <c:pt idx="4">
                  <c:v>0.22694300518134716</c:v>
                </c:pt>
              </c:numCache>
            </c:numRef>
          </c:val>
          <c:extLst>
            <c:ext xmlns:c16="http://schemas.microsoft.com/office/drawing/2014/chart" uri="{C3380CC4-5D6E-409C-BE32-E72D297353CC}">
              <c16:uniqueId val="{00000001-E659-6645-9B91-08B86B4D21EC}"/>
            </c:ext>
          </c:extLst>
        </c:ser>
        <c:ser>
          <c:idx val="2"/>
          <c:order val="2"/>
          <c:tx>
            <c:strRef>
              <c:f>'1_benchmark'!$AA$239</c:f>
              <c:strCache>
                <c:ptCount val="1"/>
                <c:pt idx="0">
                  <c:v>Cloud Nine</c:v>
                </c:pt>
              </c:strCache>
            </c:strRef>
          </c:tx>
          <c:spPr>
            <a:solidFill>
              <a:srgbClr val="3CD6A3"/>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'1_benchmark'!$AB$236:$AF$236</c:f>
              <c:strCache>
                <c:ptCount val="5"/>
                <c:pt idx="0">
                  <c:v>National</c:v>
                </c:pt>
                <c:pt idx="1">
                  <c:v>Gauteng</c:v>
                </c:pt>
                <c:pt idx="2">
                  <c:v>Kwa-Zulu Natal</c:v>
                </c:pt>
                <c:pt idx="3">
                  <c:v>Western Cape</c:v>
                </c:pt>
                <c:pt idx="4">
                  <c:v>Eastern Cape</c:v>
                </c:pt>
              </c:strCache>
            </c:strRef>
          </c:cat>
          <c:val>
            <c:numRef>
              <c:f>'1_benchmark'!$AB$239:$AF$239</c:f>
              <c:numCache>
                <c:formatCode>0%</c:formatCode>
                <c:ptCount val="5"/>
                <c:pt idx="0">
                  <c:v>0.16570404301931885</c:v>
                </c:pt>
                <c:pt idx="1">
                  <c:v>0.12831113152656562</c:v>
                </c:pt>
                <c:pt idx="2">
                  <c:v>9.8823529411764699E-2</c:v>
                </c:pt>
                <c:pt idx="3">
                  <c:v>0.1758595988538682</c:v>
                </c:pt>
                <c:pt idx="4">
                  <c:v>0.18134715025906736</c:v>
                </c:pt>
              </c:numCache>
            </c:numRef>
          </c:val>
          <c:extLst>
            <c:ext xmlns:c16="http://schemas.microsoft.com/office/drawing/2014/chart" uri="{C3380CC4-5D6E-409C-BE32-E72D297353CC}">
              <c16:uniqueId val="{00000002-E659-6645-9B91-08B86B4D21EC}"/>
            </c:ext>
          </c:extLst>
        </c:ser>
        <c:ser>
          <c:idx val="3"/>
          <c:order val="3"/>
          <c:tx>
            <c:strRef>
              <c:f>'1_benchmark'!$AA$240</c:f>
              <c:strCache>
                <c:ptCount val="1"/>
                <c:pt idx="0">
                  <c:v>Simmons</c:v>
                </c:pt>
              </c:strCache>
            </c:strRef>
          </c:tx>
          <c:spPr>
            <a:solidFill>
              <a:srgbClr val="80DE7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'1_benchmark'!$AB$236:$AF$236</c:f>
              <c:strCache>
                <c:ptCount val="5"/>
                <c:pt idx="0">
                  <c:v>National</c:v>
                </c:pt>
                <c:pt idx="1">
                  <c:v>Gauteng</c:v>
                </c:pt>
                <c:pt idx="2">
                  <c:v>Kwa-Zulu Natal</c:v>
                </c:pt>
                <c:pt idx="3">
                  <c:v>Western Cape</c:v>
                </c:pt>
                <c:pt idx="4">
                  <c:v>Eastern Cape</c:v>
                </c:pt>
              </c:strCache>
            </c:strRef>
          </c:cat>
          <c:val>
            <c:numRef>
              <c:f>'1_benchmark'!$AB$240:$AF$240</c:f>
              <c:numCache>
                <c:formatCode>0%</c:formatCode>
                <c:ptCount val="5"/>
                <c:pt idx="0">
                  <c:v>6.6321449910376418E-2</c:v>
                </c:pt>
                <c:pt idx="1">
                  <c:v>5.8949624866023578E-2</c:v>
                </c:pt>
                <c:pt idx="2">
                  <c:v>6.0588235294117644E-2</c:v>
                </c:pt>
                <c:pt idx="3">
                  <c:v>7.1275071633237819E-2</c:v>
                </c:pt>
                <c:pt idx="4">
                  <c:v>4.9740932642487044E-2</c:v>
                </c:pt>
              </c:numCache>
            </c:numRef>
          </c:val>
          <c:extLst>
            <c:ext xmlns:c16="http://schemas.microsoft.com/office/drawing/2014/chart" uri="{C3380CC4-5D6E-409C-BE32-E72D297353CC}">
              <c16:uniqueId val="{00000003-E659-6645-9B91-08B86B4D21EC}"/>
            </c:ext>
          </c:extLst>
        </c:ser>
        <c:ser>
          <c:idx val="4"/>
          <c:order val="4"/>
          <c:tx>
            <c:strRef>
              <c:f>'1_benchmark'!$AA$241</c:f>
              <c:strCache>
                <c:ptCount val="1"/>
                <c:pt idx="0">
                  <c:v>Tempur</c:v>
                </c:pt>
              </c:strCache>
            </c:strRef>
          </c:tx>
          <c:spPr>
            <a:solidFill>
              <a:srgbClr val="EACC77"/>
            </a:solidFill>
            <a:ln w="25400">
              <a:noFill/>
            </a:ln>
            <a:effectLst/>
          </c:spPr>
          <c:invertIfNegative val="0"/>
          <c:dLbls>
            <c:dLbl>
              <c:idx val="4"/>
              <c:delete val="1"/>
              <c:extLst>
                <c:ext xmlns:c15="http://schemas.microsoft.com/office/drawing/2012/chart" uri="{CE6537A1-D6FC-4f65-9D91-7224C49458BB}"/>
                <c:ext xmlns:c16="http://schemas.microsoft.com/office/drawing/2014/chart" uri="{C3380CC4-5D6E-409C-BE32-E72D297353CC}">
                  <c16:uniqueId val="{00000004-E659-6645-9B91-08B86B4D21EC}"/>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'1_benchmark'!$AB$236:$AF$236</c:f>
              <c:strCache>
                <c:ptCount val="5"/>
                <c:pt idx="0">
                  <c:v>National</c:v>
                </c:pt>
                <c:pt idx="1">
                  <c:v>Gauteng</c:v>
                </c:pt>
                <c:pt idx="2">
                  <c:v>Kwa-Zulu Natal</c:v>
                </c:pt>
                <c:pt idx="3">
                  <c:v>Western Cape</c:v>
                </c:pt>
                <c:pt idx="4">
                  <c:v>Eastern Cape</c:v>
                </c:pt>
              </c:strCache>
            </c:strRef>
          </c:cat>
          <c:val>
            <c:numRef>
              <c:f>'1_benchmark'!$AB$241:$AF$241</c:f>
              <c:numCache>
                <c:formatCode>0%</c:formatCode>
                <c:ptCount val="5"/>
                <c:pt idx="0">
                  <c:v>5.6363274248157735E-2</c:v>
                </c:pt>
                <c:pt idx="1">
                  <c:v>5.9102740774766495E-2</c:v>
                </c:pt>
                <c:pt idx="2">
                  <c:v>4.5294117647058825E-2</c:v>
                </c:pt>
                <c:pt idx="3">
                  <c:v>3.3309455587392553E-2</c:v>
                </c:pt>
                <c:pt idx="4">
                  <c:v>0</c:v>
                </c:pt>
              </c:numCache>
            </c:numRef>
          </c:val>
          <c:extLst>
            <c:ext xmlns:c16="http://schemas.microsoft.com/office/drawing/2014/chart" uri="{C3380CC4-5D6E-409C-BE32-E72D297353CC}">
              <c16:uniqueId val="{00000005-E659-6645-9B91-08B86B4D21EC}"/>
            </c:ext>
          </c:extLst>
        </c:ser>
        <c:ser>
          <c:idx val="5"/>
          <c:order val="5"/>
          <c:tx>
            <c:strRef>
              <c:f>'1_benchmark'!$AA$242</c:f>
              <c:strCache>
                <c:ptCount val="1"/>
                <c:pt idx="0">
                  <c:v>Other</c:v>
                </c:pt>
              </c:strCache>
            </c:strRef>
          </c:tx>
          <c:spPr>
            <a:solidFill>
              <a:srgbClr val="F09C4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'1_benchmark'!$AB$236:$AF$236</c:f>
              <c:strCache>
                <c:ptCount val="5"/>
                <c:pt idx="0">
                  <c:v>National</c:v>
                </c:pt>
                <c:pt idx="1">
                  <c:v>Gauteng</c:v>
                </c:pt>
                <c:pt idx="2">
                  <c:v>Kwa-Zulu Natal</c:v>
                </c:pt>
                <c:pt idx="3">
                  <c:v>Western Cape</c:v>
                </c:pt>
                <c:pt idx="4">
                  <c:v>Eastern Cape</c:v>
                </c:pt>
              </c:strCache>
            </c:strRef>
          </c:cat>
          <c:val>
            <c:numRef>
              <c:f>'1_benchmark'!$AB$242:$AF$242</c:f>
              <c:numCache>
                <c:formatCode>0%</c:formatCode>
                <c:ptCount val="5"/>
                <c:pt idx="0">
                  <c:v>0.19976100378410688</c:v>
                </c:pt>
                <c:pt idx="1">
                  <c:v>0.19598836319093549</c:v>
                </c:pt>
                <c:pt idx="2">
                  <c:v>0.2367647058823531</c:v>
                </c:pt>
                <c:pt idx="3">
                  <c:v>0.21669054441260749</c:v>
                </c:pt>
                <c:pt idx="4">
                  <c:v>0.14507772020725396</c:v>
                </c:pt>
              </c:numCache>
            </c:numRef>
          </c:val>
          <c:extLst>
            <c:ext xmlns:c16="http://schemas.microsoft.com/office/drawing/2014/chart" uri="{C3380CC4-5D6E-409C-BE32-E72D297353CC}">
              <c16:uniqueId val="{00000006-E659-6645-9B91-08B86B4D21EC}"/>
            </c:ext>
          </c:extLst>
        </c:ser>
        <c:dLbls>
          <c:dLblPos val="ctr"/>
          <c:showLegendKey val="0"/>
          <c:showVal val="1"/>
          <c:showCatName val="0"/>
          <c:showSerName val="0"/>
          <c:showPercent val="0"/>
          <c:showBubbleSize val="0"/>
        </c:dLbls>
        <c:gapWidth val="150"/>
        <c:overlap val="100"/>
        <c:axId val="864091135"/>
        <c:axId val="864206415"/>
      </c:barChart>
      <c:catAx>
        <c:axId val="864091135"/>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864206415"/>
        <c:crosses val="autoZero"/>
        <c:auto val="1"/>
        <c:lblAlgn val="ctr"/>
        <c:lblOffset val="100"/>
        <c:noMultiLvlLbl val="0"/>
      </c:catAx>
      <c:valAx>
        <c:axId val="864206415"/>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Share of search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864091135"/>
        <c:crosses val="autoZero"/>
        <c:crossBetween val="between"/>
        <c:majorUnit val="0.25"/>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Bed store serach interest market share by province</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pieChart>
        <c:varyColors val="1"/>
        <c:ser>
          <c:idx val="0"/>
          <c:order val="0"/>
          <c:dPt>
            <c:idx val="0"/>
            <c:bubble3D val="0"/>
            <c:spPr>
              <a:solidFill>
                <a:srgbClr val="3F68AD"/>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1-FDDC-664C-B098-2D3B04E490C1}"/>
              </c:ext>
            </c:extLst>
          </c:dPt>
          <c:dPt>
            <c:idx val="1"/>
            <c:bubble3D val="0"/>
            <c:spPr>
              <a:solidFill>
                <a:srgbClr val="44B5C5"/>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3-FDDC-664C-B098-2D3B04E490C1}"/>
              </c:ext>
            </c:extLst>
          </c:dPt>
          <c:dPt>
            <c:idx val="2"/>
            <c:bubble3D val="0"/>
            <c:spPr>
              <a:solidFill>
                <a:srgbClr val="3CD6A3"/>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5-FDDC-664C-B098-2D3B04E490C1}"/>
              </c:ext>
            </c:extLst>
          </c:dPt>
          <c:dPt>
            <c:idx val="3"/>
            <c:bubble3D val="0"/>
            <c:spPr>
              <a:solidFill>
                <a:srgbClr val="80DE7D"/>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7-FDDC-664C-B098-2D3B04E490C1}"/>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0"/>
            <c:showCatName val="0"/>
            <c:showSerName val="0"/>
            <c:showPercent val="1"/>
            <c:showBubbleSize val="0"/>
            <c:showLeaderLines val="0"/>
            <c:extLst>
              <c:ext xmlns:c15="http://schemas.microsoft.com/office/drawing/2012/chart" uri="{CE6537A1-D6FC-4f65-9D91-7224C49458BB}"/>
            </c:extLst>
          </c:dLbls>
          <c:cat>
            <c:strRef>
              <c:f>'3_strore'!$S$85:$S$88</c:f>
              <c:strCache>
                <c:ptCount val="4"/>
                <c:pt idx="0">
                  <c:v>ZA-EC</c:v>
                </c:pt>
                <c:pt idx="1">
                  <c:v>ZA-GT</c:v>
                </c:pt>
                <c:pt idx="2">
                  <c:v>ZA-NL</c:v>
                </c:pt>
                <c:pt idx="3">
                  <c:v>ZA-WC</c:v>
                </c:pt>
              </c:strCache>
            </c:strRef>
          </c:cat>
          <c:val>
            <c:numRef>
              <c:f>'3_strore'!$X$85:$X$88</c:f>
              <c:numCache>
                <c:formatCode>0%</c:formatCode>
                <c:ptCount val="4"/>
                <c:pt idx="0">
                  <c:v>8.9219330855018583E-2</c:v>
                </c:pt>
                <c:pt idx="1">
                  <c:v>0.35656753407682773</c:v>
                </c:pt>
                <c:pt idx="2">
                  <c:v>0.19021065675340768</c:v>
                </c:pt>
                <c:pt idx="3">
                  <c:v>0.36400247831474597</c:v>
                </c:pt>
              </c:numCache>
            </c:numRef>
          </c:val>
          <c:extLst>
            <c:ext xmlns:c16="http://schemas.microsoft.com/office/drawing/2014/chart" uri="{C3380CC4-5D6E-409C-BE32-E72D297353CC}">
              <c16:uniqueId val="{00000008-FDDC-664C-B098-2D3B04E490C1}"/>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Furniture store search intrest market share by province</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pieChart>
        <c:varyColors val="1"/>
        <c:ser>
          <c:idx val="0"/>
          <c:order val="0"/>
          <c:dPt>
            <c:idx val="0"/>
            <c:bubble3D val="0"/>
            <c:spPr>
              <a:solidFill>
                <a:srgbClr val="3F68AD"/>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1-F2E3-AB4C-BBE6-A5BDB6D7BD0A}"/>
              </c:ext>
            </c:extLst>
          </c:dPt>
          <c:dPt>
            <c:idx val="1"/>
            <c:bubble3D val="0"/>
            <c:spPr>
              <a:solidFill>
                <a:srgbClr val="44B5C5"/>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3-F2E3-AB4C-BBE6-A5BDB6D7BD0A}"/>
              </c:ext>
            </c:extLst>
          </c:dPt>
          <c:dPt>
            <c:idx val="2"/>
            <c:bubble3D val="0"/>
            <c:spPr>
              <a:solidFill>
                <a:srgbClr val="3CD6A3"/>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5-F2E3-AB4C-BBE6-A5BDB6D7BD0A}"/>
              </c:ext>
            </c:extLst>
          </c:dPt>
          <c:dPt>
            <c:idx val="3"/>
            <c:bubble3D val="0"/>
            <c:spPr>
              <a:solidFill>
                <a:srgbClr val="80DE7D"/>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7-F2E3-AB4C-BBE6-A5BDB6D7BD0A}"/>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0"/>
            <c:showCatName val="0"/>
            <c:showSerName val="0"/>
            <c:showPercent val="1"/>
            <c:showBubbleSize val="0"/>
            <c:showLeaderLines val="0"/>
            <c:extLst>
              <c:ext xmlns:c15="http://schemas.microsoft.com/office/drawing/2012/chart" uri="{CE6537A1-D6FC-4f65-9D91-7224C49458BB}"/>
            </c:extLst>
          </c:dLbls>
          <c:cat>
            <c:strRef>
              <c:f>'3_strore'!$S$68:$S$71</c:f>
              <c:strCache>
                <c:ptCount val="4"/>
                <c:pt idx="0">
                  <c:v>ZA-EC</c:v>
                </c:pt>
                <c:pt idx="1">
                  <c:v>ZA-GT</c:v>
                </c:pt>
                <c:pt idx="2">
                  <c:v>ZA-NL</c:v>
                </c:pt>
                <c:pt idx="3">
                  <c:v>ZA-WC</c:v>
                </c:pt>
              </c:strCache>
            </c:strRef>
          </c:cat>
          <c:val>
            <c:numRef>
              <c:f>'3_strore'!$X$68:$X$71</c:f>
              <c:numCache>
                <c:formatCode>0%</c:formatCode>
                <c:ptCount val="4"/>
                <c:pt idx="0">
                  <c:v>0.14487022390553636</c:v>
                </c:pt>
                <c:pt idx="1">
                  <c:v>0.28974044781107272</c:v>
                </c:pt>
                <c:pt idx="2">
                  <c:v>0.21098362481898184</c:v>
                </c:pt>
                <c:pt idx="3">
                  <c:v>0.35440570346440903</c:v>
                </c:pt>
              </c:numCache>
            </c:numRef>
          </c:val>
          <c:extLst>
            <c:ext xmlns:c16="http://schemas.microsoft.com/office/drawing/2014/chart" uri="{C3380CC4-5D6E-409C-BE32-E72D297353CC}">
              <c16:uniqueId val="{00000008-F2E3-AB4C-BBE6-A5BDB6D7BD0A}"/>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Furniture store interest ovetime</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'3_strore'!$S$4:$W$4</c:f>
              <c:numCache>
                <c:formatCode>General</c:formatCode>
                <c:ptCount val="5"/>
                <c:pt idx="0">
                  <c:v>2017</c:v>
                </c:pt>
                <c:pt idx="1">
                  <c:v>2018</c:v>
                </c:pt>
                <c:pt idx="2">
                  <c:v>2019</c:v>
                </c:pt>
                <c:pt idx="3">
                  <c:v>2020</c:v>
                </c:pt>
                <c:pt idx="4">
                  <c:v>2021</c:v>
                </c:pt>
              </c:numCache>
            </c:numRef>
          </c:cat>
          <c:val>
            <c:numRef>
              <c:f>'3_strore'!$S$5:$W$5</c:f>
              <c:numCache>
                <c:formatCode>_(* #,##0.00_);_(* \(#,##0.00\);_(* "-"??_);_(@_)</c:formatCode>
                <c:ptCount val="5"/>
                <c:pt idx="0">
                  <c:v>1</c:v>
                </c:pt>
                <c:pt idx="1">
                  <c:v>1.1892752853729758</c:v>
                </c:pt>
                <c:pt idx="2">
                  <c:v>1.3788160339792939</c:v>
                </c:pt>
                <c:pt idx="3">
                  <c:v>1.9185027873639502</c:v>
                </c:pt>
                <c:pt idx="4">
                  <c:v>1.750730023891691</c:v>
                </c:pt>
              </c:numCache>
            </c:numRef>
          </c:val>
          <c:extLst>
            <c:ext xmlns:c16="http://schemas.microsoft.com/office/drawing/2014/chart" uri="{C3380CC4-5D6E-409C-BE32-E72D297353CC}">
              <c16:uniqueId val="{00000000-9AAD-A442-83A7-1372149CDB8D}"/>
            </c:ext>
          </c:extLst>
        </c:ser>
        <c:dLbls>
          <c:dLblPos val="ctr"/>
          <c:showLegendKey val="0"/>
          <c:showVal val="1"/>
          <c:showCatName val="0"/>
          <c:showSerName val="0"/>
          <c:showPercent val="0"/>
          <c:showBubbleSize val="0"/>
        </c:dLbls>
        <c:gapWidth val="125"/>
        <c:overlap val="-27"/>
        <c:axId val="1109969247"/>
        <c:axId val="1109970895"/>
      </c:barChart>
      <c:catAx>
        <c:axId val="1109969247"/>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109970895"/>
        <c:crosses val="autoZero"/>
        <c:auto val="1"/>
        <c:lblAlgn val="ctr"/>
        <c:lblOffset val="100"/>
        <c:noMultiLvlLbl val="0"/>
      </c:catAx>
      <c:valAx>
        <c:axId val="1109970895"/>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 search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_(* #,##0.00_);_(* \(#,##0.00\);_(* &quot;-&quot;??_);_(@_)"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109969247"/>
        <c:crosses val="autoZero"/>
        <c:crossBetween val="between"/>
      </c:valAx>
      <c:spPr>
        <a:noFill/>
        <a:ln>
          <a:noFill/>
        </a:ln>
        <a:effectLst/>
      </c:spPr>
    </c:plotArea>
    <c:plotVisOnly val="1"/>
    <c:dispBlanksAs val="gap"/>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Bed store interest ovetime</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'3_strore'!$AL$5:$AP$5</c:f>
              <c:numCache>
                <c:formatCode>General</c:formatCode>
                <c:ptCount val="5"/>
                <c:pt idx="0">
                  <c:v>2017</c:v>
                </c:pt>
                <c:pt idx="1">
                  <c:v>2018</c:v>
                </c:pt>
                <c:pt idx="2">
                  <c:v>2019</c:v>
                </c:pt>
                <c:pt idx="3">
                  <c:v>2020</c:v>
                </c:pt>
                <c:pt idx="4">
                  <c:v>2021</c:v>
                </c:pt>
              </c:numCache>
            </c:numRef>
          </c:cat>
          <c:val>
            <c:numRef>
              <c:f>'3_strore'!$AL$6:$AP$6</c:f>
              <c:numCache>
                <c:formatCode>0.00</c:formatCode>
                <c:ptCount val="5"/>
                <c:pt idx="0">
                  <c:v>1</c:v>
                </c:pt>
                <c:pt idx="1">
                  <c:v>1.1738525730180807</c:v>
                </c:pt>
                <c:pt idx="2">
                  <c:v>1.5674547983310152</c:v>
                </c:pt>
                <c:pt idx="3">
                  <c:v>1.8623087621696801</c:v>
                </c:pt>
                <c:pt idx="4">
                  <c:v>1.6481223922114048</c:v>
                </c:pt>
              </c:numCache>
            </c:numRef>
          </c:val>
          <c:extLst>
            <c:ext xmlns:c16="http://schemas.microsoft.com/office/drawing/2014/chart" uri="{C3380CC4-5D6E-409C-BE32-E72D297353CC}">
              <c16:uniqueId val="{00000000-B838-344E-ABB1-DFEEA3ED9D47}"/>
            </c:ext>
          </c:extLst>
        </c:ser>
        <c:dLbls>
          <c:dLblPos val="ctr"/>
          <c:showLegendKey val="0"/>
          <c:showVal val="1"/>
          <c:showCatName val="0"/>
          <c:showSerName val="0"/>
          <c:showPercent val="0"/>
          <c:showBubbleSize val="0"/>
        </c:dLbls>
        <c:gapWidth val="125"/>
        <c:overlap val="-27"/>
        <c:axId val="1109969247"/>
        <c:axId val="1109970895"/>
      </c:barChart>
      <c:catAx>
        <c:axId val="1109969247"/>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109970895"/>
        <c:crosses val="autoZero"/>
        <c:auto val="1"/>
        <c:lblAlgn val="ctr"/>
        <c:lblOffset val="100"/>
        <c:noMultiLvlLbl val="0"/>
      </c:catAx>
      <c:valAx>
        <c:axId val="1109970895"/>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 search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109969247"/>
        <c:crosses val="autoZero"/>
        <c:crossBetween val="between"/>
      </c:valAx>
      <c:spPr>
        <a:noFill/>
        <a:ln>
          <a:noFill/>
        </a:ln>
        <a:effectLst/>
      </c:spPr>
    </c:plotArea>
    <c:plotVisOnly val="1"/>
    <c:dispBlanksAs val="gap"/>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Share of search interest by brand</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percentStacked"/>
        <c:varyColors val="0"/>
        <c:ser>
          <c:idx val="0"/>
          <c:order val="0"/>
          <c:tx>
            <c:strRef>
              <c:f>'1_benchmark'!$V$62</c:f>
              <c:strCache>
                <c:ptCount val="1"/>
                <c:pt idx="0">
                  <c:v>Sealy</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'1_benchmark'!$W$61:$AA$61</c:f>
              <c:numCache>
                <c:formatCode>General</c:formatCode>
                <c:ptCount val="5"/>
                <c:pt idx="0">
                  <c:v>2017</c:v>
                </c:pt>
                <c:pt idx="1">
                  <c:v>2018</c:v>
                </c:pt>
                <c:pt idx="2">
                  <c:v>2019</c:v>
                </c:pt>
                <c:pt idx="3">
                  <c:v>2020</c:v>
                </c:pt>
                <c:pt idx="4">
                  <c:v>2021</c:v>
                </c:pt>
              </c:numCache>
            </c:numRef>
          </c:cat>
          <c:val>
            <c:numRef>
              <c:f>'1_benchmark'!$W$62:$AA$62</c:f>
              <c:numCache>
                <c:formatCode>0%</c:formatCode>
                <c:ptCount val="5"/>
                <c:pt idx="0">
                  <c:v>0.25849415602065778</c:v>
                </c:pt>
                <c:pt idx="1">
                  <c:v>0.25732666190135811</c:v>
                </c:pt>
                <c:pt idx="2">
                  <c:v>0.27178729689807979</c:v>
                </c:pt>
                <c:pt idx="3">
                  <c:v>0.29497568881685576</c:v>
                </c:pt>
                <c:pt idx="4">
                  <c:v>0.31627165903206533</c:v>
                </c:pt>
              </c:numCache>
            </c:numRef>
          </c:val>
          <c:extLst>
            <c:ext xmlns:c16="http://schemas.microsoft.com/office/drawing/2014/chart" uri="{C3380CC4-5D6E-409C-BE32-E72D297353CC}">
              <c16:uniqueId val="{00000000-97F1-6547-96DE-F712B1628C31}"/>
            </c:ext>
          </c:extLst>
        </c:ser>
        <c:ser>
          <c:idx val="1"/>
          <c:order val="1"/>
          <c:tx>
            <c:strRef>
              <c:f>'1_benchmark'!$V$63</c:f>
              <c:strCache>
                <c:ptCount val="1"/>
                <c:pt idx="0">
                  <c:v>Restonic</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'1_benchmark'!$W$61:$AA$61</c:f>
              <c:numCache>
                <c:formatCode>General</c:formatCode>
                <c:ptCount val="5"/>
                <c:pt idx="0">
                  <c:v>2017</c:v>
                </c:pt>
                <c:pt idx="1">
                  <c:v>2018</c:v>
                </c:pt>
                <c:pt idx="2">
                  <c:v>2019</c:v>
                </c:pt>
                <c:pt idx="3">
                  <c:v>2020</c:v>
                </c:pt>
                <c:pt idx="4">
                  <c:v>2021</c:v>
                </c:pt>
              </c:numCache>
            </c:numRef>
          </c:cat>
          <c:val>
            <c:numRef>
              <c:f>'1_benchmark'!$W$63:$AA$63</c:f>
              <c:numCache>
                <c:formatCode>0%</c:formatCode>
                <c:ptCount val="5"/>
                <c:pt idx="0">
                  <c:v>0.154661592824137</c:v>
                </c:pt>
                <c:pt idx="1">
                  <c:v>0.1937097927090779</c:v>
                </c:pt>
                <c:pt idx="2">
                  <c:v>0.19539987339101075</c:v>
                </c:pt>
                <c:pt idx="3">
                  <c:v>0.20239059967585088</c:v>
                </c:pt>
                <c:pt idx="4">
                  <c:v>0.19557857000597489</c:v>
                </c:pt>
              </c:numCache>
            </c:numRef>
          </c:val>
          <c:extLst>
            <c:ext xmlns:c16="http://schemas.microsoft.com/office/drawing/2014/chart" uri="{C3380CC4-5D6E-409C-BE32-E72D297353CC}">
              <c16:uniqueId val="{00000001-97F1-6547-96DE-F712B1628C31}"/>
            </c:ext>
          </c:extLst>
        </c:ser>
        <c:ser>
          <c:idx val="2"/>
          <c:order val="2"/>
          <c:tx>
            <c:strRef>
              <c:f>'1_benchmark'!$V$64</c:f>
              <c:strCache>
                <c:ptCount val="1"/>
                <c:pt idx="0">
                  <c:v>Cloud Nine</c:v>
                </c:pt>
              </c:strCache>
            </c:strRef>
          </c:tx>
          <c:spPr>
            <a:solidFill>
              <a:srgbClr val="3CD6A3"/>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'1_benchmark'!$W$61:$AA$61</c:f>
              <c:numCache>
                <c:formatCode>General</c:formatCode>
                <c:ptCount val="5"/>
                <c:pt idx="0">
                  <c:v>2017</c:v>
                </c:pt>
                <c:pt idx="1">
                  <c:v>2018</c:v>
                </c:pt>
                <c:pt idx="2">
                  <c:v>2019</c:v>
                </c:pt>
                <c:pt idx="3">
                  <c:v>2020</c:v>
                </c:pt>
                <c:pt idx="4">
                  <c:v>2021</c:v>
                </c:pt>
              </c:numCache>
            </c:numRef>
          </c:cat>
          <c:val>
            <c:numRef>
              <c:f>'1_benchmark'!$W$64:$AA$64</c:f>
              <c:numCache>
                <c:formatCode>0%</c:formatCode>
                <c:ptCount val="5"/>
                <c:pt idx="0">
                  <c:v>0.1728730633324273</c:v>
                </c:pt>
                <c:pt idx="1">
                  <c:v>0.17703121277102693</c:v>
                </c:pt>
                <c:pt idx="2">
                  <c:v>0.14982063726524583</c:v>
                </c:pt>
                <c:pt idx="3">
                  <c:v>0.16349270664505672</c:v>
                </c:pt>
                <c:pt idx="4">
                  <c:v>0.16570404301931885</c:v>
                </c:pt>
              </c:numCache>
            </c:numRef>
          </c:val>
          <c:extLst>
            <c:ext xmlns:c16="http://schemas.microsoft.com/office/drawing/2014/chart" uri="{C3380CC4-5D6E-409C-BE32-E72D297353CC}">
              <c16:uniqueId val="{00000002-97F1-6547-96DE-F712B1628C31}"/>
            </c:ext>
          </c:extLst>
        </c:ser>
        <c:ser>
          <c:idx val="3"/>
          <c:order val="3"/>
          <c:tx>
            <c:strRef>
              <c:f>'1_benchmark'!$V$65</c:f>
              <c:strCache>
                <c:ptCount val="1"/>
                <c:pt idx="0">
                  <c:v>Simmons</c:v>
                </c:pt>
              </c:strCache>
            </c:strRef>
          </c:tx>
          <c:spPr>
            <a:solidFill>
              <a:srgbClr val="80DE7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'1_benchmark'!$W$61:$AA$61</c:f>
              <c:numCache>
                <c:formatCode>General</c:formatCode>
                <c:ptCount val="5"/>
                <c:pt idx="0">
                  <c:v>2017</c:v>
                </c:pt>
                <c:pt idx="1">
                  <c:v>2018</c:v>
                </c:pt>
                <c:pt idx="2">
                  <c:v>2019</c:v>
                </c:pt>
                <c:pt idx="3">
                  <c:v>2020</c:v>
                </c:pt>
                <c:pt idx="4">
                  <c:v>2021</c:v>
                </c:pt>
              </c:numCache>
            </c:numRef>
          </c:cat>
          <c:val>
            <c:numRef>
              <c:f>'1_benchmark'!$W$65:$AA$65</c:f>
              <c:numCache>
                <c:formatCode>0%</c:formatCode>
                <c:ptCount val="5"/>
                <c:pt idx="0">
                  <c:v>0.10383256319652079</c:v>
                </c:pt>
                <c:pt idx="1">
                  <c:v>0.10340719561591613</c:v>
                </c:pt>
                <c:pt idx="2">
                  <c:v>0.11415910529647605</c:v>
                </c:pt>
                <c:pt idx="3">
                  <c:v>7.4351701782820093E-2</c:v>
                </c:pt>
                <c:pt idx="4">
                  <c:v>6.6321449910376418E-2</c:v>
                </c:pt>
              </c:numCache>
            </c:numRef>
          </c:val>
          <c:extLst>
            <c:ext xmlns:c16="http://schemas.microsoft.com/office/drawing/2014/chart" uri="{C3380CC4-5D6E-409C-BE32-E72D297353CC}">
              <c16:uniqueId val="{00000003-97F1-6547-96DE-F712B1628C31}"/>
            </c:ext>
          </c:extLst>
        </c:ser>
        <c:ser>
          <c:idx val="4"/>
          <c:order val="4"/>
          <c:tx>
            <c:strRef>
              <c:f>'1_benchmark'!$V$66</c:f>
              <c:strCache>
                <c:ptCount val="1"/>
                <c:pt idx="0">
                  <c:v>Tempur</c:v>
                </c:pt>
              </c:strCache>
            </c:strRef>
          </c:tx>
          <c:spPr>
            <a:solidFill>
              <a:srgbClr val="EACC7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'1_benchmark'!$W$61:$AA$61</c:f>
              <c:numCache>
                <c:formatCode>General</c:formatCode>
                <c:ptCount val="5"/>
                <c:pt idx="0">
                  <c:v>2017</c:v>
                </c:pt>
                <c:pt idx="1">
                  <c:v>2018</c:v>
                </c:pt>
                <c:pt idx="2">
                  <c:v>2019</c:v>
                </c:pt>
                <c:pt idx="3">
                  <c:v>2020</c:v>
                </c:pt>
                <c:pt idx="4">
                  <c:v>2021</c:v>
                </c:pt>
              </c:numCache>
            </c:numRef>
          </c:cat>
          <c:val>
            <c:numRef>
              <c:f>'1_benchmark'!$W$66:$AA$66</c:f>
              <c:numCache>
                <c:formatCode>0%</c:formatCode>
                <c:ptCount val="5"/>
                <c:pt idx="0">
                  <c:v>7.6923076923076927E-2</c:v>
                </c:pt>
                <c:pt idx="1">
                  <c:v>8.6252084822492261E-2</c:v>
                </c:pt>
                <c:pt idx="2">
                  <c:v>6.8157839206583665E-2</c:v>
                </c:pt>
                <c:pt idx="3">
                  <c:v>5.0850891410048622E-2</c:v>
                </c:pt>
                <c:pt idx="4">
                  <c:v>5.6363274248157735E-2</c:v>
                </c:pt>
              </c:numCache>
            </c:numRef>
          </c:val>
          <c:extLst>
            <c:ext xmlns:c16="http://schemas.microsoft.com/office/drawing/2014/chart" uri="{C3380CC4-5D6E-409C-BE32-E72D297353CC}">
              <c16:uniqueId val="{00000004-97F1-6547-96DE-F712B1628C31}"/>
            </c:ext>
          </c:extLst>
        </c:ser>
        <c:ser>
          <c:idx val="5"/>
          <c:order val="5"/>
          <c:tx>
            <c:strRef>
              <c:f>'1_benchmark'!$V$67</c:f>
              <c:strCache>
                <c:ptCount val="1"/>
                <c:pt idx="0">
                  <c:v>Bravo other</c:v>
                </c:pt>
              </c:strCache>
            </c:strRef>
          </c:tx>
          <c:spPr>
            <a:solidFill>
              <a:srgbClr val="F09C4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'1_benchmark'!$W$61:$AA$61</c:f>
              <c:numCache>
                <c:formatCode>General</c:formatCode>
                <c:ptCount val="5"/>
                <c:pt idx="0">
                  <c:v>2017</c:v>
                </c:pt>
                <c:pt idx="1">
                  <c:v>2018</c:v>
                </c:pt>
                <c:pt idx="2">
                  <c:v>2019</c:v>
                </c:pt>
                <c:pt idx="3">
                  <c:v>2020</c:v>
                </c:pt>
                <c:pt idx="4">
                  <c:v>2021</c:v>
                </c:pt>
              </c:numCache>
            </c:numRef>
          </c:cat>
          <c:val>
            <c:numRef>
              <c:f>'1_benchmark'!$W$67:$AA$67</c:f>
              <c:numCache>
                <c:formatCode>0%</c:formatCode>
                <c:ptCount val="5"/>
                <c:pt idx="0">
                  <c:v>8.8339222614840979E-2</c:v>
                </c:pt>
                <c:pt idx="1">
                  <c:v>8.1486776268763411E-2</c:v>
                </c:pt>
                <c:pt idx="2">
                  <c:v>7.5965393542941545E-2</c:v>
                </c:pt>
                <c:pt idx="3">
                  <c:v>9.157212317666126E-2</c:v>
                </c:pt>
                <c:pt idx="4">
                  <c:v>9.0619398526189998E-2</c:v>
                </c:pt>
              </c:numCache>
            </c:numRef>
          </c:val>
          <c:extLst>
            <c:ext xmlns:c16="http://schemas.microsoft.com/office/drawing/2014/chart" uri="{C3380CC4-5D6E-409C-BE32-E72D297353CC}">
              <c16:uniqueId val="{00000005-97F1-6547-96DE-F712B1628C31}"/>
            </c:ext>
          </c:extLst>
        </c:ser>
        <c:ser>
          <c:idx val="6"/>
          <c:order val="6"/>
          <c:tx>
            <c:strRef>
              <c:f>'1_benchmark'!$V$68</c:f>
              <c:strCache>
                <c:ptCount val="1"/>
                <c:pt idx="0">
                  <c:v>Other competitors</c:v>
                </c:pt>
              </c:strCache>
            </c:strRef>
          </c:tx>
          <c:spPr>
            <a:solidFill>
              <a:srgbClr val="F0634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'1_benchmark'!$W$61:$AA$61</c:f>
              <c:numCache>
                <c:formatCode>General</c:formatCode>
                <c:ptCount val="5"/>
                <c:pt idx="0">
                  <c:v>2017</c:v>
                </c:pt>
                <c:pt idx="1">
                  <c:v>2018</c:v>
                </c:pt>
                <c:pt idx="2">
                  <c:v>2019</c:v>
                </c:pt>
                <c:pt idx="3">
                  <c:v>2020</c:v>
                </c:pt>
                <c:pt idx="4">
                  <c:v>2021</c:v>
                </c:pt>
              </c:numCache>
            </c:numRef>
          </c:cat>
          <c:val>
            <c:numRef>
              <c:f>'1_benchmark'!$W$68:$AA$68</c:f>
              <c:numCache>
                <c:formatCode>0%</c:formatCode>
                <c:ptCount val="5"/>
                <c:pt idx="0">
                  <c:v>0.14487632508833914</c:v>
                </c:pt>
                <c:pt idx="1">
                  <c:v>0.10078627591136524</c:v>
                </c:pt>
                <c:pt idx="2">
                  <c:v>0.12470985439966231</c:v>
                </c:pt>
                <c:pt idx="3">
                  <c:v>0.12236628849270659</c:v>
                </c:pt>
                <c:pt idx="4">
                  <c:v>0.10914160525791683</c:v>
                </c:pt>
              </c:numCache>
            </c:numRef>
          </c:val>
          <c:extLst>
            <c:ext xmlns:c16="http://schemas.microsoft.com/office/drawing/2014/chart" uri="{C3380CC4-5D6E-409C-BE32-E72D297353CC}">
              <c16:uniqueId val="{00000006-97F1-6547-96DE-F712B1628C31}"/>
            </c:ext>
          </c:extLst>
        </c:ser>
        <c:dLbls>
          <c:dLblPos val="ctr"/>
          <c:showLegendKey val="0"/>
          <c:showVal val="1"/>
          <c:showCatName val="0"/>
          <c:showSerName val="0"/>
          <c:showPercent val="0"/>
          <c:showBubbleSize val="0"/>
        </c:dLbls>
        <c:gapWidth val="100"/>
        <c:overlap val="100"/>
        <c:axId val="455313855"/>
        <c:axId val="495145775"/>
      </c:barChart>
      <c:catAx>
        <c:axId val="455313855"/>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95145775"/>
        <c:crosses val="autoZero"/>
        <c:auto val="1"/>
        <c:lblAlgn val="ctr"/>
        <c:lblOffset val="100"/>
        <c:noMultiLvlLbl val="0"/>
      </c:catAx>
      <c:valAx>
        <c:axId val="495145775"/>
        <c:scaling>
          <c:orientation val="minMax"/>
        </c:scaling>
        <c:delete val="0"/>
        <c:axPos val="l"/>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55313855"/>
        <c:crosses val="autoZero"/>
        <c:crossBetween val="between"/>
        <c:majorUnit val="0.25"/>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r>
              <a:rPr lang="en-GB"/>
              <a:t>Indexed search interest in Bravo's Brands</a:t>
            </a:r>
            <a:endParaRPr lang="en-ZA"/>
          </a:p>
        </c:rich>
      </c:tx>
      <c:layout>
        <c:manualLayout>
          <c:xMode val="edge"/>
          <c:yMode val="edge"/>
          <c:x val="0.31875077032807386"/>
          <c:y val="1.7655367231638418E-2"/>
        </c:manualLayout>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endParaRPr lang="en-US"/>
        </a:p>
      </c:txPr>
    </c:title>
    <c:autoTitleDeleted val="0"/>
    <c:plotArea>
      <c:layout/>
      <c:lineChart>
        <c:grouping val="standard"/>
        <c:varyColors val="0"/>
        <c:ser>
          <c:idx val="0"/>
          <c:order val="0"/>
          <c:tx>
            <c:strRef>
              <c:f>'1_benchmark'!$W$112</c:f>
              <c:strCache>
                <c:ptCount val="1"/>
                <c:pt idx="0">
                  <c:v>Sealy</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numRef>
              <c:f>'1_benchmark'!$X$111:$AB$111</c:f>
              <c:numCache>
                <c:formatCode>General</c:formatCode>
                <c:ptCount val="5"/>
                <c:pt idx="0">
                  <c:v>2017</c:v>
                </c:pt>
                <c:pt idx="1">
                  <c:v>2018</c:v>
                </c:pt>
                <c:pt idx="2">
                  <c:v>2019</c:v>
                </c:pt>
                <c:pt idx="3">
                  <c:v>2020</c:v>
                </c:pt>
                <c:pt idx="4">
                  <c:v>2021</c:v>
                </c:pt>
              </c:numCache>
            </c:numRef>
          </c:cat>
          <c:val>
            <c:numRef>
              <c:f>'1_benchmark'!$X$112:$AB$112</c:f>
              <c:numCache>
                <c:formatCode>0.00</c:formatCode>
                <c:ptCount val="5"/>
                <c:pt idx="0">
                  <c:v>1</c:v>
                </c:pt>
                <c:pt idx="1">
                  <c:v>1.13564668769716</c:v>
                </c:pt>
                <c:pt idx="2">
                  <c:v>1.3543638275499399</c:v>
                </c:pt>
                <c:pt idx="3">
                  <c:v>1.5310199789695</c:v>
                </c:pt>
                <c:pt idx="4">
                  <c:v>1.66982124079915</c:v>
                </c:pt>
              </c:numCache>
            </c:numRef>
          </c:val>
          <c:smooth val="0"/>
          <c:extLst>
            <c:ext xmlns:c16="http://schemas.microsoft.com/office/drawing/2014/chart" uri="{C3380CC4-5D6E-409C-BE32-E72D297353CC}">
              <c16:uniqueId val="{00000000-4412-0A43-8159-06172066A439}"/>
            </c:ext>
          </c:extLst>
        </c:ser>
        <c:ser>
          <c:idx val="1"/>
          <c:order val="1"/>
          <c:tx>
            <c:strRef>
              <c:f>'1_benchmark'!$W$113</c:f>
              <c:strCache>
                <c:ptCount val="1"/>
                <c:pt idx="0">
                  <c:v>Edblo</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numRef>
              <c:f>'1_benchmark'!$X$111:$AB$111</c:f>
              <c:numCache>
                <c:formatCode>General</c:formatCode>
                <c:ptCount val="5"/>
                <c:pt idx="0">
                  <c:v>2017</c:v>
                </c:pt>
                <c:pt idx="1">
                  <c:v>2018</c:v>
                </c:pt>
                <c:pt idx="2">
                  <c:v>2019</c:v>
                </c:pt>
                <c:pt idx="3">
                  <c:v>2020</c:v>
                </c:pt>
                <c:pt idx="4">
                  <c:v>2021</c:v>
                </c:pt>
              </c:numCache>
            </c:numRef>
          </c:cat>
          <c:val>
            <c:numRef>
              <c:f>'1_benchmark'!$X$113:$AB$113</c:f>
              <c:numCache>
                <c:formatCode>0.00</c:formatCode>
                <c:ptCount val="5"/>
                <c:pt idx="0">
                  <c:v>1</c:v>
                </c:pt>
                <c:pt idx="1">
                  <c:v>1.2322580645161201</c:v>
                </c:pt>
                <c:pt idx="2">
                  <c:v>1.0967741935483799</c:v>
                </c:pt>
                <c:pt idx="3">
                  <c:v>1.4</c:v>
                </c:pt>
                <c:pt idx="4">
                  <c:v>1.3161290322580601</c:v>
                </c:pt>
              </c:numCache>
            </c:numRef>
          </c:val>
          <c:smooth val="0"/>
          <c:extLst>
            <c:ext xmlns:c16="http://schemas.microsoft.com/office/drawing/2014/chart" uri="{C3380CC4-5D6E-409C-BE32-E72D297353CC}">
              <c16:uniqueId val="{00000001-4412-0A43-8159-06172066A439}"/>
            </c:ext>
          </c:extLst>
        </c:ser>
        <c:ser>
          <c:idx val="2"/>
          <c:order val="2"/>
          <c:tx>
            <c:strRef>
              <c:f>'1_benchmark'!$W$114</c:f>
              <c:strCache>
                <c:ptCount val="1"/>
                <c:pt idx="0">
                  <c:v>Slumberland</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cat>
            <c:numRef>
              <c:f>'1_benchmark'!$X$111:$AB$111</c:f>
              <c:numCache>
                <c:formatCode>General</c:formatCode>
                <c:ptCount val="5"/>
                <c:pt idx="0">
                  <c:v>2017</c:v>
                </c:pt>
                <c:pt idx="1">
                  <c:v>2018</c:v>
                </c:pt>
                <c:pt idx="2">
                  <c:v>2019</c:v>
                </c:pt>
                <c:pt idx="3">
                  <c:v>2020</c:v>
                </c:pt>
                <c:pt idx="4">
                  <c:v>2021</c:v>
                </c:pt>
              </c:numCache>
            </c:numRef>
          </c:cat>
          <c:val>
            <c:numRef>
              <c:f>'1_benchmark'!$X$114:$AB$114</c:f>
              <c:numCache>
                <c:formatCode>0.00</c:formatCode>
                <c:ptCount val="5"/>
                <c:pt idx="0">
                  <c:v>1</c:v>
                </c:pt>
                <c:pt idx="1">
                  <c:v>0.569620253164557</c:v>
                </c:pt>
                <c:pt idx="2">
                  <c:v>1.34177215189873</c:v>
                </c:pt>
                <c:pt idx="3">
                  <c:v>1.0632911392405</c:v>
                </c:pt>
                <c:pt idx="4">
                  <c:v>1.96202531645569</c:v>
                </c:pt>
              </c:numCache>
            </c:numRef>
          </c:val>
          <c:smooth val="0"/>
          <c:extLst>
            <c:ext xmlns:c16="http://schemas.microsoft.com/office/drawing/2014/chart" uri="{C3380CC4-5D6E-409C-BE32-E72D297353CC}">
              <c16:uniqueId val="{00000002-4412-0A43-8159-06172066A439}"/>
            </c:ext>
          </c:extLst>
        </c:ser>
        <c:ser>
          <c:idx val="3"/>
          <c:order val="3"/>
          <c:tx>
            <c:strRef>
              <c:f>'1_benchmark'!$W$115</c:f>
              <c:strCache>
                <c:ptCount val="1"/>
                <c:pt idx="0">
                  <c:v>King Koil</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cat>
            <c:numRef>
              <c:f>'1_benchmark'!$X$111:$AB$111</c:f>
              <c:numCache>
                <c:formatCode>General</c:formatCode>
                <c:ptCount val="5"/>
                <c:pt idx="0">
                  <c:v>2017</c:v>
                </c:pt>
                <c:pt idx="1">
                  <c:v>2018</c:v>
                </c:pt>
                <c:pt idx="2">
                  <c:v>2019</c:v>
                </c:pt>
                <c:pt idx="3">
                  <c:v>2020</c:v>
                </c:pt>
                <c:pt idx="4">
                  <c:v>2021</c:v>
                </c:pt>
              </c:numCache>
            </c:numRef>
          </c:cat>
          <c:val>
            <c:numRef>
              <c:f>'1_benchmark'!$X$115:$AB$115</c:f>
              <c:numCache>
                <c:formatCode>0.00</c:formatCode>
                <c:ptCount val="5"/>
                <c:pt idx="0">
                  <c:v>1</c:v>
                </c:pt>
                <c:pt idx="1">
                  <c:v>1.16483516483516</c:v>
                </c:pt>
                <c:pt idx="2">
                  <c:v>0.92307692307692302</c:v>
                </c:pt>
                <c:pt idx="3">
                  <c:v>1.6593406593406499</c:v>
                </c:pt>
                <c:pt idx="4">
                  <c:v>1.0549450549450501</c:v>
                </c:pt>
              </c:numCache>
            </c:numRef>
          </c:val>
          <c:smooth val="0"/>
          <c:extLst>
            <c:ext xmlns:c16="http://schemas.microsoft.com/office/drawing/2014/chart" uri="{C3380CC4-5D6E-409C-BE32-E72D297353CC}">
              <c16:uniqueId val="{00000003-4412-0A43-8159-06172066A439}"/>
            </c:ext>
          </c:extLst>
        </c:ser>
        <c:dLbls>
          <c:showLegendKey val="0"/>
          <c:showVal val="0"/>
          <c:showCatName val="0"/>
          <c:showSerName val="0"/>
          <c:showPercent val="0"/>
          <c:showBubbleSize val="0"/>
        </c:dLbls>
        <c:smooth val="0"/>
        <c:axId val="488907583"/>
        <c:axId val="488909231"/>
      </c:lineChart>
      <c:catAx>
        <c:axId val="48890758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88909231"/>
        <c:crosses val="autoZero"/>
        <c:auto val="1"/>
        <c:lblAlgn val="ctr"/>
        <c:lblOffset val="100"/>
        <c:noMultiLvlLbl val="0"/>
      </c:catAx>
      <c:valAx>
        <c:axId val="488909231"/>
        <c:scaling>
          <c:orientation val="minMax"/>
        </c:scaling>
        <c:delete val="0"/>
        <c:axPos val="l"/>
        <c:majorGridlines>
          <c:spPr>
            <a:ln w="9525" cap="flat" cmpd="sng" algn="ctr">
              <a:solidFill>
                <a:srgbClr val="BCB5AC"/>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Indexed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88907583"/>
        <c:crosses val="autoZero"/>
        <c:crossBetween val="between"/>
        <c:majorUnit val="1"/>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Indexed search</a:t>
            </a:r>
            <a:r>
              <a:rPr lang="en-GB" baseline="0"/>
              <a:t> interest in competitor's brands</a:t>
            </a:r>
            <a:endParaRPr lang="en-GB"/>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lineChart>
        <c:grouping val="standard"/>
        <c:varyColors val="0"/>
        <c:ser>
          <c:idx val="0"/>
          <c:order val="0"/>
          <c:tx>
            <c:strRef>
              <c:f>'1_benchmark'!$W$127</c:f>
              <c:strCache>
                <c:ptCount val="1"/>
                <c:pt idx="0">
                  <c:v>Restonic</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numRef>
              <c:f>'1_benchmark'!$X$126:$AB$126</c:f>
              <c:numCache>
                <c:formatCode>General</c:formatCode>
                <c:ptCount val="5"/>
                <c:pt idx="0">
                  <c:v>2017</c:v>
                </c:pt>
                <c:pt idx="1">
                  <c:v>2018</c:v>
                </c:pt>
                <c:pt idx="2">
                  <c:v>2019</c:v>
                </c:pt>
                <c:pt idx="3">
                  <c:v>2020</c:v>
                </c:pt>
                <c:pt idx="4">
                  <c:v>2021</c:v>
                </c:pt>
              </c:numCache>
            </c:numRef>
          </c:cat>
          <c:val>
            <c:numRef>
              <c:f>'1_benchmark'!$X$127:$AB$127</c:f>
              <c:numCache>
                <c:formatCode>0.00</c:formatCode>
                <c:ptCount val="5"/>
                <c:pt idx="0">
                  <c:v>1</c:v>
                </c:pt>
                <c:pt idx="1">
                  <c:v>1.42882249560632</c:v>
                </c:pt>
                <c:pt idx="2">
                  <c:v>1.6274165202108899</c:v>
                </c:pt>
                <c:pt idx="3">
                  <c:v>1.7557117750439299</c:v>
                </c:pt>
                <c:pt idx="4">
                  <c:v>1.72583479789103</c:v>
                </c:pt>
              </c:numCache>
            </c:numRef>
          </c:val>
          <c:smooth val="0"/>
          <c:extLst>
            <c:ext xmlns:c16="http://schemas.microsoft.com/office/drawing/2014/chart" uri="{C3380CC4-5D6E-409C-BE32-E72D297353CC}">
              <c16:uniqueId val="{00000000-413B-B141-95BA-281B406AE1B4}"/>
            </c:ext>
          </c:extLst>
        </c:ser>
        <c:ser>
          <c:idx val="1"/>
          <c:order val="1"/>
          <c:tx>
            <c:strRef>
              <c:f>'1_benchmark'!$W$128</c:f>
              <c:strCache>
                <c:ptCount val="1"/>
                <c:pt idx="0">
                  <c:v>Cloud Nine</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numRef>
              <c:f>'1_benchmark'!$X$126:$AB$126</c:f>
              <c:numCache>
                <c:formatCode>General</c:formatCode>
                <c:ptCount val="5"/>
                <c:pt idx="0">
                  <c:v>2017</c:v>
                </c:pt>
                <c:pt idx="1">
                  <c:v>2018</c:v>
                </c:pt>
                <c:pt idx="2">
                  <c:v>2019</c:v>
                </c:pt>
                <c:pt idx="3">
                  <c:v>2020</c:v>
                </c:pt>
                <c:pt idx="4">
                  <c:v>2021</c:v>
                </c:pt>
              </c:numCache>
            </c:numRef>
          </c:cat>
          <c:val>
            <c:numRef>
              <c:f>'1_benchmark'!$X$128:$AB$128</c:f>
              <c:numCache>
                <c:formatCode>0.00</c:formatCode>
                <c:ptCount val="5"/>
                <c:pt idx="0">
                  <c:v>1</c:v>
                </c:pt>
                <c:pt idx="1">
                  <c:v>1.1682389937106901</c:v>
                </c:pt>
                <c:pt idx="2">
                  <c:v>1.1163522012578599</c:v>
                </c:pt>
                <c:pt idx="3">
                  <c:v>1.2688679245283001</c:v>
                </c:pt>
                <c:pt idx="4">
                  <c:v>1.3081761006289301</c:v>
                </c:pt>
              </c:numCache>
            </c:numRef>
          </c:val>
          <c:smooth val="0"/>
          <c:extLst>
            <c:ext xmlns:c16="http://schemas.microsoft.com/office/drawing/2014/chart" uri="{C3380CC4-5D6E-409C-BE32-E72D297353CC}">
              <c16:uniqueId val="{00000001-413B-B141-95BA-281B406AE1B4}"/>
            </c:ext>
          </c:extLst>
        </c:ser>
        <c:ser>
          <c:idx val="2"/>
          <c:order val="2"/>
          <c:tx>
            <c:strRef>
              <c:f>'1_benchmark'!$W$129</c:f>
              <c:strCache>
                <c:ptCount val="1"/>
                <c:pt idx="0">
                  <c:v>Simmons</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cat>
            <c:numRef>
              <c:f>'1_benchmark'!$X$126:$AB$126</c:f>
              <c:numCache>
                <c:formatCode>General</c:formatCode>
                <c:ptCount val="5"/>
                <c:pt idx="0">
                  <c:v>2017</c:v>
                </c:pt>
                <c:pt idx="1">
                  <c:v>2018</c:v>
                </c:pt>
                <c:pt idx="2">
                  <c:v>2019</c:v>
                </c:pt>
                <c:pt idx="3">
                  <c:v>2020</c:v>
                </c:pt>
                <c:pt idx="4">
                  <c:v>2021</c:v>
                </c:pt>
              </c:numCache>
            </c:numRef>
          </c:cat>
          <c:val>
            <c:numRef>
              <c:f>'1_benchmark'!$X$129:$AB$129</c:f>
              <c:numCache>
                <c:formatCode>0.00</c:formatCode>
                <c:ptCount val="5"/>
                <c:pt idx="0">
                  <c:v>1</c:v>
                </c:pt>
                <c:pt idx="1">
                  <c:v>1.13612565445026</c:v>
                </c:pt>
                <c:pt idx="2">
                  <c:v>1.4162303664921401</c:v>
                </c:pt>
                <c:pt idx="3">
                  <c:v>0.96073298429319298</c:v>
                </c:pt>
                <c:pt idx="4">
                  <c:v>0.87172774869109904</c:v>
                </c:pt>
              </c:numCache>
            </c:numRef>
          </c:val>
          <c:smooth val="0"/>
          <c:extLst>
            <c:ext xmlns:c16="http://schemas.microsoft.com/office/drawing/2014/chart" uri="{C3380CC4-5D6E-409C-BE32-E72D297353CC}">
              <c16:uniqueId val="{00000002-413B-B141-95BA-281B406AE1B4}"/>
            </c:ext>
          </c:extLst>
        </c:ser>
        <c:ser>
          <c:idx val="3"/>
          <c:order val="3"/>
          <c:tx>
            <c:strRef>
              <c:f>'1_benchmark'!$W$130</c:f>
              <c:strCache>
                <c:ptCount val="1"/>
                <c:pt idx="0">
                  <c:v>Tempur</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cat>
            <c:numRef>
              <c:f>'1_benchmark'!$X$126:$AB$126</c:f>
              <c:numCache>
                <c:formatCode>General</c:formatCode>
                <c:ptCount val="5"/>
                <c:pt idx="0">
                  <c:v>2017</c:v>
                </c:pt>
                <c:pt idx="1">
                  <c:v>2018</c:v>
                </c:pt>
                <c:pt idx="2">
                  <c:v>2019</c:v>
                </c:pt>
                <c:pt idx="3">
                  <c:v>2020</c:v>
                </c:pt>
                <c:pt idx="4">
                  <c:v>2021</c:v>
                </c:pt>
              </c:numCache>
            </c:numRef>
          </c:cat>
          <c:val>
            <c:numRef>
              <c:f>'1_benchmark'!$X$130:$AB$130</c:f>
              <c:numCache>
                <c:formatCode>0.00</c:formatCode>
                <c:ptCount val="5"/>
                <c:pt idx="0">
                  <c:v>1</c:v>
                </c:pt>
                <c:pt idx="1">
                  <c:v>1.27915194346289</c:v>
                </c:pt>
                <c:pt idx="2">
                  <c:v>1.1413427561837399</c:v>
                </c:pt>
                <c:pt idx="3">
                  <c:v>0.88692579505300295</c:v>
                </c:pt>
                <c:pt idx="4">
                  <c:v>1</c:v>
                </c:pt>
              </c:numCache>
            </c:numRef>
          </c:val>
          <c:smooth val="0"/>
          <c:extLst>
            <c:ext xmlns:c16="http://schemas.microsoft.com/office/drawing/2014/chart" uri="{C3380CC4-5D6E-409C-BE32-E72D297353CC}">
              <c16:uniqueId val="{00000003-413B-B141-95BA-281B406AE1B4}"/>
            </c:ext>
          </c:extLst>
        </c:ser>
        <c:ser>
          <c:idx val="4"/>
          <c:order val="4"/>
          <c:tx>
            <c:strRef>
              <c:f>'1_benchmark'!$W$131</c:f>
              <c:strCache>
                <c:ptCount val="1"/>
                <c:pt idx="0">
                  <c:v>Rest Assured</c:v>
                </c:pt>
              </c:strCache>
            </c:strRef>
          </c:tx>
          <c:spPr>
            <a:ln w="50800" cap="rnd">
              <a:solidFill>
                <a:srgbClr val="F09C47"/>
              </a:solidFill>
              <a:prstDash val="solid"/>
              <a:round/>
            </a:ln>
            <a:effectLst>
              <a:outerShdw blurRad="63500" dist="37357" dir="2700000" rotWithShape="0">
                <a:scrgbClr r="0" g="0" b="0">
                  <a:alpha val="0"/>
                </a:scrgbClr>
              </a:outerShdw>
            </a:effectLst>
          </c:spPr>
          <c:marker>
            <c:symbol val="none"/>
          </c:marker>
          <c:cat>
            <c:numRef>
              <c:f>'1_benchmark'!$X$126:$AB$126</c:f>
              <c:numCache>
                <c:formatCode>General</c:formatCode>
                <c:ptCount val="5"/>
                <c:pt idx="0">
                  <c:v>2017</c:v>
                </c:pt>
                <c:pt idx="1">
                  <c:v>2018</c:v>
                </c:pt>
                <c:pt idx="2">
                  <c:v>2019</c:v>
                </c:pt>
                <c:pt idx="3">
                  <c:v>2020</c:v>
                </c:pt>
                <c:pt idx="4">
                  <c:v>2021</c:v>
                </c:pt>
              </c:numCache>
            </c:numRef>
          </c:cat>
          <c:val>
            <c:numRef>
              <c:f>'1_benchmark'!$X$131:$AB$131</c:f>
              <c:numCache>
                <c:formatCode>0.00</c:formatCode>
                <c:ptCount val="5"/>
                <c:pt idx="0">
                  <c:v>1</c:v>
                </c:pt>
                <c:pt idx="1">
                  <c:v>0.85909090909090902</c:v>
                </c:pt>
                <c:pt idx="2">
                  <c:v>1.0590909090909</c:v>
                </c:pt>
                <c:pt idx="3">
                  <c:v>1.3181818181818099</c:v>
                </c:pt>
                <c:pt idx="4">
                  <c:v>1.16818181818181</c:v>
                </c:pt>
              </c:numCache>
            </c:numRef>
          </c:val>
          <c:smooth val="0"/>
          <c:extLst>
            <c:ext xmlns:c16="http://schemas.microsoft.com/office/drawing/2014/chart" uri="{C3380CC4-5D6E-409C-BE32-E72D297353CC}">
              <c16:uniqueId val="{00000004-413B-B141-95BA-281B406AE1B4}"/>
            </c:ext>
          </c:extLst>
        </c:ser>
        <c:ser>
          <c:idx val="5"/>
          <c:order val="5"/>
          <c:tx>
            <c:strRef>
              <c:f>'1_benchmark'!$W$132</c:f>
              <c:strCache>
                <c:ptCount val="1"/>
                <c:pt idx="0">
                  <c:v>Serta</c:v>
                </c:pt>
              </c:strCache>
            </c:strRef>
          </c:tx>
          <c:spPr>
            <a:ln w="50800" cap="rnd">
              <a:solidFill>
                <a:srgbClr val="F06347"/>
              </a:solidFill>
              <a:prstDash val="solid"/>
              <a:round/>
            </a:ln>
            <a:effectLst>
              <a:outerShdw blurRad="63500" dist="37357" dir="2700000" rotWithShape="0">
                <a:scrgbClr r="0" g="0" b="0">
                  <a:alpha val="0"/>
                </a:scrgbClr>
              </a:outerShdw>
            </a:effectLst>
          </c:spPr>
          <c:marker>
            <c:symbol val="none"/>
          </c:marker>
          <c:cat>
            <c:numRef>
              <c:f>'1_benchmark'!$X$126:$AB$126</c:f>
              <c:numCache>
                <c:formatCode>General</c:formatCode>
                <c:ptCount val="5"/>
                <c:pt idx="0">
                  <c:v>2017</c:v>
                </c:pt>
                <c:pt idx="1">
                  <c:v>2018</c:v>
                </c:pt>
                <c:pt idx="2">
                  <c:v>2019</c:v>
                </c:pt>
                <c:pt idx="3">
                  <c:v>2020</c:v>
                </c:pt>
                <c:pt idx="4">
                  <c:v>2021</c:v>
                </c:pt>
              </c:numCache>
            </c:numRef>
          </c:cat>
          <c:val>
            <c:numRef>
              <c:f>'1_benchmark'!$X$132:$AB$132</c:f>
              <c:numCache>
                <c:formatCode>0.00</c:formatCode>
                <c:ptCount val="5"/>
                <c:pt idx="0">
                  <c:v>1</c:v>
                </c:pt>
                <c:pt idx="1">
                  <c:v>0.84862385321100897</c:v>
                </c:pt>
                <c:pt idx="2">
                  <c:v>1.3394495412844001</c:v>
                </c:pt>
                <c:pt idx="3">
                  <c:v>1.2064220183486201</c:v>
                </c:pt>
                <c:pt idx="4">
                  <c:v>1.0137614678899001</c:v>
                </c:pt>
              </c:numCache>
            </c:numRef>
          </c:val>
          <c:smooth val="0"/>
          <c:extLst>
            <c:ext xmlns:c16="http://schemas.microsoft.com/office/drawing/2014/chart" uri="{C3380CC4-5D6E-409C-BE32-E72D297353CC}">
              <c16:uniqueId val="{00000005-413B-B141-95BA-281B406AE1B4}"/>
            </c:ext>
          </c:extLst>
        </c:ser>
        <c:ser>
          <c:idx val="6"/>
          <c:order val="6"/>
          <c:tx>
            <c:strRef>
              <c:f>'1_benchmark'!$W$133</c:f>
              <c:strCache>
                <c:ptCount val="1"/>
                <c:pt idx="0">
                  <c:v>Dunlopillo</c:v>
                </c:pt>
              </c:strCache>
            </c:strRef>
          </c:tx>
          <c:spPr>
            <a:ln w="50800" cap="rnd">
              <a:solidFill>
                <a:srgbClr val="C96378"/>
              </a:solidFill>
              <a:prstDash val="solid"/>
              <a:round/>
            </a:ln>
            <a:effectLst>
              <a:outerShdw blurRad="63500" dist="37357" dir="2700000" rotWithShape="0">
                <a:scrgbClr r="0" g="0" b="0">
                  <a:alpha val="0"/>
                </a:scrgbClr>
              </a:outerShdw>
            </a:effectLst>
          </c:spPr>
          <c:marker>
            <c:symbol val="none"/>
          </c:marker>
          <c:cat>
            <c:numRef>
              <c:f>'1_benchmark'!$X$126:$AB$126</c:f>
              <c:numCache>
                <c:formatCode>General</c:formatCode>
                <c:ptCount val="5"/>
                <c:pt idx="0">
                  <c:v>2017</c:v>
                </c:pt>
                <c:pt idx="1">
                  <c:v>2018</c:v>
                </c:pt>
                <c:pt idx="2">
                  <c:v>2019</c:v>
                </c:pt>
                <c:pt idx="3">
                  <c:v>2020</c:v>
                </c:pt>
                <c:pt idx="4">
                  <c:v>2021</c:v>
                </c:pt>
              </c:numCache>
            </c:numRef>
          </c:cat>
          <c:val>
            <c:numRef>
              <c:f>'1_benchmark'!$X$133:$AB$133</c:f>
              <c:numCache>
                <c:formatCode>0.00</c:formatCode>
                <c:ptCount val="5"/>
                <c:pt idx="0">
                  <c:v>1</c:v>
                </c:pt>
                <c:pt idx="1">
                  <c:v>0.56976744186046502</c:v>
                </c:pt>
                <c:pt idx="2">
                  <c:v>0.41860465116279</c:v>
                </c:pt>
                <c:pt idx="3">
                  <c:v>0.59302325581395299</c:v>
                </c:pt>
                <c:pt idx="4">
                  <c:v>0.75581395348837199</c:v>
                </c:pt>
              </c:numCache>
            </c:numRef>
          </c:val>
          <c:smooth val="0"/>
          <c:extLst>
            <c:ext xmlns:c16="http://schemas.microsoft.com/office/drawing/2014/chart" uri="{C3380CC4-5D6E-409C-BE32-E72D297353CC}">
              <c16:uniqueId val="{00000006-413B-B141-95BA-281B406AE1B4}"/>
            </c:ext>
          </c:extLst>
        </c:ser>
        <c:dLbls>
          <c:showLegendKey val="0"/>
          <c:showVal val="0"/>
          <c:showCatName val="0"/>
          <c:showSerName val="0"/>
          <c:showPercent val="0"/>
          <c:showBubbleSize val="0"/>
        </c:dLbls>
        <c:smooth val="0"/>
        <c:axId val="628019503"/>
        <c:axId val="627761391"/>
      </c:lineChart>
      <c:catAx>
        <c:axId val="62801950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627761391"/>
        <c:crosses val="autoZero"/>
        <c:auto val="1"/>
        <c:lblAlgn val="ctr"/>
        <c:lblOffset val="100"/>
        <c:noMultiLvlLbl val="0"/>
      </c:catAx>
      <c:valAx>
        <c:axId val="627761391"/>
        <c:scaling>
          <c:orientation val="minMax"/>
        </c:scaling>
        <c:delete val="0"/>
        <c:axPos val="l"/>
        <c:majorGridlines>
          <c:spPr>
            <a:ln w="9525" cap="flat" cmpd="sng" algn="ctr">
              <a:solidFill>
                <a:srgbClr val="BCB5AC"/>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Indexed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628019503"/>
        <c:crosses val="autoZero"/>
        <c:crossBetween val="between"/>
        <c:majorUnit val="1"/>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Proportion of competitor's search interest</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manualLayout>
          <c:layoutTarget val="inner"/>
          <c:xMode val="edge"/>
          <c:yMode val="edge"/>
          <c:x val="0.12167693088368801"/>
          <c:y val="0.15839263812133164"/>
          <c:w val="0.85633506383289493"/>
          <c:h val="0.64954142343818033"/>
        </c:manualLayout>
      </c:layout>
      <c:barChart>
        <c:barDir val="col"/>
        <c:grouping val="percentStacked"/>
        <c:varyColors val="0"/>
        <c:ser>
          <c:idx val="0"/>
          <c:order val="0"/>
          <c:tx>
            <c:strRef>
              <c:f>'1_benchmark'!$W$94</c:f>
              <c:strCache>
                <c:ptCount val="1"/>
                <c:pt idx="0">
                  <c:v>Restonic</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'1_benchmark'!$X$93:$AB$93</c:f>
              <c:numCache>
                <c:formatCode>General</c:formatCode>
                <c:ptCount val="5"/>
                <c:pt idx="0">
                  <c:v>2017</c:v>
                </c:pt>
                <c:pt idx="1">
                  <c:v>2018</c:v>
                </c:pt>
                <c:pt idx="2">
                  <c:v>2019</c:v>
                </c:pt>
                <c:pt idx="3">
                  <c:v>2020</c:v>
                </c:pt>
                <c:pt idx="4">
                  <c:v>2021</c:v>
                </c:pt>
              </c:numCache>
            </c:numRef>
          </c:cat>
          <c:val>
            <c:numRef>
              <c:f>'1_benchmark'!$X$94:$AB$94</c:f>
              <c:numCache>
                <c:formatCode>0%</c:formatCode>
                <c:ptCount val="5"/>
                <c:pt idx="0">
                  <c:v>0.23678734914689969</c:v>
                </c:pt>
                <c:pt idx="1">
                  <c:v>0.29297297297297298</c:v>
                </c:pt>
                <c:pt idx="2">
                  <c:v>0.29957942413458427</c:v>
                </c:pt>
                <c:pt idx="3">
                  <c:v>0.32992073976221931</c:v>
                </c:pt>
                <c:pt idx="4">
                  <c:v>0.3297515110812626</c:v>
                </c:pt>
              </c:numCache>
            </c:numRef>
          </c:val>
          <c:extLst>
            <c:ext xmlns:c16="http://schemas.microsoft.com/office/drawing/2014/chart" uri="{C3380CC4-5D6E-409C-BE32-E72D297353CC}">
              <c16:uniqueId val="{00000000-FDDC-1E42-B5C8-4BA0F158D9F1}"/>
            </c:ext>
          </c:extLst>
        </c:ser>
        <c:ser>
          <c:idx val="1"/>
          <c:order val="1"/>
          <c:tx>
            <c:strRef>
              <c:f>'1_benchmark'!$W$95</c:f>
              <c:strCache>
                <c:ptCount val="1"/>
                <c:pt idx="0">
                  <c:v>Cloud Nine</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'1_benchmark'!$X$93:$AB$93</c:f>
              <c:numCache>
                <c:formatCode>General</c:formatCode>
                <c:ptCount val="5"/>
                <c:pt idx="0">
                  <c:v>2017</c:v>
                </c:pt>
                <c:pt idx="1">
                  <c:v>2018</c:v>
                </c:pt>
                <c:pt idx="2">
                  <c:v>2019</c:v>
                </c:pt>
                <c:pt idx="3">
                  <c:v>2020</c:v>
                </c:pt>
                <c:pt idx="4">
                  <c:v>2021</c:v>
                </c:pt>
              </c:numCache>
            </c:numRef>
          </c:cat>
          <c:val>
            <c:numRef>
              <c:f>'1_benchmark'!$X$95:$AB$95</c:f>
              <c:numCache>
                <c:formatCode>0%</c:formatCode>
                <c:ptCount val="5"/>
                <c:pt idx="0">
                  <c:v>0.26466916354556802</c:v>
                </c:pt>
                <c:pt idx="1">
                  <c:v>0.26774774774774773</c:v>
                </c:pt>
                <c:pt idx="2">
                  <c:v>0.22969912649627952</c:v>
                </c:pt>
                <c:pt idx="3">
                  <c:v>0.26651254953764864</c:v>
                </c:pt>
                <c:pt idx="4">
                  <c:v>0.27938213566151782</c:v>
                </c:pt>
              </c:numCache>
            </c:numRef>
          </c:val>
          <c:extLst>
            <c:ext xmlns:c16="http://schemas.microsoft.com/office/drawing/2014/chart" uri="{C3380CC4-5D6E-409C-BE32-E72D297353CC}">
              <c16:uniqueId val="{00000001-FDDC-1E42-B5C8-4BA0F158D9F1}"/>
            </c:ext>
          </c:extLst>
        </c:ser>
        <c:ser>
          <c:idx val="2"/>
          <c:order val="2"/>
          <c:tx>
            <c:strRef>
              <c:f>'1_benchmark'!$W$96</c:f>
              <c:strCache>
                <c:ptCount val="1"/>
                <c:pt idx="0">
                  <c:v>Simmons</c:v>
                </c:pt>
              </c:strCache>
            </c:strRef>
          </c:tx>
          <c:spPr>
            <a:solidFill>
              <a:srgbClr val="3CD6A3"/>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'1_benchmark'!$X$93:$AB$93</c:f>
              <c:numCache>
                <c:formatCode>General</c:formatCode>
                <c:ptCount val="5"/>
                <c:pt idx="0">
                  <c:v>2017</c:v>
                </c:pt>
                <c:pt idx="1">
                  <c:v>2018</c:v>
                </c:pt>
                <c:pt idx="2">
                  <c:v>2019</c:v>
                </c:pt>
                <c:pt idx="3">
                  <c:v>2020</c:v>
                </c:pt>
                <c:pt idx="4">
                  <c:v>2021</c:v>
                </c:pt>
              </c:numCache>
            </c:numRef>
          </c:cat>
          <c:val>
            <c:numRef>
              <c:f>'1_benchmark'!$X$96:$AB$96</c:f>
              <c:numCache>
                <c:formatCode>0%</c:formatCode>
                <c:ptCount val="5"/>
                <c:pt idx="0">
                  <c:v>0.15896795672076572</c:v>
                </c:pt>
                <c:pt idx="1">
                  <c:v>0.15639639639639641</c:v>
                </c:pt>
                <c:pt idx="2">
                  <c:v>0.17502426399223553</c:v>
                </c:pt>
                <c:pt idx="3">
                  <c:v>0.12120211360634082</c:v>
                </c:pt>
                <c:pt idx="4">
                  <c:v>0.11182001343183344</c:v>
                </c:pt>
              </c:numCache>
            </c:numRef>
          </c:val>
          <c:extLst>
            <c:ext xmlns:c16="http://schemas.microsoft.com/office/drawing/2014/chart" uri="{C3380CC4-5D6E-409C-BE32-E72D297353CC}">
              <c16:uniqueId val="{00000002-FDDC-1E42-B5C8-4BA0F158D9F1}"/>
            </c:ext>
          </c:extLst>
        </c:ser>
        <c:ser>
          <c:idx val="3"/>
          <c:order val="3"/>
          <c:tx>
            <c:strRef>
              <c:f>'1_benchmark'!$W$97</c:f>
              <c:strCache>
                <c:ptCount val="1"/>
                <c:pt idx="0">
                  <c:v>Tempur</c:v>
                </c:pt>
              </c:strCache>
            </c:strRef>
          </c:tx>
          <c:spPr>
            <a:solidFill>
              <a:srgbClr val="80DE7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'1_benchmark'!$X$93:$AB$93</c:f>
              <c:numCache>
                <c:formatCode>General</c:formatCode>
                <c:ptCount val="5"/>
                <c:pt idx="0">
                  <c:v>2017</c:v>
                </c:pt>
                <c:pt idx="1">
                  <c:v>2018</c:v>
                </c:pt>
                <c:pt idx="2">
                  <c:v>2019</c:v>
                </c:pt>
                <c:pt idx="3">
                  <c:v>2020</c:v>
                </c:pt>
                <c:pt idx="4">
                  <c:v>2021</c:v>
                </c:pt>
              </c:numCache>
            </c:numRef>
          </c:cat>
          <c:val>
            <c:numRef>
              <c:f>'1_benchmark'!$X$97:$AB$97</c:f>
              <c:numCache>
                <c:formatCode>0%</c:formatCode>
                <c:ptCount val="5"/>
                <c:pt idx="0">
                  <c:v>0.11776945484810654</c:v>
                </c:pt>
                <c:pt idx="1">
                  <c:v>0.13045045045045045</c:v>
                </c:pt>
                <c:pt idx="2">
                  <c:v>0.1044969265609835</c:v>
                </c:pt>
                <c:pt idx="3">
                  <c:v>8.2892998678996035E-2</c:v>
                </c:pt>
                <c:pt idx="4">
                  <c:v>9.5030221625251848E-2</c:v>
                </c:pt>
              </c:numCache>
            </c:numRef>
          </c:val>
          <c:extLst>
            <c:ext xmlns:c16="http://schemas.microsoft.com/office/drawing/2014/chart" uri="{C3380CC4-5D6E-409C-BE32-E72D297353CC}">
              <c16:uniqueId val="{00000003-FDDC-1E42-B5C8-4BA0F158D9F1}"/>
            </c:ext>
          </c:extLst>
        </c:ser>
        <c:ser>
          <c:idx val="4"/>
          <c:order val="4"/>
          <c:tx>
            <c:strRef>
              <c:f>'1_benchmark'!$W$98</c:f>
              <c:strCache>
                <c:ptCount val="1"/>
                <c:pt idx="0">
                  <c:v>Rest Assured</c:v>
                </c:pt>
              </c:strCache>
            </c:strRef>
          </c:tx>
          <c:spPr>
            <a:solidFill>
              <a:srgbClr val="EACC7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'1_benchmark'!$X$93:$AB$93</c:f>
              <c:numCache>
                <c:formatCode>General</c:formatCode>
                <c:ptCount val="5"/>
                <c:pt idx="0">
                  <c:v>2017</c:v>
                </c:pt>
                <c:pt idx="1">
                  <c:v>2018</c:v>
                </c:pt>
                <c:pt idx="2">
                  <c:v>2019</c:v>
                </c:pt>
                <c:pt idx="3">
                  <c:v>2020</c:v>
                </c:pt>
                <c:pt idx="4">
                  <c:v>2021</c:v>
                </c:pt>
              </c:numCache>
            </c:numRef>
          </c:cat>
          <c:val>
            <c:numRef>
              <c:f>'1_benchmark'!$X$98:$AB$98</c:f>
              <c:numCache>
                <c:formatCode>0%</c:formatCode>
                <c:ptCount val="5"/>
                <c:pt idx="0">
                  <c:v>9.1552226383687055E-2</c:v>
                </c:pt>
                <c:pt idx="1">
                  <c:v>6.8108108108108106E-2</c:v>
                </c:pt>
                <c:pt idx="2">
                  <c:v>7.5380135878356513E-2</c:v>
                </c:pt>
                <c:pt idx="3">
                  <c:v>9.577278731836196E-2</c:v>
                </c:pt>
                <c:pt idx="4">
                  <c:v>8.629952988582941E-2</c:v>
                </c:pt>
              </c:numCache>
            </c:numRef>
          </c:val>
          <c:extLst>
            <c:ext xmlns:c16="http://schemas.microsoft.com/office/drawing/2014/chart" uri="{C3380CC4-5D6E-409C-BE32-E72D297353CC}">
              <c16:uniqueId val="{00000004-FDDC-1E42-B5C8-4BA0F158D9F1}"/>
            </c:ext>
          </c:extLst>
        </c:ser>
        <c:ser>
          <c:idx val="5"/>
          <c:order val="5"/>
          <c:tx>
            <c:strRef>
              <c:f>'1_benchmark'!$W$99</c:f>
              <c:strCache>
                <c:ptCount val="1"/>
                <c:pt idx="0">
                  <c:v>Serta</c:v>
                </c:pt>
              </c:strCache>
            </c:strRef>
          </c:tx>
          <c:spPr>
            <a:solidFill>
              <a:srgbClr val="F09C4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'1_benchmark'!$X$93:$AB$93</c:f>
              <c:numCache>
                <c:formatCode>General</c:formatCode>
                <c:ptCount val="5"/>
                <c:pt idx="0">
                  <c:v>2017</c:v>
                </c:pt>
                <c:pt idx="1">
                  <c:v>2018</c:v>
                </c:pt>
                <c:pt idx="2">
                  <c:v>2019</c:v>
                </c:pt>
                <c:pt idx="3">
                  <c:v>2020</c:v>
                </c:pt>
                <c:pt idx="4">
                  <c:v>2021</c:v>
                </c:pt>
              </c:numCache>
            </c:numRef>
          </c:cat>
          <c:val>
            <c:numRef>
              <c:f>'1_benchmark'!$X$99:$AB$99</c:f>
              <c:numCache>
                <c:formatCode>0%</c:formatCode>
                <c:ptCount val="5"/>
                <c:pt idx="0">
                  <c:v>9.0719933416562634E-2</c:v>
                </c:pt>
                <c:pt idx="1">
                  <c:v>6.6666666666666666E-2</c:v>
                </c:pt>
                <c:pt idx="2">
                  <c:v>9.4467809770300878E-2</c:v>
                </c:pt>
                <c:pt idx="3">
                  <c:v>8.6856010568031702E-2</c:v>
                </c:pt>
                <c:pt idx="4">
                  <c:v>7.4210879785090667E-2</c:v>
                </c:pt>
              </c:numCache>
            </c:numRef>
          </c:val>
          <c:extLst>
            <c:ext xmlns:c16="http://schemas.microsoft.com/office/drawing/2014/chart" uri="{C3380CC4-5D6E-409C-BE32-E72D297353CC}">
              <c16:uniqueId val="{00000005-FDDC-1E42-B5C8-4BA0F158D9F1}"/>
            </c:ext>
          </c:extLst>
        </c:ser>
        <c:ser>
          <c:idx val="6"/>
          <c:order val="6"/>
          <c:tx>
            <c:strRef>
              <c:f>'1_benchmark'!$W$100</c:f>
              <c:strCache>
                <c:ptCount val="1"/>
                <c:pt idx="0">
                  <c:v>Dunlopillo</c:v>
                </c:pt>
              </c:strCache>
            </c:strRef>
          </c:tx>
          <c:spPr>
            <a:solidFill>
              <a:srgbClr val="F06347"/>
            </a:solidFill>
            <a:ln w="25400">
              <a:noFill/>
            </a:ln>
            <a:effectLst/>
          </c:spPr>
          <c:invertIfNegative val="0"/>
          <c:dLbls>
            <c:dLbl>
              <c:idx val="0"/>
              <c:layout>
                <c:manualLayout>
                  <c:x val="-2.543539753023657E-17"/>
                  <c:y val="-2.2970302473666448E-2"/>
                </c:manualLayout>
              </c:layout>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Roboto"/>
                      <a:ea typeface="Roboto"/>
                      <a:cs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FDDC-1E42-B5C8-4BA0F158D9F1}"/>
                </c:ext>
              </c:extLst>
            </c:dLbl>
            <c:dLbl>
              <c:idx val="1"/>
              <c:layout>
                <c:manualLayout>
                  <c:x val="-5.087079506047314E-17"/>
                  <c:y val="-3.2158423463133023E-2"/>
                </c:manualLayout>
              </c:layout>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Roboto"/>
                      <a:ea typeface="Roboto"/>
                      <a:cs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FDDC-1E42-B5C8-4BA0F158D9F1}"/>
                </c:ext>
              </c:extLst>
            </c:dLbl>
            <c:dLbl>
              <c:idx val="2"/>
              <c:layout>
                <c:manualLayout>
                  <c:x val="0"/>
                  <c:y val="-2.2970302473666469E-2"/>
                </c:manualLayout>
              </c:layout>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Roboto"/>
                      <a:ea typeface="Roboto"/>
                      <a:cs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FDDC-1E42-B5C8-4BA0F158D9F1}"/>
                </c:ext>
              </c:extLst>
            </c:dLbl>
            <c:dLbl>
              <c:idx val="3"/>
              <c:layout>
                <c:manualLayout>
                  <c:x val="-1.0174159012094628E-16"/>
                  <c:y val="-2.7564362968399758E-2"/>
                </c:manualLayout>
              </c:layout>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Roboto"/>
                      <a:ea typeface="Roboto"/>
                      <a:cs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FDDC-1E42-B5C8-4BA0F158D9F1}"/>
                </c:ext>
              </c:extLst>
            </c:dLbl>
            <c:dLbl>
              <c:idx val="4"/>
              <c:layout>
                <c:manualLayout>
                  <c:x val="-2.0348318024189256E-16"/>
                  <c:y val="-1.8376241978933158E-2"/>
                </c:manualLayout>
              </c:layout>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Roboto"/>
                      <a:ea typeface="Roboto"/>
                      <a:cs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FDDC-1E42-B5C8-4BA0F158D9F1}"/>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'1_benchmark'!$X$93:$AB$93</c:f>
              <c:numCache>
                <c:formatCode>General</c:formatCode>
                <c:ptCount val="5"/>
                <c:pt idx="0">
                  <c:v>2017</c:v>
                </c:pt>
                <c:pt idx="1">
                  <c:v>2018</c:v>
                </c:pt>
                <c:pt idx="2">
                  <c:v>2019</c:v>
                </c:pt>
                <c:pt idx="3">
                  <c:v>2020</c:v>
                </c:pt>
                <c:pt idx="4">
                  <c:v>2021</c:v>
                </c:pt>
              </c:numCache>
            </c:numRef>
          </c:cat>
          <c:val>
            <c:numRef>
              <c:f>'1_benchmark'!$X$100:$AB$100</c:f>
              <c:numCache>
                <c:formatCode>0%</c:formatCode>
                <c:ptCount val="5"/>
                <c:pt idx="0">
                  <c:v>3.5788597586350397E-2</c:v>
                </c:pt>
                <c:pt idx="1">
                  <c:v>1.7657657657657658E-2</c:v>
                </c:pt>
                <c:pt idx="2">
                  <c:v>1.1646716273050793E-2</c:v>
                </c:pt>
                <c:pt idx="3">
                  <c:v>1.6842800528401584E-2</c:v>
                </c:pt>
                <c:pt idx="4">
                  <c:v>2.1826729348556079E-2</c:v>
                </c:pt>
              </c:numCache>
            </c:numRef>
          </c:val>
          <c:extLst>
            <c:ext xmlns:c16="http://schemas.microsoft.com/office/drawing/2014/chart" uri="{C3380CC4-5D6E-409C-BE32-E72D297353CC}">
              <c16:uniqueId val="{0000000B-FDDC-1E42-B5C8-4BA0F158D9F1}"/>
            </c:ext>
          </c:extLst>
        </c:ser>
        <c:dLbls>
          <c:dLblPos val="ctr"/>
          <c:showLegendKey val="0"/>
          <c:showVal val="1"/>
          <c:showCatName val="0"/>
          <c:showSerName val="0"/>
          <c:showPercent val="0"/>
          <c:showBubbleSize val="0"/>
        </c:dLbls>
        <c:gapWidth val="150"/>
        <c:overlap val="100"/>
        <c:axId val="475267711"/>
        <c:axId val="475269359"/>
      </c:barChart>
      <c:catAx>
        <c:axId val="475267711"/>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75269359"/>
        <c:crosses val="autoZero"/>
        <c:auto val="1"/>
        <c:lblAlgn val="ctr"/>
        <c:lblOffset val="100"/>
        <c:noMultiLvlLbl val="0"/>
      </c:catAx>
      <c:valAx>
        <c:axId val="475269359"/>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Proportion of inteerest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75267711"/>
        <c:crosses val="autoZero"/>
        <c:crossBetween val="between"/>
        <c:majorUnit val="0.25"/>
      </c:valAx>
      <c:spPr>
        <a:noFill/>
        <a:ln>
          <a:noFill/>
        </a:ln>
        <a:effectLst/>
      </c:spPr>
    </c:plotArea>
    <c:legend>
      <c:legendPos val="b"/>
      <c:layout>
        <c:manualLayout>
          <c:xMode val="edge"/>
          <c:yMode val="edge"/>
          <c:x val="0.21627335891098148"/>
          <c:y val="0.8900460407460058"/>
          <c:w val="0.63941402674194736"/>
          <c:h val="0.10995395925399416"/>
        </c:manualLayout>
      </c:layout>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F81215-86DD-E24D-9F63-0B0C8088623A}" type="datetimeFigureOut">
              <a:rPr lang="en-US" smtClean="0"/>
              <a:t>1/22/22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39E861-08AB-5745-B19E-7F6835E2D51B}" type="slidenum">
              <a:rPr lang="en-US" smtClean="0"/>
              <a:t>‹#›</a:t>
            </a:fld>
            <a:endParaRPr lang="en-US"/>
          </a:p>
        </p:txBody>
      </p:sp>
    </p:spTree>
    <p:extLst>
      <p:ext uri="{BB962C8B-B14F-4D97-AF65-F5344CB8AC3E}">
        <p14:creationId xmlns:p14="http://schemas.microsoft.com/office/powerpoint/2010/main" val="1897854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www.statista.com</a:t>
            </a:r>
            <a:r>
              <a:rPr lang="en-US" dirty="0"/>
              <a:t>/statistics/484933/internet-user-reach-south-</a:t>
            </a:r>
            <a:r>
              <a:rPr lang="en-US" dirty="0" err="1"/>
              <a:t>africa</a:t>
            </a:r>
            <a:r>
              <a:rPr lang="en-US" dirty="0"/>
              <a:t>/</a:t>
            </a:r>
            <a:endParaRPr lang="en-Z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ZA" sz="1200" kern="1200" dirty="0">
                <a:solidFill>
                  <a:schemeClr val="tx1"/>
                </a:solidFill>
                <a:effectLst/>
                <a:latin typeface="+mn-lt"/>
                <a:ea typeface="+mn-ea"/>
                <a:cs typeface="+mn-cs"/>
              </a:rPr>
              <a:t>60.73/53.92 = 1.1262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Z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ZA" sz="1200" kern="1200" dirty="0">
                <a:solidFill>
                  <a:schemeClr val="tx1"/>
                </a:solidFill>
                <a:effectLst/>
                <a:latin typeface="+mn-lt"/>
                <a:ea typeface="+mn-ea"/>
                <a:cs typeface="+mn-cs"/>
              </a:rPr>
              <a:t>1.36^(1/4) = 1.07999</a:t>
            </a:r>
          </a:p>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3</a:t>
            </a:fld>
            <a:endParaRPr lang="en-US"/>
          </a:p>
        </p:txBody>
      </p:sp>
    </p:spTree>
    <p:extLst>
      <p:ext uri="{BB962C8B-B14F-4D97-AF65-F5344CB8AC3E}">
        <p14:creationId xmlns:p14="http://schemas.microsoft.com/office/powerpoint/2010/main" val="171292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insights</a:t>
            </a:r>
          </a:p>
          <a:p>
            <a:pPr marL="171450" indent="-171450">
              <a:buFontTx/>
              <a:buChar char="-"/>
            </a:pPr>
            <a:r>
              <a:rPr lang="en-US" dirty="0"/>
              <a:t>Online interest has increased YoY</a:t>
            </a:r>
          </a:p>
          <a:p>
            <a:pPr marL="171450" indent="-171450">
              <a:buFontTx/>
              <a:buChar char="-"/>
            </a:pPr>
            <a:r>
              <a:rPr lang="en-US" dirty="0"/>
              <a:t>Gauteng, KZN, Western cape and eastern cape make up make up 90% of search behavior while Northern cape’s contribution is negligible (and therefore excluded)</a:t>
            </a:r>
          </a:p>
          <a:p>
            <a:pPr marL="171450" indent="-171450">
              <a:buFontTx/>
              <a:buChar char="-"/>
            </a:pPr>
            <a:endParaRPr lang="en-US" dirty="0"/>
          </a:p>
          <a:p>
            <a:pPr marL="171450" indent="-171450">
              <a:buFontTx/>
              <a:buChar char="-"/>
            </a:pPr>
            <a:endParaRPr lang="en-US" dirty="0"/>
          </a:p>
          <a:p>
            <a:pPr marL="0" lvl="0" indent="0">
              <a:buFontTx/>
              <a:buNone/>
            </a:pPr>
            <a:r>
              <a:rPr lang="en-US" dirty="0"/>
              <a:t>Purpose</a:t>
            </a:r>
          </a:p>
          <a:p>
            <a:pPr marL="171450" lvl="0" indent="-171450">
              <a:buFontTx/>
              <a:buChar char="-"/>
            </a:pPr>
            <a:r>
              <a:rPr lang="en-US" dirty="0"/>
              <a:t>Set the scene for growth, but who is growing</a:t>
            </a:r>
          </a:p>
          <a:p>
            <a:pPr marL="171450" lvl="0" indent="-171450">
              <a:buFontTx/>
              <a:buChar char="-"/>
            </a:pPr>
            <a:r>
              <a:rPr lang="en-US" dirty="0"/>
              <a:t>Set the scene for our focus on major province and their order</a:t>
            </a:r>
          </a:p>
          <a:p>
            <a:pPr marL="171450" indent="-171450">
              <a:buFontTx/>
              <a:buChar char="-"/>
            </a:pPr>
            <a:endParaRPr lang="en-US"/>
          </a:p>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19</a:t>
            </a:fld>
            <a:endParaRPr lang="en-US"/>
          </a:p>
        </p:txBody>
      </p:sp>
    </p:spTree>
    <p:extLst>
      <p:ext uri="{BB962C8B-B14F-4D97-AF65-F5344CB8AC3E}">
        <p14:creationId xmlns:p14="http://schemas.microsoft.com/office/powerpoint/2010/main" val="2918441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20</a:t>
            </a:fld>
            <a:endParaRPr lang="en-US"/>
          </a:p>
        </p:txBody>
      </p:sp>
    </p:spTree>
    <p:extLst>
      <p:ext uri="{BB962C8B-B14F-4D97-AF65-F5344CB8AC3E}">
        <p14:creationId xmlns:p14="http://schemas.microsoft.com/office/powerpoint/2010/main" val="3427585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21</a:t>
            </a:fld>
            <a:endParaRPr lang="en-US"/>
          </a:p>
        </p:txBody>
      </p:sp>
    </p:spTree>
    <p:extLst>
      <p:ext uri="{BB962C8B-B14F-4D97-AF65-F5344CB8AC3E}">
        <p14:creationId xmlns:p14="http://schemas.microsoft.com/office/powerpoint/2010/main" val="10430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22</a:t>
            </a:fld>
            <a:endParaRPr lang="en-US"/>
          </a:p>
        </p:txBody>
      </p:sp>
    </p:spTree>
    <p:extLst>
      <p:ext uri="{BB962C8B-B14F-4D97-AF65-F5344CB8AC3E}">
        <p14:creationId xmlns:p14="http://schemas.microsoft.com/office/powerpoint/2010/main" val="29470755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24</a:t>
            </a:fld>
            <a:endParaRPr lang="en-US"/>
          </a:p>
        </p:txBody>
      </p:sp>
    </p:spTree>
    <p:extLst>
      <p:ext uri="{BB962C8B-B14F-4D97-AF65-F5344CB8AC3E}">
        <p14:creationId xmlns:p14="http://schemas.microsoft.com/office/powerpoint/2010/main" val="3152202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26</a:t>
            </a:fld>
            <a:endParaRPr lang="en-US"/>
          </a:p>
        </p:txBody>
      </p:sp>
    </p:spTree>
    <p:extLst>
      <p:ext uri="{BB962C8B-B14F-4D97-AF65-F5344CB8AC3E}">
        <p14:creationId xmlns:p14="http://schemas.microsoft.com/office/powerpoint/2010/main" val="1051707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27</a:t>
            </a:fld>
            <a:endParaRPr lang="en-US"/>
          </a:p>
        </p:txBody>
      </p:sp>
    </p:spTree>
    <p:extLst>
      <p:ext uri="{BB962C8B-B14F-4D97-AF65-F5344CB8AC3E}">
        <p14:creationId xmlns:p14="http://schemas.microsoft.com/office/powerpoint/2010/main" val="2045393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29</a:t>
            </a:fld>
            <a:endParaRPr lang="en-US"/>
          </a:p>
        </p:txBody>
      </p:sp>
    </p:spTree>
    <p:extLst>
      <p:ext uri="{BB962C8B-B14F-4D97-AF65-F5344CB8AC3E}">
        <p14:creationId xmlns:p14="http://schemas.microsoft.com/office/powerpoint/2010/main" val="1705983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30</a:t>
            </a:fld>
            <a:endParaRPr lang="en-US"/>
          </a:p>
        </p:txBody>
      </p:sp>
    </p:spTree>
    <p:extLst>
      <p:ext uri="{BB962C8B-B14F-4D97-AF65-F5344CB8AC3E}">
        <p14:creationId xmlns:p14="http://schemas.microsoft.com/office/powerpoint/2010/main" val="24314567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31</a:t>
            </a:fld>
            <a:endParaRPr lang="en-US"/>
          </a:p>
        </p:txBody>
      </p:sp>
    </p:spTree>
    <p:extLst>
      <p:ext uri="{BB962C8B-B14F-4D97-AF65-F5344CB8AC3E}">
        <p14:creationId xmlns:p14="http://schemas.microsoft.com/office/powerpoint/2010/main" val="3400598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insights</a:t>
            </a:r>
          </a:p>
          <a:p>
            <a:pPr marL="171450" indent="-171450">
              <a:buFontTx/>
              <a:buChar char="-"/>
            </a:pPr>
            <a:r>
              <a:rPr lang="en-US" dirty="0"/>
              <a:t>Online interest has increased YoY</a:t>
            </a:r>
          </a:p>
          <a:p>
            <a:pPr marL="171450" indent="-171450">
              <a:buFontTx/>
              <a:buChar char="-"/>
            </a:pPr>
            <a:r>
              <a:rPr lang="en-US" dirty="0"/>
              <a:t>Gauteng, KZN, Western cape and eastern cape make up make up 90% of search behavior while Northern cape’s contribution is negligible (and therefore excluded)</a:t>
            </a:r>
          </a:p>
        </p:txBody>
      </p:sp>
      <p:sp>
        <p:nvSpPr>
          <p:cNvPr id="4" name="Slide Number Placeholder 3"/>
          <p:cNvSpPr>
            <a:spLocks noGrp="1"/>
          </p:cNvSpPr>
          <p:nvPr>
            <p:ph type="sldNum" sz="quarter" idx="5"/>
          </p:nvPr>
        </p:nvSpPr>
        <p:spPr/>
        <p:txBody>
          <a:bodyPr/>
          <a:lstStyle/>
          <a:p>
            <a:fld id="{0139E861-08AB-5745-B19E-7F6835E2D51B}" type="slidenum">
              <a:rPr lang="en-US" smtClean="0"/>
              <a:t>8</a:t>
            </a:fld>
            <a:endParaRPr lang="en-US"/>
          </a:p>
        </p:txBody>
      </p:sp>
    </p:spTree>
    <p:extLst>
      <p:ext uri="{BB962C8B-B14F-4D97-AF65-F5344CB8AC3E}">
        <p14:creationId xmlns:p14="http://schemas.microsoft.com/office/powerpoint/2010/main" val="3542420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32</a:t>
            </a:fld>
            <a:endParaRPr lang="en-US"/>
          </a:p>
        </p:txBody>
      </p:sp>
    </p:spTree>
    <p:extLst>
      <p:ext uri="{BB962C8B-B14F-4D97-AF65-F5344CB8AC3E}">
        <p14:creationId xmlns:p14="http://schemas.microsoft.com/office/powerpoint/2010/main" val="9351154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0139E861-08AB-5745-B19E-7F6835E2D51B}" type="slidenum">
              <a:rPr lang="en-US" smtClean="0"/>
              <a:t>33</a:t>
            </a:fld>
            <a:endParaRPr lang="en-US"/>
          </a:p>
        </p:txBody>
      </p:sp>
    </p:spTree>
    <p:extLst>
      <p:ext uri="{BB962C8B-B14F-4D97-AF65-F5344CB8AC3E}">
        <p14:creationId xmlns:p14="http://schemas.microsoft.com/office/powerpoint/2010/main" val="3712954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insights</a:t>
            </a:r>
          </a:p>
          <a:p>
            <a:pPr marL="171450" indent="-171450">
              <a:buFontTx/>
              <a:buChar char="-"/>
            </a:pPr>
            <a:r>
              <a:rPr lang="en-US" dirty="0"/>
              <a:t>Online interest has increased YoY</a:t>
            </a:r>
          </a:p>
          <a:p>
            <a:pPr marL="171450" indent="-171450">
              <a:buFontTx/>
              <a:buChar char="-"/>
            </a:pPr>
            <a:r>
              <a:rPr lang="en-US" dirty="0"/>
              <a:t>Gauteng, KZN, Western cape and eastern cape make up make up 90% of search behavior while Northern cape’s contribution is negligible (and therefore excluded)</a:t>
            </a:r>
          </a:p>
          <a:p>
            <a:pPr marL="171450" indent="-171450">
              <a:buFontTx/>
              <a:buChar char="-"/>
            </a:pPr>
            <a:endParaRPr lang="en-US" dirty="0"/>
          </a:p>
          <a:p>
            <a:pPr marL="171450" indent="-171450">
              <a:buFontTx/>
              <a:buChar char="-"/>
            </a:pPr>
            <a:endParaRPr lang="en-US" dirty="0"/>
          </a:p>
          <a:p>
            <a:pPr marL="0" lvl="0" indent="0">
              <a:buFontTx/>
              <a:buNone/>
            </a:pPr>
            <a:r>
              <a:rPr lang="en-US" dirty="0"/>
              <a:t>Purpose</a:t>
            </a:r>
          </a:p>
          <a:p>
            <a:pPr marL="171450" lvl="0" indent="-171450">
              <a:buFontTx/>
              <a:buChar char="-"/>
            </a:pPr>
            <a:r>
              <a:rPr lang="en-US" dirty="0"/>
              <a:t>Set the scene for growth, but who is growing</a:t>
            </a:r>
          </a:p>
          <a:p>
            <a:pPr marL="171450" lvl="0" indent="-171450">
              <a:buFontTx/>
              <a:buChar char="-"/>
            </a:pPr>
            <a:r>
              <a:rPr lang="en-US" dirty="0"/>
              <a:t>Set the scene for our focus on major province and their order</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38</a:t>
            </a:fld>
            <a:endParaRPr lang="en-US"/>
          </a:p>
        </p:txBody>
      </p:sp>
    </p:spTree>
    <p:extLst>
      <p:ext uri="{BB962C8B-B14F-4D97-AF65-F5344CB8AC3E}">
        <p14:creationId xmlns:p14="http://schemas.microsoft.com/office/powerpoint/2010/main" val="23982516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Key insights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Of all the provinces, Mpumalanga has increased interest the largest having almost tripled (xx%) over the past 5 years</a:t>
            </a:r>
          </a:p>
          <a:p>
            <a:pPr marL="171450" indent="-171450">
              <a:buFontTx/>
              <a:buChar char="-"/>
            </a:pPr>
            <a:r>
              <a:rPr lang="en-US" dirty="0"/>
              <a:t>Of the top 4 provinces, KZN has experiences the largest growth, having over doubled in interest</a:t>
            </a:r>
          </a:p>
          <a:p>
            <a:pPr marL="171450" indent="-171450">
              <a:buFontTx/>
              <a:buChar char="-"/>
            </a:pPr>
            <a:r>
              <a:rPr lang="en-US" dirty="0"/>
              <a:t>The eastern cape has experience a decline in overall interest levels over the past 5 years</a:t>
            </a:r>
          </a:p>
          <a:p>
            <a:pPr marL="171450" indent="-171450">
              <a:buFontTx/>
              <a:buChar char="-"/>
            </a:pPr>
            <a:r>
              <a:rPr lang="en-US" dirty="0"/>
              <a:t>The remaining provinces have experienced modest growth of between XX% and YY% over the 5 year period</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39</a:t>
            </a:fld>
            <a:endParaRPr lang="en-US"/>
          </a:p>
        </p:txBody>
      </p:sp>
    </p:spTree>
    <p:extLst>
      <p:ext uri="{BB962C8B-B14F-4D97-AF65-F5344CB8AC3E}">
        <p14:creationId xmlns:p14="http://schemas.microsoft.com/office/powerpoint/2010/main" val="38413369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Key insights (index)</a:t>
            </a:r>
          </a:p>
          <a:p>
            <a:pPr marL="0" indent="0">
              <a:buFontTx/>
              <a:buNone/>
            </a:pPr>
            <a:r>
              <a:rPr lang="en-US" dirty="0"/>
              <a:t>-  Overall interest, seen previously, can be decomposed into Bravo and Rest of market</a:t>
            </a:r>
          </a:p>
          <a:p>
            <a:pPr marL="171450" indent="-171450">
              <a:buFontTx/>
              <a:buChar char="-"/>
            </a:pPr>
            <a:r>
              <a:rPr lang="en-US" dirty="0"/>
              <a:t>Bravo has had consistent growth in search interest from 2017, increase 60% over this period</a:t>
            </a:r>
          </a:p>
          <a:p>
            <a:pPr marL="171450" indent="-171450">
              <a:buFontTx/>
              <a:buChar char="-"/>
            </a:pPr>
            <a:r>
              <a:rPr lang="en-US" dirty="0"/>
              <a:t>Bravo had higher growth than the rest of the market since 2019</a:t>
            </a:r>
          </a:p>
          <a:p>
            <a:pPr marL="171450" indent="-171450">
              <a:buFontTx/>
              <a:buChar char="-"/>
            </a:pPr>
            <a:r>
              <a:rPr lang="en-US" dirty="0"/>
              <a:t>Rest of market has experienced an overall decrease in past 2 years</a:t>
            </a:r>
          </a:p>
          <a:p>
            <a:pPr marL="171450" indent="-171450">
              <a:buFontTx/>
              <a:buChar char="-"/>
            </a:pPr>
            <a:r>
              <a:rPr lang="en-US" dirty="0"/>
              <a:t>However, Bravo’s strong growth offset rest of market decline which resulted in interest growing over  the past 2 years (see overall market above)</a:t>
            </a:r>
          </a:p>
          <a:p>
            <a:pPr marL="171450" indent="-171450">
              <a:buFontTx/>
              <a:buChar char="-"/>
            </a:pPr>
            <a:endParaRPr lang="en-US" dirty="0"/>
          </a:p>
          <a:p>
            <a:pPr marL="0" indent="0">
              <a:buFontTx/>
              <a:buNone/>
            </a:pPr>
            <a:r>
              <a:rPr lang="en-US" dirty="0"/>
              <a:t>Key insights (market share)</a:t>
            </a:r>
          </a:p>
          <a:p>
            <a:pPr marL="171450" indent="-171450">
              <a:buFontTx/>
              <a:buChar char="-"/>
            </a:pPr>
            <a:r>
              <a:rPr lang="en-US" dirty="0"/>
              <a:t>Bravo lost market share in 2018 due to competitor search interest growth exceeding bravo’s</a:t>
            </a:r>
          </a:p>
          <a:p>
            <a:pPr marL="171450" indent="-171450">
              <a:buFontTx/>
              <a:buChar char="-"/>
            </a:pPr>
            <a:r>
              <a:rPr lang="en-US" dirty="0"/>
              <a:t>Thereafter, Bravo increased their market share for 3 consecutive years</a:t>
            </a:r>
          </a:p>
          <a:p>
            <a:pPr marL="171450" indent="-171450">
              <a:buFontTx/>
              <a:buChar char="-"/>
            </a:pPr>
            <a:r>
              <a:rPr lang="en-US" dirty="0"/>
              <a:t>Overall, this translates to a 17% growth in search market share since 2017, which is driven primarily but 2020 (11.2%) and 2021 (5.3%)</a:t>
            </a:r>
          </a:p>
        </p:txBody>
      </p:sp>
      <p:sp>
        <p:nvSpPr>
          <p:cNvPr id="4" name="Slide Number Placeholder 3"/>
          <p:cNvSpPr>
            <a:spLocks noGrp="1"/>
          </p:cNvSpPr>
          <p:nvPr>
            <p:ph type="sldNum" sz="quarter" idx="5"/>
          </p:nvPr>
        </p:nvSpPr>
        <p:spPr/>
        <p:txBody>
          <a:bodyPr/>
          <a:lstStyle/>
          <a:p>
            <a:fld id="{0139E861-08AB-5745-B19E-7F6835E2D51B}" type="slidenum">
              <a:rPr lang="en-US" smtClean="0"/>
              <a:t>40</a:t>
            </a:fld>
            <a:endParaRPr lang="en-US"/>
          </a:p>
        </p:txBody>
      </p:sp>
    </p:spTree>
    <p:extLst>
      <p:ext uri="{BB962C8B-B14F-4D97-AF65-F5344CB8AC3E}">
        <p14:creationId xmlns:p14="http://schemas.microsoft.com/office/powerpoint/2010/main" val="19216378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insights</a:t>
            </a:r>
          </a:p>
          <a:p>
            <a:pPr marL="171450" indent="-171450">
              <a:buFontTx/>
              <a:buChar char="-"/>
            </a:pPr>
            <a:r>
              <a:rPr lang="en-US" dirty="0"/>
              <a:t>Bravo’s search interest growth over the past 5 years has exceeded rest of market across the 4 most popular provinces (between 1.3x and 2.7x more growth)</a:t>
            </a:r>
          </a:p>
          <a:p>
            <a:pPr marL="171450" indent="-171450">
              <a:buFontTx/>
              <a:buChar char="-"/>
            </a:pPr>
            <a:r>
              <a:rPr lang="en-US" dirty="0"/>
              <a:t>In particular, over the past year and reflecting the overall national trend, Bravo increased search interest within each province while Rest of market decline within each province.</a:t>
            </a:r>
          </a:p>
          <a:p>
            <a:pPr marL="171450" indent="-171450">
              <a:buFontTx/>
              <a:buChar char="-"/>
            </a:pPr>
            <a:r>
              <a:rPr lang="en-US" dirty="0" err="1"/>
              <a:t>Bravos’s</a:t>
            </a:r>
            <a:r>
              <a:rPr lang="en-US" dirty="0"/>
              <a:t> search interest growth exhibits stable YoY growth across the majority of years</a:t>
            </a:r>
          </a:p>
        </p:txBody>
      </p:sp>
      <p:sp>
        <p:nvSpPr>
          <p:cNvPr id="4" name="Slide Number Placeholder 3"/>
          <p:cNvSpPr>
            <a:spLocks noGrp="1"/>
          </p:cNvSpPr>
          <p:nvPr>
            <p:ph type="sldNum" sz="quarter" idx="5"/>
          </p:nvPr>
        </p:nvSpPr>
        <p:spPr/>
        <p:txBody>
          <a:bodyPr/>
          <a:lstStyle/>
          <a:p>
            <a:fld id="{0139E861-08AB-5745-B19E-7F6835E2D51B}" type="slidenum">
              <a:rPr lang="en-US" smtClean="0"/>
              <a:t>41</a:t>
            </a:fld>
            <a:endParaRPr lang="en-US"/>
          </a:p>
        </p:txBody>
      </p:sp>
    </p:spTree>
    <p:extLst>
      <p:ext uri="{BB962C8B-B14F-4D97-AF65-F5344CB8AC3E}">
        <p14:creationId xmlns:p14="http://schemas.microsoft.com/office/powerpoint/2010/main" val="10832814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43</a:t>
            </a:fld>
            <a:endParaRPr lang="en-US"/>
          </a:p>
        </p:txBody>
      </p:sp>
    </p:spTree>
    <p:extLst>
      <p:ext uri="{BB962C8B-B14F-4D97-AF65-F5344CB8AC3E}">
        <p14:creationId xmlns:p14="http://schemas.microsoft.com/office/powerpoint/2010/main" val="37658686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44</a:t>
            </a:fld>
            <a:endParaRPr lang="en-US"/>
          </a:p>
        </p:txBody>
      </p:sp>
    </p:spTree>
    <p:extLst>
      <p:ext uri="{BB962C8B-B14F-4D97-AF65-F5344CB8AC3E}">
        <p14:creationId xmlns:p14="http://schemas.microsoft.com/office/powerpoint/2010/main" val="4100968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insights</a:t>
            </a:r>
          </a:p>
          <a:p>
            <a:pPr marL="171450" indent="-171450">
              <a:buFontTx/>
              <a:buChar char="-"/>
            </a:pPr>
            <a:r>
              <a:rPr lang="en-US" dirty="0"/>
              <a:t>Sealy is the only brand which has increased YoY throughout the 5 year period</a:t>
            </a:r>
          </a:p>
          <a:p>
            <a:pPr marL="171450" indent="-171450">
              <a:buFontTx/>
              <a:buChar char="-"/>
            </a:pPr>
            <a:r>
              <a:rPr lang="en-US" dirty="0"/>
              <a:t>Over the 5-year period, Sealy experienced the largest growth (67%) exceeded only by </a:t>
            </a:r>
            <a:r>
              <a:rPr lang="en-US" dirty="0" err="1"/>
              <a:t>Restonic’s</a:t>
            </a:r>
            <a:r>
              <a:rPr lang="en-US" dirty="0"/>
              <a:t> growth (+73%)</a:t>
            </a:r>
          </a:p>
          <a:p>
            <a:pPr marL="171450" indent="-171450">
              <a:buFontTx/>
              <a:buChar char="-"/>
            </a:pPr>
            <a:r>
              <a:rPr lang="en-US" dirty="0"/>
              <a:t>However, Sealy was able to maintain it’s strong upward trend where as </a:t>
            </a:r>
            <a:r>
              <a:rPr lang="en-US" dirty="0" err="1"/>
              <a:t>Restonic</a:t>
            </a:r>
            <a:r>
              <a:rPr lang="en-US" dirty="0"/>
              <a:t> has been relatively flat over the past 3 years</a:t>
            </a:r>
          </a:p>
          <a:p>
            <a:pPr marL="171450" indent="-171450">
              <a:buFontTx/>
              <a:buChar char="-"/>
            </a:pPr>
            <a:r>
              <a:rPr lang="en-US" dirty="0"/>
              <a:t>Over the period, </a:t>
            </a:r>
            <a:r>
              <a:rPr lang="en-US" dirty="0" err="1"/>
              <a:t>Restonic</a:t>
            </a:r>
            <a:r>
              <a:rPr lang="en-US" dirty="0"/>
              <a:t> moved from the 3</a:t>
            </a:r>
            <a:r>
              <a:rPr lang="en-US" baseline="30000" dirty="0"/>
              <a:t>rd</a:t>
            </a:r>
            <a:r>
              <a:rPr lang="en-US" dirty="0"/>
              <a:t> most popular brand to the second most popular brand by displacing Cloud nine who experienced more modest growth (+31%)</a:t>
            </a:r>
          </a:p>
          <a:p>
            <a:pPr marL="171450" indent="-171450">
              <a:buFontTx/>
              <a:buChar char="-"/>
            </a:pPr>
            <a:r>
              <a:rPr lang="en-US" dirty="0"/>
              <a:t>Simmons although experiencing growth in earlier years has ended that 5-year period with reduced interest after two year’s of significantly decline interest</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45</a:t>
            </a:fld>
            <a:endParaRPr lang="en-US"/>
          </a:p>
        </p:txBody>
      </p:sp>
    </p:spTree>
    <p:extLst>
      <p:ext uri="{BB962C8B-B14F-4D97-AF65-F5344CB8AC3E}">
        <p14:creationId xmlns:p14="http://schemas.microsoft.com/office/powerpoint/2010/main" val="35681566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insights</a:t>
            </a:r>
          </a:p>
          <a:p>
            <a:pPr marL="171450" indent="-171450">
              <a:buFontTx/>
              <a:buChar char="-"/>
            </a:pPr>
            <a:r>
              <a:rPr lang="en-US" dirty="0"/>
              <a:t>Excluding searches for Sealy Posturepedic, the Sealy brand experienced strong growth (+85%) over the past 5 years. </a:t>
            </a:r>
          </a:p>
          <a:p>
            <a:pPr marL="171450" indent="-171450">
              <a:buFontTx/>
              <a:buChar char="-"/>
            </a:pPr>
            <a:r>
              <a:rPr lang="en-US" dirty="0"/>
              <a:t>In contrast, popularity for Sealy Posturepedic has been less stable. In particular, interest dropped (-32%) in 2018 before making a modest recovery in 2020 (+15%) and even stronger recovery in 2021 (+60%) to reach an 5 year high in interest</a:t>
            </a:r>
          </a:p>
        </p:txBody>
      </p:sp>
      <p:sp>
        <p:nvSpPr>
          <p:cNvPr id="4" name="Slide Number Placeholder 3"/>
          <p:cNvSpPr>
            <a:spLocks noGrp="1"/>
          </p:cNvSpPr>
          <p:nvPr>
            <p:ph type="sldNum" sz="quarter" idx="5"/>
          </p:nvPr>
        </p:nvSpPr>
        <p:spPr/>
        <p:txBody>
          <a:bodyPr/>
          <a:lstStyle/>
          <a:p>
            <a:fld id="{0139E861-08AB-5745-B19E-7F6835E2D51B}" type="slidenum">
              <a:rPr lang="en-US" smtClean="0"/>
              <a:t>46</a:t>
            </a:fld>
            <a:endParaRPr lang="en-US"/>
          </a:p>
        </p:txBody>
      </p:sp>
    </p:spTree>
    <p:extLst>
      <p:ext uri="{BB962C8B-B14F-4D97-AF65-F5344CB8AC3E}">
        <p14:creationId xmlns:p14="http://schemas.microsoft.com/office/powerpoint/2010/main" val="2203130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10</a:t>
            </a:fld>
            <a:endParaRPr lang="en-US"/>
          </a:p>
        </p:txBody>
      </p:sp>
    </p:spTree>
    <p:extLst>
      <p:ext uri="{BB962C8B-B14F-4D97-AF65-F5344CB8AC3E}">
        <p14:creationId xmlns:p14="http://schemas.microsoft.com/office/powerpoint/2010/main" val="25740795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insights</a:t>
            </a:r>
          </a:p>
          <a:p>
            <a:pPr marL="171450" indent="-171450">
              <a:buFontTx/>
              <a:buChar char="-"/>
            </a:pPr>
            <a:r>
              <a:rPr lang="en-US" dirty="0"/>
              <a:t>Sealy has steadily increased it’s market share by 5.3% p.a. from 26% in 2017 to 32% in 2021</a:t>
            </a:r>
          </a:p>
          <a:p>
            <a:pPr marL="171450" indent="-171450">
              <a:buFontTx/>
              <a:buChar char="-"/>
            </a:pPr>
            <a:r>
              <a:rPr lang="en-US" dirty="0"/>
              <a:t>Sealy’s largest competitor is </a:t>
            </a:r>
            <a:r>
              <a:rPr lang="en-US" dirty="0" err="1"/>
              <a:t>Restonic</a:t>
            </a:r>
            <a:r>
              <a:rPr lang="en-US" dirty="0"/>
              <a:t>. Their market share has increased by 7.45% p.a. since 2017. However, in recent year’s they have not increased their market share</a:t>
            </a:r>
          </a:p>
          <a:p>
            <a:pPr marL="171450" indent="-171450">
              <a:buFontTx/>
              <a:buChar char="-"/>
            </a:pPr>
            <a:r>
              <a:rPr lang="en-US" dirty="0"/>
              <a:t>Could nine’s market share has </a:t>
            </a:r>
            <a:r>
              <a:rPr lang="en-US" dirty="0" err="1"/>
              <a:t>flucataed</a:t>
            </a:r>
            <a:r>
              <a:rPr lang="en-US" dirty="0"/>
              <a:t> around 17% over the past 5 years with insignificant growth over the period</a:t>
            </a:r>
          </a:p>
          <a:p>
            <a:pPr marL="171450" indent="-171450">
              <a:buFontTx/>
              <a:buChar char="-"/>
            </a:pPr>
            <a:r>
              <a:rPr lang="en-US" dirty="0"/>
              <a:t>The remaining 2 brands in the top 5, Simmons and </a:t>
            </a:r>
            <a:r>
              <a:rPr lang="en-US" dirty="0" err="1"/>
              <a:t>Tempur</a:t>
            </a:r>
            <a:r>
              <a:rPr lang="en-US" dirty="0"/>
              <a:t>, have experience a downwards trend since 2017 losing 30% and 25% of their search interest respectively</a:t>
            </a:r>
          </a:p>
          <a:p>
            <a:pPr marL="171450" indent="-171450">
              <a:buFontTx/>
              <a:buChar char="-"/>
            </a:pPr>
            <a:r>
              <a:rPr lang="en-US" dirty="0"/>
              <a:t>Together, Bravo’s remaining 3 brands, </a:t>
            </a:r>
            <a:r>
              <a:rPr lang="en-US" dirty="0" err="1"/>
              <a:t>Edblo</a:t>
            </a:r>
            <a:r>
              <a:rPr lang="en-US" dirty="0"/>
              <a:t>, Slumberland and King </a:t>
            </a:r>
            <a:r>
              <a:rPr lang="en-US" dirty="0" err="1"/>
              <a:t>Koil</a:t>
            </a:r>
            <a:r>
              <a:rPr lang="en-US" dirty="0"/>
              <a:t> have had interest remain flat around 9%</a:t>
            </a:r>
          </a:p>
          <a:p>
            <a:pPr marL="171450" indent="-171450">
              <a:buFontTx/>
              <a:buChar char="-"/>
            </a:pPr>
            <a:r>
              <a:rPr lang="en-US" dirty="0"/>
              <a:t>The remaining brands in the market make up ~11% of search interest market share</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47</a:t>
            </a:fld>
            <a:endParaRPr lang="en-US"/>
          </a:p>
        </p:txBody>
      </p:sp>
    </p:spTree>
    <p:extLst>
      <p:ext uri="{BB962C8B-B14F-4D97-AF65-F5344CB8AC3E}">
        <p14:creationId xmlns:p14="http://schemas.microsoft.com/office/powerpoint/2010/main" val="35854731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49</a:t>
            </a:fld>
            <a:endParaRPr lang="en-US"/>
          </a:p>
        </p:txBody>
      </p:sp>
    </p:spTree>
    <p:extLst>
      <p:ext uri="{BB962C8B-B14F-4D97-AF65-F5344CB8AC3E}">
        <p14:creationId xmlns:p14="http://schemas.microsoft.com/office/powerpoint/2010/main" val="19047270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insights</a:t>
            </a:r>
          </a:p>
          <a:p>
            <a:pPr marL="171450" indent="-171450">
              <a:buFontTx/>
              <a:buChar char="-"/>
            </a:pPr>
            <a:r>
              <a:rPr lang="en-US" dirty="0"/>
              <a:t>As a proportion of total interest in Bravo brands, Sealy’s interest has grown and was it’s highest in 2018 (78.2%) followed by 2021 (77.3%)</a:t>
            </a:r>
          </a:p>
          <a:p>
            <a:pPr marL="171450" indent="-171450">
              <a:buFontTx/>
              <a:buChar char="-"/>
            </a:pPr>
            <a:r>
              <a:rPr lang="en-US" dirty="0"/>
              <a:t>However, Bravo’s second most popular brand </a:t>
            </a:r>
            <a:r>
              <a:rPr lang="en-US" dirty="0" err="1"/>
              <a:t>Edblo</a:t>
            </a:r>
            <a:r>
              <a:rPr lang="en-US" dirty="0"/>
              <a:t> has lost interest and hit a 5 year low in 2021 (9.99%)</a:t>
            </a:r>
          </a:p>
          <a:p>
            <a:pPr marL="171450" indent="-171450">
              <a:buFontTx/>
              <a:buChar char="-"/>
            </a:pPr>
            <a:r>
              <a:rPr lang="en-US" dirty="0"/>
              <a:t>Interest in Bravo’s smaller brands has fluctuated overtime, with Slumberland hitting a peak interest in 2021 (8%) whereas King </a:t>
            </a:r>
            <a:r>
              <a:rPr lang="en-US" dirty="0" err="1"/>
              <a:t>Koil’s</a:t>
            </a:r>
            <a:r>
              <a:rPr lang="en-US" dirty="0"/>
              <a:t> share was it’s lowest in 2021</a:t>
            </a:r>
          </a:p>
        </p:txBody>
      </p:sp>
      <p:sp>
        <p:nvSpPr>
          <p:cNvPr id="4" name="Slide Number Placeholder 3"/>
          <p:cNvSpPr>
            <a:spLocks noGrp="1"/>
          </p:cNvSpPr>
          <p:nvPr>
            <p:ph type="sldNum" sz="quarter" idx="5"/>
          </p:nvPr>
        </p:nvSpPr>
        <p:spPr/>
        <p:txBody>
          <a:bodyPr/>
          <a:lstStyle/>
          <a:p>
            <a:fld id="{0139E861-08AB-5745-B19E-7F6835E2D51B}" type="slidenum">
              <a:rPr lang="en-US" smtClean="0"/>
              <a:t>52</a:t>
            </a:fld>
            <a:endParaRPr lang="en-US"/>
          </a:p>
        </p:txBody>
      </p:sp>
    </p:spTree>
    <p:extLst>
      <p:ext uri="{BB962C8B-B14F-4D97-AF65-F5344CB8AC3E}">
        <p14:creationId xmlns:p14="http://schemas.microsoft.com/office/powerpoint/2010/main" val="42876331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insights</a:t>
            </a:r>
          </a:p>
          <a:p>
            <a:pPr marL="171450" indent="-171450">
              <a:buFontTx/>
              <a:buChar char="-"/>
            </a:pPr>
            <a:r>
              <a:rPr lang="en-US" dirty="0"/>
              <a:t>Online interest has increased YoY</a:t>
            </a:r>
          </a:p>
          <a:p>
            <a:pPr marL="171450" indent="-171450">
              <a:buFontTx/>
              <a:buChar char="-"/>
            </a:pPr>
            <a:r>
              <a:rPr lang="en-US" dirty="0"/>
              <a:t>Gauteng, KZN, Western cape and eastern cape make up make up 90% of search behavior while Northern cape’s contribution is negligible (and therefore excluded)</a:t>
            </a:r>
          </a:p>
          <a:p>
            <a:pPr marL="171450" indent="-171450">
              <a:buFontTx/>
              <a:buChar char="-"/>
            </a:pPr>
            <a:endParaRPr lang="en-US" dirty="0"/>
          </a:p>
          <a:p>
            <a:pPr marL="171450" indent="-171450">
              <a:buFontTx/>
              <a:buChar char="-"/>
            </a:pPr>
            <a:endParaRPr lang="en-US" dirty="0"/>
          </a:p>
          <a:p>
            <a:pPr marL="0" lvl="0" indent="0">
              <a:buFontTx/>
              <a:buNone/>
            </a:pPr>
            <a:r>
              <a:rPr lang="en-US" dirty="0"/>
              <a:t>Purpose</a:t>
            </a:r>
          </a:p>
          <a:p>
            <a:pPr marL="171450" lvl="0" indent="-171450">
              <a:buFontTx/>
              <a:buChar char="-"/>
            </a:pPr>
            <a:r>
              <a:rPr lang="en-US" dirty="0"/>
              <a:t>Set the scene for growth, but who is growing</a:t>
            </a:r>
          </a:p>
          <a:p>
            <a:pPr marL="171450" lvl="0" indent="-171450">
              <a:buFontTx/>
              <a:buChar char="-"/>
            </a:pPr>
            <a:r>
              <a:rPr lang="en-US" dirty="0"/>
              <a:t>Set the scene for our focus on major province and their order</a:t>
            </a:r>
          </a:p>
          <a:p>
            <a:pPr marL="171450" indent="-171450">
              <a:buFontTx/>
              <a:buChar char="-"/>
            </a:pPr>
            <a:endParaRPr lang="en-US"/>
          </a:p>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53</a:t>
            </a:fld>
            <a:endParaRPr lang="en-US"/>
          </a:p>
        </p:txBody>
      </p:sp>
    </p:spTree>
    <p:extLst>
      <p:ext uri="{BB962C8B-B14F-4D97-AF65-F5344CB8AC3E}">
        <p14:creationId xmlns:p14="http://schemas.microsoft.com/office/powerpoint/2010/main" val="2757738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12</a:t>
            </a:fld>
            <a:endParaRPr lang="en-US"/>
          </a:p>
        </p:txBody>
      </p:sp>
    </p:spTree>
    <p:extLst>
      <p:ext uri="{BB962C8B-B14F-4D97-AF65-F5344CB8AC3E}">
        <p14:creationId xmlns:p14="http://schemas.microsoft.com/office/powerpoint/2010/main" val="1038789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13</a:t>
            </a:fld>
            <a:endParaRPr lang="en-US"/>
          </a:p>
        </p:txBody>
      </p:sp>
    </p:spTree>
    <p:extLst>
      <p:ext uri="{BB962C8B-B14F-4D97-AF65-F5344CB8AC3E}">
        <p14:creationId xmlns:p14="http://schemas.microsoft.com/office/powerpoint/2010/main" val="1104041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14</a:t>
            </a:fld>
            <a:endParaRPr lang="en-US"/>
          </a:p>
        </p:txBody>
      </p:sp>
    </p:spTree>
    <p:extLst>
      <p:ext uri="{BB962C8B-B14F-4D97-AF65-F5344CB8AC3E}">
        <p14:creationId xmlns:p14="http://schemas.microsoft.com/office/powerpoint/2010/main" val="4115197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15</a:t>
            </a:fld>
            <a:endParaRPr lang="en-US"/>
          </a:p>
        </p:txBody>
      </p:sp>
    </p:spTree>
    <p:extLst>
      <p:ext uri="{BB962C8B-B14F-4D97-AF65-F5344CB8AC3E}">
        <p14:creationId xmlns:p14="http://schemas.microsoft.com/office/powerpoint/2010/main" val="574736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16</a:t>
            </a:fld>
            <a:endParaRPr lang="en-US"/>
          </a:p>
        </p:txBody>
      </p:sp>
    </p:spTree>
    <p:extLst>
      <p:ext uri="{BB962C8B-B14F-4D97-AF65-F5344CB8AC3E}">
        <p14:creationId xmlns:p14="http://schemas.microsoft.com/office/powerpoint/2010/main" val="1117537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insights</a:t>
            </a:r>
          </a:p>
          <a:p>
            <a:pPr marL="171450" indent="-171450">
              <a:buFontTx/>
              <a:buChar char="-"/>
            </a:pPr>
            <a:r>
              <a:rPr lang="en-US" dirty="0"/>
              <a:t>As a proportion of total interest in Bravo brands, Sealy’s interest has grown and was it’s highest in 2018 (78.2%) followed by 2021 (77.3%)</a:t>
            </a:r>
          </a:p>
          <a:p>
            <a:pPr marL="171450" indent="-171450">
              <a:buFontTx/>
              <a:buChar char="-"/>
            </a:pPr>
            <a:r>
              <a:rPr lang="en-US" dirty="0"/>
              <a:t>However, Bravo’s second most popular brand </a:t>
            </a:r>
            <a:r>
              <a:rPr lang="en-US" dirty="0" err="1"/>
              <a:t>Edblo</a:t>
            </a:r>
            <a:r>
              <a:rPr lang="en-US" dirty="0"/>
              <a:t> has lost interest and hit a 5 year low in 2021 (9.99%)</a:t>
            </a:r>
          </a:p>
          <a:p>
            <a:pPr marL="171450" indent="-171450">
              <a:buFontTx/>
              <a:buChar char="-"/>
            </a:pPr>
            <a:r>
              <a:rPr lang="en-US" dirty="0"/>
              <a:t>Interest in Bravo’s smaller brands has fluctuated overtime, with Slumberland hitting a peak interest in 2021 (8%) whereas King </a:t>
            </a:r>
            <a:r>
              <a:rPr lang="en-US" dirty="0" err="1"/>
              <a:t>Koil’s</a:t>
            </a:r>
            <a:r>
              <a:rPr lang="en-US" dirty="0"/>
              <a:t> share was it’s lowest in 202</a:t>
            </a:r>
          </a:p>
        </p:txBody>
      </p:sp>
      <p:sp>
        <p:nvSpPr>
          <p:cNvPr id="4" name="Slide Number Placeholder 3"/>
          <p:cNvSpPr>
            <a:spLocks noGrp="1"/>
          </p:cNvSpPr>
          <p:nvPr>
            <p:ph type="sldNum" sz="quarter" idx="5"/>
          </p:nvPr>
        </p:nvSpPr>
        <p:spPr/>
        <p:txBody>
          <a:bodyPr/>
          <a:lstStyle/>
          <a:p>
            <a:fld id="{0139E861-08AB-5745-B19E-7F6835E2D51B}" type="slidenum">
              <a:rPr lang="en-US" smtClean="0"/>
              <a:t>17</a:t>
            </a:fld>
            <a:endParaRPr lang="en-US"/>
          </a:p>
        </p:txBody>
      </p:sp>
    </p:spTree>
    <p:extLst>
      <p:ext uri="{BB962C8B-B14F-4D97-AF65-F5344CB8AC3E}">
        <p14:creationId xmlns:p14="http://schemas.microsoft.com/office/powerpoint/2010/main" val="1259299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05BFA-2953-F54C-A06A-C8A776D2640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512722C-EF2D-7848-B258-F1F39371B5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5FE3354-FDED-9A47-A5B9-A5CDA125A841}"/>
              </a:ext>
            </a:extLst>
          </p:cNvPr>
          <p:cNvSpPr>
            <a:spLocks noGrp="1"/>
          </p:cNvSpPr>
          <p:nvPr>
            <p:ph type="dt" sz="half" idx="10"/>
          </p:nvPr>
        </p:nvSpPr>
        <p:spPr/>
        <p:txBody>
          <a:bodyPr/>
          <a:lstStyle/>
          <a:p>
            <a:fld id="{5F4A8301-08ED-A747-885F-9B94EADE5C4A}" type="datetimeFigureOut">
              <a:rPr lang="en-US" smtClean="0"/>
              <a:t>1/22/22</a:t>
            </a:fld>
            <a:endParaRPr lang="en-US"/>
          </a:p>
        </p:txBody>
      </p:sp>
      <p:sp>
        <p:nvSpPr>
          <p:cNvPr id="5" name="Footer Placeholder 4">
            <a:extLst>
              <a:ext uri="{FF2B5EF4-FFF2-40B4-BE49-F238E27FC236}">
                <a16:creationId xmlns:a16="http://schemas.microsoft.com/office/drawing/2014/main" id="{7D622400-1936-C04A-8C8F-4AFA09B29D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C110C3-912A-F046-BD31-E60F67EF8443}"/>
              </a:ext>
            </a:extLst>
          </p:cNvPr>
          <p:cNvSpPr>
            <a:spLocks noGrp="1"/>
          </p:cNvSpPr>
          <p:nvPr>
            <p:ph type="sldNum" sz="quarter" idx="12"/>
          </p:nvPr>
        </p:nvSpPr>
        <p:spPr/>
        <p:txBody>
          <a:bodyPr/>
          <a:lstStyle/>
          <a:p>
            <a:fld id="{08A6CDB5-C985-4C4D-8660-89CD2A234225}" type="slidenum">
              <a:rPr lang="en-US" smtClean="0"/>
              <a:t>‹#›</a:t>
            </a:fld>
            <a:endParaRPr lang="en-US"/>
          </a:p>
        </p:txBody>
      </p:sp>
    </p:spTree>
    <p:extLst>
      <p:ext uri="{BB962C8B-B14F-4D97-AF65-F5344CB8AC3E}">
        <p14:creationId xmlns:p14="http://schemas.microsoft.com/office/powerpoint/2010/main" val="1617318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33C93-8E7C-5C43-93C9-332DB5F6B9E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311BF28-5F0D-3041-8532-295D4BFA699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B598DD9-A0FB-6640-A1CD-48895C871E3F}"/>
              </a:ext>
            </a:extLst>
          </p:cNvPr>
          <p:cNvSpPr>
            <a:spLocks noGrp="1"/>
          </p:cNvSpPr>
          <p:nvPr>
            <p:ph type="dt" sz="half" idx="10"/>
          </p:nvPr>
        </p:nvSpPr>
        <p:spPr/>
        <p:txBody>
          <a:bodyPr/>
          <a:lstStyle/>
          <a:p>
            <a:fld id="{5F4A8301-08ED-A747-885F-9B94EADE5C4A}" type="datetimeFigureOut">
              <a:rPr lang="en-US" smtClean="0"/>
              <a:t>1/22/22</a:t>
            </a:fld>
            <a:endParaRPr lang="en-US"/>
          </a:p>
        </p:txBody>
      </p:sp>
      <p:sp>
        <p:nvSpPr>
          <p:cNvPr id="5" name="Footer Placeholder 4">
            <a:extLst>
              <a:ext uri="{FF2B5EF4-FFF2-40B4-BE49-F238E27FC236}">
                <a16:creationId xmlns:a16="http://schemas.microsoft.com/office/drawing/2014/main" id="{322F4067-7515-BA4E-8F0E-0B9B587BD8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17B25D-26CF-1C42-9417-3F043F325B98}"/>
              </a:ext>
            </a:extLst>
          </p:cNvPr>
          <p:cNvSpPr>
            <a:spLocks noGrp="1"/>
          </p:cNvSpPr>
          <p:nvPr>
            <p:ph type="sldNum" sz="quarter" idx="12"/>
          </p:nvPr>
        </p:nvSpPr>
        <p:spPr/>
        <p:txBody>
          <a:bodyPr/>
          <a:lstStyle/>
          <a:p>
            <a:fld id="{08A6CDB5-C985-4C4D-8660-89CD2A234225}" type="slidenum">
              <a:rPr lang="en-US" smtClean="0"/>
              <a:t>‹#›</a:t>
            </a:fld>
            <a:endParaRPr lang="en-US"/>
          </a:p>
        </p:txBody>
      </p:sp>
    </p:spTree>
    <p:extLst>
      <p:ext uri="{BB962C8B-B14F-4D97-AF65-F5344CB8AC3E}">
        <p14:creationId xmlns:p14="http://schemas.microsoft.com/office/powerpoint/2010/main" val="835544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4A996B-CCD0-2347-AF97-90A558CE06D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906A2BB-37A6-4A45-B319-69B1CF2BDE4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9FAD5B4-5340-5A49-BD09-32F54DEB88AC}"/>
              </a:ext>
            </a:extLst>
          </p:cNvPr>
          <p:cNvSpPr>
            <a:spLocks noGrp="1"/>
          </p:cNvSpPr>
          <p:nvPr>
            <p:ph type="dt" sz="half" idx="10"/>
          </p:nvPr>
        </p:nvSpPr>
        <p:spPr/>
        <p:txBody>
          <a:bodyPr/>
          <a:lstStyle/>
          <a:p>
            <a:fld id="{5F4A8301-08ED-A747-885F-9B94EADE5C4A}" type="datetimeFigureOut">
              <a:rPr lang="en-US" smtClean="0"/>
              <a:t>1/22/22</a:t>
            </a:fld>
            <a:endParaRPr lang="en-US"/>
          </a:p>
        </p:txBody>
      </p:sp>
      <p:sp>
        <p:nvSpPr>
          <p:cNvPr id="5" name="Footer Placeholder 4">
            <a:extLst>
              <a:ext uri="{FF2B5EF4-FFF2-40B4-BE49-F238E27FC236}">
                <a16:creationId xmlns:a16="http://schemas.microsoft.com/office/drawing/2014/main" id="{8BA32123-0523-BC4D-9446-6EEE11E039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3CC2F2-08AC-0F4C-94AC-F8BCE88649D7}"/>
              </a:ext>
            </a:extLst>
          </p:cNvPr>
          <p:cNvSpPr>
            <a:spLocks noGrp="1"/>
          </p:cNvSpPr>
          <p:nvPr>
            <p:ph type="sldNum" sz="quarter" idx="12"/>
          </p:nvPr>
        </p:nvSpPr>
        <p:spPr/>
        <p:txBody>
          <a:bodyPr/>
          <a:lstStyle/>
          <a:p>
            <a:fld id="{08A6CDB5-C985-4C4D-8660-89CD2A234225}" type="slidenum">
              <a:rPr lang="en-US" smtClean="0"/>
              <a:t>‹#›</a:t>
            </a:fld>
            <a:endParaRPr lang="en-US"/>
          </a:p>
        </p:txBody>
      </p:sp>
    </p:spTree>
    <p:extLst>
      <p:ext uri="{BB962C8B-B14F-4D97-AF65-F5344CB8AC3E}">
        <p14:creationId xmlns:p14="http://schemas.microsoft.com/office/powerpoint/2010/main" val="2643203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8CAC2-20A9-5348-A08C-504CEB48F84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84DD8DA-19A7-684A-A4ED-A93DE028685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5188A1C-5ED1-6043-8776-DAF9A3E3DF96}"/>
              </a:ext>
            </a:extLst>
          </p:cNvPr>
          <p:cNvSpPr>
            <a:spLocks noGrp="1"/>
          </p:cNvSpPr>
          <p:nvPr>
            <p:ph type="dt" sz="half" idx="10"/>
          </p:nvPr>
        </p:nvSpPr>
        <p:spPr/>
        <p:txBody>
          <a:bodyPr/>
          <a:lstStyle/>
          <a:p>
            <a:fld id="{5F4A8301-08ED-A747-885F-9B94EADE5C4A}" type="datetimeFigureOut">
              <a:rPr lang="en-US" smtClean="0"/>
              <a:t>1/22/22</a:t>
            </a:fld>
            <a:endParaRPr lang="en-US"/>
          </a:p>
        </p:txBody>
      </p:sp>
      <p:sp>
        <p:nvSpPr>
          <p:cNvPr id="5" name="Footer Placeholder 4">
            <a:extLst>
              <a:ext uri="{FF2B5EF4-FFF2-40B4-BE49-F238E27FC236}">
                <a16:creationId xmlns:a16="http://schemas.microsoft.com/office/drawing/2014/main" id="{8D0E121F-D42C-7648-88D2-D15580CA2E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8DCEC3-13CF-2B4A-A6AB-751B1AF39949}"/>
              </a:ext>
            </a:extLst>
          </p:cNvPr>
          <p:cNvSpPr>
            <a:spLocks noGrp="1"/>
          </p:cNvSpPr>
          <p:nvPr>
            <p:ph type="sldNum" sz="quarter" idx="12"/>
          </p:nvPr>
        </p:nvSpPr>
        <p:spPr/>
        <p:txBody>
          <a:bodyPr/>
          <a:lstStyle/>
          <a:p>
            <a:fld id="{08A6CDB5-C985-4C4D-8660-89CD2A234225}" type="slidenum">
              <a:rPr lang="en-US" smtClean="0"/>
              <a:t>‹#›</a:t>
            </a:fld>
            <a:endParaRPr lang="en-US"/>
          </a:p>
        </p:txBody>
      </p:sp>
    </p:spTree>
    <p:extLst>
      <p:ext uri="{BB962C8B-B14F-4D97-AF65-F5344CB8AC3E}">
        <p14:creationId xmlns:p14="http://schemas.microsoft.com/office/powerpoint/2010/main" val="1548113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07796-2E65-C94D-A3FB-8397444E700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77B28B0-F48C-0B42-ADDF-1D7F9A700B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2C6A589-0C3B-F742-9F05-0F0ECC984CA6}"/>
              </a:ext>
            </a:extLst>
          </p:cNvPr>
          <p:cNvSpPr>
            <a:spLocks noGrp="1"/>
          </p:cNvSpPr>
          <p:nvPr>
            <p:ph type="dt" sz="half" idx="10"/>
          </p:nvPr>
        </p:nvSpPr>
        <p:spPr/>
        <p:txBody>
          <a:bodyPr/>
          <a:lstStyle/>
          <a:p>
            <a:fld id="{5F4A8301-08ED-A747-885F-9B94EADE5C4A}" type="datetimeFigureOut">
              <a:rPr lang="en-US" smtClean="0"/>
              <a:t>1/22/22</a:t>
            </a:fld>
            <a:endParaRPr lang="en-US"/>
          </a:p>
        </p:txBody>
      </p:sp>
      <p:sp>
        <p:nvSpPr>
          <p:cNvPr id="5" name="Footer Placeholder 4">
            <a:extLst>
              <a:ext uri="{FF2B5EF4-FFF2-40B4-BE49-F238E27FC236}">
                <a16:creationId xmlns:a16="http://schemas.microsoft.com/office/drawing/2014/main" id="{2A11524C-67A1-0F44-8507-4487BFA70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C5FB45-0020-3B41-B4FC-3D5687F428EE}"/>
              </a:ext>
            </a:extLst>
          </p:cNvPr>
          <p:cNvSpPr>
            <a:spLocks noGrp="1"/>
          </p:cNvSpPr>
          <p:nvPr>
            <p:ph type="sldNum" sz="quarter" idx="12"/>
          </p:nvPr>
        </p:nvSpPr>
        <p:spPr/>
        <p:txBody>
          <a:bodyPr/>
          <a:lstStyle/>
          <a:p>
            <a:fld id="{08A6CDB5-C985-4C4D-8660-89CD2A234225}" type="slidenum">
              <a:rPr lang="en-US" smtClean="0"/>
              <a:t>‹#›</a:t>
            </a:fld>
            <a:endParaRPr lang="en-US"/>
          </a:p>
        </p:txBody>
      </p:sp>
    </p:spTree>
    <p:extLst>
      <p:ext uri="{BB962C8B-B14F-4D97-AF65-F5344CB8AC3E}">
        <p14:creationId xmlns:p14="http://schemas.microsoft.com/office/powerpoint/2010/main" val="1299803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8986E-9603-3443-9AAB-BAFAF396664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79829EB-3B83-8648-BC70-CEE6A1B8B6C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13DCBF9-6480-A34F-A8D4-1A781603C7F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BA6928F-401D-714C-A9DE-D2E796B18B0B}"/>
              </a:ext>
            </a:extLst>
          </p:cNvPr>
          <p:cNvSpPr>
            <a:spLocks noGrp="1"/>
          </p:cNvSpPr>
          <p:nvPr>
            <p:ph type="dt" sz="half" idx="10"/>
          </p:nvPr>
        </p:nvSpPr>
        <p:spPr/>
        <p:txBody>
          <a:bodyPr/>
          <a:lstStyle/>
          <a:p>
            <a:fld id="{5F4A8301-08ED-A747-885F-9B94EADE5C4A}" type="datetimeFigureOut">
              <a:rPr lang="en-US" smtClean="0"/>
              <a:t>1/22/22</a:t>
            </a:fld>
            <a:endParaRPr lang="en-US"/>
          </a:p>
        </p:txBody>
      </p:sp>
      <p:sp>
        <p:nvSpPr>
          <p:cNvPr id="6" name="Footer Placeholder 5">
            <a:extLst>
              <a:ext uri="{FF2B5EF4-FFF2-40B4-BE49-F238E27FC236}">
                <a16:creationId xmlns:a16="http://schemas.microsoft.com/office/drawing/2014/main" id="{9782AEA5-70C1-9846-BED4-7F69A195F2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C8D8B1-4DE3-1A4A-8984-83A463C687AB}"/>
              </a:ext>
            </a:extLst>
          </p:cNvPr>
          <p:cNvSpPr>
            <a:spLocks noGrp="1"/>
          </p:cNvSpPr>
          <p:nvPr>
            <p:ph type="sldNum" sz="quarter" idx="12"/>
          </p:nvPr>
        </p:nvSpPr>
        <p:spPr/>
        <p:txBody>
          <a:bodyPr/>
          <a:lstStyle/>
          <a:p>
            <a:fld id="{08A6CDB5-C985-4C4D-8660-89CD2A234225}" type="slidenum">
              <a:rPr lang="en-US" smtClean="0"/>
              <a:t>‹#›</a:t>
            </a:fld>
            <a:endParaRPr lang="en-US"/>
          </a:p>
        </p:txBody>
      </p:sp>
    </p:spTree>
    <p:extLst>
      <p:ext uri="{BB962C8B-B14F-4D97-AF65-F5344CB8AC3E}">
        <p14:creationId xmlns:p14="http://schemas.microsoft.com/office/powerpoint/2010/main" val="1748157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56C9-0134-E94B-936A-01B7D168B41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D25B28B-FE35-AE42-82EE-CC5C4ABF60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2FF19A2-E22B-294C-98C6-35245987D26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4C3BD74-DD4A-DA4D-8659-01277396E8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41DA54F-3FD5-C845-942D-0A028CD8044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EB9E0AD-411D-DA4D-B9F2-58CFAAD298F6}"/>
              </a:ext>
            </a:extLst>
          </p:cNvPr>
          <p:cNvSpPr>
            <a:spLocks noGrp="1"/>
          </p:cNvSpPr>
          <p:nvPr>
            <p:ph type="dt" sz="half" idx="10"/>
          </p:nvPr>
        </p:nvSpPr>
        <p:spPr/>
        <p:txBody>
          <a:bodyPr/>
          <a:lstStyle/>
          <a:p>
            <a:fld id="{5F4A8301-08ED-A747-885F-9B94EADE5C4A}" type="datetimeFigureOut">
              <a:rPr lang="en-US" smtClean="0"/>
              <a:t>1/22/22</a:t>
            </a:fld>
            <a:endParaRPr lang="en-US"/>
          </a:p>
        </p:txBody>
      </p:sp>
      <p:sp>
        <p:nvSpPr>
          <p:cNvPr id="8" name="Footer Placeholder 7">
            <a:extLst>
              <a:ext uri="{FF2B5EF4-FFF2-40B4-BE49-F238E27FC236}">
                <a16:creationId xmlns:a16="http://schemas.microsoft.com/office/drawing/2014/main" id="{B02367BD-A2CA-CB48-AF0A-604557FBA9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30FAC3-6DEA-9748-98FA-AC4667679680}"/>
              </a:ext>
            </a:extLst>
          </p:cNvPr>
          <p:cNvSpPr>
            <a:spLocks noGrp="1"/>
          </p:cNvSpPr>
          <p:nvPr>
            <p:ph type="sldNum" sz="quarter" idx="12"/>
          </p:nvPr>
        </p:nvSpPr>
        <p:spPr/>
        <p:txBody>
          <a:bodyPr/>
          <a:lstStyle/>
          <a:p>
            <a:fld id="{08A6CDB5-C985-4C4D-8660-89CD2A234225}" type="slidenum">
              <a:rPr lang="en-US" smtClean="0"/>
              <a:t>‹#›</a:t>
            </a:fld>
            <a:endParaRPr lang="en-US"/>
          </a:p>
        </p:txBody>
      </p:sp>
    </p:spTree>
    <p:extLst>
      <p:ext uri="{BB962C8B-B14F-4D97-AF65-F5344CB8AC3E}">
        <p14:creationId xmlns:p14="http://schemas.microsoft.com/office/powerpoint/2010/main" val="547278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4B753-1BD1-DB4D-8BE8-9E8556EE341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5662F27-D264-614B-B043-63A663C46C6D}"/>
              </a:ext>
            </a:extLst>
          </p:cNvPr>
          <p:cNvSpPr>
            <a:spLocks noGrp="1"/>
          </p:cNvSpPr>
          <p:nvPr>
            <p:ph type="dt" sz="half" idx="10"/>
          </p:nvPr>
        </p:nvSpPr>
        <p:spPr/>
        <p:txBody>
          <a:bodyPr/>
          <a:lstStyle/>
          <a:p>
            <a:fld id="{5F4A8301-08ED-A747-885F-9B94EADE5C4A}" type="datetimeFigureOut">
              <a:rPr lang="en-US" smtClean="0"/>
              <a:t>1/22/22</a:t>
            </a:fld>
            <a:endParaRPr lang="en-US"/>
          </a:p>
        </p:txBody>
      </p:sp>
      <p:sp>
        <p:nvSpPr>
          <p:cNvPr id="4" name="Footer Placeholder 3">
            <a:extLst>
              <a:ext uri="{FF2B5EF4-FFF2-40B4-BE49-F238E27FC236}">
                <a16:creationId xmlns:a16="http://schemas.microsoft.com/office/drawing/2014/main" id="{43FE18AB-9413-C740-8E8A-EC8F919D9D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0189D7-9E7F-5C45-BD73-EF112FCA362D}"/>
              </a:ext>
            </a:extLst>
          </p:cNvPr>
          <p:cNvSpPr>
            <a:spLocks noGrp="1"/>
          </p:cNvSpPr>
          <p:nvPr>
            <p:ph type="sldNum" sz="quarter" idx="12"/>
          </p:nvPr>
        </p:nvSpPr>
        <p:spPr/>
        <p:txBody>
          <a:bodyPr/>
          <a:lstStyle/>
          <a:p>
            <a:fld id="{08A6CDB5-C985-4C4D-8660-89CD2A234225}" type="slidenum">
              <a:rPr lang="en-US" smtClean="0"/>
              <a:t>‹#›</a:t>
            </a:fld>
            <a:endParaRPr lang="en-US"/>
          </a:p>
        </p:txBody>
      </p:sp>
    </p:spTree>
    <p:extLst>
      <p:ext uri="{BB962C8B-B14F-4D97-AF65-F5344CB8AC3E}">
        <p14:creationId xmlns:p14="http://schemas.microsoft.com/office/powerpoint/2010/main" val="372347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56136C-923F-564B-94B0-D0DA74B311AD}"/>
              </a:ext>
            </a:extLst>
          </p:cNvPr>
          <p:cNvSpPr>
            <a:spLocks noGrp="1"/>
          </p:cNvSpPr>
          <p:nvPr>
            <p:ph type="dt" sz="half" idx="10"/>
          </p:nvPr>
        </p:nvSpPr>
        <p:spPr/>
        <p:txBody>
          <a:bodyPr/>
          <a:lstStyle/>
          <a:p>
            <a:fld id="{5F4A8301-08ED-A747-885F-9B94EADE5C4A}" type="datetimeFigureOut">
              <a:rPr lang="en-US" smtClean="0"/>
              <a:t>1/22/22</a:t>
            </a:fld>
            <a:endParaRPr lang="en-US"/>
          </a:p>
        </p:txBody>
      </p:sp>
      <p:sp>
        <p:nvSpPr>
          <p:cNvPr id="3" name="Footer Placeholder 2">
            <a:extLst>
              <a:ext uri="{FF2B5EF4-FFF2-40B4-BE49-F238E27FC236}">
                <a16:creationId xmlns:a16="http://schemas.microsoft.com/office/drawing/2014/main" id="{14C8755A-9D92-7842-9F31-18CEFB9A9B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EF1F7B-97CD-F945-823F-11BE7E3C79C2}"/>
              </a:ext>
            </a:extLst>
          </p:cNvPr>
          <p:cNvSpPr>
            <a:spLocks noGrp="1"/>
          </p:cNvSpPr>
          <p:nvPr>
            <p:ph type="sldNum" sz="quarter" idx="12"/>
          </p:nvPr>
        </p:nvSpPr>
        <p:spPr/>
        <p:txBody>
          <a:bodyPr/>
          <a:lstStyle/>
          <a:p>
            <a:fld id="{08A6CDB5-C985-4C4D-8660-89CD2A234225}" type="slidenum">
              <a:rPr lang="en-US" smtClean="0"/>
              <a:t>‹#›</a:t>
            </a:fld>
            <a:endParaRPr lang="en-US"/>
          </a:p>
        </p:txBody>
      </p:sp>
    </p:spTree>
    <p:extLst>
      <p:ext uri="{BB962C8B-B14F-4D97-AF65-F5344CB8AC3E}">
        <p14:creationId xmlns:p14="http://schemas.microsoft.com/office/powerpoint/2010/main" val="2754994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D4F96-4937-0340-B4AD-25AE9590334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73E344C-0F52-1641-BD07-C88E49C661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DA12830-12F9-0041-92AB-2B14F08DCA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3F1C87A-0EB1-4D4E-A7FC-13246D227D59}"/>
              </a:ext>
            </a:extLst>
          </p:cNvPr>
          <p:cNvSpPr>
            <a:spLocks noGrp="1"/>
          </p:cNvSpPr>
          <p:nvPr>
            <p:ph type="dt" sz="half" idx="10"/>
          </p:nvPr>
        </p:nvSpPr>
        <p:spPr/>
        <p:txBody>
          <a:bodyPr/>
          <a:lstStyle/>
          <a:p>
            <a:fld id="{5F4A8301-08ED-A747-885F-9B94EADE5C4A}" type="datetimeFigureOut">
              <a:rPr lang="en-US" smtClean="0"/>
              <a:t>1/22/22</a:t>
            </a:fld>
            <a:endParaRPr lang="en-US"/>
          </a:p>
        </p:txBody>
      </p:sp>
      <p:sp>
        <p:nvSpPr>
          <p:cNvPr id="6" name="Footer Placeholder 5">
            <a:extLst>
              <a:ext uri="{FF2B5EF4-FFF2-40B4-BE49-F238E27FC236}">
                <a16:creationId xmlns:a16="http://schemas.microsoft.com/office/drawing/2014/main" id="{CB78FB47-143F-5A45-98E6-DF3311E1E0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D6708D-F57D-724D-9310-3A8263EEE0AA}"/>
              </a:ext>
            </a:extLst>
          </p:cNvPr>
          <p:cNvSpPr>
            <a:spLocks noGrp="1"/>
          </p:cNvSpPr>
          <p:nvPr>
            <p:ph type="sldNum" sz="quarter" idx="12"/>
          </p:nvPr>
        </p:nvSpPr>
        <p:spPr/>
        <p:txBody>
          <a:bodyPr/>
          <a:lstStyle/>
          <a:p>
            <a:fld id="{08A6CDB5-C985-4C4D-8660-89CD2A234225}" type="slidenum">
              <a:rPr lang="en-US" smtClean="0"/>
              <a:t>‹#›</a:t>
            </a:fld>
            <a:endParaRPr lang="en-US"/>
          </a:p>
        </p:txBody>
      </p:sp>
    </p:spTree>
    <p:extLst>
      <p:ext uri="{BB962C8B-B14F-4D97-AF65-F5344CB8AC3E}">
        <p14:creationId xmlns:p14="http://schemas.microsoft.com/office/powerpoint/2010/main" val="2582655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B8560-5102-634C-8894-90571D57631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A06865B-73C2-EA4D-A61A-DE281E40E7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E0DC41-E81A-214D-9ED5-5D1EFE84D3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6C58BE0-455B-7F4D-99BF-20DE89ACEBC8}"/>
              </a:ext>
            </a:extLst>
          </p:cNvPr>
          <p:cNvSpPr>
            <a:spLocks noGrp="1"/>
          </p:cNvSpPr>
          <p:nvPr>
            <p:ph type="dt" sz="half" idx="10"/>
          </p:nvPr>
        </p:nvSpPr>
        <p:spPr/>
        <p:txBody>
          <a:bodyPr/>
          <a:lstStyle/>
          <a:p>
            <a:fld id="{5F4A8301-08ED-A747-885F-9B94EADE5C4A}" type="datetimeFigureOut">
              <a:rPr lang="en-US" smtClean="0"/>
              <a:t>1/22/22</a:t>
            </a:fld>
            <a:endParaRPr lang="en-US"/>
          </a:p>
        </p:txBody>
      </p:sp>
      <p:sp>
        <p:nvSpPr>
          <p:cNvPr id="6" name="Footer Placeholder 5">
            <a:extLst>
              <a:ext uri="{FF2B5EF4-FFF2-40B4-BE49-F238E27FC236}">
                <a16:creationId xmlns:a16="http://schemas.microsoft.com/office/drawing/2014/main" id="{38CDB9DA-81B9-4C45-A444-21571D038B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20794E-B324-8847-BC17-995048C6CA9F}"/>
              </a:ext>
            </a:extLst>
          </p:cNvPr>
          <p:cNvSpPr>
            <a:spLocks noGrp="1"/>
          </p:cNvSpPr>
          <p:nvPr>
            <p:ph type="sldNum" sz="quarter" idx="12"/>
          </p:nvPr>
        </p:nvSpPr>
        <p:spPr/>
        <p:txBody>
          <a:bodyPr/>
          <a:lstStyle/>
          <a:p>
            <a:fld id="{08A6CDB5-C985-4C4D-8660-89CD2A234225}" type="slidenum">
              <a:rPr lang="en-US" smtClean="0"/>
              <a:t>‹#›</a:t>
            </a:fld>
            <a:endParaRPr lang="en-US"/>
          </a:p>
        </p:txBody>
      </p:sp>
    </p:spTree>
    <p:extLst>
      <p:ext uri="{BB962C8B-B14F-4D97-AF65-F5344CB8AC3E}">
        <p14:creationId xmlns:p14="http://schemas.microsoft.com/office/powerpoint/2010/main" val="850571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3D4F85-1D2F-B044-8228-5E1C30995B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30CD52D-F94E-B74D-88EE-9BB5DFF0E1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E42D435-1A67-FA40-BEE1-2E0A7E97A4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4A8301-08ED-A747-885F-9B94EADE5C4A}" type="datetimeFigureOut">
              <a:rPr lang="en-US" smtClean="0"/>
              <a:t>1/22/22</a:t>
            </a:fld>
            <a:endParaRPr lang="en-US"/>
          </a:p>
        </p:txBody>
      </p:sp>
      <p:sp>
        <p:nvSpPr>
          <p:cNvPr id="5" name="Footer Placeholder 4">
            <a:extLst>
              <a:ext uri="{FF2B5EF4-FFF2-40B4-BE49-F238E27FC236}">
                <a16:creationId xmlns:a16="http://schemas.microsoft.com/office/drawing/2014/main" id="{60DF1A13-9EC6-9348-B5C1-A2768DB3FB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D68DA9-6AC1-2942-B2D3-5110F192D8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A6CDB5-C985-4C4D-8660-89CD2A234225}" type="slidenum">
              <a:rPr lang="en-US" smtClean="0"/>
              <a:t>‹#›</a:t>
            </a:fld>
            <a:endParaRPr lang="en-US"/>
          </a:p>
        </p:txBody>
      </p:sp>
      <p:sp>
        <p:nvSpPr>
          <p:cNvPr id="8" name="TextBox 7">
            <a:extLst>
              <a:ext uri="{FF2B5EF4-FFF2-40B4-BE49-F238E27FC236}">
                <a16:creationId xmlns:a16="http://schemas.microsoft.com/office/drawing/2014/main" id="{C256F5F0-5874-2B40-9E2D-FAFFC2E60F6B}"/>
              </a:ext>
            </a:extLst>
          </p:cNvPr>
          <p:cNvSpPr txBox="1"/>
          <p:nvPr userDrawn="1">
            <p:extLst>
              <p:ext uri="{1162E1C5-73C7-4A58-AE30-91384D911F3F}">
                <p184:classification xmlns:p184="http://schemas.microsoft.com/office/powerpoint/2018/4/main" val="ftr"/>
              </p:ext>
            </p:extLst>
          </p:nvPr>
        </p:nvSpPr>
        <p:spPr>
          <a:xfrm>
            <a:off x="5325237" y="6705600"/>
            <a:ext cx="1385888" cy="152400"/>
          </a:xfrm>
          <a:prstGeom prst="rect">
            <a:avLst/>
          </a:prstGeom>
        </p:spPr>
        <p:txBody>
          <a:bodyPr horzOverflow="overflow" lIns="0" tIns="0" rIns="0" bIns="0">
            <a:spAutoFit/>
          </a:bodyPr>
          <a:lstStyle/>
          <a:p>
            <a:pPr algn="ctr"/>
            <a:r>
              <a:rPr lang="en-US" sz="1000">
                <a:solidFill>
                  <a:srgbClr val="000000"/>
                </a:solidFill>
                <a:latin typeface="Calibri" panose="020F0502020204030204" pitchFamily="34" charset="0"/>
                <a:cs typeface="Calibri" panose="020F0502020204030204" pitchFamily="34" charset="0"/>
              </a:rPr>
              <a:t>Classification: Confidential</a:t>
            </a:r>
          </a:p>
        </p:txBody>
      </p:sp>
    </p:spTree>
    <p:extLst>
      <p:ext uri="{BB962C8B-B14F-4D97-AF65-F5344CB8AC3E}">
        <p14:creationId xmlns:p14="http://schemas.microsoft.com/office/powerpoint/2010/main" val="581842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chart" Target="../charts/char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chart" Target="../charts/char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hart" Target="../charts/chart14.xml"/></Relationships>
</file>

<file path=ppt/slides/_rels/slide21.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chart" Target="../charts/chart16.xml"/></Relationships>
</file>

<file path=ppt/slides/_rels/slide22.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chart" Target="../charts/char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chart" Target="../charts/char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chart" Target="../charts/chart24.xml"/></Relationships>
</file>

<file path=ppt/slides/_rels/slide31.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chart" Target="../charts/chart26.xml"/></Relationships>
</file>

<file path=ppt/slides/_rels/slide32.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chart" Target="../charts/chart2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chart" Target="../charts/chart31.xml"/></Relationships>
</file>

<file path=ppt/slides/_rels/slide39.xml.rels><?xml version="1.0" encoding="UTF-8" standalone="yes"?>
<Relationships xmlns="http://schemas.openxmlformats.org/package/2006/relationships"><Relationship Id="rId3" Type="http://schemas.openxmlformats.org/officeDocument/2006/relationships/chart" Target="../charts/chart32.xml"/><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chart" Target="../charts/char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34.xml"/><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chart" Target="../charts/chart35.xml"/></Relationships>
</file>

<file path=ppt/slides/_rels/slide41.xml.rels><?xml version="1.0" encoding="UTF-8" standalone="yes"?>
<Relationships xmlns="http://schemas.openxmlformats.org/package/2006/relationships"><Relationship Id="rId3" Type="http://schemas.openxmlformats.org/officeDocument/2006/relationships/chart" Target="../charts/chart36.xml"/><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chart" Target="../charts/chart37.xml"/></Relationships>
</file>

<file path=ppt/slides/_rels/slide42.xml.rels><?xml version="1.0" encoding="UTF-8" standalone="yes"?>
<Relationships xmlns="http://schemas.openxmlformats.org/package/2006/relationships"><Relationship Id="rId2" Type="http://schemas.openxmlformats.org/officeDocument/2006/relationships/chart" Target="../charts/chart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hart" Target="../charts/chart39.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hart" Target="../charts/chart40.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hart" Target="../charts/chart41.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chart" Target="../charts/chart42.xml"/><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chart" Target="../charts/chart43.xml"/></Relationships>
</file>

<file path=ppt/slides/_rels/slide47.xml.rels><?xml version="1.0" encoding="UTF-8" standalone="yes"?>
<Relationships xmlns="http://schemas.openxmlformats.org/package/2006/relationships"><Relationship Id="rId3" Type="http://schemas.openxmlformats.org/officeDocument/2006/relationships/chart" Target="../charts/chart44.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hart" Target="../charts/chart46.xml"/><Relationship Id="rId2" Type="http://schemas.openxmlformats.org/officeDocument/2006/relationships/chart" Target="../charts/chart45.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chart" Target="../charts/chart47.xml"/><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chart" Target="../charts/chart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chart" Target="../charts/chart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chart" Target="../charts/chart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chart" Target="../charts/chart51.xml"/><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chart" Target="../charts/chart52.xml"/></Relationships>
</file>

<file path=ppt/slides/_rels/slide53.xml.rels><?xml version="1.0" encoding="UTF-8" standalone="yes"?>
<Relationships xmlns="http://schemas.openxmlformats.org/package/2006/relationships"><Relationship Id="rId3" Type="http://schemas.openxmlformats.org/officeDocument/2006/relationships/chart" Target="../charts/chart53.xml"/><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chart" Target="../charts/chart55.xml"/><Relationship Id="rId2" Type="http://schemas.openxmlformats.org/officeDocument/2006/relationships/chart" Target="../charts/chart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chart" Target="../charts/chart57.xml"/><Relationship Id="rId2" Type="http://schemas.openxmlformats.org/officeDocument/2006/relationships/chart" Target="../charts/chart56.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AD98B-EEEA-9547-860A-8A28DB4D5F8E}"/>
              </a:ext>
            </a:extLst>
          </p:cNvPr>
          <p:cNvSpPr>
            <a:spLocks noGrp="1"/>
          </p:cNvSpPr>
          <p:nvPr>
            <p:ph type="ctrTitle"/>
          </p:nvPr>
        </p:nvSpPr>
        <p:spPr/>
        <p:txBody>
          <a:bodyPr/>
          <a:lstStyle/>
          <a:p>
            <a:r>
              <a:rPr lang="en-US" dirty="0"/>
              <a:t>Bravo’s search interest performance in South Africa</a:t>
            </a:r>
          </a:p>
        </p:txBody>
      </p:sp>
      <p:sp>
        <p:nvSpPr>
          <p:cNvPr id="3" name="Subtitle 2">
            <a:extLst>
              <a:ext uri="{FF2B5EF4-FFF2-40B4-BE49-F238E27FC236}">
                <a16:creationId xmlns:a16="http://schemas.microsoft.com/office/drawing/2014/main" id="{493F6F0A-D521-4341-B1C3-86BD030FF13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47424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Content Placeholder 36">
            <a:extLst>
              <a:ext uri="{FF2B5EF4-FFF2-40B4-BE49-F238E27FC236}">
                <a16:creationId xmlns:a16="http://schemas.microsoft.com/office/drawing/2014/main" id="{02D5E7CD-D069-CC43-868B-5A6D355E91CB}"/>
              </a:ext>
            </a:extLst>
          </p:cNvPr>
          <p:cNvGraphicFramePr>
            <a:graphicFrameLocks noGrp="1"/>
          </p:cNvGraphicFramePr>
          <p:nvPr>
            <p:ph sz="half" idx="2"/>
            <p:extLst>
              <p:ext uri="{D42A27DB-BD31-4B8C-83A1-F6EECF244321}">
                <p14:modId xmlns:p14="http://schemas.microsoft.com/office/powerpoint/2010/main" val="440507936"/>
              </p:ext>
            </p:extLst>
          </p:nvPr>
        </p:nvGraphicFramePr>
        <p:xfrm>
          <a:off x="6172200" y="1423988"/>
          <a:ext cx="5181600" cy="3598862"/>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E43E00F3-CBEF-8540-B974-E22F86292D9A}"/>
              </a:ext>
            </a:extLst>
          </p:cNvPr>
          <p:cNvSpPr>
            <a:spLocks noGrp="1"/>
          </p:cNvSpPr>
          <p:nvPr>
            <p:ph type="title"/>
          </p:nvPr>
        </p:nvSpPr>
        <p:spPr>
          <a:xfrm>
            <a:off x="838200" y="226226"/>
            <a:ext cx="10515600" cy="1046986"/>
          </a:xfrm>
        </p:spPr>
        <p:txBody>
          <a:bodyPr>
            <a:normAutofit/>
          </a:bodyPr>
          <a:lstStyle/>
          <a:p>
            <a:r>
              <a:rPr lang="en-US" sz="2800" b="1" dirty="0">
                <a:solidFill>
                  <a:prstClr val="black"/>
                </a:solidFill>
              </a:rPr>
              <a:t>Bravo vs. rest of market search interest</a:t>
            </a:r>
            <a:br>
              <a:rPr lang="en-US" sz="2800" dirty="0">
                <a:solidFill>
                  <a:prstClr val="black"/>
                </a:solidFill>
              </a:rPr>
            </a:br>
            <a:r>
              <a:rPr lang="en-US" sz="2000" dirty="0">
                <a:solidFill>
                  <a:prstClr val="black"/>
                </a:solidFill>
              </a:rPr>
              <a:t>(Interest levels have been indexed to 2017 levels)</a:t>
            </a:r>
            <a:endParaRPr lang="en-US" dirty="0"/>
          </a:p>
        </p:txBody>
      </p:sp>
      <p:sp>
        <p:nvSpPr>
          <p:cNvPr id="5" name="Rectangle 4">
            <a:extLst>
              <a:ext uri="{FF2B5EF4-FFF2-40B4-BE49-F238E27FC236}">
                <a16:creationId xmlns:a16="http://schemas.microsoft.com/office/drawing/2014/main" id="{9594AE4C-28D3-194B-8568-C40C547C9B09}"/>
              </a:ext>
            </a:extLst>
          </p:cNvPr>
          <p:cNvSpPr/>
          <p:nvPr/>
        </p:nvSpPr>
        <p:spPr>
          <a:xfrm>
            <a:off x="0" y="5174174"/>
            <a:ext cx="12192000" cy="16956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44C54723-BE67-484F-82A2-1CF431834398}"/>
              </a:ext>
            </a:extLst>
          </p:cNvPr>
          <p:cNvCxnSpPr>
            <a:cxnSpLocks/>
          </p:cNvCxnSpPr>
          <p:nvPr/>
        </p:nvCxnSpPr>
        <p:spPr>
          <a:xfrm>
            <a:off x="6096000" y="5283200"/>
            <a:ext cx="0" cy="145626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35C7E7E-9E10-954A-87D3-BA7ACE13DAB2}"/>
              </a:ext>
            </a:extLst>
          </p:cNvPr>
          <p:cNvSpPr txBox="1"/>
          <p:nvPr/>
        </p:nvSpPr>
        <p:spPr>
          <a:xfrm>
            <a:off x="146756" y="5283200"/>
            <a:ext cx="5873044" cy="1544012"/>
          </a:xfrm>
          <a:prstGeom prst="rect">
            <a:avLst/>
          </a:prstGeom>
          <a:solidFill>
            <a:schemeClr val="tx1"/>
          </a:solidFill>
        </p:spPr>
        <p:txBody>
          <a:bodyPr wrap="square" rtlCol="0">
            <a:spAutoFit/>
          </a:bodyPr>
          <a:lstStyle/>
          <a:p>
            <a:pPr marL="285750" indent="-285750">
              <a:spcAft>
                <a:spcPts val="200"/>
              </a:spcAft>
              <a:buFont typeface="Arial" panose="020B0604020202020204" pitchFamily="34" charset="0"/>
              <a:buChar char="•"/>
            </a:pPr>
            <a:r>
              <a:rPr lang="en-US" sz="1300" dirty="0">
                <a:solidFill>
                  <a:schemeClr val="bg1"/>
                </a:solidFill>
              </a:rPr>
              <a:t>Bravo has consistently grown </a:t>
            </a:r>
            <a:r>
              <a:rPr lang="en-US" sz="1300" b="1" dirty="0">
                <a:solidFill>
                  <a:schemeClr val="bg1"/>
                </a:solidFill>
              </a:rPr>
              <a:t>(+12.5% p.a.) </a:t>
            </a:r>
            <a:r>
              <a:rPr lang="en-US" sz="1300" dirty="0">
                <a:solidFill>
                  <a:schemeClr val="bg1"/>
                </a:solidFill>
              </a:rPr>
              <a:t>leading to a </a:t>
            </a:r>
            <a:r>
              <a:rPr lang="en-US" sz="1300" b="1" dirty="0">
                <a:solidFill>
                  <a:schemeClr val="bg1"/>
                </a:solidFill>
              </a:rPr>
              <a:t>60%</a:t>
            </a:r>
            <a:r>
              <a:rPr lang="en-US" sz="1300" dirty="0">
                <a:solidFill>
                  <a:schemeClr val="bg1"/>
                </a:solidFill>
              </a:rPr>
              <a:t> growth in search interest over the past 5 years while the rest of the market had more modest growth </a:t>
            </a:r>
            <a:r>
              <a:rPr lang="en-US" sz="1300" b="1" dirty="0">
                <a:solidFill>
                  <a:schemeClr val="bg1"/>
                </a:solidFill>
              </a:rPr>
              <a:t>(+5.5% p.a.) </a:t>
            </a:r>
            <a:r>
              <a:rPr lang="en-US" sz="1300" dirty="0">
                <a:solidFill>
                  <a:schemeClr val="bg1"/>
                </a:solidFill>
              </a:rPr>
              <a:t>leading to an overall growth of </a:t>
            </a:r>
            <a:r>
              <a:rPr lang="en-US" sz="1300" b="1" dirty="0">
                <a:solidFill>
                  <a:schemeClr val="bg1"/>
                </a:solidFill>
              </a:rPr>
              <a:t>24%</a:t>
            </a:r>
          </a:p>
          <a:p>
            <a:pPr marL="285750" indent="-285750">
              <a:spcAft>
                <a:spcPts val="200"/>
              </a:spcAft>
              <a:buFont typeface="Arial" panose="020B0604020202020204" pitchFamily="34" charset="0"/>
              <a:buChar char="•"/>
            </a:pPr>
            <a:r>
              <a:rPr lang="en-US" sz="1300" dirty="0">
                <a:solidFill>
                  <a:schemeClr val="bg1"/>
                </a:solidFill>
              </a:rPr>
              <a:t>The primary driver of the difference was Bravo’s continued growth since 2019 while the rest of the market experienced two years of consecutive declines</a:t>
            </a:r>
          </a:p>
          <a:p>
            <a:pPr marL="285750" indent="-285750">
              <a:spcAft>
                <a:spcPts val="200"/>
              </a:spcAft>
              <a:buFont typeface="Arial" panose="020B0604020202020204" pitchFamily="34" charset="0"/>
              <a:buChar char="•"/>
            </a:pPr>
            <a:r>
              <a:rPr lang="en-US" sz="1300" dirty="0">
                <a:solidFill>
                  <a:schemeClr val="bg1"/>
                </a:solidFill>
              </a:rPr>
              <a:t>Bravo’s strong performance ensured overall national interest increased year-on-year by capturing the losses in the rest of the market</a:t>
            </a:r>
          </a:p>
        </p:txBody>
      </p:sp>
      <p:cxnSp>
        <p:nvCxnSpPr>
          <p:cNvPr id="11" name="Straight Connector 10">
            <a:extLst>
              <a:ext uri="{FF2B5EF4-FFF2-40B4-BE49-F238E27FC236}">
                <a16:creationId xmlns:a16="http://schemas.microsoft.com/office/drawing/2014/main" id="{50767DB8-D475-2C4B-A776-6D1F2831769C}"/>
              </a:ext>
            </a:extLst>
          </p:cNvPr>
          <p:cNvCxnSpPr>
            <a:cxnSpLocks/>
          </p:cNvCxnSpPr>
          <p:nvPr/>
        </p:nvCxnSpPr>
        <p:spPr>
          <a:xfrm>
            <a:off x="6090356" y="1608666"/>
            <a:ext cx="5644" cy="34141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E00E4F-0C10-E449-A2D9-89E53BD4F655}"/>
              </a:ext>
            </a:extLst>
          </p:cNvPr>
          <p:cNvSpPr txBox="1"/>
          <p:nvPr/>
        </p:nvSpPr>
        <p:spPr>
          <a:xfrm>
            <a:off x="6242756" y="5287081"/>
            <a:ext cx="5873044" cy="1508105"/>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300" dirty="0">
                <a:solidFill>
                  <a:schemeClr val="bg1"/>
                </a:solidFill>
              </a:rPr>
              <a:t>Over the past 5 years Bravo increased its share of search interest </a:t>
            </a:r>
            <a:r>
              <a:rPr lang="en-US" sz="1300" b="1" dirty="0">
                <a:solidFill>
                  <a:schemeClr val="bg1"/>
                </a:solidFill>
              </a:rPr>
              <a:t>(+17%) </a:t>
            </a:r>
            <a:r>
              <a:rPr lang="en-US" sz="1300" dirty="0">
                <a:solidFill>
                  <a:schemeClr val="bg1"/>
                </a:solidFill>
              </a:rPr>
              <a:t>from </a:t>
            </a:r>
            <a:r>
              <a:rPr lang="en-US" sz="1300" b="1" dirty="0">
                <a:solidFill>
                  <a:schemeClr val="bg1"/>
                </a:solidFill>
              </a:rPr>
              <a:t>35% </a:t>
            </a:r>
            <a:r>
              <a:rPr lang="en-US" sz="1300" dirty="0">
                <a:solidFill>
                  <a:schemeClr val="bg1"/>
                </a:solidFill>
              </a:rPr>
              <a:t>in 2017 to </a:t>
            </a:r>
            <a:r>
              <a:rPr lang="en-US" sz="1300" b="1" dirty="0">
                <a:solidFill>
                  <a:schemeClr val="bg1"/>
                </a:solidFill>
              </a:rPr>
              <a:t>41% </a:t>
            </a:r>
            <a:r>
              <a:rPr lang="en-US" sz="1300" dirty="0">
                <a:solidFill>
                  <a:schemeClr val="bg1"/>
                </a:solidFill>
              </a:rPr>
              <a:t>in 2021,</a:t>
            </a:r>
          </a:p>
          <a:p>
            <a:pPr marL="285750" indent="-285750">
              <a:buFont typeface="Arial" panose="020B0604020202020204" pitchFamily="34" charset="0"/>
              <a:buChar char="•"/>
            </a:pPr>
            <a:r>
              <a:rPr lang="en-US" sz="1300" dirty="0">
                <a:solidFill>
                  <a:schemeClr val="bg1"/>
                </a:solidFill>
              </a:rPr>
              <a:t>Bravo’s gains are attributable to consistent year-on-year growth in interest</a:t>
            </a:r>
          </a:p>
          <a:p>
            <a:pPr marL="285750" indent="-285750">
              <a:buFont typeface="Arial" panose="020B0604020202020204" pitchFamily="34" charset="0"/>
              <a:buChar char="•"/>
            </a:pPr>
            <a:r>
              <a:rPr lang="en-US" sz="1300" dirty="0">
                <a:solidFill>
                  <a:schemeClr val="bg1"/>
                </a:solidFill>
              </a:rPr>
              <a:t>Bravo lost market share in 2018 due to competitor search interest growth </a:t>
            </a:r>
            <a:r>
              <a:rPr lang="en-US" sz="1300" b="1" dirty="0">
                <a:solidFill>
                  <a:schemeClr val="bg1"/>
                </a:solidFill>
              </a:rPr>
              <a:t>(+15%) </a:t>
            </a:r>
            <a:r>
              <a:rPr lang="en-US" sz="1300" dirty="0">
                <a:solidFill>
                  <a:schemeClr val="bg1"/>
                </a:solidFill>
              </a:rPr>
              <a:t>exceeding their own growth </a:t>
            </a:r>
            <a:r>
              <a:rPr lang="en-US" sz="1300" b="1" dirty="0">
                <a:solidFill>
                  <a:schemeClr val="bg1"/>
                </a:solidFill>
              </a:rPr>
              <a:t>(+11%)</a:t>
            </a:r>
          </a:p>
          <a:p>
            <a:pPr marL="285750" indent="-285750">
              <a:buFont typeface="Arial" panose="020B0604020202020204" pitchFamily="34" charset="0"/>
              <a:buChar char="•"/>
            </a:pPr>
            <a:r>
              <a:rPr lang="en-US" sz="1300" dirty="0">
                <a:solidFill>
                  <a:schemeClr val="bg1"/>
                </a:solidFill>
              </a:rPr>
              <a:t>Thereafter, Bravo increased their market share for 3 consecutive years of the</a:t>
            </a:r>
          </a:p>
          <a:p>
            <a:pPr marL="285750" indent="-285750">
              <a:buFont typeface="Arial" panose="020B0604020202020204" pitchFamily="34" charset="0"/>
              <a:buChar char="•"/>
            </a:pPr>
            <a:r>
              <a:rPr lang="en-US" sz="1400" dirty="0"/>
              <a:t>(5.3%)</a:t>
            </a:r>
          </a:p>
        </p:txBody>
      </p:sp>
      <p:graphicFrame>
        <p:nvGraphicFramePr>
          <p:cNvPr id="18" name="Content Placeholder 17">
            <a:extLst>
              <a:ext uri="{FF2B5EF4-FFF2-40B4-BE49-F238E27FC236}">
                <a16:creationId xmlns:a16="http://schemas.microsoft.com/office/drawing/2014/main" id="{7A3708A8-3EFA-0245-ABF7-66F484BA659E}"/>
              </a:ext>
            </a:extLst>
          </p:cNvPr>
          <p:cNvGraphicFramePr>
            <a:graphicFrameLocks noGrp="1"/>
          </p:cNvGraphicFramePr>
          <p:nvPr>
            <p:ph sz="half" idx="1"/>
            <p:extLst>
              <p:ext uri="{D42A27DB-BD31-4B8C-83A1-F6EECF244321}">
                <p14:modId xmlns:p14="http://schemas.microsoft.com/office/powerpoint/2010/main" val="4153771645"/>
              </p:ext>
            </p:extLst>
          </p:nvPr>
        </p:nvGraphicFramePr>
        <p:xfrm>
          <a:off x="838200" y="1423988"/>
          <a:ext cx="5181600" cy="3598862"/>
        </p:xfrm>
        <a:graphic>
          <a:graphicData uri="http://schemas.openxmlformats.org/drawingml/2006/chart">
            <c:chart xmlns:c="http://schemas.openxmlformats.org/drawingml/2006/chart" xmlns:r="http://schemas.openxmlformats.org/officeDocument/2006/relationships" r:id="rId4"/>
          </a:graphicData>
        </a:graphic>
      </p:graphicFrame>
      <p:grpSp>
        <p:nvGrpSpPr>
          <p:cNvPr id="23" name="Group 22">
            <a:extLst>
              <a:ext uri="{FF2B5EF4-FFF2-40B4-BE49-F238E27FC236}">
                <a16:creationId xmlns:a16="http://schemas.microsoft.com/office/drawing/2014/main" id="{5F075481-A143-ED43-8BE0-D07966019567}"/>
              </a:ext>
            </a:extLst>
          </p:cNvPr>
          <p:cNvGrpSpPr/>
          <p:nvPr/>
        </p:nvGrpSpPr>
        <p:grpSpPr>
          <a:xfrm>
            <a:off x="7880500" y="2153848"/>
            <a:ext cx="609600" cy="411480"/>
            <a:chOff x="0" y="18836"/>
            <a:chExt cx="609600" cy="419174"/>
          </a:xfrm>
        </p:grpSpPr>
        <p:sp>
          <p:nvSpPr>
            <p:cNvPr id="33" name="Teardrop 32">
              <a:extLst>
                <a:ext uri="{FF2B5EF4-FFF2-40B4-BE49-F238E27FC236}">
                  <a16:creationId xmlns:a16="http://schemas.microsoft.com/office/drawing/2014/main" id="{E3B222E7-02AF-964B-8A68-B37688BF3718}"/>
                </a:ext>
              </a:extLst>
            </p:cNvPr>
            <p:cNvSpPr>
              <a:spLocks noChangeAspect="1"/>
            </p:cNvSpPr>
            <p:nvPr/>
          </p:nvSpPr>
          <p:spPr>
            <a:xfrm rot="8100000">
              <a:off x="94795" y="18836"/>
              <a:ext cx="419626" cy="419174"/>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4" name="TextBox 74">
              <a:extLst>
                <a:ext uri="{FF2B5EF4-FFF2-40B4-BE49-F238E27FC236}">
                  <a16:creationId xmlns:a16="http://schemas.microsoft.com/office/drawing/2014/main" id="{BD80B165-3BAF-494B-BAF8-3B1CD3042F8E}"/>
                </a:ext>
              </a:extLst>
            </p:cNvPr>
            <p:cNvSpPr txBox="1"/>
            <p:nvPr/>
          </p:nvSpPr>
          <p:spPr>
            <a:xfrm>
              <a:off x="0" y="85803"/>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C09CD1E7-82DD-0B44-9AAA-F8AE05E3E502}" type="TxLink">
                <a:rPr lang="en-US" sz="1000" b="0" i="0" u="none" strike="noStrike">
                  <a:solidFill>
                    <a:srgbClr val="000000"/>
                  </a:solidFill>
                  <a:latin typeface="Calibri"/>
                  <a:cs typeface="Calibri"/>
                </a:rPr>
                <a:pPr algn="ctr"/>
                <a:t>-2.3%</a:t>
              </a:fld>
              <a:endParaRPr lang="en-GB" sz="900"/>
            </a:p>
          </p:txBody>
        </p:sp>
      </p:grpSp>
      <p:grpSp>
        <p:nvGrpSpPr>
          <p:cNvPr id="24" name="Group 23">
            <a:extLst>
              <a:ext uri="{FF2B5EF4-FFF2-40B4-BE49-F238E27FC236}">
                <a16:creationId xmlns:a16="http://schemas.microsoft.com/office/drawing/2014/main" id="{BFEB8050-ED12-844C-B153-8AD633EF36E7}"/>
              </a:ext>
            </a:extLst>
          </p:cNvPr>
          <p:cNvGrpSpPr/>
          <p:nvPr/>
        </p:nvGrpSpPr>
        <p:grpSpPr>
          <a:xfrm>
            <a:off x="9609604" y="1902740"/>
            <a:ext cx="609600" cy="411480"/>
            <a:chOff x="1422400" y="0"/>
            <a:chExt cx="609600" cy="419174"/>
          </a:xfrm>
        </p:grpSpPr>
        <p:sp>
          <p:nvSpPr>
            <p:cNvPr id="31" name="Teardrop 30">
              <a:extLst>
                <a:ext uri="{FF2B5EF4-FFF2-40B4-BE49-F238E27FC236}">
                  <a16:creationId xmlns:a16="http://schemas.microsoft.com/office/drawing/2014/main" id="{C19C49DF-85B1-6543-8D73-72AE0FF73005}"/>
                </a:ext>
              </a:extLst>
            </p:cNvPr>
            <p:cNvSpPr>
              <a:spLocks noChangeAspect="1"/>
            </p:cNvSpPr>
            <p:nvPr/>
          </p:nvSpPr>
          <p:spPr>
            <a:xfrm rot="8100000">
              <a:off x="1517195" y="0"/>
              <a:ext cx="419626" cy="419174"/>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2" name="TextBox 77">
              <a:extLst>
                <a:ext uri="{FF2B5EF4-FFF2-40B4-BE49-F238E27FC236}">
                  <a16:creationId xmlns:a16="http://schemas.microsoft.com/office/drawing/2014/main" id="{447EF231-8C13-B642-8E1B-653661BA872C}"/>
                </a:ext>
              </a:extLst>
            </p:cNvPr>
            <p:cNvSpPr txBox="1"/>
            <p:nvPr/>
          </p:nvSpPr>
          <p:spPr>
            <a:xfrm>
              <a:off x="1422400" y="66967"/>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+11.2%</a:t>
              </a:r>
              <a:endParaRPr lang="en-GB" sz="900"/>
            </a:p>
          </p:txBody>
        </p:sp>
      </p:grpSp>
      <p:grpSp>
        <p:nvGrpSpPr>
          <p:cNvPr id="25" name="Group 24">
            <a:extLst>
              <a:ext uri="{FF2B5EF4-FFF2-40B4-BE49-F238E27FC236}">
                <a16:creationId xmlns:a16="http://schemas.microsoft.com/office/drawing/2014/main" id="{1BC9463F-6FB0-E241-8661-B2974EBC79F9}"/>
              </a:ext>
            </a:extLst>
          </p:cNvPr>
          <p:cNvGrpSpPr/>
          <p:nvPr/>
        </p:nvGrpSpPr>
        <p:grpSpPr>
          <a:xfrm>
            <a:off x="8750324" y="2106856"/>
            <a:ext cx="609600" cy="411480"/>
            <a:chOff x="668676" y="31108"/>
            <a:chExt cx="609600" cy="419174"/>
          </a:xfrm>
        </p:grpSpPr>
        <p:sp>
          <p:nvSpPr>
            <p:cNvPr id="29" name="Teardrop 28">
              <a:extLst>
                <a:ext uri="{FF2B5EF4-FFF2-40B4-BE49-F238E27FC236}">
                  <a16:creationId xmlns:a16="http://schemas.microsoft.com/office/drawing/2014/main" id="{408788D2-ABE7-134F-A14C-684552C49463}"/>
                </a:ext>
              </a:extLst>
            </p:cNvPr>
            <p:cNvSpPr>
              <a:spLocks noChangeAspect="1"/>
            </p:cNvSpPr>
            <p:nvPr/>
          </p:nvSpPr>
          <p:spPr>
            <a:xfrm rot="8100000">
              <a:off x="763471" y="31108"/>
              <a:ext cx="419626" cy="419174"/>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0" name="TextBox 80">
              <a:extLst>
                <a:ext uri="{FF2B5EF4-FFF2-40B4-BE49-F238E27FC236}">
                  <a16:creationId xmlns:a16="http://schemas.microsoft.com/office/drawing/2014/main" id="{896ED9F8-4941-3F41-8E8E-383631E61AF4}"/>
                </a:ext>
              </a:extLst>
            </p:cNvPr>
            <p:cNvSpPr txBox="1"/>
            <p:nvPr/>
          </p:nvSpPr>
          <p:spPr>
            <a:xfrm>
              <a:off x="668676" y="98075"/>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+2.6%</a:t>
              </a:r>
              <a:endParaRPr lang="en-GB" sz="900"/>
            </a:p>
          </p:txBody>
        </p:sp>
      </p:grpSp>
      <p:grpSp>
        <p:nvGrpSpPr>
          <p:cNvPr id="38" name="Group 37">
            <a:extLst>
              <a:ext uri="{FF2B5EF4-FFF2-40B4-BE49-F238E27FC236}">
                <a16:creationId xmlns:a16="http://schemas.microsoft.com/office/drawing/2014/main" id="{FF707081-24EC-2348-BC12-2559FB7C7471}"/>
              </a:ext>
            </a:extLst>
          </p:cNvPr>
          <p:cNvGrpSpPr/>
          <p:nvPr/>
        </p:nvGrpSpPr>
        <p:grpSpPr>
          <a:xfrm>
            <a:off x="10476126" y="1814639"/>
            <a:ext cx="609600" cy="411480"/>
            <a:chOff x="0" y="0"/>
            <a:chExt cx="609600" cy="419174"/>
          </a:xfrm>
        </p:grpSpPr>
        <p:sp>
          <p:nvSpPr>
            <p:cNvPr id="39" name="Teardrop 38">
              <a:extLst>
                <a:ext uri="{FF2B5EF4-FFF2-40B4-BE49-F238E27FC236}">
                  <a16:creationId xmlns:a16="http://schemas.microsoft.com/office/drawing/2014/main" id="{685B2328-5F21-3E46-8DEE-ACB1C8ACB525}"/>
                </a:ext>
              </a:extLst>
            </p:cNvPr>
            <p:cNvSpPr>
              <a:spLocks noChangeAspect="1"/>
            </p:cNvSpPr>
            <p:nvPr/>
          </p:nvSpPr>
          <p:spPr>
            <a:xfrm rot="8100000">
              <a:off x="94795" y="0"/>
              <a:ext cx="419626" cy="419174"/>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40" name="TextBox 83">
              <a:extLst>
                <a:ext uri="{FF2B5EF4-FFF2-40B4-BE49-F238E27FC236}">
                  <a16:creationId xmlns:a16="http://schemas.microsoft.com/office/drawing/2014/main" id="{318D1221-25FC-CA4E-B7B5-B92CCE39A86D}"/>
                </a:ext>
              </a:extLst>
            </p:cNvPr>
            <p:cNvSpPr txBox="1"/>
            <p:nvPr/>
          </p:nvSpPr>
          <p:spPr>
            <a:xfrm>
              <a:off x="0" y="66967"/>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+5.3%</a:t>
              </a:r>
              <a:endParaRPr lang="en-GB" sz="900"/>
            </a:p>
          </p:txBody>
        </p:sp>
      </p:grpSp>
      <p:grpSp>
        <p:nvGrpSpPr>
          <p:cNvPr id="41" name="Group 40">
            <a:extLst>
              <a:ext uri="{FF2B5EF4-FFF2-40B4-BE49-F238E27FC236}">
                <a16:creationId xmlns:a16="http://schemas.microsoft.com/office/drawing/2014/main" id="{F52DFB95-5A52-8747-8DE1-EF6E06BFCDE5}"/>
              </a:ext>
            </a:extLst>
          </p:cNvPr>
          <p:cNvGrpSpPr/>
          <p:nvPr/>
        </p:nvGrpSpPr>
        <p:grpSpPr>
          <a:xfrm>
            <a:off x="2300146" y="2328936"/>
            <a:ext cx="637712" cy="370637"/>
            <a:chOff x="0" y="0"/>
            <a:chExt cx="609600" cy="364752"/>
          </a:xfrm>
        </p:grpSpPr>
        <p:sp>
          <p:nvSpPr>
            <p:cNvPr id="63" name="Teardrop 62">
              <a:extLst>
                <a:ext uri="{FF2B5EF4-FFF2-40B4-BE49-F238E27FC236}">
                  <a16:creationId xmlns:a16="http://schemas.microsoft.com/office/drawing/2014/main" id="{E03F57AB-9ABC-3944-A804-73290B697F40}"/>
                </a:ext>
              </a:extLst>
            </p:cNvPr>
            <p:cNvSpPr>
              <a:spLocks noChangeAspect="1"/>
            </p:cNvSpPr>
            <p:nvPr/>
          </p:nvSpPr>
          <p:spPr>
            <a:xfrm rot="8100000">
              <a:off x="117499" y="0"/>
              <a:ext cx="365145" cy="364752"/>
            </a:xfrm>
            <a:prstGeom prst="teardrop">
              <a:avLst/>
            </a:prstGeom>
            <a:noFill/>
            <a:ln w="6350">
              <a:solidFill>
                <a:srgbClr val="3F68A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64" name="TextBox 86">
              <a:extLst>
                <a:ext uri="{FF2B5EF4-FFF2-40B4-BE49-F238E27FC236}">
                  <a16:creationId xmlns:a16="http://schemas.microsoft.com/office/drawing/2014/main" id="{94E28689-5963-CF4C-88C6-EFB673D6077D}"/>
                </a:ext>
              </a:extLst>
            </p:cNvPr>
            <p:cNvSpPr txBox="1"/>
            <p:nvPr/>
          </p:nvSpPr>
          <p:spPr>
            <a:xfrm>
              <a:off x="0"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dirty="0">
                  <a:solidFill>
                    <a:srgbClr val="000000"/>
                  </a:solidFill>
                  <a:latin typeface="Calibri"/>
                  <a:cs typeface="Calibri"/>
                </a:rPr>
                <a:t>+15%</a:t>
              </a:r>
              <a:endParaRPr lang="en-GB" sz="600" dirty="0"/>
            </a:p>
          </p:txBody>
        </p:sp>
      </p:grpSp>
      <p:grpSp>
        <p:nvGrpSpPr>
          <p:cNvPr id="42" name="Group 41">
            <a:extLst>
              <a:ext uri="{FF2B5EF4-FFF2-40B4-BE49-F238E27FC236}">
                <a16:creationId xmlns:a16="http://schemas.microsoft.com/office/drawing/2014/main" id="{4FDE3167-DD0B-CB4A-97AB-F6341F0737BE}"/>
              </a:ext>
            </a:extLst>
          </p:cNvPr>
          <p:cNvGrpSpPr/>
          <p:nvPr/>
        </p:nvGrpSpPr>
        <p:grpSpPr>
          <a:xfrm>
            <a:off x="2699003" y="2384774"/>
            <a:ext cx="637712" cy="370637"/>
            <a:chOff x="510606" y="22143"/>
            <a:chExt cx="609600" cy="364752"/>
          </a:xfrm>
        </p:grpSpPr>
        <p:sp>
          <p:nvSpPr>
            <p:cNvPr id="61" name="Teardrop 60">
              <a:extLst>
                <a:ext uri="{FF2B5EF4-FFF2-40B4-BE49-F238E27FC236}">
                  <a16:creationId xmlns:a16="http://schemas.microsoft.com/office/drawing/2014/main" id="{D21D4E80-E428-3045-90B9-49458FEB67E5}"/>
                </a:ext>
              </a:extLst>
            </p:cNvPr>
            <p:cNvSpPr>
              <a:spLocks noChangeAspect="1"/>
            </p:cNvSpPr>
            <p:nvPr/>
          </p:nvSpPr>
          <p:spPr>
            <a:xfrm rot="8100000">
              <a:off x="628105" y="22143"/>
              <a:ext cx="365145" cy="364752"/>
            </a:xfrm>
            <a:prstGeom prst="teardrop">
              <a:avLst/>
            </a:prstGeom>
            <a:noFill/>
            <a:ln w="6350">
              <a:solidFill>
                <a:srgbClr val="43B5C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62" name="TextBox 89">
              <a:extLst>
                <a:ext uri="{FF2B5EF4-FFF2-40B4-BE49-F238E27FC236}">
                  <a16:creationId xmlns:a16="http://schemas.microsoft.com/office/drawing/2014/main" id="{E969A306-1188-7241-9AE9-5B73F442C793}"/>
                </a:ext>
              </a:extLst>
            </p:cNvPr>
            <p:cNvSpPr txBox="1"/>
            <p:nvPr/>
          </p:nvSpPr>
          <p:spPr>
            <a:xfrm>
              <a:off x="510606" y="33083"/>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+11%</a:t>
              </a:r>
              <a:endParaRPr lang="en-GB" sz="600"/>
            </a:p>
          </p:txBody>
        </p:sp>
      </p:grpSp>
      <p:grpSp>
        <p:nvGrpSpPr>
          <p:cNvPr id="43" name="Group 42">
            <a:extLst>
              <a:ext uri="{FF2B5EF4-FFF2-40B4-BE49-F238E27FC236}">
                <a16:creationId xmlns:a16="http://schemas.microsoft.com/office/drawing/2014/main" id="{0617E20D-7158-A34B-A404-35866EB8452E}"/>
              </a:ext>
            </a:extLst>
          </p:cNvPr>
          <p:cNvGrpSpPr/>
          <p:nvPr/>
        </p:nvGrpSpPr>
        <p:grpSpPr>
          <a:xfrm>
            <a:off x="3170499" y="2149120"/>
            <a:ext cx="637712" cy="370637"/>
            <a:chOff x="1379417" y="22577"/>
            <a:chExt cx="609600" cy="364752"/>
          </a:xfrm>
        </p:grpSpPr>
        <p:sp>
          <p:nvSpPr>
            <p:cNvPr id="59" name="Teardrop 58">
              <a:extLst>
                <a:ext uri="{FF2B5EF4-FFF2-40B4-BE49-F238E27FC236}">
                  <a16:creationId xmlns:a16="http://schemas.microsoft.com/office/drawing/2014/main" id="{9E7C74E6-D6FF-4445-937A-69F6399F2C38}"/>
                </a:ext>
              </a:extLst>
            </p:cNvPr>
            <p:cNvSpPr>
              <a:spLocks noChangeAspect="1"/>
            </p:cNvSpPr>
            <p:nvPr/>
          </p:nvSpPr>
          <p:spPr>
            <a:xfrm rot="8100000">
              <a:off x="1496916" y="22577"/>
              <a:ext cx="365145" cy="364752"/>
            </a:xfrm>
            <a:prstGeom prst="teardrop">
              <a:avLst/>
            </a:prstGeom>
            <a:noFill/>
            <a:ln w="6350">
              <a:solidFill>
                <a:srgbClr val="3F68A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60" name="TextBox 92">
              <a:extLst>
                <a:ext uri="{FF2B5EF4-FFF2-40B4-BE49-F238E27FC236}">
                  <a16:creationId xmlns:a16="http://schemas.microsoft.com/office/drawing/2014/main" id="{4571A3F7-91CE-A24E-B33C-A88CE2229178}"/>
                </a:ext>
              </a:extLst>
            </p:cNvPr>
            <p:cNvSpPr txBox="1"/>
            <p:nvPr/>
          </p:nvSpPr>
          <p:spPr>
            <a:xfrm>
              <a:off x="1379417" y="33517"/>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dirty="0">
                  <a:solidFill>
                    <a:srgbClr val="000000"/>
                  </a:solidFill>
                  <a:latin typeface="Calibri"/>
                  <a:cs typeface="Calibri"/>
                </a:rPr>
                <a:t>+11%</a:t>
              </a:r>
              <a:endParaRPr lang="en-GB" sz="600" dirty="0"/>
            </a:p>
          </p:txBody>
        </p:sp>
      </p:grpSp>
      <p:grpSp>
        <p:nvGrpSpPr>
          <p:cNvPr id="44" name="Group 43">
            <a:extLst>
              <a:ext uri="{FF2B5EF4-FFF2-40B4-BE49-F238E27FC236}">
                <a16:creationId xmlns:a16="http://schemas.microsoft.com/office/drawing/2014/main" id="{EB112378-4752-B84E-B5D2-56965830FC95}"/>
              </a:ext>
            </a:extLst>
          </p:cNvPr>
          <p:cNvGrpSpPr/>
          <p:nvPr/>
        </p:nvGrpSpPr>
        <p:grpSpPr>
          <a:xfrm>
            <a:off x="3580222" y="2138521"/>
            <a:ext cx="637712" cy="370637"/>
            <a:chOff x="1911731" y="12156"/>
            <a:chExt cx="609600" cy="364752"/>
          </a:xfrm>
        </p:grpSpPr>
        <p:sp>
          <p:nvSpPr>
            <p:cNvPr id="57" name="Teardrop 56">
              <a:extLst>
                <a:ext uri="{FF2B5EF4-FFF2-40B4-BE49-F238E27FC236}">
                  <a16:creationId xmlns:a16="http://schemas.microsoft.com/office/drawing/2014/main" id="{D7AF2964-4593-F54B-ADC8-BC391050CA49}"/>
                </a:ext>
              </a:extLst>
            </p:cNvPr>
            <p:cNvSpPr>
              <a:spLocks noChangeAspect="1"/>
            </p:cNvSpPr>
            <p:nvPr/>
          </p:nvSpPr>
          <p:spPr>
            <a:xfrm rot="8100000">
              <a:off x="2029230" y="12156"/>
              <a:ext cx="365145" cy="364752"/>
            </a:xfrm>
            <a:prstGeom prst="teardrop">
              <a:avLst/>
            </a:prstGeom>
            <a:noFill/>
            <a:ln w="6350">
              <a:solidFill>
                <a:srgbClr val="43B5C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58" name="TextBox 95">
              <a:extLst>
                <a:ext uri="{FF2B5EF4-FFF2-40B4-BE49-F238E27FC236}">
                  <a16:creationId xmlns:a16="http://schemas.microsoft.com/office/drawing/2014/main" id="{2E63B9D5-8D30-F84E-BF59-FB6F6FE06A90}"/>
                </a:ext>
              </a:extLst>
            </p:cNvPr>
            <p:cNvSpPr txBox="1"/>
            <p:nvPr/>
          </p:nvSpPr>
          <p:spPr>
            <a:xfrm>
              <a:off x="1911731" y="23096"/>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+16%</a:t>
              </a:r>
              <a:endParaRPr lang="en-GB" sz="600"/>
            </a:p>
          </p:txBody>
        </p:sp>
      </p:grpSp>
      <p:grpSp>
        <p:nvGrpSpPr>
          <p:cNvPr id="45" name="Group 44">
            <a:extLst>
              <a:ext uri="{FF2B5EF4-FFF2-40B4-BE49-F238E27FC236}">
                <a16:creationId xmlns:a16="http://schemas.microsoft.com/office/drawing/2014/main" id="{3245710C-AE43-6943-AACC-0275FC4EA2FD}"/>
              </a:ext>
            </a:extLst>
          </p:cNvPr>
          <p:cNvGrpSpPr/>
          <p:nvPr/>
        </p:nvGrpSpPr>
        <p:grpSpPr>
          <a:xfrm>
            <a:off x="4063823" y="2179860"/>
            <a:ext cx="637712" cy="370637"/>
            <a:chOff x="2769253" y="44721"/>
            <a:chExt cx="609600" cy="364752"/>
          </a:xfrm>
        </p:grpSpPr>
        <p:sp>
          <p:nvSpPr>
            <p:cNvPr id="55" name="Teardrop 54">
              <a:extLst>
                <a:ext uri="{FF2B5EF4-FFF2-40B4-BE49-F238E27FC236}">
                  <a16:creationId xmlns:a16="http://schemas.microsoft.com/office/drawing/2014/main" id="{EC3D8417-43E5-3440-B3C9-6FB098207C6C}"/>
                </a:ext>
              </a:extLst>
            </p:cNvPr>
            <p:cNvSpPr>
              <a:spLocks noChangeAspect="1"/>
            </p:cNvSpPr>
            <p:nvPr/>
          </p:nvSpPr>
          <p:spPr>
            <a:xfrm rot="8100000">
              <a:off x="2886752" y="44721"/>
              <a:ext cx="365145" cy="364752"/>
            </a:xfrm>
            <a:prstGeom prst="teardrop">
              <a:avLst/>
            </a:prstGeom>
            <a:noFill/>
            <a:ln w="6350">
              <a:solidFill>
                <a:srgbClr val="3F68A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56" name="TextBox 98">
              <a:extLst>
                <a:ext uri="{FF2B5EF4-FFF2-40B4-BE49-F238E27FC236}">
                  <a16:creationId xmlns:a16="http://schemas.microsoft.com/office/drawing/2014/main" id="{29922FC6-F459-A54E-A0B9-AF0AEDAB9EC9}"/>
                </a:ext>
              </a:extLst>
            </p:cNvPr>
            <p:cNvSpPr txBox="1"/>
            <p:nvPr/>
          </p:nvSpPr>
          <p:spPr>
            <a:xfrm>
              <a:off x="2769253" y="55661"/>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-2%</a:t>
              </a:r>
              <a:endParaRPr lang="en-GB" sz="600"/>
            </a:p>
          </p:txBody>
        </p:sp>
      </p:grpSp>
      <p:grpSp>
        <p:nvGrpSpPr>
          <p:cNvPr id="46" name="Group 45">
            <a:extLst>
              <a:ext uri="{FF2B5EF4-FFF2-40B4-BE49-F238E27FC236}">
                <a16:creationId xmlns:a16="http://schemas.microsoft.com/office/drawing/2014/main" id="{7B462338-A02C-FE47-8188-5F32006364C3}"/>
              </a:ext>
            </a:extLst>
          </p:cNvPr>
          <p:cNvGrpSpPr/>
          <p:nvPr/>
        </p:nvGrpSpPr>
        <p:grpSpPr>
          <a:xfrm>
            <a:off x="4466040" y="1860980"/>
            <a:ext cx="637712" cy="370637"/>
            <a:chOff x="3301567" y="34300"/>
            <a:chExt cx="609600" cy="364752"/>
          </a:xfrm>
        </p:grpSpPr>
        <p:sp>
          <p:nvSpPr>
            <p:cNvPr id="53" name="Teardrop 52">
              <a:extLst>
                <a:ext uri="{FF2B5EF4-FFF2-40B4-BE49-F238E27FC236}">
                  <a16:creationId xmlns:a16="http://schemas.microsoft.com/office/drawing/2014/main" id="{E895DB74-43F7-8946-B037-42515D4D14C0}"/>
                </a:ext>
              </a:extLst>
            </p:cNvPr>
            <p:cNvSpPr>
              <a:spLocks noChangeAspect="1"/>
            </p:cNvSpPr>
            <p:nvPr/>
          </p:nvSpPr>
          <p:spPr>
            <a:xfrm rot="8100000">
              <a:off x="3419066" y="34300"/>
              <a:ext cx="365145" cy="364752"/>
            </a:xfrm>
            <a:prstGeom prst="teardrop">
              <a:avLst/>
            </a:prstGeom>
            <a:noFill/>
            <a:ln w="6350">
              <a:solidFill>
                <a:srgbClr val="43B5C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54" name="TextBox 101">
              <a:extLst>
                <a:ext uri="{FF2B5EF4-FFF2-40B4-BE49-F238E27FC236}">
                  <a16:creationId xmlns:a16="http://schemas.microsoft.com/office/drawing/2014/main" id="{FA8C0705-8706-A743-AF35-81D3C6B0FAD0}"/>
                </a:ext>
              </a:extLst>
            </p:cNvPr>
            <p:cNvSpPr txBox="1"/>
            <p:nvPr/>
          </p:nvSpPr>
          <p:spPr>
            <a:xfrm>
              <a:off x="3301567" y="452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+16%</a:t>
              </a:r>
              <a:endParaRPr lang="en-GB" sz="600"/>
            </a:p>
          </p:txBody>
        </p:sp>
      </p:grpSp>
      <p:grpSp>
        <p:nvGrpSpPr>
          <p:cNvPr id="47" name="Group 46">
            <a:extLst>
              <a:ext uri="{FF2B5EF4-FFF2-40B4-BE49-F238E27FC236}">
                <a16:creationId xmlns:a16="http://schemas.microsoft.com/office/drawing/2014/main" id="{3AD5CA15-13F0-5542-8DE6-BAAB3AC778D0}"/>
              </a:ext>
            </a:extLst>
          </p:cNvPr>
          <p:cNvGrpSpPr/>
          <p:nvPr/>
        </p:nvGrpSpPr>
        <p:grpSpPr>
          <a:xfrm>
            <a:off x="4941409" y="2219811"/>
            <a:ext cx="637712" cy="370637"/>
            <a:chOff x="3941995" y="45155"/>
            <a:chExt cx="609600" cy="364752"/>
          </a:xfrm>
        </p:grpSpPr>
        <p:sp>
          <p:nvSpPr>
            <p:cNvPr id="51" name="Teardrop 50">
              <a:extLst>
                <a:ext uri="{FF2B5EF4-FFF2-40B4-BE49-F238E27FC236}">
                  <a16:creationId xmlns:a16="http://schemas.microsoft.com/office/drawing/2014/main" id="{73A6FA58-3F25-9944-885D-03074C750FDD}"/>
                </a:ext>
              </a:extLst>
            </p:cNvPr>
            <p:cNvSpPr>
              <a:spLocks noChangeAspect="1"/>
            </p:cNvSpPr>
            <p:nvPr/>
          </p:nvSpPr>
          <p:spPr>
            <a:xfrm rot="8100000">
              <a:off x="4059494" y="45155"/>
              <a:ext cx="365145" cy="364752"/>
            </a:xfrm>
            <a:prstGeom prst="teardrop">
              <a:avLst/>
            </a:prstGeom>
            <a:noFill/>
            <a:ln w="6350">
              <a:solidFill>
                <a:srgbClr val="3F68A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dirty="0"/>
            </a:p>
          </p:txBody>
        </p:sp>
        <p:sp>
          <p:nvSpPr>
            <p:cNvPr id="52" name="TextBox 104">
              <a:extLst>
                <a:ext uri="{FF2B5EF4-FFF2-40B4-BE49-F238E27FC236}">
                  <a16:creationId xmlns:a16="http://schemas.microsoft.com/office/drawing/2014/main" id="{5B2F12E8-DD29-3A4B-8B54-F6C5555EF28A}"/>
                </a:ext>
              </a:extLst>
            </p:cNvPr>
            <p:cNvSpPr txBox="1"/>
            <p:nvPr/>
          </p:nvSpPr>
          <p:spPr>
            <a:xfrm>
              <a:off x="3941995" y="56095"/>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-2%</a:t>
              </a:r>
              <a:endParaRPr lang="en-GB" sz="600"/>
            </a:p>
          </p:txBody>
        </p:sp>
      </p:grpSp>
      <p:grpSp>
        <p:nvGrpSpPr>
          <p:cNvPr id="48" name="Group 47">
            <a:extLst>
              <a:ext uri="{FF2B5EF4-FFF2-40B4-BE49-F238E27FC236}">
                <a16:creationId xmlns:a16="http://schemas.microsoft.com/office/drawing/2014/main" id="{7165727C-802F-BB45-8B71-CB8673CBAC0D}"/>
              </a:ext>
            </a:extLst>
          </p:cNvPr>
          <p:cNvGrpSpPr/>
          <p:nvPr/>
        </p:nvGrpSpPr>
        <p:grpSpPr>
          <a:xfrm>
            <a:off x="5341966" y="1722736"/>
            <a:ext cx="637712" cy="370637"/>
            <a:chOff x="4474309" y="34734"/>
            <a:chExt cx="609600" cy="364752"/>
          </a:xfrm>
        </p:grpSpPr>
        <p:sp>
          <p:nvSpPr>
            <p:cNvPr id="49" name="Teardrop 48">
              <a:extLst>
                <a:ext uri="{FF2B5EF4-FFF2-40B4-BE49-F238E27FC236}">
                  <a16:creationId xmlns:a16="http://schemas.microsoft.com/office/drawing/2014/main" id="{99900468-FE1C-CD46-BF51-41A22C092736}"/>
                </a:ext>
              </a:extLst>
            </p:cNvPr>
            <p:cNvSpPr>
              <a:spLocks noChangeAspect="1"/>
            </p:cNvSpPr>
            <p:nvPr/>
          </p:nvSpPr>
          <p:spPr>
            <a:xfrm rot="8100000">
              <a:off x="4591808" y="34734"/>
              <a:ext cx="365145" cy="364752"/>
            </a:xfrm>
            <a:prstGeom prst="teardrop">
              <a:avLst/>
            </a:prstGeom>
            <a:noFill/>
            <a:ln w="6350">
              <a:solidFill>
                <a:srgbClr val="43B5C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50" name="TextBox 107">
              <a:extLst>
                <a:ext uri="{FF2B5EF4-FFF2-40B4-BE49-F238E27FC236}">
                  <a16:creationId xmlns:a16="http://schemas.microsoft.com/office/drawing/2014/main" id="{31911802-69DD-7B40-8A9F-0FC46D56AFF9}"/>
                </a:ext>
              </a:extLst>
            </p:cNvPr>
            <p:cNvSpPr txBox="1"/>
            <p:nvPr/>
          </p:nvSpPr>
          <p:spPr>
            <a:xfrm>
              <a:off x="4474309" y="45674"/>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+7%</a:t>
              </a:r>
              <a:endParaRPr lang="en-GB" sz="600"/>
            </a:p>
          </p:txBody>
        </p:sp>
      </p:grpSp>
    </p:spTree>
    <p:extLst>
      <p:ext uri="{BB962C8B-B14F-4D97-AF65-F5344CB8AC3E}">
        <p14:creationId xmlns:p14="http://schemas.microsoft.com/office/powerpoint/2010/main" val="779695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8CB2D-9B9A-5344-88E4-E5CA24A7ACF3}"/>
              </a:ext>
            </a:extLst>
          </p:cNvPr>
          <p:cNvSpPr>
            <a:spLocks noGrp="1"/>
          </p:cNvSpPr>
          <p:nvPr>
            <p:ph type="ctrTitle"/>
          </p:nvPr>
        </p:nvSpPr>
        <p:spPr/>
        <p:txBody>
          <a:bodyPr/>
          <a:lstStyle/>
          <a:p>
            <a:r>
              <a:rPr lang="en-US" dirty="0"/>
              <a:t>Analysis by brand</a:t>
            </a:r>
          </a:p>
        </p:txBody>
      </p:sp>
      <p:sp>
        <p:nvSpPr>
          <p:cNvPr id="3" name="Subtitle 2">
            <a:extLst>
              <a:ext uri="{FF2B5EF4-FFF2-40B4-BE49-F238E27FC236}">
                <a16:creationId xmlns:a16="http://schemas.microsoft.com/office/drawing/2014/main" id="{B8B99DA8-CB0F-3D42-AECF-C080D365E69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75310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B94DB-15EF-734C-944A-ED401C5E0DFB}"/>
              </a:ext>
            </a:extLst>
          </p:cNvPr>
          <p:cNvSpPr>
            <a:spLocks noGrp="1"/>
          </p:cNvSpPr>
          <p:nvPr>
            <p:ph type="title"/>
          </p:nvPr>
        </p:nvSpPr>
        <p:spPr/>
        <p:txBody>
          <a:bodyPr>
            <a:normAutofit/>
          </a:bodyPr>
          <a:lstStyle/>
          <a:p>
            <a:r>
              <a:rPr lang="en-US" sz="2800" b="1" dirty="0">
                <a:solidFill>
                  <a:prstClr val="black"/>
                </a:solidFill>
              </a:rPr>
              <a:t>Brand share of search interest overview</a:t>
            </a:r>
            <a:endParaRPr lang="en-US" dirty="0"/>
          </a:p>
        </p:txBody>
      </p:sp>
      <p:sp>
        <p:nvSpPr>
          <p:cNvPr id="19" name="Rectangle 18">
            <a:extLst>
              <a:ext uri="{FF2B5EF4-FFF2-40B4-BE49-F238E27FC236}">
                <a16:creationId xmlns:a16="http://schemas.microsoft.com/office/drawing/2014/main" id="{A3CD4E34-36C8-1A44-BBA4-1D7502B8AD37}"/>
              </a:ext>
            </a:extLst>
          </p:cNvPr>
          <p:cNvSpPr/>
          <p:nvPr/>
        </p:nvSpPr>
        <p:spPr>
          <a:xfrm>
            <a:off x="838200" y="1632417"/>
            <a:ext cx="4925992" cy="3819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Brand share of search interest</a:t>
            </a:r>
          </a:p>
        </p:txBody>
      </p:sp>
      <p:sp>
        <p:nvSpPr>
          <p:cNvPr id="20" name="Rectangle 19">
            <a:extLst>
              <a:ext uri="{FF2B5EF4-FFF2-40B4-BE49-F238E27FC236}">
                <a16:creationId xmlns:a16="http://schemas.microsoft.com/office/drawing/2014/main" id="{0D35E658-7F4B-3147-BE30-7D4ABE2AE247}"/>
              </a:ext>
            </a:extLst>
          </p:cNvPr>
          <p:cNvSpPr/>
          <p:nvPr/>
        </p:nvSpPr>
        <p:spPr>
          <a:xfrm>
            <a:off x="6557499" y="1632417"/>
            <a:ext cx="4925992" cy="3819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Interest distribution within Bravo and Competitors</a:t>
            </a:r>
          </a:p>
        </p:txBody>
      </p:sp>
      <p:cxnSp>
        <p:nvCxnSpPr>
          <p:cNvPr id="23" name="Straight Connector 22">
            <a:extLst>
              <a:ext uri="{FF2B5EF4-FFF2-40B4-BE49-F238E27FC236}">
                <a16:creationId xmlns:a16="http://schemas.microsoft.com/office/drawing/2014/main" id="{46F41C23-5D60-8F4A-A85B-1217CA3ACBDC}"/>
              </a:ext>
            </a:extLst>
          </p:cNvPr>
          <p:cNvCxnSpPr/>
          <p:nvPr/>
        </p:nvCxnSpPr>
        <p:spPr>
          <a:xfrm>
            <a:off x="6443520" y="2013989"/>
            <a:ext cx="492599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85ECF06-364C-6E44-9146-975B39645960}"/>
              </a:ext>
            </a:extLst>
          </p:cNvPr>
          <p:cNvCxnSpPr>
            <a:cxnSpLocks/>
          </p:cNvCxnSpPr>
          <p:nvPr/>
        </p:nvCxnSpPr>
        <p:spPr>
          <a:xfrm>
            <a:off x="838200" y="2013989"/>
            <a:ext cx="50618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6AA226B-69C7-B048-BFDB-10715F63897A}"/>
              </a:ext>
            </a:extLst>
          </p:cNvPr>
          <p:cNvSpPr txBox="1"/>
          <p:nvPr/>
        </p:nvSpPr>
        <p:spPr>
          <a:xfrm>
            <a:off x="838200" y="6292820"/>
            <a:ext cx="4811486" cy="400110"/>
          </a:xfrm>
          <a:prstGeom prst="rect">
            <a:avLst/>
          </a:prstGeom>
          <a:noFill/>
        </p:spPr>
        <p:txBody>
          <a:bodyPr wrap="square" rtlCol="0">
            <a:spAutoFit/>
          </a:bodyPr>
          <a:lstStyle/>
          <a:p>
            <a:r>
              <a:rPr lang="en-US" sz="1000" dirty="0" err="1">
                <a:solidFill>
                  <a:schemeClr val="tx1">
                    <a:lumMod val="50000"/>
                    <a:lumOff val="50000"/>
                  </a:schemeClr>
                </a:solidFill>
              </a:rPr>
              <a:t>Forgeron</a:t>
            </a:r>
            <a:r>
              <a:rPr lang="en-US" sz="1000" dirty="0">
                <a:solidFill>
                  <a:schemeClr val="tx1">
                    <a:lumMod val="50000"/>
                    <a:lumOff val="50000"/>
                  </a:schemeClr>
                </a:solidFill>
              </a:rPr>
              <a:t>, </a:t>
            </a:r>
            <a:r>
              <a:rPr lang="en-US" sz="1000" dirty="0" err="1">
                <a:solidFill>
                  <a:schemeClr val="tx1">
                    <a:lumMod val="50000"/>
                    <a:lumOff val="50000"/>
                  </a:schemeClr>
                </a:solidFill>
              </a:rPr>
              <a:t>Ashleighs</a:t>
            </a:r>
            <a:r>
              <a:rPr lang="en-US" sz="1000" dirty="0">
                <a:solidFill>
                  <a:schemeClr val="tx1">
                    <a:lumMod val="50000"/>
                    <a:lumOff val="50000"/>
                  </a:schemeClr>
                </a:solidFill>
              </a:rPr>
              <a:t>, Forty Winks, and Dreamland have been excluded from the analysis due to low search volumes</a:t>
            </a:r>
          </a:p>
        </p:txBody>
      </p:sp>
      <p:graphicFrame>
        <p:nvGraphicFramePr>
          <p:cNvPr id="39" name="Table 38">
            <a:extLst>
              <a:ext uri="{FF2B5EF4-FFF2-40B4-BE49-F238E27FC236}">
                <a16:creationId xmlns:a16="http://schemas.microsoft.com/office/drawing/2014/main" id="{623E4454-4668-0743-97FB-B8DD650AD38A}"/>
              </a:ext>
            </a:extLst>
          </p:cNvPr>
          <p:cNvGraphicFramePr>
            <a:graphicFrameLocks noGrp="1"/>
          </p:cNvGraphicFramePr>
          <p:nvPr>
            <p:extLst>
              <p:ext uri="{D42A27DB-BD31-4B8C-83A1-F6EECF244321}">
                <p14:modId xmlns:p14="http://schemas.microsoft.com/office/powerpoint/2010/main" val="4234009312"/>
              </p:ext>
            </p:extLst>
          </p:nvPr>
        </p:nvGraphicFramePr>
        <p:xfrm>
          <a:off x="6443520" y="2155507"/>
          <a:ext cx="5039971" cy="3959860"/>
        </p:xfrm>
        <a:graphic>
          <a:graphicData uri="http://schemas.openxmlformats.org/drawingml/2006/table">
            <a:tbl>
              <a:tblPr/>
              <a:tblGrid>
                <a:gridCol w="582204">
                  <a:extLst>
                    <a:ext uri="{9D8B030D-6E8A-4147-A177-3AD203B41FA5}">
                      <a16:colId xmlns:a16="http://schemas.microsoft.com/office/drawing/2014/main" val="960385550"/>
                    </a:ext>
                  </a:extLst>
                </a:gridCol>
                <a:gridCol w="1364268">
                  <a:extLst>
                    <a:ext uri="{9D8B030D-6E8A-4147-A177-3AD203B41FA5}">
                      <a16:colId xmlns:a16="http://schemas.microsoft.com/office/drawing/2014/main" val="114896223"/>
                    </a:ext>
                  </a:extLst>
                </a:gridCol>
                <a:gridCol w="1312130">
                  <a:extLst>
                    <a:ext uri="{9D8B030D-6E8A-4147-A177-3AD203B41FA5}">
                      <a16:colId xmlns:a16="http://schemas.microsoft.com/office/drawing/2014/main" val="2296014556"/>
                    </a:ext>
                  </a:extLst>
                </a:gridCol>
                <a:gridCol w="1781369">
                  <a:extLst>
                    <a:ext uri="{9D8B030D-6E8A-4147-A177-3AD203B41FA5}">
                      <a16:colId xmlns:a16="http://schemas.microsoft.com/office/drawing/2014/main" val="1828937188"/>
                    </a:ext>
                  </a:extLst>
                </a:gridCol>
              </a:tblGrid>
              <a:tr h="203200">
                <a:tc gridSpan="4">
                  <a:txBody>
                    <a:bodyPr/>
                    <a:lstStyle/>
                    <a:p>
                      <a:pPr algn="ctr" fontAlgn="b"/>
                      <a:r>
                        <a:rPr lang="en-ZA" sz="1400" b="0" i="0" u="none" strike="noStrike">
                          <a:solidFill>
                            <a:srgbClr val="000000"/>
                          </a:solidFill>
                          <a:effectLst/>
                          <a:latin typeface="Roboto Medium" pitchFamily="2" charset="0"/>
                        </a:rPr>
                        <a:t>Bravo</a:t>
                      </a:r>
                    </a:p>
                  </a:txBody>
                  <a:tcPr marL="9525" marR="9525" marT="9525" marB="0" anchor="b">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06735364"/>
                  </a:ext>
                </a:extLst>
              </a:tr>
              <a:tr h="203200">
                <a:tc>
                  <a:txBody>
                    <a:bodyPr/>
                    <a:lstStyle/>
                    <a:p>
                      <a:pPr algn="l" fontAlgn="b"/>
                      <a:r>
                        <a:rPr lang="en-ZA"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6350" cap="flat" cmpd="sng" algn="ctr">
                      <a:solidFill>
                        <a:srgbClr val="BCB5AC"/>
                      </a:solidFill>
                      <a:prstDash val="solid"/>
                      <a:round/>
                      <a:headEnd type="none" w="med" len="med"/>
                      <a:tailEnd type="none" w="med" len="med"/>
                    </a:lnB>
                    <a:solidFill>
                      <a:srgbClr val="FFFFFF"/>
                    </a:solidFill>
                  </a:tcPr>
                </a:tc>
                <a:tc>
                  <a:txBody>
                    <a:bodyPr/>
                    <a:lstStyle/>
                    <a:p>
                      <a:pPr algn="l" fontAlgn="b"/>
                      <a:r>
                        <a:rPr lang="en-ZA"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6350" cap="flat" cmpd="sng" algn="ctr">
                      <a:solidFill>
                        <a:srgbClr val="BCB5AC"/>
                      </a:solidFill>
                      <a:prstDash val="solid"/>
                      <a:round/>
                      <a:headEnd type="none" w="med" len="med"/>
                      <a:tailEnd type="none" w="med" len="med"/>
                    </a:lnB>
                    <a:solidFill>
                      <a:srgbClr val="FFFFFF"/>
                    </a:solidFill>
                  </a:tcPr>
                </a:tc>
                <a:tc>
                  <a:txBody>
                    <a:bodyPr/>
                    <a:lstStyle/>
                    <a:p>
                      <a:pPr algn="l" fontAlgn="b"/>
                      <a:endParaRPr lang="en-ZA"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BCB5AC"/>
                      </a:solidFill>
                      <a:prstDash val="solid"/>
                      <a:round/>
                      <a:headEnd type="none" w="med" len="med"/>
                      <a:tailEnd type="none" w="med" len="med"/>
                    </a:lnB>
                  </a:tcPr>
                </a:tc>
                <a:tc>
                  <a:txBody>
                    <a:bodyPr/>
                    <a:lstStyle/>
                    <a:p>
                      <a:pPr algn="l" fontAlgn="b"/>
                      <a:r>
                        <a:rPr lang="en-ZA"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1087960044"/>
                  </a:ext>
                </a:extLst>
              </a:tr>
              <a:tr h="317500">
                <a:tc>
                  <a:txBody>
                    <a:bodyPr/>
                    <a:lstStyle/>
                    <a:p>
                      <a:pPr algn="ctr" fontAlgn="b"/>
                      <a:r>
                        <a:rPr lang="en-ZA" sz="1400" b="0" i="0" u="none" strike="noStrike">
                          <a:solidFill>
                            <a:srgbClr val="000000"/>
                          </a:solidFill>
                          <a:effectLst/>
                          <a:latin typeface="Roboto Medium" pitchFamily="2" charset="0"/>
                        </a:rPr>
                        <a:t>Rank</a:t>
                      </a:r>
                    </a:p>
                  </a:txBody>
                  <a:tcPr marL="95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ctr" fontAlgn="b"/>
                      <a:r>
                        <a:rPr lang="en-ZA" sz="1400" b="0" i="0" u="none" strike="noStrike">
                          <a:solidFill>
                            <a:srgbClr val="000000"/>
                          </a:solidFill>
                          <a:effectLst/>
                          <a:latin typeface="Roboto Medium" pitchFamily="2" charset="0"/>
                        </a:rPr>
                        <a:t>Brand</a:t>
                      </a:r>
                    </a:p>
                  </a:txBody>
                  <a:tcPr marL="95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ctr" fontAlgn="b"/>
                      <a:r>
                        <a:rPr lang="en-ZA" sz="1400" b="0" i="0" u="none" strike="noStrike">
                          <a:solidFill>
                            <a:srgbClr val="000000"/>
                          </a:solidFill>
                          <a:effectLst/>
                          <a:latin typeface="Roboto Medium" pitchFamily="2" charset="0"/>
                        </a:rPr>
                        <a:t>Share of search interest</a:t>
                      </a:r>
                    </a:p>
                  </a:txBody>
                  <a:tcPr marL="95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ctr" fontAlgn="b"/>
                      <a:r>
                        <a:rPr lang="en-ZA" sz="1400" b="0" i="0" u="none" strike="noStrike">
                          <a:solidFill>
                            <a:srgbClr val="000000"/>
                          </a:solidFill>
                          <a:effectLst/>
                          <a:latin typeface="Roboto Medium" pitchFamily="2" charset="0"/>
                        </a:rPr>
                        <a:t>Proportion of Bravo interest</a:t>
                      </a:r>
                    </a:p>
                  </a:txBody>
                  <a:tcPr marL="95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2076575775"/>
                  </a:ext>
                </a:extLst>
              </a:tr>
              <a:tr h="203200">
                <a:tc>
                  <a:txBody>
                    <a:bodyPr/>
                    <a:lstStyle/>
                    <a:p>
                      <a:pPr algn="l" fontAlgn="ctr"/>
                      <a:r>
                        <a:rPr lang="en-ZA" sz="1200" b="0" i="0" u="none" strike="noStrike">
                          <a:solidFill>
                            <a:srgbClr val="000000"/>
                          </a:solidFill>
                          <a:effectLst/>
                          <a:latin typeface="Roboto Light" panose="02000000000000000000" pitchFamily="2" charset="0"/>
                        </a:rPr>
                        <a:t>1</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Sealy</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32%</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78%</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1652406642"/>
                  </a:ext>
                </a:extLst>
              </a:tr>
              <a:tr h="203200">
                <a:tc>
                  <a:txBody>
                    <a:bodyPr/>
                    <a:lstStyle/>
                    <a:p>
                      <a:pPr algn="l" fontAlgn="ctr"/>
                      <a:r>
                        <a:rPr lang="en-ZA" sz="1200" b="0" i="0" u="none" strike="noStrike">
                          <a:solidFill>
                            <a:srgbClr val="000000"/>
                          </a:solidFill>
                          <a:effectLst/>
                          <a:latin typeface="Roboto Light" panose="02000000000000000000" pitchFamily="2" charset="0"/>
                        </a:rPr>
                        <a:t>2</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Edblo</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10%</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2264661259"/>
                  </a:ext>
                </a:extLst>
              </a:tr>
              <a:tr h="203200">
                <a:tc>
                  <a:txBody>
                    <a:bodyPr/>
                    <a:lstStyle/>
                    <a:p>
                      <a:pPr algn="l" fontAlgn="ctr"/>
                      <a:r>
                        <a:rPr lang="en-ZA" sz="1200" b="0" i="0" u="none" strike="noStrike">
                          <a:solidFill>
                            <a:srgbClr val="000000"/>
                          </a:solidFill>
                          <a:effectLst/>
                          <a:latin typeface="Roboto Light" panose="02000000000000000000" pitchFamily="2" charset="0"/>
                        </a:rPr>
                        <a:t>3</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Slumberland</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3%</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8%</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1304323584"/>
                  </a:ext>
                </a:extLst>
              </a:tr>
              <a:tr h="203200">
                <a:tc>
                  <a:txBody>
                    <a:bodyPr/>
                    <a:lstStyle/>
                    <a:p>
                      <a:pPr algn="l" fontAlgn="ctr"/>
                      <a:r>
                        <a:rPr lang="en-ZA" sz="1200" b="0" i="0" u="none" strike="noStrike">
                          <a:solidFill>
                            <a:srgbClr val="000000"/>
                          </a:solidFill>
                          <a:effectLst/>
                          <a:latin typeface="Roboto Light" panose="02000000000000000000" pitchFamily="2" charset="0"/>
                        </a:rPr>
                        <a:t>4</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King Koil</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2%</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5%</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1178731844"/>
                  </a:ext>
                </a:extLst>
              </a:tr>
              <a:tr h="203200">
                <a:tc>
                  <a:txBody>
                    <a:bodyPr/>
                    <a:lstStyle/>
                    <a:p>
                      <a:pPr algn="l" fontAlgn="b"/>
                      <a:r>
                        <a:rPr lang="en-ZA" sz="12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BCB5AC"/>
                      </a:solidFill>
                      <a:prstDash val="solid"/>
                      <a:round/>
                      <a:headEnd type="none" w="med" len="med"/>
                      <a:tailEnd type="none" w="med" len="med"/>
                    </a:lnT>
                    <a:lnB>
                      <a:noFill/>
                    </a:lnB>
                    <a:solidFill>
                      <a:srgbClr val="FFFFFF"/>
                    </a:solidFill>
                  </a:tcPr>
                </a:tc>
                <a:tc>
                  <a:txBody>
                    <a:bodyPr/>
                    <a:lstStyle/>
                    <a:p>
                      <a:pPr algn="l" fontAlgn="b"/>
                      <a:r>
                        <a:rPr lang="en-ZA" sz="12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BCB5AC"/>
                      </a:solidFill>
                      <a:prstDash val="solid"/>
                      <a:round/>
                      <a:headEnd type="none" w="med" len="med"/>
                      <a:tailEnd type="none" w="med" len="med"/>
                    </a:lnT>
                    <a:lnB>
                      <a:noFill/>
                    </a:lnB>
                    <a:solidFill>
                      <a:srgbClr val="FFFFFF"/>
                    </a:solidFill>
                  </a:tcPr>
                </a:tc>
                <a:tc>
                  <a:txBody>
                    <a:bodyPr/>
                    <a:lstStyle/>
                    <a:p>
                      <a:pPr algn="l" fontAlgn="b"/>
                      <a:r>
                        <a:rPr lang="en-ZA" sz="12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BCB5AC"/>
                      </a:solidFill>
                      <a:prstDash val="solid"/>
                      <a:round/>
                      <a:headEnd type="none" w="med" len="med"/>
                      <a:tailEnd type="none" w="med" len="med"/>
                    </a:lnT>
                    <a:lnB>
                      <a:noFill/>
                    </a:lnB>
                    <a:solidFill>
                      <a:srgbClr val="FFFFFF"/>
                    </a:solidFill>
                  </a:tcPr>
                </a:tc>
                <a:tc>
                  <a:txBody>
                    <a:bodyPr/>
                    <a:lstStyle/>
                    <a:p>
                      <a:pPr algn="l" fontAlgn="b"/>
                      <a:r>
                        <a:rPr lang="en-ZA" sz="12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BCB5AC"/>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31176755"/>
                  </a:ext>
                </a:extLst>
              </a:tr>
              <a:tr h="203200">
                <a:tc gridSpan="4">
                  <a:txBody>
                    <a:bodyPr/>
                    <a:lstStyle/>
                    <a:p>
                      <a:pPr algn="ctr" fontAlgn="b"/>
                      <a:r>
                        <a:rPr lang="en-ZA" sz="1400" b="0" i="0" u="none" strike="noStrike">
                          <a:solidFill>
                            <a:srgbClr val="000000"/>
                          </a:solidFill>
                          <a:effectLst/>
                          <a:latin typeface="Roboto Medium" pitchFamily="2" charset="0"/>
                        </a:rPr>
                        <a:t>Competitors</a:t>
                      </a:r>
                    </a:p>
                  </a:txBody>
                  <a:tcPr marL="9525" marR="9525" marT="9525" marB="0" anchor="b">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73169686"/>
                  </a:ext>
                </a:extLst>
              </a:tr>
              <a:tr h="203200">
                <a:tc>
                  <a:txBody>
                    <a:bodyPr/>
                    <a:lstStyle/>
                    <a:p>
                      <a:pPr algn="l" fontAlgn="b"/>
                      <a:r>
                        <a:rPr lang="en-ZA"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6350" cap="flat" cmpd="sng" algn="ctr">
                      <a:solidFill>
                        <a:srgbClr val="BCB5AC"/>
                      </a:solidFill>
                      <a:prstDash val="solid"/>
                      <a:round/>
                      <a:headEnd type="none" w="med" len="med"/>
                      <a:tailEnd type="none" w="med" len="med"/>
                    </a:lnB>
                    <a:solidFill>
                      <a:srgbClr val="FFFFFF"/>
                    </a:solidFill>
                  </a:tcPr>
                </a:tc>
                <a:tc>
                  <a:txBody>
                    <a:bodyPr/>
                    <a:lstStyle/>
                    <a:p>
                      <a:pPr algn="l" fontAlgn="b"/>
                      <a:r>
                        <a:rPr lang="en-ZA"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6350" cap="flat" cmpd="sng" algn="ctr">
                      <a:solidFill>
                        <a:srgbClr val="BCB5AC"/>
                      </a:solidFill>
                      <a:prstDash val="solid"/>
                      <a:round/>
                      <a:headEnd type="none" w="med" len="med"/>
                      <a:tailEnd type="none" w="med" len="med"/>
                    </a:lnB>
                    <a:solidFill>
                      <a:srgbClr val="FFFFFF"/>
                    </a:solidFill>
                  </a:tcPr>
                </a:tc>
                <a:tc>
                  <a:txBody>
                    <a:bodyPr/>
                    <a:lstStyle/>
                    <a:p>
                      <a:pPr algn="l" fontAlgn="b"/>
                      <a:r>
                        <a:rPr lang="en-ZA"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6350" cap="flat" cmpd="sng" algn="ctr">
                      <a:solidFill>
                        <a:srgbClr val="BCB5AC"/>
                      </a:solidFill>
                      <a:prstDash val="solid"/>
                      <a:round/>
                      <a:headEnd type="none" w="med" len="med"/>
                      <a:tailEnd type="none" w="med" len="med"/>
                    </a:lnB>
                    <a:solidFill>
                      <a:srgbClr val="FFFFFF"/>
                    </a:solidFill>
                  </a:tcPr>
                </a:tc>
                <a:tc>
                  <a:txBody>
                    <a:bodyPr/>
                    <a:lstStyle/>
                    <a:p>
                      <a:pPr algn="l" fontAlgn="b"/>
                      <a:r>
                        <a:rPr lang="en-ZA"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1758141021"/>
                  </a:ext>
                </a:extLst>
              </a:tr>
              <a:tr h="317500">
                <a:tc>
                  <a:txBody>
                    <a:bodyPr/>
                    <a:lstStyle/>
                    <a:p>
                      <a:pPr algn="ctr" fontAlgn="b"/>
                      <a:r>
                        <a:rPr lang="en-ZA" sz="1400" b="0" i="0" u="none" strike="noStrike">
                          <a:solidFill>
                            <a:srgbClr val="000000"/>
                          </a:solidFill>
                          <a:effectLst/>
                          <a:latin typeface="Roboto Medium" pitchFamily="2" charset="0"/>
                        </a:rPr>
                        <a:t>Rank</a:t>
                      </a:r>
                    </a:p>
                  </a:txBody>
                  <a:tcPr marL="95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ctr" fontAlgn="b"/>
                      <a:r>
                        <a:rPr lang="en-ZA" sz="1400" b="0" i="0" u="none" strike="noStrike">
                          <a:solidFill>
                            <a:srgbClr val="000000"/>
                          </a:solidFill>
                          <a:effectLst/>
                          <a:latin typeface="Roboto Medium" pitchFamily="2" charset="0"/>
                        </a:rPr>
                        <a:t>Brand</a:t>
                      </a:r>
                    </a:p>
                  </a:txBody>
                  <a:tcPr marL="95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ctr" fontAlgn="b"/>
                      <a:r>
                        <a:rPr lang="en-ZA" sz="1400" b="0" i="0" u="none" strike="noStrike">
                          <a:solidFill>
                            <a:srgbClr val="000000"/>
                          </a:solidFill>
                          <a:effectLst/>
                          <a:latin typeface="Roboto Medium" pitchFamily="2" charset="0"/>
                        </a:rPr>
                        <a:t>Share of search interest</a:t>
                      </a:r>
                    </a:p>
                  </a:txBody>
                  <a:tcPr marL="95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ctr" fontAlgn="b"/>
                      <a:r>
                        <a:rPr lang="en-ZA" sz="1400" b="0" i="0" u="none" strike="noStrike">
                          <a:solidFill>
                            <a:srgbClr val="000000"/>
                          </a:solidFill>
                          <a:effectLst/>
                          <a:latin typeface="Roboto Medium" pitchFamily="2" charset="0"/>
                        </a:rPr>
                        <a:t>Proportion of competitor interest</a:t>
                      </a:r>
                    </a:p>
                  </a:txBody>
                  <a:tcPr marL="95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2817846860"/>
                  </a:ext>
                </a:extLst>
              </a:tr>
              <a:tr h="203200">
                <a:tc>
                  <a:txBody>
                    <a:bodyPr/>
                    <a:lstStyle/>
                    <a:p>
                      <a:pPr algn="l" fontAlgn="ctr"/>
                      <a:r>
                        <a:rPr lang="en-ZA" sz="1200" b="0" i="0" u="none" strike="noStrike">
                          <a:solidFill>
                            <a:srgbClr val="000000"/>
                          </a:solidFill>
                          <a:effectLst/>
                          <a:latin typeface="Roboto Light" panose="02000000000000000000" pitchFamily="2" charset="0"/>
                        </a:rPr>
                        <a:t>1</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Restonic</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17%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42%</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1496397139"/>
                  </a:ext>
                </a:extLst>
              </a:tr>
              <a:tr h="203200">
                <a:tc>
                  <a:txBody>
                    <a:bodyPr/>
                    <a:lstStyle/>
                    <a:p>
                      <a:pPr algn="l" fontAlgn="ctr"/>
                      <a:r>
                        <a:rPr lang="en-ZA" sz="1200" b="0" i="0" u="none" strike="noStrike">
                          <a:solidFill>
                            <a:srgbClr val="000000"/>
                          </a:solidFill>
                          <a:effectLst/>
                          <a:latin typeface="Roboto Light" panose="02000000000000000000" pitchFamily="2" charset="0"/>
                        </a:rPr>
                        <a:t>2</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Cloud Nine</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17%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2350573050"/>
                  </a:ext>
                </a:extLst>
              </a:tr>
              <a:tr h="203200">
                <a:tc>
                  <a:txBody>
                    <a:bodyPr/>
                    <a:lstStyle/>
                    <a:p>
                      <a:pPr algn="l" fontAlgn="ctr"/>
                      <a:r>
                        <a:rPr lang="en-ZA" sz="1200" b="0" i="0" u="none" strike="noStrike">
                          <a:solidFill>
                            <a:srgbClr val="000000"/>
                          </a:solidFill>
                          <a:effectLst/>
                          <a:latin typeface="Roboto Light" panose="02000000000000000000" pitchFamily="2" charset="0"/>
                        </a:rPr>
                        <a:t>3</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Simmons</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6%</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14%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166767060"/>
                  </a:ext>
                </a:extLst>
              </a:tr>
              <a:tr h="203200">
                <a:tc>
                  <a:txBody>
                    <a:bodyPr/>
                    <a:lstStyle/>
                    <a:p>
                      <a:pPr algn="l" fontAlgn="ctr"/>
                      <a:r>
                        <a:rPr lang="en-ZA" sz="1200" b="0" i="0" u="none" strike="noStrike">
                          <a:solidFill>
                            <a:srgbClr val="000000"/>
                          </a:solidFill>
                          <a:effectLst/>
                          <a:latin typeface="Roboto Light" panose="02000000000000000000" pitchFamily="2" charset="0"/>
                        </a:rPr>
                        <a:t>4</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Tempur</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5%</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13%</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2580513893"/>
                  </a:ext>
                </a:extLst>
              </a:tr>
              <a:tr h="203200">
                <a:tc>
                  <a:txBody>
                    <a:bodyPr/>
                    <a:lstStyle/>
                    <a:p>
                      <a:pPr algn="l" fontAlgn="ctr"/>
                      <a:r>
                        <a:rPr lang="en-ZA" sz="1200" b="0" i="0" u="none" strike="noStrike">
                          <a:solidFill>
                            <a:srgbClr val="000000"/>
                          </a:solidFill>
                          <a:effectLst/>
                          <a:latin typeface="Roboto Light" panose="02000000000000000000" pitchFamily="2" charset="0"/>
                        </a:rPr>
                        <a:t>5</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Rest Assured</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11%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726378626"/>
                  </a:ext>
                </a:extLst>
              </a:tr>
              <a:tr h="203200">
                <a:tc>
                  <a:txBody>
                    <a:bodyPr/>
                    <a:lstStyle/>
                    <a:p>
                      <a:pPr algn="l" fontAlgn="ctr"/>
                      <a:r>
                        <a:rPr lang="en-ZA" sz="1200" b="0" i="0" u="none" strike="noStrike">
                          <a:solidFill>
                            <a:srgbClr val="000000"/>
                          </a:solidFill>
                          <a:effectLst/>
                          <a:latin typeface="Roboto Light" panose="02000000000000000000" pitchFamily="2" charset="0"/>
                        </a:rPr>
                        <a:t>6</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dirty="0">
                          <a:solidFill>
                            <a:srgbClr val="000000"/>
                          </a:solidFill>
                          <a:effectLst/>
                          <a:latin typeface="Roboto Light" panose="02000000000000000000" pitchFamily="2" charset="0"/>
                        </a:rPr>
                        <a:t>Serta</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dirty="0">
                          <a:solidFill>
                            <a:srgbClr val="000000"/>
                          </a:solidFill>
                          <a:effectLst/>
                          <a:latin typeface="Roboto Light" panose="02000000000000000000" pitchFamily="2" charset="0"/>
                        </a:rPr>
                        <a:t>3%</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4003196871"/>
                  </a:ext>
                </a:extLst>
              </a:tr>
            </a:tbl>
          </a:graphicData>
        </a:graphic>
      </p:graphicFrame>
      <p:cxnSp>
        <p:nvCxnSpPr>
          <p:cNvPr id="42" name="Straight Connector 41">
            <a:extLst>
              <a:ext uri="{FF2B5EF4-FFF2-40B4-BE49-F238E27FC236}">
                <a16:creationId xmlns:a16="http://schemas.microsoft.com/office/drawing/2014/main" id="{2790E502-DA39-5045-BC95-66D939C6EC8A}"/>
              </a:ext>
            </a:extLst>
          </p:cNvPr>
          <p:cNvCxnSpPr>
            <a:cxnSpLocks/>
          </p:cNvCxnSpPr>
          <p:nvPr/>
        </p:nvCxnSpPr>
        <p:spPr>
          <a:xfrm>
            <a:off x="6101242" y="1608666"/>
            <a:ext cx="0" cy="488420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7" name="Table 46">
            <a:extLst>
              <a:ext uri="{FF2B5EF4-FFF2-40B4-BE49-F238E27FC236}">
                <a16:creationId xmlns:a16="http://schemas.microsoft.com/office/drawing/2014/main" id="{E50C9315-329B-1540-AE72-5D81C774E6C5}"/>
              </a:ext>
            </a:extLst>
          </p:cNvPr>
          <p:cNvGraphicFramePr>
            <a:graphicFrameLocks noGrp="1"/>
          </p:cNvGraphicFramePr>
          <p:nvPr>
            <p:extLst>
              <p:ext uri="{D42A27DB-BD31-4B8C-83A1-F6EECF244321}">
                <p14:modId xmlns:p14="http://schemas.microsoft.com/office/powerpoint/2010/main" val="2545481772"/>
              </p:ext>
            </p:extLst>
          </p:nvPr>
        </p:nvGraphicFramePr>
        <p:xfrm>
          <a:off x="838200" y="2717270"/>
          <a:ext cx="4925988" cy="2660650"/>
        </p:xfrm>
        <a:graphic>
          <a:graphicData uri="http://schemas.openxmlformats.org/drawingml/2006/table">
            <a:tbl>
              <a:tblPr/>
              <a:tblGrid>
                <a:gridCol w="1126597">
                  <a:extLst>
                    <a:ext uri="{9D8B030D-6E8A-4147-A177-3AD203B41FA5}">
                      <a16:colId xmlns:a16="http://schemas.microsoft.com/office/drawing/2014/main" val="838220480"/>
                    </a:ext>
                  </a:extLst>
                </a:gridCol>
                <a:gridCol w="1281791">
                  <a:extLst>
                    <a:ext uri="{9D8B030D-6E8A-4147-A177-3AD203B41FA5}">
                      <a16:colId xmlns:a16="http://schemas.microsoft.com/office/drawing/2014/main" val="4284451740"/>
                    </a:ext>
                  </a:extLst>
                </a:gridCol>
                <a:gridCol w="890931">
                  <a:extLst>
                    <a:ext uri="{9D8B030D-6E8A-4147-A177-3AD203B41FA5}">
                      <a16:colId xmlns:a16="http://schemas.microsoft.com/office/drawing/2014/main" val="2927151094"/>
                    </a:ext>
                  </a:extLst>
                </a:gridCol>
                <a:gridCol w="1626669">
                  <a:extLst>
                    <a:ext uri="{9D8B030D-6E8A-4147-A177-3AD203B41FA5}">
                      <a16:colId xmlns:a16="http://schemas.microsoft.com/office/drawing/2014/main" val="3269618436"/>
                    </a:ext>
                  </a:extLst>
                </a:gridCol>
              </a:tblGrid>
              <a:tr h="317500">
                <a:tc>
                  <a:txBody>
                    <a:bodyPr/>
                    <a:lstStyle/>
                    <a:p>
                      <a:pPr algn="ctr" fontAlgn="b"/>
                      <a:r>
                        <a:rPr lang="en-ZA" sz="1400" b="0" i="0" u="none" strike="noStrike" dirty="0">
                          <a:solidFill>
                            <a:srgbClr val="000000"/>
                          </a:solidFill>
                          <a:effectLst/>
                          <a:latin typeface="Roboto Medium" pitchFamily="2" charset="0"/>
                        </a:rPr>
                        <a:t>Rank</a:t>
                      </a:r>
                    </a:p>
                  </a:txBody>
                  <a:tcPr marL="95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ctr" fontAlgn="b"/>
                      <a:r>
                        <a:rPr lang="en-ZA" sz="1400" b="0" i="0" u="none" strike="noStrike" dirty="0">
                          <a:solidFill>
                            <a:srgbClr val="000000"/>
                          </a:solidFill>
                          <a:effectLst/>
                          <a:latin typeface="Roboto Medium" pitchFamily="2" charset="0"/>
                        </a:rPr>
                        <a:t>Brand</a:t>
                      </a:r>
                    </a:p>
                  </a:txBody>
                  <a:tcPr marL="95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ctr" fontAlgn="b"/>
                      <a:r>
                        <a:rPr lang="en-ZA" sz="1400" b="0" i="0" u="none" strike="noStrike" dirty="0">
                          <a:solidFill>
                            <a:srgbClr val="000000"/>
                          </a:solidFill>
                          <a:effectLst/>
                          <a:latin typeface="Roboto Medium" pitchFamily="2" charset="0"/>
                        </a:rPr>
                        <a:t>Bravo or other</a:t>
                      </a:r>
                    </a:p>
                  </a:txBody>
                  <a:tcPr marL="95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ctr" fontAlgn="b"/>
                      <a:r>
                        <a:rPr lang="en-ZA" sz="1400" b="0" i="0" u="none" strike="noStrike" dirty="0">
                          <a:solidFill>
                            <a:srgbClr val="000000"/>
                          </a:solidFill>
                          <a:effectLst/>
                          <a:latin typeface="Roboto Medium" pitchFamily="2" charset="0"/>
                        </a:rPr>
                        <a:t>Share of search interest</a:t>
                      </a:r>
                    </a:p>
                  </a:txBody>
                  <a:tcPr marL="95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1834251939"/>
                  </a:ext>
                </a:extLst>
              </a:tr>
              <a:tr h="203200">
                <a:tc>
                  <a:txBody>
                    <a:bodyPr/>
                    <a:lstStyle/>
                    <a:p>
                      <a:pPr algn="l" fontAlgn="ctr"/>
                      <a:r>
                        <a:rPr lang="en-ZA" sz="1200" b="0" i="0" u="none" strike="noStrike">
                          <a:solidFill>
                            <a:srgbClr val="000000"/>
                          </a:solidFill>
                          <a:effectLst/>
                          <a:latin typeface="Roboto Light" panose="02000000000000000000" pitchFamily="2" charset="0"/>
                        </a:rPr>
                        <a:t>1</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Sealy</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Bravo</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32%</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521374747"/>
                  </a:ext>
                </a:extLst>
              </a:tr>
              <a:tr h="203200">
                <a:tc>
                  <a:txBody>
                    <a:bodyPr/>
                    <a:lstStyle/>
                    <a:p>
                      <a:pPr algn="l" fontAlgn="ctr"/>
                      <a:r>
                        <a:rPr lang="en-ZA" sz="1200" b="0" i="0" u="none" strike="noStrike">
                          <a:solidFill>
                            <a:srgbClr val="000000"/>
                          </a:solidFill>
                          <a:effectLst/>
                          <a:latin typeface="Roboto Light" panose="02000000000000000000" pitchFamily="2" charset="0"/>
                        </a:rPr>
                        <a:t>2</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Restonic</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Other</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20%</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854535590"/>
                  </a:ext>
                </a:extLst>
              </a:tr>
              <a:tr h="203200">
                <a:tc>
                  <a:txBody>
                    <a:bodyPr/>
                    <a:lstStyle/>
                    <a:p>
                      <a:pPr algn="l" fontAlgn="ctr"/>
                      <a:r>
                        <a:rPr lang="en-ZA" sz="1200" b="0" i="0" u="none" strike="noStrike">
                          <a:solidFill>
                            <a:srgbClr val="000000"/>
                          </a:solidFill>
                          <a:effectLst/>
                          <a:latin typeface="Roboto Light" panose="02000000000000000000" pitchFamily="2" charset="0"/>
                        </a:rPr>
                        <a:t>3</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Cloud Nine</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Other</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17%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3695103712"/>
                  </a:ext>
                </a:extLst>
              </a:tr>
              <a:tr h="203200">
                <a:tc>
                  <a:txBody>
                    <a:bodyPr/>
                    <a:lstStyle/>
                    <a:p>
                      <a:pPr algn="l" fontAlgn="ctr"/>
                      <a:r>
                        <a:rPr lang="en-ZA" sz="1200" b="0" i="0" u="none" strike="noStrike">
                          <a:solidFill>
                            <a:srgbClr val="000000"/>
                          </a:solidFill>
                          <a:effectLst/>
                          <a:latin typeface="Roboto Light" panose="02000000000000000000" pitchFamily="2" charset="0"/>
                        </a:rPr>
                        <a:t>4</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Simmons</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Other</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3011828717"/>
                  </a:ext>
                </a:extLst>
              </a:tr>
              <a:tr h="203200">
                <a:tc>
                  <a:txBody>
                    <a:bodyPr/>
                    <a:lstStyle/>
                    <a:p>
                      <a:pPr algn="l" fontAlgn="ctr"/>
                      <a:r>
                        <a:rPr lang="en-ZA" sz="1200" b="0" i="0" u="none" strike="noStrike">
                          <a:solidFill>
                            <a:srgbClr val="000000"/>
                          </a:solidFill>
                          <a:effectLst/>
                          <a:latin typeface="Roboto Light" panose="02000000000000000000" pitchFamily="2" charset="0"/>
                        </a:rPr>
                        <a:t>5</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Tempur</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Other</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6%</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2896085768"/>
                  </a:ext>
                </a:extLst>
              </a:tr>
              <a:tr h="203200">
                <a:tc>
                  <a:txBody>
                    <a:bodyPr/>
                    <a:lstStyle/>
                    <a:p>
                      <a:pPr algn="l" fontAlgn="ctr"/>
                      <a:r>
                        <a:rPr lang="en-ZA" sz="1200" b="0" i="0" u="none" strike="noStrike">
                          <a:solidFill>
                            <a:srgbClr val="000000"/>
                          </a:solidFill>
                          <a:effectLst/>
                          <a:latin typeface="Roboto Light" panose="02000000000000000000" pitchFamily="2" charset="0"/>
                        </a:rPr>
                        <a:t>6</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Rest Assured</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Other</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5%</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3700207811"/>
                  </a:ext>
                </a:extLst>
              </a:tr>
              <a:tr h="203200">
                <a:tc>
                  <a:txBody>
                    <a:bodyPr/>
                    <a:lstStyle/>
                    <a:p>
                      <a:pPr algn="l" fontAlgn="ctr"/>
                      <a:r>
                        <a:rPr lang="en-ZA" sz="1200" b="0" i="0" u="none" strike="noStrike">
                          <a:solidFill>
                            <a:srgbClr val="000000"/>
                          </a:solidFill>
                          <a:effectLst/>
                          <a:latin typeface="Roboto Light" panose="02000000000000000000" pitchFamily="2" charset="0"/>
                        </a:rPr>
                        <a:t>7</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Serta</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Other</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315953906"/>
                  </a:ext>
                </a:extLst>
              </a:tr>
              <a:tr h="148485">
                <a:tc>
                  <a:txBody>
                    <a:bodyPr/>
                    <a:lstStyle/>
                    <a:p>
                      <a:pPr algn="l" fontAlgn="ctr"/>
                      <a:r>
                        <a:rPr lang="en-ZA" sz="1200" b="0" i="0" u="none" strike="noStrike" dirty="0">
                          <a:solidFill>
                            <a:srgbClr val="000000"/>
                          </a:solidFill>
                          <a:effectLst/>
                          <a:latin typeface="Roboto Light" panose="02000000000000000000" pitchFamily="2" charset="0"/>
                        </a:rPr>
                        <a:t>8</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dirty="0" err="1">
                          <a:solidFill>
                            <a:srgbClr val="000000"/>
                          </a:solidFill>
                          <a:effectLst/>
                          <a:latin typeface="Roboto Light" panose="02000000000000000000" pitchFamily="2" charset="0"/>
                        </a:rPr>
                        <a:t>Edblo</a:t>
                      </a:r>
                      <a:endParaRPr lang="en-ZA" sz="1200" b="0" i="0" u="none" strike="noStrike" dirty="0">
                        <a:solidFill>
                          <a:srgbClr val="000000"/>
                        </a:solidFill>
                        <a:effectLst/>
                        <a:latin typeface="Roboto Light" panose="02000000000000000000" pitchFamily="2" charset="0"/>
                      </a:endParaRP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dirty="0">
                          <a:solidFill>
                            <a:srgbClr val="000000"/>
                          </a:solidFill>
                          <a:effectLst/>
                          <a:latin typeface="Roboto Light" panose="02000000000000000000" pitchFamily="2" charset="0"/>
                        </a:rPr>
                        <a:t>Bravo</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dirty="0">
                          <a:solidFill>
                            <a:srgbClr val="000000"/>
                          </a:solidFill>
                          <a:effectLst/>
                          <a:latin typeface="Roboto Light" panose="02000000000000000000" pitchFamily="2" charset="0"/>
                        </a:rPr>
                        <a:t>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3854934153"/>
                  </a:ext>
                </a:extLst>
              </a:tr>
              <a:tr h="203200">
                <a:tc>
                  <a:txBody>
                    <a:bodyPr/>
                    <a:lstStyle/>
                    <a:p>
                      <a:pPr algn="l" fontAlgn="ctr"/>
                      <a:r>
                        <a:rPr lang="en-ZA" sz="1200" b="0" i="0" u="none" strike="noStrike">
                          <a:solidFill>
                            <a:srgbClr val="000000"/>
                          </a:solidFill>
                          <a:effectLst/>
                          <a:latin typeface="Roboto Light" panose="02000000000000000000" pitchFamily="2" charset="0"/>
                        </a:rPr>
                        <a:t>9</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Slumberland</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Bravo</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3%</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6728820"/>
                  </a:ext>
                </a:extLst>
              </a:tr>
              <a:tr h="203200">
                <a:tc>
                  <a:txBody>
                    <a:bodyPr/>
                    <a:lstStyle/>
                    <a:p>
                      <a:pPr algn="l" fontAlgn="ctr"/>
                      <a:r>
                        <a:rPr lang="en-ZA" sz="1200" b="0" i="0" u="none" strike="noStrike">
                          <a:solidFill>
                            <a:srgbClr val="000000"/>
                          </a:solidFill>
                          <a:effectLst/>
                          <a:latin typeface="Roboto Light" panose="02000000000000000000" pitchFamily="2" charset="0"/>
                        </a:rPr>
                        <a:t>10</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King Koil</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Bravo</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2%</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1770242379"/>
                  </a:ext>
                </a:extLst>
              </a:tr>
              <a:tr h="203200">
                <a:tc>
                  <a:txBody>
                    <a:bodyPr/>
                    <a:lstStyle/>
                    <a:p>
                      <a:pPr algn="l" fontAlgn="ctr"/>
                      <a:r>
                        <a:rPr lang="en-ZA" sz="1200" b="0" i="0" u="none" strike="noStrike">
                          <a:solidFill>
                            <a:srgbClr val="000000"/>
                          </a:solidFill>
                          <a:effectLst/>
                          <a:latin typeface="Roboto Light" panose="02000000000000000000" pitchFamily="2" charset="0"/>
                        </a:rPr>
                        <a:t>11</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Dunlopillo</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Other</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dirty="0">
                          <a:solidFill>
                            <a:srgbClr val="000000"/>
                          </a:solidFill>
                          <a:effectLst/>
                          <a:latin typeface="Roboto Light" panose="02000000000000000000" pitchFamily="2" charset="0"/>
                        </a:rPr>
                        <a:t>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3681888677"/>
                  </a:ext>
                </a:extLst>
              </a:tr>
            </a:tbl>
          </a:graphicData>
        </a:graphic>
      </p:graphicFrame>
      <p:cxnSp>
        <p:nvCxnSpPr>
          <p:cNvPr id="49" name="Straight Connector 48">
            <a:extLst>
              <a:ext uri="{FF2B5EF4-FFF2-40B4-BE49-F238E27FC236}">
                <a16:creationId xmlns:a16="http://schemas.microsoft.com/office/drawing/2014/main" id="{E520374C-4171-5148-A040-13693E7E1E7C}"/>
              </a:ext>
            </a:extLst>
          </p:cNvPr>
          <p:cNvCxnSpPr>
            <a:cxnSpLocks/>
          </p:cNvCxnSpPr>
          <p:nvPr/>
        </p:nvCxnSpPr>
        <p:spPr>
          <a:xfrm>
            <a:off x="6443520" y="2013989"/>
            <a:ext cx="50618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6061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1FD50-4B90-254A-A7EA-AB7DE1AF4333}"/>
              </a:ext>
            </a:extLst>
          </p:cNvPr>
          <p:cNvSpPr>
            <a:spLocks noGrp="1"/>
          </p:cNvSpPr>
          <p:nvPr>
            <p:ph type="title"/>
          </p:nvPr>
        </p:nvSpPr>
        <p:spPr>
          <a:xfrm>
            <a:off x="345140" y="365125"/>
            <a:ext cx="8229599" cy="1325563"/>
          </a:xfrm>
        </p:spPr>
        <p:txBody>
          <a:bodyPr>
            <a:normAutofit/>
          </a:bodyPr>
          <a:lstStyle/>
          <a:p>
            <a:r>
              <a:rPr lang="en-US" sz="2800" b="1" dirty="0">
                <a:solidFill>
                  <a:prstClr val="black"/>
                </a:solidFill>
              </a:rPr>
              <a:t>Interest in the 5 most popular brands over time</a:t>
            </a:r>
            <a:br>
              <a:rPr lang="en-US" sz="2800" b="1" dirty="0">
                <a:solidFill>
                  <a:prstClr val="black"/>
                </a:solidFill>
              </a:rPr>
            </a:br>
            <a:r>
              <a:rPr lang="en-US" sz="2000" dirty="0">
                <a:solidFill>
                  <a:prstClr val="black"/>
                </a:solidFill>
              </a:rPr>
              <a:t>(Search interest levels expressed as a proportion of Sealy’s interest in 2021)</a:t>
            </a:r>
            <a:endParaRPr lang="en-US" dirty="0"/>
          </a:p>
        </p:txBody>
      </p:sp>
      <p:sp>
        <p:nvSpPr>
          <p:cNvPr id="4" name="Rectangle 3">
            <a:extLst>
              <a:ext uri="{FF2B5EF4-FFF2-40B4-BE49-F238E27FC236}">
                <a16:creationId xmlns:a16="http://schemas.microsoft.com/office/drawing/2014/main" id="{112BABAF-FEED-7940-8009-F46C13298744}"/>
              </a:ext>
            </a:extLst>
          </p:cNvPr>
          <p:cNvSpPr/>
          <p:nvPr/>
        </p:nvSpPr>
        <p:spPr>
          <a:xfrm rot="5400000">
            <a:off x="6944922" y="1601280"/>
            <a:ext cx="6870700" cy="364274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17D1D3F-B782-3041-AD54-3EED6CDC5B97}"/>
              </a:ext>
            </a:extLst>
          </p:cNvPr>
          <p:cNvSpPr txBox="1"/>
          <p:nvPr/>
        </p:nvSpPr>
        <p:spPr>
          <a:xfrm>
            <a:off x="8699500" y="652663"/>
            <a:ext cx="3289300" cy="5899051"/>
          </a:xfrm>
          <a:prstGeom prst="rect">
            <a:avLst/>
          </a:prstGeom>
          <a:solidFill>
            <a:schemeClr val="tx1"/>
          </a:solidFill>
        </p:spPr>
        <p:txBody>
          <a:bodyPr wrap="square" rtlCol="0">
            <a:spAutoFit/>
          </a:bodyPr>
          <a:lstStyle/>
          <a:p>
            <a:pPr>
              <a:spcBef>
                <a:spcPts val="500"/>
              </a:spcBef>
            </a:pPr>
            <a:r>
              <a:rPr lang="en-US" sz="2000" b="1" dirty="0">
                <a:solidFill>
                  <a:schemeClr val="bg1"/>
                </a:solidFill>
              </a:rPr>
              <a:t>Search interest levels</a:t>
            </a:r>
          </a:p>
          <a:p>
            <a:pPr>
              <a:spcBef>
                <a:spcPts val="500"/>
              </a:spcBef>
            </a:pPr>
            <a:r>
              <a:rPr lang="en-US" sz="1600" dirty="0">
                <a:solidFill>
                  <a:schemeClr val="bg1"/>
                </a:solidFill>
              </a:rPr>
              <a:t>over past 5 years</a:t>
            </a:r>
          </a:p>
          <a:p>
            <a:pPr marL="285750" indent="-285750">
              <a:spcBef>
                <a:spcPts val="500"/>
              </a:spcBef>
              <a:buFont typeface="Arial" panose="020B0604020202020204" pitchFamily="34" charset="0"/>
              <a:buChar char="•"/>
            </a:pPr>
            <a:endParaRPr lang="en-US" sz="1400" b="1" dirty="0">
              <a:solidFill>
                <a:schemeClr val="bg1"/>
              </a:solidFill>
            </a:endParaRPr>
          </a:p>
          <a:p>
            <a:pPr>
              <a:spcBef>
                <a:spcPts val="500"/>
              </a:spcBef>
            </a:pPr>
            <a:r>
              <a:rPr lang="en-US" sz="1400" b="1" dirty="0">
                <a:solidFill>
                  <a:schemeClr val="bg1"/>
                </a:solidFill>
              </a:rPr>
              <a:t>Analysis</a:t>
            </a:r>
          </a:p>
          <a:p>
            <a:pPr marL="285750" indent="-285750">
              <a:spcBef>
                <a:spcPts val="500"/>
              </a:spcBef>
              <a:buFont typeface="Arial" panose="020B0604020202020204" pitchFamily="34" charset="0"/>
              <a:buChar char="•"/>
            </a:pPr>
            <a:r>
              <a:rPr lang="en-US" sz="1400" dirty="0">
                <a:solidFill>
                  <a:schemeClr val="bg1"/>
                </a:solidFill>
              </a:rPr>
              <a:t>Sealy remained the most popular mattress brand throughout the past 5 years</a:t>
            </a:r>
          </a:p>
          <a:p>
            <a:pPr marL="285750" indent="-285750">
              <a:spcBef>
                <a:spcPts val="500"/>
              </a:spcBef>
              <a:buFont typeface="Arial" panose="020B0604020202020204" pitchFamily="34" charset="0"/>
              <a:buChar char="•"/>
            </a:pPr>
            <a:r>
              <a:rPr lang="en-US" sz="1400" dirty="0">
                <a:solidFill>
                  <a:schemeClr val="bg1"/>
                </a:solidFill>
              </a:rPr>
              <a:t>In 2017, compared to it’s top 2 competitors, Sealy was </a:t>
            </a:r>
            <a:r>
              <a:rPr lang="en-US" sz="1400" b="1" dirty="0">
                <a:solidFill>
                  <a:schemeClr val="bg1"/>
                </a:solidFill>
              </a:rPr>
              <a:t>50% </a:t>
            </a:r>
            <a:r>
              <a:rPr lang="en-US" sz="1400" dirty="0">
                <a:solidFill>
                  <a:schemeClr val="bg1"/>
                </a:solidFill>
              </a:rPr>
              <a:t>more popular than Cloud Nine and </a:t>
            </a:r>
            <a:r>
              <a:rPr lang="en-US" sz="1400" b="1" dirty="0">
                <a:solidFill>
                  <a:schemeClr val="bg1"/>
                </a:solidFill>
              </a:rPr>
              <a:t>67%</a:t>
            </a:r>
            <a:r>
              <a:rPr lang="en-US" sz="1400" dirty="0">
                <a:solidFill>
                  <a:schemeClr val="bg1"/>
                </a:solidFill>
              </a:rPr>
              <a:t> more popular than </a:t>
            </a:r>
            <a:r>
              <a:rPr lang="en-US" sz="1400" dirty="0" err="1">
                <a:solidFill>
                  <a:schemeClr val="bg1"/>
                </a:solidFill>
              </a:rPr>
              <a:t>Restonic</a:t>
            </a:r>
            <a:endParaRPr lang="en-US" sz="1400" dirty="0">
              <a:solidFill>
                <a:schemeClr val="bg1"/>
              </a:solidFill>
            </a:endParaRPr>
          </a:p>
          <a:p>
            <a:pPr marL="285750" indent="-285750">
              <a:spcBef>
                <a:spcPts val="500"/>
              </a:spcBef>
              <a:buFont typeface="Arial" panose="020B0604020202020204" pitchFamily="34" charset="0"/>
              <a:buChar char="•"/>
            </a:pPr>
            <a:r>
              <a:rPr lang="en-US" sz="1400" dirty="0">
                <a:solidFill>
                  <a:schemeClr val="bg1"/>
                </a:solidFill>
              </a:rPr>
              <a:t>In 2021, Sealy increased the gap between its top 2 competitors with </a:t>
            </a:r>
            <a:r>
              <a:rPr lang="en-US" sz="1400" b="1" dirty="0">
                <a:solidFill>
                  <a:schemeClr val="bg1"/>
                </a:solidFill>
              </a:rPr>
              <a:t>61% </a:t>
            </a:r>
            <a:r>
              <a:rPr lang="en-US" sz="1400" dirty="0">
                <a:solidFill>
                  <a:schemeClr val="bg1"/>
                </a:solidFill>
              </a:rPr>
              <a:t>more popularity than </a:t>
            </a:r>
            <a:r>
              <a:rPr lang="en-US" sz="1400" dirty="0" err="1">
                <a:solidFill>
                  <a:schemeClr val="bg1"/>
                </a:solidFill>
              </a:rPr>
              <a:t>Restonic</a:t>
            </a:r>
            <a:r>
              <a:rPr lang="en-US" sz="1400" dirty="0">
                <a:solidFill>
                  <a:schemeClr val="bg1"/>
                </a:solidFill>
              </a:rPr>
              <a:t> (now the second most popular brand) and </a:t>
            </a:r>
            <a:r>
              <a:rPr lang="en-US" sz="1400" b="1" dirty="0">
                <a:solidFill>
                  <a:schemeClr val="bg1"/>
                </a:solidFill>
              </a:rPr>
              <a:t>92% </a:t>
            </a:r>
            <a:r>
              <a:rPr lang="en-US" sz="1400" dirty="0">
                <a:solidFill>
                  <a:schemeClr val="bg1"/>
                </a:solidFill>
              </a:rPr>
              <a:t>more popular than Cloud Nine</a:t>
            </a:r>
          </a:p>
          <a:p>
            <a:pPr marL="285750" indent="-285750">
              <a:spcBef>
                <a:spcPts val="500"/>
              </a:spcBef>
              <a:buFont typeface="Arial" panose="020B0604020202020204" pitchFamily="34" charset="0"/>
              <a:buChar char="•"/>
            </a:pPr>
            <a:r>
              <a:rPr lang="en-US" sz="1400" dirty="0">
                <a:solidFill>
                  <a:schemeClr val="bg1"/>
                </a:solidFill>
              </a:rPr>
              <a:t>Simmons remained the 4</a:t>
            </a:r>
            <a:r>
              <a:rPr lang="en-US" sz="1400" baseline="30000" dirty="0">
                <a:solidFill>
                  <a:schemeClr val="bg1"/>
                </a:solidFill>
              </a:rPr>
              <a:t>th</a:t>
            </a:r>
            <a:r>
              <a:rPr lang="en-US" sz="1400" dirty="0">
                <a:solidFill>
                  <a:schemeClr val="bg1"/>
                </a:solidFill>
              </a:rPr>
              <a:t> most popular brand through the period  even after a significant decrease          </a:t>
            </a:r>
            <a:r>
              <a:rPr lang="en-US" sz="1400" b="1" dirty="0">
                <a:solidFill>
                  <a:schemeClr val="bg1"/>
                </a:solidFill>
              </a:rPr>
              <a:t>(-13%)</a:t>
            </a:r>
            <a:r>
              <a:rPr lang="en-US" sz="1400" dirty="0">
                <a:solidFill>
                  <a:schemeClr val="bg1"/>
                </a:solidFill>
              </a:rPr>
              <a:t> in interest</a:t>
            </a:r>
          </a:p>
          <a:p>
            <a:pPr marL="285750" indent="-285750">
              <a:spcBef>
                <a:spcPts val="500"/>
              </a:spcBef>
              <a:buFont typeface="Arial" panose="020B0604020202020204" pitchFamily="34" charset="0"/>
              <a:buChar char="•"/>
            </a:pPr>
            <a:r>
              <a:rPr lang="en-US" sz="1400" dirty="0">
                <a:solidFill>
                  <a:schemeClr val="bg1"/>
                </a:solidFill>
              </a:rPr>
              <a:t>Likewise, </a:t>
            </a:r>
            <a:r>
              <a:rPr lang="en-US" sz="1400" dirty="0" err="1">
                <a:solidFill>
                  <a:schemeClr val="bg1"/>
                </a:solidFill>
              </a:rPr>
              <a:t>Tempur</a:t>
            </a:r>
            <a:r>
              <a:rPr lang="en-US" sz="1400" dirty="0">
                <a:solidFill>
                  <a:schemeClr val="bg1"/>
                </a:solidFill>
              </a:rPr>
              <a:t> remained the 5</a:t>
            </a:r>
            <a:r>
              <a:rPr lang="en-US" sz="1400" baseline="30000" dirty="0">
                <a:solidFill>
                  <a:schemeClr val="bg1"/>
                </a:solidFill>
              </a:rPr>
              <a:t>th</a:t>
            </a:r>
            <a:r>
              <a:rPr lang="en-US" sz="1400" dirty="0">
                <a:solidFill>
                  <a:schemeClr val="bg1"/>
                </a:solidFill>
              </a:rPr>
              <a:t> most popular brand with interest levels remaining flat </a:t>
            </a:r>
            <a:r>
              <a:rPr lang="en-US" sz="1400" b="1" dirty="0">
                <a:solidFill>
                  <a:schemeClr val="bg1"/>
                </a:solidFill>
              </a:rPr>
              <a:t>(+0.0%)</a:t>
            </a:r>
          </a:p>
        </p:txBody>
      </p:sp>
      <p:graphicFrame>
        <p:nvGraphicFramePr>
          <p:cNvPr id="31" name="Chart 30">
            <a:extLst>
              <a:ext uri="{FF2B5EF4-FFF2-40B4-BE49-F238E27FC236}">
                <a16:creationId xmlns:a16="http://schemas.microsoft.com/office/drawing/2014/main" id="{2303BBB6-1916-4C49-A459-3F62F4B25550}"/>
              </a:ext>
            </a:extLst>
          </p:cNvPr>
          <p:cNvGraphicFramePr>
            <a:graphicFrameLocks/>
          </p:cNvGraphicFramePr>
          <p:nvPr>
            <p:extLst>
              <p:ext uri="{D42A27DB-BD31-4B8C-83A1-F6EECF244321}">
                <p14:modId xmlns:p14="http://schemas.microsoft.com/office/powerpoint/2010/main" val="1699233682"/>
              </p:ext>
            </p:extLst>
          </p:nvPr>
        </p:nvGraphicFramePr>
        <p:xfrm>
          <a:off x="427350" y="1799087"/>
          <a:ext cx="7918704" cy="4320000"/>
        </p:xfrm>
        <a:graphic>
          <a:graphicData uri="http://schemas.openxmlformats.org/drawingml/2006/chart">
            <c:chart xmlns:c="http://schemas.openxmlformats.org/drawingml/2006/chart" xmlns:r="http://schemas.openxmlformats.org/officeDocument/2006/relationships" r:id="rId3"/>
          </a:graphicData>
        </a:graphic>
      </p:graphicFrame>
      <p:grpSp>
        <p:nvGrpSpPr>
          <p:cNvPr id="34" name="Group 33">
            <a:extLst>
              <a:ext uri="{FF2B5EF4-FFF2-40B4-BE49-F238E27FC236}">
                <a16:creationId xmlns:a16="http://schemas.microsoft.com/office/drawing/2014/main" id="{BE564A28-6D91-0548-A236-5A98CA8E91D9}"/>
              </a:ext>
            </a:extLst>
          </p:cNvPr>
          <p:cNvGrpSpPr/>
          <p:nvPr/>
        </p:nvGrpSpPr>
        <p:grpSpPr>
          <a:xfrm>
            <a:off x="7575066" y="2228869"/>
            <a:ext cx="576839" cy="450000"/>
            <a:chOff x="10473676" y="2354944"/>
            <a:chExt cx="576839" cy="450000"/>
          </a:xfrm>
        </p:grpSpPr>
        <p:sp>
          <p:nvSpPr>
            <p:cNvPr id="35" name="Oval 34">
              <a:extLst>
                <a:ext uri="{FF2B5EF4-FFF2-40B4-BE49-F238E27FC236}">
                  <a16:creationId xmlns:a16="http://schemas.microsoft.com/office/drawing/2014/main" id="{54184D03-EC5F-F245-8656-D1BC65EB5DFB}"/>
                </a:ext>
              </a:extLst>
            </p:cNvPr>
            <p:cNvSpPr>
              <a:spLocks noChangeAspect="1"/>
            </p:cNvSpPr>
            <p:nvPr/>
          </p:nvSpPr>
          <p:spPr>
            <a:xfrm>
              <a:off x="10521388" y="235494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AE44F84F-2230-0646-9C46-89C3C55FB2F8}"/>
                </a:ext>
              </a:extLst>
            </p:cNvPr>
            <p:cNvSpPr/>
            <p:nvPr/>
          </p:nvSpPr>
          <p:spPr>
            <a:xfrm>
              <a:off x="10473676" y="2368942"/>
              <a:ext cx="576839" cy="4220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+67%</a:t>
              </a:r>
            </a:p>
          </p:txBody>
        </p:sp>
      </p:grpSp>
      <p:grpSp>
        <p:nvGrpSpPr>
          <p:cNvPr id="37" name="Group 36">
            <a:extLst>
              <a:ext uri="{FF2B5EF4-FFF2-40B4-BE49-F238E27FC236}">
                <a16:creationId xmlns:a16="http://schemas.microsoft.com/office/drawing/2014/main" id="{F7D1B759-C9F1-F247-9E37-786A74794BAB}"/>
              </a:ext>
            </a:extLst>
          </p:cNvPr>
          <p:cNvGrpSpPr/>
          <p:nvPr/>
        </p:nvGrpSpPr>
        <p:grpSpPr>
          <a:xfrm>
            <a:off x="7575066" y="3218837"/>
            <a:ext cx="576839" cy="450000"/>
            <a:chOff x="10473676" y="2354944"/>
            <a:chExt cx="576839" cy="450000"/>
          </a:xfrm>
        </p:grpSpPr>
        <p:sp>
          <p:nvSpPr>
            <p:cNvPr id="38" name="Oval 37">
              <a:extLst>
                <a:ext uri="{FF2B5EF4-FFF2-40B4-BE49-F238E27FC236}">
                  <a16:creationId xmlns:a16="http://schemas.microsoft.com/office/drawing/2014/main" id="{6E3FED55-8602-AB42-AE8A-9D1115A3DB0F}"/>
                </a:ext>
              </a:extLst>
            </p:cNvPr>
            <p:cNvSpPr>
              <a:spLocks noChangeAspect="1"/>
            </p:cNvSpPr>
            <p:nvPr/>
          </p:nvSpPr>
          <p:spPr>
            <a:xfrm>
              <a:off x="10521388" y="235494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EACB75C9-2361-2E47-9E3B-53921FE4718A}"/>
                </a:ext>
              </a:extLst>
            </p:cNvPr>
            <p:cNvSpPr/>
            <p:nvPr/>
          </p:nvSpPr>
          <p:spPr>
            <a:xfrm>
              <a:off x="10473676" y="2368942"/>
              <a:ext cx="576839" cy="4220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+73%</a:t>
              </a:r>
            </a:p>
          </p:txBody>
        </p:sp>
      </p:grpSp>
      <p:grpSp>
        <p:nvGrpSpPr>
          <p:cNvPr id="40" name="Group 39">
            <a:extLst>
              <a:ext uri="{FF2B5EF4-FFF2-40B4-BE49-F238E27FC236}">
                <a16:creationId xmlns:a16="http://schemas.microsoft.com/office/drawing/2014/main" id="{F6030750-ADC6-1540-8C6C-3AEFECE162BA}"/>
              </a:ext>
            </a:extLst>
          </p:cNvPr>
          <p:cNvGrpSpPr/>
          <p:nvPr/>
        </p:nvGrpSpPr>
        <p:grpSpPr>
          <a:xfrm>
            <a:off x="7575065" y="3840948"/>
            <a:ext cx="576839" cy="450000"/>
            <a:chOff x="10473676" y="2354944"/>
            <a:chExt cx="576839" cy="450000"/>
          </a:xfrm>
        </p:grpSpPr>
        <p:sp>
          <p:nvSpPr>
            <p:cNvPr id="41" name="Oval 40">
              <a:extLst>
                <a:ext uri="{FF2B5EF4-FFF2-40B4-BE49-F238E27FC236}">
                  <a16:creationId xmlns:a16="http://schemas.microsoft.com/office/drawing/2014/main" id="{8FC3529D-EA51-054F-862F-5DF88EEFC013}"/>
                </a:ext>
              </a:extLst>
            </p:cNvPr>
            <p:cNvSpPr>
              <a:spLocks noChangeAspect="1"/>
            </p:cNvSpPr>
            <p:nvPr/>
          </p:nvSpPr>
          <p:spPr>
            <a:xfrm>
              <a:off x="10521388" y="235494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E9ED893E-2676-A04D-9B2E-8D7272429D97}"/>
                </a:ext>
              </a:extLst>
            </p:cNvPr>
            <p:cNvSpPr/>
            <p:nvPr/>
          </p:nvSpPr>
          <p:spPr>
            <a:xfrm>
              <a:off x="10473676" y="2368942"/>
              <a:ext cx="576839" cy="4220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+31%</a:t>
              </a:r>
            </a:p>
          </p:txBody>
        </p:sp>
      </p:grpSp>
      <p:grpSp>
        <p:nvGrpSpPr>
          <p:cNvPr id="43" name="Group 42">
            <a:extLst>
              <a:ext uri="{FF2B5EF4-FFF2-40B4-BE49-F238E27FC236}">
                <a16:creationId xmlns:a16="http://schemas.microsoft.com/office/drawing/2014/main" id="{B982BB7D-AB07-5C4A-9F70-9CFA6415BB02}"/>
              </a:ext>
            </a:extLst>
          </p:cNvPr>
          <p:cNvGrpSpPr/>
          <p:nvPr/>
        </p:nvGrpSpPr>
        <p:grpSpPr>
          <a:xfrm>
            <a:off x="7575064" y="4425420"/>
            <a:ext cx="576839" cy="450000"/>
            <a:chOff x="10473676" y="2354944"/>
            <a:chExt cx="576839" cy="450000"/>
          </a:xfrm>
        </p:grpSpPr>
        <p:sp>
          <p:nvSpPr>
            <p:cNvPr id="44" name="Oval 43">
              <a:extLst>
                <a:ext uri="{FF2B5EF4-FFF2-40B4-BE49-F238E27FC236}">
                  <a16:creationId xmlns:a16="http://schemas.microsoft.com/office/drawing/2014/main" id="{441F1B09-6CF6-6C4E-91E7-EA364BB52F38}"/>
                </a:ext>
              </a:extLst>
            </p:cNvPr>
            <p:cNvSpPr>
              <a:spLocks noChangeAspect="1"/>
            </p:cNvSpPr>
            <p:nvPr/>
          </p:nvSpPr>
          <p:spPr>
            <a:xfrm>
              <a:off x="10521388" y="235494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57B39DDF-70EF-9A4A-9411-76F9C10CD6BA}"/>
                </a:ext>
              </a:extLst>
            </p:cNvPr>
            <p:cNvSpPr/>
            <p:nvPr/>
          </p:nvSpPr>
          <p:spPr>
            <a:xfrm>
              <a:off x="10473676" y="2368942"/>
              <a:ext cx="576839" cy="4220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-13%</a:t>
              </a:r>
            </a:p>
          </p:txBody>
        </p:sp>
      </p:grpSp>
      <p:grpSp>
        <p:nvGrpSpPr>
          <p:cNvPr id="46" name="Group 45">
            <a:extLst>
              <a:ext uri="{FF2B5EF4-FFF2-40B4-BE49-F238E27FC236}">
                <a16:creationId xmlns:a16="http://schemas.microsoft.com/office/drawing/2014/main" id="{991CA7E3-ACC4-4744-8577-555C190A3D41}"/>
              </a:ext>
            </a:extLst>
          </p:cNvPr>
          <p:cNvGrpSpPr/>
          <p:nvPr/>
        </p:nvGrpSpPr>
        <p:grpSpPr>
          <a:xfrm>
            <a:off x="7575063" y="4983819"/>
            <a:ext cx="576839" cy="450000"/>
            <a:chOff x="10473676" y="2354944"/>
            <a:chExt cx="576839" cy="450000"/>
          </a:xfrm>
        </p:grpSpPr>
        <p:sp>
          <p:nvSpPr>
            <p:cNvPr id="47" name="Oval 46">
              <a:extLst>
                <a:ext uri="{FF2B5EF4-FFF2-40B4-BE49-F238E27FC236}">
                  <a16:creationId xmlns:a16="http://schemas.microsoft.com/office/drawing/2014/main" id="{0BCBDD8D-ECAE-8442-9686-EDC719A0D90F}"/>
                </a:ext>
              </a:extLst>
            </p:cNvPr>
            <p:cNvSpPr>
              <a:spLocks noChangeAspect="1"/>
            </p:cNvSpPr>
            <p:nvPr/>
          </p:nvSpPr>
          <p:spPr>
            <a:xfrm>
              <a:off x="10521388" y="235494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51ED2C14-A1C4-C64D-8EFD-E53AA261C793}"/>
                </a:ext>
              </a:extLst>
            </p:cNvPr>
            <p:cNvSpPr/>
            <p:nvPr/>
          </p:nvSpPr>
          <p:spPr>
            <a:xfrm>
              <a:off x="10473676" y="2368942"/>
              <a:ext cx="576839" cy="4220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+0.0%</a:t>
              </a:r>
            </a:p>
          </p:txBody>
        </p:sp>
      </p:grpSp>
    </p:spTree>
    <p:extLst>
      <p:ext uri="{BB962C8B-B14F-4D97-AF65-F5344CB8AC3E}">
        <p14:creationId xmlns:p14="http://schemas.microsoft.com/office/powerpoint/2010/main" val="1029159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1FD50-4B90-254A-A7EA-AB7DE1AF4333}"/>
              </a:ext>
            </a:extLst>
          </p:cNvPr>
          <p:cNvSpPr>
            <a:spLocks noGrp="1"/>
          </p:cNvSpPr>
          <p:nvPr>
            <p:ph type="title"/>
          </p:nvPr>
        </p:nvSpPr>
        <p:spPr>
          <a:xfrm>
            <a:off x="345140" y="365125"/>
            <a:ext cx="8229599" cy="1325563"/>
          </a:xfrm>
        </p:spPr>
        <p:txBody>
          <a:bodyPr>
            <a:normAutofit/>
          </a:bodyPr>
          <a:lstStyle/>
          <a:p>
            <a:r>
              <a:rPr lang="en-US" sz="2800" b="1" dirty="0">
                <a:solidFill>
                  <a:prstClr val="black"/>
                </a:solidFill>
              </a:rPr>
              <a:t>Share of interest across top 5 brands</a:t>
            </a:r>
            <a:br>
              <a:rPr lang="en-US" sz="2800" b="1" dirty="0">
                <a:solidFill>
                  <a:prstClr val="black"/>
                </a:solidFill>
              </a:rPr>
            </a:br>
            <a:r>
              <a:rPr lang="en-US" sz="2000" dirty="0">
                <a:solidFill>
                  <a:prstClr val="black"/>
                </a:solidFill>
              </a:rPr>
              <a:t>(Including other competitors and Bravo other)</a:t>
            </a:r>
            <a:endParaRPr lang="en-US" dirty="0"/>
          </a:p>
        </p:txBody>
      </p:sp>
      <p:sp>
        <p:nvSpPr>
          <p:cNvPr id="4" name="Rectangle 3">
            <a:extLst>
              <a:ext uri="{FF2B5EF4-FFF2-40B4-BE49-F238E27FC236}">
                <a16:creationId xmlns:a16="http://schemas.microsoft.com/office/drawing/2014/main" id="{112BABAF-FEED-7940-8009-F46C13298744}"/>
              </a:ext>
            </a:extLst>
          </p:cNvPr>
          <p:cNvSpPr/>
          <p:nvPr/>
        </p:nvSpPr>
        <p:spPr>
          <a:xfrm rot="5400000">
            <a:off x="6944922" y="1601280"/>
            <a:ext cx="6870700" cy="364274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17D1D3F-B782-3041-AD54-3EED6CDC5B97}"/>
              </a:ext>
            </a:extLst>
          </p:cNvPr>
          <p:cNvSpPr txBox="1"/>
          <p:nvPr/>
        </p:nvSpPr>
        <p:spPr>
          <a:xfrm>
            <a:off x="8699500" y="652663"/>
            <a:ext cx="3289300" cy="6242735"/>
          </a:xfrm>
          <a:prstGeom prst="rect">
            <a:avLst/>
          </a:prstGeom>
          <a:solidFill>
            <a:schemeClr val="tx1"/>
          </a:solidFill>
        </p:spPr>
        <p:txBody>
          <a:bodyPr wrap="square" rtlCol="0">
            <a:spAutoFit/>
          </a:bodyPr>
          <a:lstStyle/>
          <a:p>
            <a:pPr>
              <a:spcBef>
                <a:spcPts val="500"/>
              </a:spcBef>
            </a:pPr>
            <a:r>
              <a:rPr lang="en-US" sz="2000" b="1" dirty="0">
                <a:solidFill>
                  <a:schemeClr val="bg1"/>
                </a:solidFill>
              </a:rPr>
              <a:t>Share of interest</a:t>
            </a:r>
          </a:p>
          <a:p>
            <a:pPr>
              <a:spcBef>
                <a:spcPts val="500"/>
              </a:spcBef>
            </a:pPr>
            <a:r>
              <a:rPr lang="en-US" sz="1600" dirty="0">
                <a:solidFill>
                  <a:schemeClr val="bg1"/>
                </a:solidFill>
              </a:rPr>
              <a:t>over past 5 years</a:t>
            </a:r>
          </a:p>
          <a:p>
            <a:pPr marL="285750" indent="-285750">
              <a:spcBef>
                <a:spcPts val="500"/>
              </a:spcBef>
              <a:buFont typeface="Arial" panose="020B0604020202020204" pitchFamily="34" charset="0"/>
              <a:buChar char="•"/>
            </a:pPr>
            <a:endParaRPr lang="en-US" sz="1400" b="1" dirty="0">
              <a:solidFill>
                <a:schemeClr val="bg1"/>
              </a:solidFill>
            </a:endParaRPr>
          </a:p>
          <a:p>
            <a:pPr>
              <a:spcBef>
                <a:spcPts val="500"/>
              </a:spcBef>
            </a:pPr>
            <a:r>
              <a:rPr lang="en-US" sz="1400" b="1" dirty="0">
                <a:solidFill>
                  <a:schemeClr val="bg1"/>
                </a:solidFill>
              </a:rPr>
              <a:t>Bravo Analysis</a:t>
            </a:r>
          </a:p>
          <a:p>
            <a:pPr marL="285750" indent="-285750">
              <a:spcBef>
                <a:spcPts val="500"/>
              </a:spcBef>
              <a:buFont typeface="Arial" panose="020B0604020202020204" pitchFamily="34" charset="0"/>
              <a:buChar char="•"/>
            </a:pPr>
            <a:r>
              <a:rPr lang="en-US" sz="1400" dirty="0">
                <a:solidFill>
                  <a:schemeClr val="bg1"/>
                </a:solidFill>
              </a:rPr>
              <a:t>Sealy’s strong growth </a:t>
            </a:r>
            <a:r>
              <a:rPr lang="en-US" sz="1400" b="1" dirty="0">
                <a:solidFill>
                  <a:schemeClr val="bg1"/>
                </a:solidFill>
              </a:rPr>
              <a:t>(+67%)</a:t>
            </a:r>
            <a:r>
              <a:rPr lang="en-US" sz="1400" dirty="0">
                <a:solidFill>
                  <a:schemeClr val="bg1"/>
                </a:solidFill>
              </a:rPr>
              <a:t>, seen earlier, exceeded overall market interest growth levels resulting in an increase in share of interest </a:t>
            </a:r>
            <a:r>
              <a:rPr lang="en-US" sz="1400" b="1" dirty="0">
                <a:solidFill>
                  <a:schemeClr val="bg1"/>
                </a:solidFill>
              </a:rPr>
              <a:t>(+23%)</a:t>
            </a:r>
            <a:r>
              <a:rPr lang="en-US" sz="1400" dirty="0">
                <a:solidFill>
                  <a:schemeClr val="bg1"/>
                </a:solidFill>
              </a:rPr>
              <a:t> from </a:t>
            </a:r>
            <a:r>
              <a:rPr lang="en-US" sz="1400" b="1" dirty="0">
                <a:solidFill>
                  <a:schemeClr val="bg1"/>
                </a:solidFill>
              </a:rPr>
              <a:t>26% </a:t>
            </a:r>
            <a:r>
              <a:rPr lang="en-US" sz="1400" dirty="0">
                <a:solidFill>
                  <a:schemeClr val="bg1"/>
                </a:solidFill>
              </a:rPr>
              <a:t>in 2017 to </a:t>
            </a:r>
            <a:r>
              <a:rPr lang="en-US" sz="1400" b="1" dirty="0">
                <a:solidFill>
                  <a:schemeClr val="bg1"/>
                </a:solidFill>
              </a:rPr>
              <a:t>32% </a:t>
            </a:r>
            <a:r>
              <a:rPr lang="en-US" sz="1400" dirty="0">
                <a:solidFill>
                  <a:schemeClr val="bg1"/>
                </a:solidFill>
              </a:rPr>
              <a:t>in 2021</a:t>
            </a:r>
          </a:p>
          <a:p>
            <a:pPr marL="285750" indent="-285750">
              <a:spcBef>
                <a:spcPts val="500"/>
              </a:spcBef>
              <a:buFont typeface="Arial" panose="020B0604020202020204" pitchFamily="34" charset="0"/>
              <a:buChar char="•"/>
            </a:pPr>
            <a:r>
              <a:rPr lang="en-US" sz="1400" dirty="0">
                <a:solidFill>
                  <a:schemeClr val="bg1"/>
                </a:solidFill>
              </a:rPr>
              <a:t>Bravo’s other brands kept up with search interest growth across all brands resulting in their maintenance of share of interest</a:t>
            </a:r>
            <a:r>
              <a:rPr lang="en-US" sz="1400" b="1" dirty="0">
                <a:solidFill>
                  <a:schemeClr val="bg1"/>
                </a:solidFill>
              </a:rPr>
              <a:t> (9%)</a:t>
            </a:r>
          </a:p>
          <a:p>
            <a:pPr>
              <a:spcBef>
                <a:spcPts val="500"/>
              </a:spcBef>
            </a:pPr>
            <a:r>
              <a:rPr lang="en-US" sz="1400" dirty="0">
                <a:solidFill>
                  <a:schemeClr val="bg1"/>
                </a:solidFill>
              </a:rPr>
              <a:t>Rest of Market</a:t>
            </a:r>
          </a:p>
          <a:p>
            <a:pPr marL="285750" indent="-285750">
              <a:spcBef>
                <a:spcPts val="500"/>
              </a:spcBef>
              <a:buFont typeface="Arial" panose="020B0604020202020204" pitchFamily="34" charset="0"/>
              <a:buChar char="•"/>
            </a:pPr>
            <a:r>
              <a:rPr lang="en-US" sz="1400" dirty="0">
                <a:solidFill>
                  <a:schemeClr val="bg1"/>
                </a:solidFill>
              </a:rPr>
              <a:t>Sealy’s biggest competitor changed from Cloud Nine to </a:t>
            </a:r>
            <a:r>
              <a:rPr lang="en-US" sz="1400" dirty="0" err="1">
                <a:solidFill>
                  <a:schemeClr val="bg1"/>
                </a:solidFill>
              </a:rPr>
              <a:t>Restonic</a:t>
            </a:r>
            <a:r>
              <a:rPr lang="en-US" sz="1400" dirty="0">
                <a:solidFill>
                  <a:schemeClr val="bg1"/>
                </a:solidFill>
              </a:rPr>
              <a:t> in 2018</a:t>
            </a:r>
          </a:p>
          <a:p>
            <a:pPr marL="285750" indent="-285750">
              <a:spcBef>
                <a:spcPts val="500"/>
              </a:spcBef>
              <a:buFont typeface="Arial" panose="020B0604020202020204" pitchFamily="34" charset="0"/>
              <a:buChar char="•"/>
            </a:pPr>
            <a:r>
              <a:rPr lang="en-US" sz="1400" dirty="0" err="1">
                <a:solidFill>
                  <a:schemeClr val="bg1"/>
                </a:solidFill>
              </a:rPr>
              <a:t>Restonic’s</a:t>
            </a:r>
            <a:r>
              <a:rPr lang="en-US" sz="1400" dirty="0">
                <a:solidFill>
                  <a:schemeClr val="bg1"/>
                </a:solidFill>
              </a:rPr>
              <a:t> growth in share of interest increased significantly </a:t>
            </a:r>
            <a:r>
              <a:rPr lang="en-US" sz="1400" b="1" dirty="0">
                <a:solidFill>
                  <a:schemeClr val="bg1"/>
                </a:solidFill>
              </a:rPr>
              <a:t>(+22%) </a:t>
            </a:r>
            <a:r>
              <a:rPr lang="en-US" sz="1400" dirty="0">
                <a:solidFill>
                  <a:schemeClr val="bg1"/>
                </a:solidFill>
              </a:rPr>
              <a:t>while Cloud Nine remained flat</a:t>
            </a:r>
          </a:p>
          <a:p>
            <a:pPr marL="285750" indent="-285750">
              <a:spcBef>
                <a:spcPts val="500"/>
              </a:spcBef>
              <a:buFont typeface="Arial" panose="020B0604020202020204" pitchFamily="34" charset="0"/>
              <a:buChar char="•"/>
            </a:pPr>
            <a:r>
              <a:rPr lang="en-US" sz="1400" dirty="0">
                <a:solidFill>
                  <a:schemeClr val="bg1"/>
                </a:solidFill>
              </a:rPr>
              <a:t>Overall trends in the market have led to an increased concentration of interest in the top 3 brands </a:t>
            </a:r>
            <a:r>
              <a:rPr lang="en-US" sz="1400" b="1" dirty="0">
                <a:solidFill>
                  <a:schemeClr val="bg1"/>
                </a:solidFill>
              </a:rPr>
              <a:t>(+19%) </a:t>
            </a:r>
            <a:r>
              <a:rPr lang="en-US" sz="1400" dirty="0">
                <a:solidFill>
                  <a:schemeClr val="bg1"/>
                </a:solidFill>
              </a:rPr>
              <a:t>from </a:t>
            </a:r>
            <a:r>
              <a:rPr lang="en-US" sz="1400" b="1" dirty="0">
                <a:solidFill>
                  <a:schemeClr val="bg1"/>
                </a:solidFill>
              </a:rPr>
              <a:t>58%</a:t>
            </a:r>
            <a:r>
              <a:rPr lang="en-US" sz="1400" dirty="0">
                <a:solidFill>
                  <a:schemeClr val="bg1"/>
                </a:solidFill>
              </a:rPr>
              <a:t> to </a:t>
            </a:r>
            <a:r>
              <a:rPr lang="en-US" sz="1400" b="1" dirty="0">
                <a:solidFill>
                  <a:schemeClr val="bg1"/>
                </a:solidFill>
              </a:rPr>
              <a:t>69%</a:t>
            </a:r>
          </a:p>
          <a:p>
            <a:pPr>
              <a:spcBef>
                <a:spcPts val="500"/>
              </a:spcBef>
            </a:pPr>
            <a:endParaRPr lang="en-US" sz="1400" dirty="0">
              <a:solidFill>
                <a:schemeClr val="bg1"/>
              </a:solidFill>
            </a:endParaRPr>
          </a:p>
        </p:txBody>
      </p:sp>
      <p:graphicFrame>
        <p:nvGraphicFramePr>
          <p:cNvPr id="22" name="Chart 21">
            <a:extLst>
              <a:ext uri="{FF2B5EF4-FFF2-40B4-BE49-F238E27FC236}">
                <a16:creationId xmlns:a16="http://schemas.microsoft.com/office/drawing/2014/main" id="{43484C9B-0C70-1342-849F-0A20F24AB13C}"/>
              </a:ext>
            </a:extLst>
          </p:cNvPr>
          <p:cNvGraphicFramePr>
            <a:graphicFrameLocks/>
          </p:cNvGraphicFramePr>
          <p:nvPr>
            <p:extLst>
              <p:ext uri="{D42A27DB-BD31-4B8C-83A1-F6EECF244321}">
                <p14:modId xmlns:p14="http://schemas.microsoft.com/office/powerpoint/2010/main" val="538996630"/>
              </p:ext>
            </p:extLst>
          </p:nvPr>
        </p:nvGraphicFramePr>
        <p:xfrm>
          <a:off x="500587" y="1857723"/>
          <a:ext cx="7918704" cy="432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16035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1FD50-4B90-254A-A7EA-AB7DE1AF4333}"/>
              </a:ext>
            </a:extLst>
          </p:cNvPr>
          <p:cNvSpPr>
            <a:spLocks noGrp="1"/>
          </p:cNvSpPr>
          <p:nvPr>
            <p:ph type="title"/>
          </p:nvPr>
        </p:nvSpPr>
        <p:spPr>
          <a:xfrm>
            <a:off x="345140" y="365125"/>
            <a:ext cx="8229599" cy="1325563"/>
          </a:xfrm>
        </p:spPr>
        <p:txBody>
          <a:bodyPr>
            <a:normAutofit/>
          </a:bodyPr>
          <a:lstStyle/>
          <a:p>
            <a:r>
              <a:rPr lang="en-US" sz="2800" b="1" dirty="0">
                <a:solidFill>
                  <a:prstClr val="black"/>
                </a:solidFill>
              </a:rPr>
              <a:t>Search interest in Bravo brands over time</a:t>
            </a:r>
            <a:br>
              <a:rPr lang="en-US" sz="2800" dirty="0">
                <a:solidFill>
                  <a:prstClr val="black"/>
                </a:solidFill>
              </a:rPr>
            </a:br>
            <a:r>
              <a:rPr lang="en-US" sz="2000" dirty="0">
                <a:solidFill>
                  <a:prstClr val="black"/>
                </a:solidFill>
              </a:rPr>
              <a:t>(Brand interest levels have been indexed to their 2017 levels)</a:t>
            </a:r>
            <a:endParaRPr lang="en-US" dirty="0"/>
          </a:p>
        </p:txBody>
      </p:sp>
      <p:sp>
        <p:nvSpPr>
          <p:cNvPr id="4" name="Rectangle 3">
            <a:extLst>
              <a:ext uri="{FF2B5EF4-FFF2-40B4-BE49-F238E27FC236}">
                <a16:creationId xmlns:a16="http://schemas.microsoft.com/office/drawing/2014/main" id="{112BABAF-FEED-7940-8009-F46C13298744}"/>
              </a:ext>
            </a:extLst>
          </p:cNvPr>
          <p:cNvSpPr/>
          <p:nvPr/>
        </p:nvSpPr>
        <p:spPr>
          <a:xfrm rot="5400000">
            <a:off x="6935277" y="1613979"/>
            <a:ext cx="6870700" cy="364274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17D1D3F-B782-3041-AD54-3EED6CDC5B97}"/>
              </a:ext>
            </a:extLst>
          </p:cNvPr>
          <p:cNvSpPr txBox="1"/>
          <p:nvPr/>
        </p:nvSpPr>
        <p:spPr>
          <a:xfrm>
            <a:off x="8699500" y="652663"/>
            <a:ext cx="3289300" cy="5927264"/>
          </a:xfrm>
          <a:prstGeom prst="rect">
            <a:avLst/>
          </a:prstGeom>
          <a:solidFill>
            <a:schemeClr val="tx1"/>
          </a:solidFill>
        </p:spPr>
        <p:txBody>
          <a:bodyPr wrap="square" rtlCol="0">
            <a:spAutoFit/>
          </a:bodyPr>
          <a:lstStyle/>
          <a:p>
            <a:pPr>
              <a:spcBef>
                <a:spcPts val="500"/>
              </a:spcBef>
            </a:pPr>
            <a:r>
              <a:rPr lang="en-US" sz="2000" b="1" dirty="0">
                <a:solidFill>
                  <a:schemeClr val="bg1"/>
                </a:solidFill>
              </a:rPr>
              <a:t>Competitor brand performance</a:t>
            </a:r>
          </a:p>
          <a:p>
            <a:pPr>
              <a:spcBef>
                <a:spcPts val="500"/>
              </a:spcBef>
            </a:pPr>
            <a:r>
              <a:rPr lang="en-US" sz="1600" dirty="0">
                <a:solidFill>
                  <a:schemeClr val="bg1"/>
                </a:solidFill>
              </a:rPr>
              <a:t>over past 5 years</a:t>
            </a:r>
          </a:p>
          <a:p>
            <a:pPr marL="285750" indent="-285750">
              <a:spcBef>
                <a:spcPts val="500"/>
              </a:spcBef>
              <a:buFont typeface="Arial" panose="020B0604020202020204" pitchFamily="34" charset="0"/>
              <a:buChar char="•"/>
            </a:pPr>
            <a:endParaRPr lang="en-US" sz="1400" b="1" dirty="0">
              <a:solidFill>
                <a:schemeClr val="bg1"/>
              </a:solidFill>
            </a:endParaRPr>
          </a:p>
          <a:p>
            <a:pPr>
              <a:spcBef>
                <a:spcPts val="500"/>
              </a:spcBef>
            </a:pPr>
            <a:r>
              <a:rPr lang="en-US" sz="1400" dirty="0">
                <a:solidFill>
                  <a:schemeClr val="bg1"/>
                </a:solidFill>
              </a:rPr>
              <a:t>Analysis</a:t>
            </a:r>
          </a:p>
          <a:p>
            <a:pPr marL="285750" indent="-285750">
              <a:spcBef>
                <a:spcPts val="500"/>
              </a:spcBef>
              <a:buFont typeface="Arial" panose="020B0604020202020204" pitchFamily="34" charset="0"/>
              <a:buChar char="•"/>
            </a:pPr>
            <a:r>
              <a:rPr lang="en-US" sz="1400" dirty="0">
                <a:solidFill>
                  <a:schemeClr val="bg1"/>
                </a:solidFill>
              </a:rPr>
              <a:t>Sealy is Bravo’s only brand which has consistently grown year-on-year</a:t>
            </a:r>
          </a:p>
          <a:p>
            <a:pPr marL="285750" indent="-285750">
              <a:spcBef>
                <a:spcPts val="500"/>
              </a:spcBef>
              <a:buFont typeface="Arial" panose="020B0604020202020204" pitchFamily="34" charset="0"/>
              <a:buChar char="•"/>
            </a:pPr>
            <a:r>
              <a:rPr lang="en-US" sz="1400" dirty="0">
                <a:solidFill>
                  <a:schemeClr val="bg1"/>
                </a:solidFill>
              </a:rPr>
              <a:t>Bravo’s second most popular brand, </a:t>
            </a:r>
            <a:r>
              <a:rPr lang="en-US" sz="1400" dirty="0" err="1">
                <a:solidFill>
                  <a:schemeClr val="bg1"/>
                </a:solidFill>
              </a:rPr>
              <a:t>Edblo</a:t>
            </a:r>
            <a:r>
              <a:rPr lang="en-US" sz="1400" dirty="0">
                <a:solidFill>
                  <a:schemeClr val="bg1"/>
                </a:solidFill>
              </a:rPr>
              <a:t>, reach its peak interest </a:t>
            </a:r>
            <a:r>
              <a:rPr lang="en-US" sz="1400" b="1" dirty="0">
                <a:solidFill>
                  <a:schemeClr val="bg1"/>
                </a:solidFill>
              </a:rPr>
              <a:t>(1.40) </a:t>
            </a:r>
            <a:r>
              <a:rPr lang="en-US" sz="1400" dirty="0">
                <a:solidFill>
                  <a:schemeClr val="bg1"/>
                </a:solidFill>
              </a:rPr>
              <a:t>in 2020 before a decline </a:t>
            </a:r>
            <a:r>
              <a:rPr lang="en-US" sz="1400" b="1" dirty="0">
                <a:solidFill>
                  <a:schemeClr val="bg1"/>
                </a:solidFill>
              </a:rPr>
              <a:t>(-6%)</a:t>
            </a:r>
            <a:r>
              <a:rPr lang="en-US" sz="1400" dirty="0">
                <a:solidFill>
                  <a:schemeClr val="bg1"/>
                </a:solidFill>
              </a:rPr>
              <a:t> in 2021 </a:t>
            </a:r>
            <a:r>
              <a:rPr lang="en-US" sz="1400" b="1" dirty="0">
                <a:solidFill>
                  <a:schemeClr val="bg1"/>
                </a:solidFill>
              </a:rPr>
              <a:t>(1.32)</a:t>
            </a:r>
          </a:p>
          <a:p>
            <a:pPr marL="285750" indent="-285750">
              <a:spcBef>
                <a:spcPts val="500"/>
              </a:spcBef>
              <a:buFont typeface="Arial" panose="020B0604020202020204" pitchFamily="34" charset="0"/>
              <a:buChar char="•"/>
            </a:pPr>
            <a:r>
              <a:rPr lang="en-US" sz="1400" dirty="0">
                <a:solidFill>
                  <a:schemeClr val="bg1"/>
                </a:solidFill>
              </a:rPr>
              <a:t>Slumberland’s experience has been more volatile. In particular, in 2018 search interest hit a low (0.57) before recovering and hitting a peak interest in 2021 </a:t>
            </a:r>
            <a:r>
              <a:rPr lang="en-US" sz="1400" b="1" dirty="0">
                <a:solidFill>
                  <a:schemeClr val="bg1"/>
                </a:solidFill>
              </a:rPr>
              <a:t>(1.96). </a:t>
            </a:r>
            <a:r>
              <a:rPr lang="en-US" sz="1400" dirty="0">
                <a:solidFill>
                  <a:schemeClr val="bg1"/>
                </a:solidFill>
              </a:rPr>
              <a:t>With a </a:t>
            </a:r>
            <a:r>
              <a:rPr lang="en-US" sz="1400" b="1" dirty="0">
                <a:solidFill>
                  <a:schemeClr val="bg1"/>
                </a:solidFill>
              </a:rPr>
              <a:t>96%</a:t>
            </a:r>
            <a:r>
              <a:rPr lang="en-US" sz="1400" dirty="0">
                <a:solidFill>
                  <a:schemeClr val="bg1"/>
                </a:solidFill>
              </a:rPr>
              <a:t> increase in search into from 2017 to 2021, Slumberland experienced the largest relative increase in brand interest</a:t>
            </a:r>
          </a:p>
          <a:p>
            <a:pPr marL="285750" indent="-285750">
              <a:spcBef>
                <a:spcPts val="500"/>
              </a:spcBef>
              <a:buFont typeface="Arial" panose="020B0604020202020204" pitchFamily="34" charset="0"/>
              <a:buChar char="•"/>
            </a:pPr>
            <a:r>
              <a:rPr lang="en-US" sz="1400" dirty="0">
                <a:solidFill>
                  <a:schemeClr val="bg1"/>
                </a:solidFill>
              </a:rPr>
              <a:t>Similarly, King </a:t>
            </a:r>
            <a:r>
              <a:rPr lang="en-US" sz="1400" dirty="0" err="1">
                <a:solidFill>
                  <a:schemeClr val="bg1"/>
                </a:solidFill>
              </a:rPr>
              <a:t>Koil’s</a:t>
            </a:r>
            <a:r>
              <a:rPr lang="en-US" sz="1400" dirty="0">
                <a:solidFill>
                  <a:schemeClr val="bg1"/>
                </a:solidFill>
              </a:rPr>
              <a:t> experience has been volatile. In particular, interest was flat from 2017 through to 2019 before hitting a peak in 2020 </a:t>
            </a:r>
            <a:r>
              <a:rPr lang="en-US" sz="1400" b="1" dirty="0">
                <a:solidFill>
                  <a:schemeClr val="bg1"/>
                </a:solidFill>
              </a:rPr>
              <a:t>(1.66) </a:t>
            </a:r>
            <a:r>
              <a:rPr lang="en-US" sz="1400" dirty="0">
                <a:solidFill>
                  <a:schemeClr val="bg1"/>
                </a:solidFill>
              </a:rPr>
              <a:t>which subsided in 2021 to </a:t>
            </a:r>
            <a:r>
              <a:rPr lang="en-US" sz="1400" b="1" dirty="0">
                <a:solidFill>
                  <a:schemeClr val="bg1"/>
                </a:solidFill>
              </a:rPr>
              <a:t>1.05</a:t>
            </a:r>
          </a:p>
        </p:txBody>
      </p:sp>
      <p:graphicFrame>
        <p:nvGraphicFramePr>
          <p:cNvPr id="5" name="Chart 4">
            <a:extLst>
              <a:ext uri="{FF2B5EF4-FFF2-40B4-BE49-F238E27FC236}">
                <a16:creationId xmlns:a16="http://schemas.microsoft.com/office/drawing/2014/main" id="{ADED662B-35E3-4042-8EB9-5C0F148C53B2}"/>
              </a:ext>
            </a:extLst>
          </p:cNvPr>
          <p:cNvGraphicFramePr>
            <a:graphicFrameLocks/>
          </p:cNvGraphicFramePr>
          <p:nvPr>
            <p:extLst>
              <p:ext uri="{D42A27DB-BD31-4B8C-83A1-F6EECF244321}">
                <p14:modId xmlns:p14="http://schemas.microsoft.com/office/powerpoint/2010/main" val="2690179724"/>
              </p:ext>
            </p:extLst>
          </p:nvPr>
        </p:nvGraphicFramePr>
        <p:xfrm>
          <a:off x="376326" y="1690688"/>
          <a:ext cx="7918703" cy="43159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2069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1FD50-4B90-254A-A7EA-AB7DE1AF4333}"/>
              </a:ext>
            </a:extLst>
          </p:cNvPr>
          <p:cNvSpPr>
            <a:spLocks noGrp="1"/>
          </p:cNvSpPr>
          <p:nvPr>
            <p:ph type="title"/>
          </p:nvPr>
        </p:nvSpPr>
        <p:spPr>
          <a:xfrm>
            <a:off x="345140" y="365125"/>
            <a:ext cx="8229599" cy="1325563"/>
          </a:xfrm>
        </p:spPr>
        <p:txBody>
          <a:bodyPr>
            <a:normAutofit/>
          </a:bodyPr>
          <a:lstStyle/>
          <a:p>
            <a:r>
              <a:rPr lang="en-US" sz="2800" b="1" dirty="0">
                <a:solidFill>
                  <a:prstClr val="black"/>
                </a:solidFill>
              </a:rPr>
              <a:t>Search interest in competitor brands over time</a:t>
            </a:r>
            <a:br>
              <a:rPr lang="en-US" sz="2800" dirty="0">
                <a:solidFill>
                  <a:prstClr val="black"/>
                </a:solidFill>
              </a:rPr>
            </a:br>
            <a:r>
              <a:rPr lang="en-US" sz="2000" dirty="0">
                <a:solidFill>
                  <a:prstClr val="black"/>
                </a:solidFill>
              </a:rPr>
              <a:t>(Brand interest levels have been indexed to their 2017 levels)</a:t>
            </a:r>
            <a:endParaRPr lang="en-US" dirty="0"/>
          </a:p>
        </p:txBody>
      </p:sp>
      <p:sp>
        <p:nvSpPr>
          <p:cNvPr id="4" name="Rectangle 3">
            <a:extLst>
              <a:ext uri="{FF2B5EF4-FFF2-40B4-BE49-F238E27FC236}">
                <a16:creationId xmlns:a16="http://schemas.microsoft.com/office/drawing/2014/main" id="{112BABAF-FEED-7940-8009-F46C13298744}"/>
              </a:ext>
            </a:extLst>
          </p:cNvPr>
          <p:cNvSpPr/>
          <p:nvPr/>
        </p:nvSpPr>
        <p:spPr>
          <a:xfrm rot="5400000">
            <a:off x="6935277" y="1640701"/>
            <a:ext cx="6870700" cy="364274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17D1D3F-B782-3041-AD54-3EED6CDC5B97}"/>
              </a:ext>
            </a:extLst>
          </p:cNvPr>
          <p:cNvSpPr txBox="1"/>
          <p:nvPr/>
        </p:nvSpPr>
        <p:spPr>
          <a:xfrm>
            <a:off x="8699500" y="652663"/>
            <a:ext cx="3289300" cy="6178614"/>
          </a:xfrm>
          <a:prstGeom prst="rect">
            <a:avLst/>
          </a:prstGeom>
          <a:solidFill>
            <a:schemeClr val="tx1"/>
          </a:solidFill>
        </p:spPr>
        <p:txBody>
          <a:bodyPr wrap="square" rtlCol="0">
            <a:spAutoFit/>
          </a:bodyPr>
          <a:lstStyle/>
          <a:p>
            <a:pPr lvl="0">
              <a:spcBef>
                <a:spcPts val="500"/>
              </a:spcBef>
            </a:pPr>
            <a:r>
              <a:rPr lang="en-US" sz="2000" b="1" dirty="0">
                <a:solidFill>
                  <a:prstClr val="white"/>
                </a:solidFill>
              </a:rPr>
              <a:t>Bravo’s brand performance</a:t>
            </a:r>
          </a:p>
          <a:p>
            <a:pPr lvl="0">
              <a:spcBef>
                <a:spcPts val="500"/>
              </a:spcBef>
            </a:pPr>
            <a:r>
              <a:rPr lang="en-US" sz="1600" dirty="0">
                <a:solidFill>
                  <a:prstClr val="white"/>
                </a:solidFill>
              </a:rPr>
              <a:t>over past 5 years</a:t>
            </a:r>
          </a:p>
          <a:p>
            <a:pPr marL="285750" lvl="0" indent="-285750">
              <a:spcBef>
                <a:spcPts val="500"/>
              </a:spcBef>
              <a:buFont typeface="Arial" panose="020B0604020202020204" pitchFamily="34" charset="0"/>
              <a:buChar char="•"/>
            </a:pPr>
            <a:endParaRPr lang="en-US" sz="1400" b="1" dirty="0">
              <a:solidFill>
                <a:prstClr val="white"/>
              </a:solidFill>
            </a:endParaRPr>
          </a:p>
          <a:p>
            <a:pPr lvl="0">
              <a:spcBef>
                <a:spcPts val="500"/>
              </a:spcBef>
            </a:pPr>
            <a:r>
              <a:rPr lang="en-US" sz="1400" b="1" dirty="0">
                <a:solidFill>
                  <a:prstClr val="white"/>
                </a:solidFill>
              </a:rPr>
              <a:t>Major competitors</a:t>
            </a:r>
          </a:p>
          <a:p>
            <a:pPr marL="285750" lvl="0" indent="-285750">
              <a:spcBef>
                <a:spcPts val="500"/>
              </a:spcBef>
              <a:buFont typeface="Arial" panose="020B0604020202020204" pitchFamily="34" charset="0"/>
              <a:buChar char="•"/>
            </a:pPr>
            <a:r>
              <a:rPr lang="en-US" sz="1400" dirty="0">
                <a:solidFill>
                  <a:prstClr val="white"/>
                </a:solidFill>
              </a:rPr>
              <a:t>Sealy’s major competitors, </a:t>
            </a:r>
            <a:r>
              <a:rPr lang="en-US" sz="1400" dirty="0" err="1">
                <a:solidFill>
                  <a:prstClr val="white"/>
                </a:solidFill>
              </a:rPr>
              <a:t>Restonic</a:t>
            </a:r>
            <a:r>
              <a:rPr lang="en-US" sz="1400" dirty="0">
                <a:solidFill>
                  <a:prstClr val="white"/>
                </a:solidFill>
              </a:rPr>
              <a:t> </a:t>
            </a:r>
            <a:r>
              <a:rPr lang="en-US" sz="1400" b="1" dirty="0">
                <a:solidFill>
                  <a:prstClr val="white"/>
                </a:solidFill>
              </a:rPr>
              <a:t>(+73%) </a:t>
            </a:r>
            <a:r>
              <a:rPr lang="en-US" sz="1400" dirty="0">
                <a:solidFill>
                  <a:prstClr val="white"/>
                </a:solidFill>
              </a:rPr>
              <a:t>and Cloud Nine </a:t>
            </a:r>
            <a:r>
              <a:rPr lang="en-US" sz="1400" b="1" dirty="0">
                <a:solidFill>
                  <a:prstClr val="white"/>
                </a:solidFill>
              </a:rPr>
              <a:t>(+31%)</a:t>
            </a:r>
            <a:r>
              <a:rPr lang="en-US" sz="1400" dirty="0">
                <a:solidFill>
                  <a:prstClr val="white"/>
                </a:solidFill>
              </a:rPr>
              <a:t>, experienced the highest levels of growth </a:t>
            </a:r>
          </a:p>
          <a:p>
            <a:pPr marL="285750" lvl="0" indent="-285750">
              <a:spcBef>
                <a:spcPts val="500"/>
              </a:spcBef>
              <a:buFont typeface="Arial" panose="020B0604020202020204" pitchFamily="34" charset="0"/>
              <a:buChar char="•"/>
            </a:pPr>
            <a:r>
              <a:rPr lang="en-US" sz="1400" dirty="0">
                <a:solidFill>
                  <a:prstClr val="white"/>
                </a:solidFill>
              </a:rPr>
              <a:t>Similar to Sealy, </a:t>
            </a:r>
            <a:r>
              <a:rPr lang="en-US" sz="1400" dirty="0" err="1">
                <a:solidFill>
                  <a:prstClr val="white"/>
                </a:solidFill>
              </a:rPr>
              <a:t>Restonic</a:t>
            </a:r>
            <a:r>
              <a:rPr lang="en-US" sz="1400" dirty="0">
                <a:solidFill>
                  <a:prstClr val="white"/>
                </a:solidFill>
              </a:rPr>
              <a:t> experienced consistent and stable year-on-year growth</a:t>
            </a:r>
          </a:p>
          <a:p>
            <a:pPr marL="285750" lvl="0" indent="-285750">
              <a:spcBef>
                <a:spcPts val="500"/>
              </a:spcBef>
              <a:buFont typeface="Arial" panose="020B0604020202020204" pitchFamily="34" charset="0"/>
              <a:buChar char="•"/>
            </a:pPr>
            <a:r>
              <a:rPr lang="en-US" sz="1400" dirty="0">
                <a:solidFill>
                  <a:prstClr val="white"/>
                </a:solidFill>
              </a:rPr>
              <a:t>Cloud Nine’s growth has followed a similar pattern, however, with lower growth rates and a small dip in interest in 2019, before year-on-year gains</a:t>
            </a:r>
            <a:endParaRPr lang="en-US" sz="1400" b="1" dirty="0">
              <a:solidFill>
                <a:prstClr val="white"/>
              </a:solidFill>
            </a:endParaRPr>
          </a:p>
          <a:p>
            <a:pPr lvl="0">
              <a:spcBef>
                <a:spcPts val="500"/>
              </a:spcBef>
            </a:pPr>
            <a:r>
              <a:rPr lang="en-US" sz="1400" b="1" dirty="0">
                <a:solidFill>
                  <a:prstClr val="white"/>
                </a:solidFill>
              </a:rPr>
              <a:t>Smaller competitors</a:t>
            </a:r>
          </a:p>
          <a:p>
            <a:pPr marL="285750" lvl="0" indent="-285750">
              <a:spcBef>
                <a:spcPts val="500"/>
              </a:spcBef>
              <a:buFont typeface="Arial" panose="020B0604020202020204" pitchFamily="34" charset="0"/>
              <a:buChar char="•"/>
            </a:pPr>
            <a:r>
              <a:rPr lang="en-US" sz="1400" dirty="0">
                <a:solidFill>
                  <a:prstClr val="white"/>
                </a:solidFill>
              </a:rPr>
              <a:t>Simmons, the fourth most popular brand, experienced the second largest decline</a:t>
            </a:r>
            <a:r>
              <a:rPr lang="en-US" sz="1400" b="1" dirty="0">
                <a:solidFill>
                  <a:prstClr val="white"/>
                </a:solidFill>
              </a:rPr>
              <a:t> (-13%), </a:t>
            </a:r>
            <a:r>
              <a:rPr lang="en-US" sz="1400" dirty="0">
                <a:solidFill>
                  <a:prstClr val="white"/>
                </a:solidFill>
              </a:rPr>
              <a:t>thus contributing to increased concentration in share of interest for the top 3 brands</a:t>
            </a:r>
          </a:p>
          <a:p>
            <a:pPr marL="285750" lvl="0" indent="-285750">
              <a:spcBef>
                <a:spcPts val="500"/>
              </a:spcBef>
              <a:buFont typeface="Arial" panose="020B0604020202020204" pitchFamily="34" charset="0"/>
              <a:buChar char="•"/>
            </a:pPr>
            <a:r>
              <a:rPr lang="en-US" sz="1400" dirty="0">
                <a:solidFill>
                  <a:prstClr val="white"/>
                </a:solidFill>
              </a:rPr>
              <a:t>Besides </a:t>
            </a:r>
            <a:r>
              <a:rPr lang="en-US" sz="1400" dirty="0" err="1">
                <a:solidFill>
                  <a:prstClr val="white"/>
                </a:solidFill>
              </a:rPr>
              <a:t>Dunlopillo</a:t>
            </a:r>
            <a:r>
              <a:rPr lang="en-US" sz="1400" dirty="0">
                <a:solidFill>
                  <a:prstClr val="white"/>
                </a:solidFill>
              </a:rPr>
              <a:t>, which experienced a significant decline </a:t>
            </a:r>
            <a:r>
              <a:rPr lang="en-US" sz="1400" b="1" dirty="0">
                <a:solidFill>
                  <a:prstClr val="white"/>
                </a:solidFill>
              </a:rPr>
              <a:t>(-24%) </a:t>
            </a:r>
            <a:r>
              <a:rPr lang="en-US" sz="1400" dirty="0">
                <a:solidFill>
                  <a:prstClr val="white"/>
                </a:solidFill>
              </a:rPr>
              <a:t>other brands have only see modest increases in interest</a:t>
            </a:r>
            <a:endParaRPr lang="en-US" sz="1400" b="1" dirty="0">
              <a:solidFill>
                <a:prstClr val="white"/>
              </a:solidFill>
            </a:endParaRPr>
          </a:p>
        </p:txBody>
      </p:sp>
      <p:graphicFrame>
        <p:nvGraphicFramePr>
          <p:cNvPr id="11" name="Chart 10">
            <a:extLst>
              <a:ext uri="{FF2B5EF4-FFF2-40B4-BE49-F238E27FC236}">
                <a16:creationId xmlns:a16="http://schemas.microsoft.com/office/drawing/2014/main" id="{87252380-5670-C54E-BE3C-D2ED06D9920C}"/>
              </a:ext>
            </a:extLst>
          </p:cNvPr>
          <p:cNvGraphicFramePr>
            <a:graphicFrameLocks/>
          </p:cNvGraphicFramePr>
          <p:nvPr>
            <p:extLst>
              <p:ext uri="{D42A27DB-BD31-4B8C-83A1-F6EECF244321}">
                <p14:modId xmlns:p14="http://schemas.microsoft.com/office/powerpoint/2010/main" val="3269833351"/>
              </p:ext>
            </p:extLst>
          </p:nvPr>
        </p:nvGraphicFramePr>
        <p:xfrm>
          <a:off x="225046" y="1690688"/>
          <a:ext cx="7910236" cy="43159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58602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00F3-CBEF-8540-B974-E22F86292D9A}"/>
              </a:ext>
            </a:extLst>
          </p:cNvPr>
          <p:cNvSpPr>
            <a:spLocks noGrp="1"/>
          </p:cNvSpPr>
          <p:nvPr>
            <p:ph type="title"/>
          </p:nvPr>
        </p:nvSpPr>
        <p:spPr>
          <a:xfrm>
            <a:off x="838200" y="226226"/>
            <a:ext cx="10515600" cy="1046986"/>
          </a:xfrm>
        </p:spPr>
        <p:txBody>
          <a:bodyPr>
            <a:normAutofit/>
          </a:bodyPr>
          <a:lstStyle/>
          <a:p>
            <a:r>
              <a:rPr lang="en-US" sz="2800" b="1" dirty="0">
                <a:solidFill>
                  <a:prstClr val="black"/>
                </a:solidFill>
              </a:rPr>
              <a:t>Proportion of search interest within Bravo’s and competitors’ brands</a:t>
            </a:r>
            <a:endParaRPr lang="en-US" dirty="0"/>
          </a:p>
        </p:txBody>
      </p:sp>
      <p:sp>
        <p:nvSpPr>
          <p:cNvPr id="5" name="Rectangle 4">
            <a:extLst>
              <a:ext uri="{FF2B5EF4-FFF2-40B4-BE49-F238E27FC236}">
                <a16:creationId xmlns:a16="http://schemas.microsoft.com/office/drawing/2014/main" id="{9594AE4C-28D3-194B-8568-C40C547C9B09}"/>
              </a:ext>
            </a:extLst>
          </p:cNvPr>
          <p:cNvSpPr/>
          <p:nvPr/>
        </p:nvSpPr>
        <p:spPr>
          <a:xfrm>
            <a:off x="0" y="5174174"/>
            <a:ext cx="12192000" cy="16956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35C7E7E-9E10-954A-87D3-BA7ACE13DAB2}"/>
              </a:ext>
            </a:extLst>
          </p:cNvPr>
          <p:cNvSpPr txBox="1"/>
          <p:nvPr/>
        </p:nvSpPr>
        <p:spPr>
          <a:xfrm>
            <a:off x="146756" y="5283200"/>
            <a:ext cx="5873044" cy="1600438"/>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Sealy’s has increased </a:t>
            </a:r>
            <a:r>
              <a:rPr lang="en-US" sz="1400" b="1" dirty="0">
                <a:solidFill>
                  <a:schemeClr val="bg1"/>
                </a:solidFill>
              </a:rPr>
              <a:t>(+4.3%) </a:t>
            </a:r>
            <a:r>
              <a:rPr lang="en-US" sz="1400" dirty="0">
                <a:solidFill>
                  <a:schemeClr val="bg1"/>
                </a:solidFill>
              </a:rPr>
              <a:t>its dominant position of Bravo’s most popular from </a:t>
            </a:r>
            <a:r>
              <a:rPr lang="en-US" sz="1400" b="1" dirty="0">
                <a:solidFill>
                  <a:schemeClr val="bg1"/>
                </a:solidFill>
              </a:rPr>
              <a:t>75%</a:t>
            </a:r>
            <a:r>
              <a:rPr lang="en-US" sz="1400" dirty="0">
                <a:solidFill>
                  <a:schemeClr val="bg1"/>
                </a:solidFill>
              </a:rPr>
              <a:t> in 2017 to </a:t>
            </a:r>
            <a:r>
              <a:rPr lang="en-US" sz="1400" b="1" dirty="0">
                <a:solidFill>
                  <a:schemeClr val="bg1"/>
                </a:solidFill>
              </a:rPr>
              <a:t>78% </a:t>
            </a:r>
            <a:r>
              <a:rPr lang="en-US" sz="1400" dirty="0">
                <a:solidFill>
                  <a:schemeClr val="bg1"/>
                </a:solidFill>
              </a:rPr>
              <a:t>in 2019</a:t>
            </a:r>
          </a:p>
          <a:p>
            <a:pPr marL="285750" indent="-285750">
              <a:buFont typeface="Arial" panose="020B0604020202020204" pitchFamily="34" charset="0"/>
              <a:buChar char="•"/>
            </a:pPr>
            <a:r>
              <a:rPr lang="en-US" sz="1400" dirty="0">
                <a:solidFill>
                  <a:schemeClr val="bg1"/>
                </a:solidFill>
              </a:rPr>
              <a:t>Slumberland was the other brand to increase in popularity </a:t>
            </a:r>
            <a:r>
              <a:rPr lang="en-US" sz="1400" b="1" dirty="0">
                <a:solidFill>
                  <a:schemeClr val="bg1"/>
                </a:solidFill>
              </a:rPr>
              <a:t>(+23%). </a:t>
            </a:r>
            <a:r>
              <a:rPr lang="en-US" sz="1400" dirty="0">
                <a:solidFill>
                  <a:schemeClr val="bg1"/>
                </a:solidFill>
              </a:rPr>
              <a:t>In the process overtaking King </a:t>
            </a:r>
            <a:r>
              <a:rPr lang="en-US" sz="1400" dirty="0" err="1">
                <a:solidFill>
                  <a:schemeClr val="bg1"/>
                </a:solidFill>
              </a:rPr>
              <a:t>Koil</a:t>
            </a:r>
            <a:r>
              <a:rPr lang="en-US" sz="1400" dirty="0">
                <a:solidFill>
                  <a:schemeClr val="bg1"/>
                </a:solidFill>
              </a:rPr>
              <a:t> as the 3</a:t>
            </a:r>
            <a:r>
              <a:rPr lang="en-US" sz="1400" baseline="30000" dirty="0">
                <a:solidFill>
                  <a:schemeClr val="bg1"/>
                </a:solidFill>
              </a:rPr>
              <a:t>rd</a:t>
            </a:r>
            <a:r>
              <a:rPr lang="en-US" sz="1400" dirty="0">
                <a:solidFill>
                  <a:schemeClr val="bg1"/>
                </a:solidFill>
              </a:rPr>
              <a:t> most popular brand</a:t>
            </a:r>
          </a:p>
          <a:p>
            <a:pPr marL="285750" indent="-285750">
              <a:buFont typeface="Arial" panose="020B0604020202020204" pitchFamily="34" charset="0"/>
              <a:buChar char="•"/>
            </a:pPr>
            <a:r>
              <a:rPr lang="en-US" sz="1400" dirty="0">
                <a:solidFill>
                  <a:schemeClr val="bg1"/>
                </a:solidFill>
              </a:rPr>
              <a:t>In contrast, both </a:t>
            </a:r>
            <a:r>
              <a:rPr lang="en-US" sz="1400" dirty="0" err="1">
                <a:solidFill>
                  <a:schemeClr val="bg1"/>
                </a:solidFill>
              </a:rPr>
              <a:t>Edblo</a:t>
            </a:r>
            <a:r>
              <a:rPr lang="en-US" sz="1400" dirty="0">
                <a:solidFill>
                  <a:schemeClr val="bg1"/>
                </a:solidFill>
              </a:rPr>
              <a:t> </a:t>
            </a:r>
            <a:r>
              <a:rPr lang="en-US" sz="1400" b="1" dirty="0">
                <a:solidFill>
                  <a:schemeClr val="bg1"/>
                </a:solidFill>
              </a:rPr>
              <a:t>(-18%)</a:t>
            </a:r>
            <a:r>
              <a:rPr lang="en-US" sz="1400" dirty="0">
                <a:solidFill>
                  <a:schemeClr val="bg1"/>
                </a:solidFill>
              </a:rPr>
              <a:t> and King </a:t>
            </a:r>
            <a:r>
              <a:rPr lang="en-US" sz="1400" dirty="0" err="1">
                <a:solidFill>
                  <a:schemeClr val="bg1"/>
                </a:solidFill>
              </a:rPr>
              <a:t>Koil</a:t>
            </a:r>
            <a:r>
              <a:rPr lang="en-US" sz="1400" dirty="0">
                <a:solidFill>
                  <a:schemeClr val="bg1"/>
                </a:solidFill>
              </a:rPr>
              <a:t> </a:t>
            </a:r>
            <a:r>
              <a:rPr lang="en-US" sz="1400" b="1" dirty="0">
                <a:solidFill>
                  <a:schemeClr val="bg1"/>
                </a:solidFill>
              </a:rPr>
              <a:t>(-34%)</a:t>
            </a:r>
            <a:r>
              <a:rPr lang="en-US" sz="1400" dirty="0">
                <a:solidFill>
                  <a:schemeClr val="bg1"/>
                </a:solidFill>
              </a:rPr>
              <a:t> experienced declines in popularity. </a:t>
            </a:r>
            <a:r>
              <a:rPr lang="en-US" sz="1400" dirty="0" err="1">
                <a:solidFill>
                  <a:schemeClr val="bg1"/>
                </a:solidFill>
              </a:rPr>
              <a:t>Edblo</a:t>
            </a:r>
            <a:r>
              <a:rPr lang="en-US" sz="1400" dirty="0">
                <a:solidFill>
                  <a:schemeClr val="bg1"/>
                </a:solidFill>
              </a:rPr>
              <a:t> retains its position as Bravo’s second most popular brand, however,  Slumberland is closing the gap.</a:t>
            </a:r>
            <a:endParaRPr lang="en-US" sz="1400" dirty="0"/>
          </a:p>
        </p:txBody>
      </p:sp>
      <p:cxnSp>
        <p:nvCxnSpPr>
          <p:cNvPr id="13" name="Straight Connector 12">
            <a:extLst>
              <a:ext uri="{FF2B5EF4-FFF2-40B4-BE49-F238E27FC236}">
                <a16:creationId xmlns:a16="http://schemas.microsoft.com/office/drawing/2014/main" id="{44C54723-BE67-484F-82A2-1CF431834398}"/>
              </a:ext>
            </a:extLst>
          </p:cNvPr>
          <p:cNvCxnSpPr>
            <a:cxnSpLocks/>
          </p:cNvCxnSpPr>
          <p:nvPr/>
        </p:nvCxnSpPr>
        <p:spPr>
          <a:xfrm>
            <a:off x="6096000" y="5283200"/>
            <a:ext cx="0" cy="145626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0767DB8-D475-2C4B-A776-6D1F2831769C}"/>
              </a:ext>
            </a:extLst>
          </p:cNvPr>
          <p:cNvCxnSpPr>
            <a:cxnSpLocks/>
          </p:cNvCxnSpPr>
          <p:nvPr/>
        </p:nvCxnSpPr>
        <p:spPr>
          <a:xfrm>
            <a:off x="6090356" y="1608666"/>
            <a:ext cx="5644" cy="34141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E00E4F-0C10-E449-A2D9-89E53BD4F655}"/>
              </a:ext>
            </a:extLst>
          </p:cNvPr>
          <p:cNvSpPr txBox="1"/>
          <p:nvPr/>
        </p:nvSpPr>
        <p:spPr>
          <a:xfrm>
            <a:off x="6242756" y="5287081"/>
            <a:ext cx="5873044" cy="1384995"/>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The top 4 competitors have made up an increased </a:t>
            </a:r>
            <a:r>
              <a:rPr lang="en-US" sz="1400" b="1" dirty="0">
                <a:solidFill>
                  <a:schemeClr val="bg1"/>
                </a:solidFill>
              </a:rPr>
              <a:t>(+4.9%) </a:t>
            </a:r>
            <a:r>
              <a:rPr lang="en-US" sz="1400" dirty="0">
                <a:solidFill>
                  <a:schemeClr val="bg1"/>
                </a:solidFill>
              </a:rPr>
              <a:t>proportion of search interest up from </a:t>
            </a:r>
            <a:r>
              <a:rPr lang="en-US" sz="1400" b="1" dirty="0">
                <a:solidFill>
                  <a:schemeClr val="bg1"/>
                </a:solidFill>
              </a:rPr>
              <a:t>78% </a:t>
            </a:r>
            <a:r>
              <a:rPr lang="en-US" sz="1400" dirty="0">
                <a:solidFill>
                  <a:schemeClr val="bg1"/>
                </a:solidFill>
              </a:rPr>
              <a:t>in 2017 to </a:t>
            </a:r>
            <a:r>
              <a:rPr lang="en-US" sz="1400" b="1" dirty="0">
                <a:solidFill>
                  <a:schemeClr val="bg1"/>
                </a:solidFill>
              </a:rPr>
              <a:t>82% </a:t>
            </a:r>
            <a:r>
              <a:rPr lang="en-US" sz="1400" dirty="0">
                <a:solidFill>
                  <a:schemeClr val="bg1"/>
                </a:solidFill>
              </a:rPr>
              <a:t>in 2021</a:t>
            </a:r>
          </a:p>
          <a:p>
            <a:pPr marL="285750" indent="-285750">
              <a:buFont typeface="Arial" panose="020B0604020202020204" pitchFamily="34" charset="0"/>
              <a:buChar char="•"/>
            </a:pPr>
            <a:r>
              <a:rPr lang="en-US" sz="1400" dirty="0">
                <a:solidFill>
                  <a:schemeClr val="bg1"/>
                </a:solidFill>
              </a:rPr>
              <a:t>However, this is driven by the top 2 brands, </a:t>
            </a:r>
            <a:r>
              <a:rPr lang="en-US" sz="1400" dirty="0" err="1">
                <a:solidFill>
                  <a:schemeClr val="bg1"/>
                </a:solidFill>
              </a:rPr>
              <a:t>Restonic</a:t>
            </a:r>
            <a:r>
              <a:rPr lang="en-US" sz="1400" dirty="0">
                <a:solidFill>
                  <a:schemeClr val="bg1"/>
                </a:solidFill>
              </a:rPr>
              <a:t> (+39%) and Cloud Nine (+5.6%) increasing their dominance of search interest while the next two largest brands, Simmons </a:t>
            </a:r>
            <a:r>
              <a:rPr lang="en-US" sz="1400" b="1" dirty="0">
                <a:solidFill>
                  <a:schemeClr val="bg1"/>
                </a:solidFill>
              </a:rPr>
              <a:t>(-30%) </a:t>
            </a:r>
            <a:r>
              <a:rPr lang="en-US" sz="1400" dirty="0">
                <a:solidFill>
                  <a:schemeClr val="bg1"/>
                </a:solidFill>
              </a:rPr>
              <a:t>and </a:t>
            </a:r>
            <a:r>
              <a:rPr lang="en-US" sz="1400" dirty="0" err="1">
                <a:solidFill>
                  <a:schemeClr val="bg1"/>
                </a:solidFill>
              </a:rPr>
              <a:t>Tempur</a:t>
            </a:r>
            <a:r>
              <a:rPr lang="en-US" sz="1400" dirty="0">
                <a:solidFill>
                  <a:schemeClr val="bg1"/>
                </a:solidFill>
              </a:rPr>
              <a:t> </a:t>
            </a:r>
            <a:r>
              <a:rPr lang="en-US" sz="1400" b="1" dirty="0">
                <a:solidFill>
                  <a:schemeClr val="bg1"/>
                </a:solidFill>
              </a:rPr>
              <a:t>(-19%) </a:t>
            </a:r>
            <a:r>
              <a:rPr lang="en-US" sz="1400" dirty="0">
                <a:solidFill>
                  <a:schemeClr val="bg1"/>
                </a:solidFill>
              </a:rPr>
              <a:t>have experienced significant declines</a:t>
            </a:r>
          </a:p>
        </p:txBody>
      </p:sp>
      <p:graphicFrame>
        <p:nvGraphicFramePr>
          <p:cNvPr id="32" name="Content Placeholder 31">
            <a:extLst>
              <a:ext uri="{FF2B5EF4-FFF2-40B4-BE49-F238E27FC236}">
                <a16:creationId xmlns:a16="http://schemas.microsoft.com/office/drawing/2014/main" id="{5812D639-DEBE-B244-8597-792C1F3883C7}"/>
              </a:ext>
            </a:extLst>
          </p:cNvPr>
          <p:cNvGraphicFramePr>
            <a:graphicFrameLocks noGrp="1"/>
          </p:cNvGraphicFramePr>
          <p:nvPr>
            <p:ph sz="half" idx="2"/>
          </p:nvPr>
        </p:nvGraphicFramePr>
        <p:xfrm>
          <a:off x="6172200" y="1608138"/>
          <a:ext cx="5181600" cy="34147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7" name="Content Placeholder 36">
            <a:extLst>
              <a:ext uri="{FF2B5EF4-FFF2-40B4-BE49-F238E27FC236}">
                <a16:creationId xmlns:a16="http://schemas.microsoft.com/office/drawing/2014/main" id="{754155A1-C3EA-A24D-BE00-C058B07B3372}"/>
              </a:ext>
            </a:extLst>
          </p:cNvPr>
          <p:cNvGraphicFramePr>
            <a:graphicFrameLocks noGrp="1"/>
          </p:cNvGraphicFramePr>
          <p:nvPr>
            <p:ph sz="half" idx="1"/>
          </p:nvPr>
        </p:nvGraphicFramePr>
        <p:xfrm>
          <a:off x="838200" y="1608138"/>
          <a:ext cx="5181600" cy="341471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092479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8CB2D-9B9A-5344-88E4-E5CA24A7ACF3}"/>
              </a:ext>
            </a:extLst>
          </p:cNvPr>
          <p:cNvSpPr>
            <a:spLocks noGrp="1"/>
          </p:cNvSpPr>
          <p:nvPr>
            <p:ph type="ctrTitle"/>
          </p:nvPr>
        </p:nvSpPr>
        <p:spPr/>
        <p:txBody>
          <a:bodyPr/>
          <a:lstStyle/>
          <a:p>
            <a:r>
              <a:rPr lang="en-US" dirty="0"/>
              <a:t>Analysis by brand and province</a:t>
            </a:r>
          </a:p>
        </p:txBody>
      </p:sp>
      <p:sp>
        <p:nvSpPr>
          <p:cNvPr id="3" name="Subtitle 2">
            <a:extLst>
              <a:ext uri="{FF2B5EF4-FFF2-40B4-BE49-F238E27FC236}">
                <a16:creationId xmlns:a16="http://schemas.microsoft.com/office/drawing/2014/main" id="{B8B99DA8-CB0F-3D42-AECF-C080D365E69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19278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00F3-CBEF-8540-B974-E22F86292D9A}"/>
              </a:ext>
            </a:extLst>
          </p:cNvPr>
          <p:cNvSpPr>
            <a:spLocks noGrp="1"/>
          </p:cNvSpPr>
          <p:nvPr>
            <p:ph type="title"/>
          </p:nvPr>
        </p:nvSpPr>
        <p:spPr>
          <a:xfrm>
            <a:off x="838200" y="226226"/>
            <a:ext cx="10515600" cy="1046986"/>
          </a:xfrm>
        </p:spPr>
        <p:txBody>
          <a:bodyPr>
            <a:normAutofit/>
          </a:bodyPr>
          <a:lstStyle/>
          <a:p>
            <a:r>
              <a:rPr lang="en-US" sz="2800" b="1" dirty="0">
                <a:solidFill>
                  <a:prstClr val="black"/>
                </a:solidFill>
              </a:rPr>
              <a:t>Provincial search interest in mattress brands</a:t>
            </a:r>
            <a:br>
              <a:rPr lang="en-US" sz="2800" dirty="0">
                <a:solidFill>
                  <a:prstClr val="black"/>
                </a:solidFill>
              </a:rPr>
            </a:br>
            <a:r>
              <a:rPr lang="en-US" sz="2000" dirty="0">
                <a:solidFill>
                  <a:prstClr val="black"/>
                </a:solidFill>
              </a:rPr>
              <a:t>(Interest levels have been indexed to 2017 levels)</a:t>
            </a:r>
            <a:endParaRPr lang="en-US" dirty="0"/>
          </a:p>
        </p:txBody>
      </p:sp>
      <p:sp>
        <p:nvSpPr>
          <p:cNvPr id="5" name="Rectangle 4">
            <a:extLst>
              <a:ext uri="{FF2B5EF4-FFF2-40B4-BE49-F238E27FC236}">
                <a16:creationId xmlns:a16="http://schemas.microsoft.com/office/drawing/2014/main" id="{9594AE4C-28D3-194B-8568-C40C547C9B09}"/>
              </a:ext>
            </a:extLst>
          </p:cNvPr>
          <p:cNvSpPr/>
          <p:nvPr/>
        </p:nvSpPr>
        <p:spPr>
          <a:xfrm>
            <a:off x="0" y="5174174"/>
            <a:ext cx="12192000" cy="16956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35C7E7E-9E10-954A-87D3-BA7ACE13DAB2}"/>
              </a:ext>
            </a:extLst>
          </p:cNvPr>
          <p:cNvSpPr txBox="1"/>
          <p:nvPr/>
        </p:nvSpPr>
        <p:spPr>
          <a:xfrm>
            <a:off x="146756" y="5283200"/>
            <a:ext cx="5873044" cy="1384995"/>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b="1" dirty="0">
                <a:solidFill>
                  <a:schemeClr val="bg1"/>
                </a:solidFill>
              </a:rPr>
              <a:t>90% </a:t>
            </a:r>
            <a:r>
              <a:rPr lang="en-US" sz="1400" dirty="0">
                <a:solidFill>
                  <a:schemeClr val="bg1"/>
                </a:solidFill>
              </a:rPr>
              <a:t>share of search interest comes from the top 4 provinces, namely: Gauteng </a:t>
            </a:r>
            <a:r>
              <a:rPr lang="en-US" sz="1400" b="1" dirty="0">
                <a:solidFill>
                  <a:schemeClr val="bg1"/>
                </a:solidFill>
              </a:rPr>
              <a:t>(40%)</a:t>
            </a:r>
            <a:r>
              <a:rPr lang="en-US" sz="1400" dirty="0">
                <a:solidFill>
                  <a:schemeClr val="bg1"/>
                </a:solidFill>
              </a:rPr>
              <a:t>, Kwa-Zulu Natal </a:t>
            </a:r>
            <a:r>
              <a:rPr lang="en-US" sz="1400" b="1" dirty="0">
                <a:solidFill>
                  <a:schemeClr val="bg1"/>
                </a:solidFill>
              </a:rPr>
              <a:t>(22%)</a:t>
            </a:r>
            <a:r>
              <a:rPr lang="en-US" sz="1400" dirty="0">
                <a:solidFill>
                  <a:schemeClr val="bg1"/>
                </a:solidFill>
              </a:rPr>
              <a:t>, Western Cape </a:t>
            </a:r>
            <a:r>
              <a:rPr lang="en-US" sz="1400" b="1" dirty="0">
                <a:solidFill>
                  <a:schemeClr val="bg1"/>
                </a:solidFill>
              </a:rPr>
              <a:t>(19%)</a:t>
            </a:r>
            <a:r>
              <a:rPr lang="en-US" sz="1400" dirty="0">
                <a:solidFill>
                  <a:schemeClr val="bg1"/>
                </a:solidFill>
              </a:rPr>
              <a:t> and Eastern Cape </a:t>
            </a:r>
            <a:r>
              <a:rPr lang="en-US" sz="1400" b="1" dirty="0">
                <a:solidFill>
                  <a:schemeClr val="bg1"/>
                </a:solidFill>
              </a:rPr>
              <a:t>(8%)</a:t>
            </a:r>
          </a:p>
          <a:p>
            <a:pPr marL="285750" indent="-285750">
              <a:buFont typeface="Arial" panose="020B0604020202020204" pitchFamily="34" charset="0"/>
              <a:buChar char="•"/>
            </a:pPr>
            <a:r>
              <a:rPr lang="en-US" sz="1400" dirty="0">
                <a:solidFill>
                  <a:schemeClr val="bg1"/>
                </a:solidFill>
              </a:rPr>
              <a:t>Therefore, focus will be given to these 4 provinces in the analysis</a:t>
            </a:r>
          </a:p>
          <a:p>
            <a:pPr marL="285750" indent="-285750">
              <a:buFont typeface="Arial" panose="020B0604020202020204" pitchFamily="34" charset="0"/>
              <a:buChar char="•"/>
            </a:pPr>
            <a:r>
              <a:rPr lang="en-US" sz="1400" dirty="0">
                <a:solidFill>
                  <a:schemeClr val="bg1"/>
                </a:solidFill>
              </a:rPr>
              <a:t>Northern Cape’s interest is negligible and has been excluded</a:t>
            </a:r>
          </a:p>
          <a:p>
            <a:endParaRPr lang="en-US" sz="1400" dirty="0"/>
          </a:p>
        </p:txBody>
      </p:sp>
      <p:cxnSp>
        <p:nvCxnSpPr>
          <p:cNvPr id="13" name="Straight Connector 12">
            <a:extLst>
              <a:ext uri="{FF2B5EF4-FFF2-40B4-BE49-F238E27FC236}">
                <a16:creationId xmlns:a16="http://schemas.microsoft.com/office/drawing/2014/main" id="{44C54723-BE67-484F-82A2-1CF431834398}"/>
              </a:ext>
            </a:extLst>
          </p:cNvPr>
          <p:cNvCxnSpPr>
            <a:cxnSpLocks/>
          </p:cNvCxnSpPr>
          <p:nvPr/>
        </p:nvCxnSpPr>
        <p:spPr>
          <a:xfrm>
            <a:off x="6096000" y="5283200"/>
            <a:ext cx="0" cy="145626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Content Placeholder 7">
            <a:extLst>
              <a:ext uri="{FF2B5EF4-FFF2-40B4-BE49-F238E27FC236}">
                <a16:creationId xmlns:a16="http://schemas.microsoft.com/office/drawing/2014/main" id="{D8F5F467-1A32-204E-BE8E-AFD5B65CBB3B}"/>
              </a:ext>
            </a:extLst>
          </p:cNvPr>
          <p:cNvGraphicFramePr>
            <a:graphicFrameLocks noGrp="1"/>
          </p:cNvGraphicFramePr>
          <p:nvPr>
            <p:ph sz="half" idx="1"/>
          </p:nvPr>
        </p:nvGraphicFramePr>
        <p:xfrm>
          <a:off x="838200" y="1412875"/>
          <a:ext cx="5181600" cy="3609975"/>
        </p:xfrm>
        <a:graphic>
          <a:graphicData uri="http://schemas.openxmlformats.org/drawingml/2006/chart">
            <c:chart xmlns:c="http://schemas.openxmlformats.org/drawingml/2006/chart" xmlns:r="http://schemas.openxmlformats.org/officeDocument/2006/relationships" r:id="rId3"/>
          </a:graphicData>
        </a:graphic>
      </p:graphicFrame>
      <p:cxnSp>
        <p:nvCxnSpPr>
          <p:cNvPr id="11" name="Straight Connector 10">
            <a:extLst>
              <a:ext uri="{FF2B5EF4-FFF2-40B4-BE49-F238E27FC236}">
                <a16:creationId xmlns:a16="http://schemas.microsoft.com/office/drawing/2014/main" id="{50767DB8-D475-2C4B-A776-6D1F2831769C}"/>
              </a:ext>
            </a:extLst>
          </p:cNvPr>
          <p:cNvCxnSpPr>
            <a:cxnSpLocks/>
          </p:cNvCxnSpPr>
          <p:nvPr/>
        </p:nvCxnSpPr>
        <p:spPr>
          <a:xfrm>
            <a:off x="6090356" y="1608666"/>
            <a:ext cx="5644" cy="34141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E00E4F-0C10-E449-A2D9-89E53BD4F655}"/>
              </a:ext>
            </a:extLst>
          </p:cNvPr>
          <p:cNvSpPr txBox="1"/>
          <p:nvPr/>
        </p:nvSpPr>
        <p:spPr>
          <a:xfrm>
            <a:off x="6242756" y="5287081"/>
            <a:ext cx="5873044" cy="1169551"/>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Over the past 5 years, of the top 4 provinces, Kwa-Zulu Natal had the highest growth in search interest </a:t>
            </a:r>
            <a:r>
              <a:rPr lang="en-US" sz="1400" b="1" dirty="0">
                <a:solidFill>
                  <a:schemeClr val="bg1"/>
                </a:solidFill>
              </a:rPr>
              <a:t>(+111%) </a:t>
            </a:r>
            <a:r>
              <a:rPr lang="en-US" sz="1400" dirty="0">
                <a:solidFill>
                  <a:schemeClr val="bg1"/>
                </a:solidFill>
              </a:rPr>
              <a:t>followed by Gauteng </a:t>
            </a:r>
            <a:r>
              <a:rPr lang="en-US" sz="1400" b="1" dirty="0">
                <a:solidFill>
                  <a:schemeClr val="bg1"/>
                </a:solidFill>
              </a:rPr>
              <a:t>(+47%)</a:t>
            </a:r>
            <a:r>
              <a:rPr lang="en-US" sz="1400" dirty="0">
                <a:solidFill>
                  <a:schemeClr val="bg1"/>
                </a:solidFill>
              </a:rPr>
              <a:t>,</a:t>
            </a:r>
            <a:r>
              <a:rPr lang="en-US" sz="1400" b="1" dirty="0">
                <a:solidFill>
                  <a:schemeClr val="bg1"/>
                </a:solidFill>
              </a:rPr>
              <a:t> </a:t>
            </a:r>
            <a:r>
              <a:rPr lang="en-US" sz="1400" dirty="0">
                <a:solidFill>
                  <a:schemeClr val="bg1"/>
                </a:solidFill>
              </a:rPr>
              <a:t>Western Cape </a:t>
            </a:r>
            <a:r>
              <a:rPr lang="en-US" sz="1400" b="1" dirty="0">
                <a:solidFill>
                  <a:schemeClr val="bg1"/>
                </a:solidFill>
              </a:rPr>
              <a:t>(+43%)</a:t>
            </a:r>
            <a:r>
              <a:rPr lang="en-US" sz="1400" dirty="0">
                <a:solidFill>
                  <a:schemeClr val="bg1"/>
                </a:solidFill>
              </a:rPr>
              <a:t> and Eastern Cape </a:t>
            </a:r>
            <a:r>
              <a:rPr lang="en-US" sz="1400" b="1" dirty="0">
                <a:solidFill>
                  <a:schemeClr val="bg1"/>
                </a:solidFill>
              </a:rPr>
              <a:t>(-22%)</a:t>
            </a:r>
          </a:p>
          <a:p>
            <a:pPr marL="285750" indent="-285750">
              <a:buFont typeface="Arial" panose="020B0604020202020204" pitchFamily="34" charset="0"/>
              <a:buChar char="•"/>
            </a:pPr>
            <a:r>
              <a:rPr lang="en-US" sz="1400" dirty="0">
                <a:solidFill>
                  <a:schemeClr val="bg1"/>
                </a:solidFill>
              </a:rPr>
              <a:t>Eastern Cape was the only province to experience a decline</a:t>
            </a:r>
          </a:p>
          <a:p>
            <a:pPr marL="285750" indent="-285750">
              <a:buFont typeface="Arial" panose="020B0604020202020204" pitchFamily="34" charset="0"/>
              <a:buChar char="•"/>
            </a:pPr>
            <a:r>
              <a:rPr lang="en-US" sz="1400" dirty="0">
                <a:solidFill>
                  <a:schemeClr val="bg1"/>
                </a:solidFill>
              </a:rPr>
              <a:t>Mpumalanga experienced the largest growth </a:t>
            </a:r>
            <a:r>
              <a:rPr lang="en-US" sz="1400" b="1" dirty="0">
                <a:solidFill>
                  <a:schemeClr val="bg1"/>
                </a:solidFill>
              </a:rPr>
              <a:t>(+187%)</a:t>
            </a:r>
          </a:p>
        </p:txBody>
      </p:sp>
      <p:graphicFrame>
        <p:nvGraphicFramePr>
          <p:cNvPr id="21" name="Content Placeholder 20">
            <a:extLst>
              <a:ext uri="{FF2B5EF4-FFF2-40B4-BE49-F238E27FC236}">
                <a16:creationId xmlns:a16="http://schemas.microsoft.com/office/drawing/2014/main" id="{93D83844-28A8-1E42-9980-B96C5512CB77}"/>
              </a:ext>
            </a:extLst>
          </p:cNvPr>
          <p:cNvGraphicFramePr>
            <a:graphicFrameLocks noGrp="1"/>
          </p:cNvGraphicFramePr>
          <p:nvPr>
            <p:ph sz="half" idx="2"/>
          </p:nvPr>
        </p:nvGraphicFramePr>
        <p:xfrm>
          <a:off x="6172200" y="1412875"/>
          <a:ext cx="5181600" cy="360997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700068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19E7A-6617-9A48-BDD6-24CC2C9F399B}"/>
              </a:ext>
            </a:extLst>
          </p:cNvPr>
          <p:cNvSpPr>
            <a:spLocks noGrp="1"/>
          </p:cNvSpPr>
          <p:nvPr>
            <p:ph type="title"/>
          </p:nvPr>
        </p:nvSpPr>
        <p:spPr/>
        <p:txBody>
          <a:bodyPr/>
          <a:lstStyle/>
          <a:p>
            <a:r>
              <a:rPr lang="en-US" dirty="0"/>
              <a:t>Checklist</a:t>
            </a:r>
          </a:p>
        </p:txBody>
      </p:sp>
      <p:sp>
        <p:nvSpPr>
          <p:cNvPr id="3" name="Content Placeholder 2">
            <a:extLst>
              <a:ext uri="{FF2B5EF4-FFF2-40B4-BE49-F238E27FC236}">
                <a16:creationId xmlns:a16="http://schemas.microsoft.com/office/drawing/2014/main" id="{E1B6234B-3C0F-624E-ADE0-2777A9CC8191}"/>
              </a:ext>
            </a:extLst>
          </p:cNvPr>
          <p:cNvSpPr>
            <a:spLocks noGrp="1"/>
          </p:cNvSpPr>
          <p:nvPr>
            <p:ph idx="1"/>
          </p:nvPr>
        </p:nvSpPr>
        <p:spPr/>
        <p:txBody>
          <a:bodyPr>
            <a:normAutofit fontScale="77500" lnSpcReduction="20000"/>
          </a:bodyPr>
          <a:lstStyle/>
          <a:p>
            <a:r>
              <a:rPr lang="en-US" dirty="0"/>
              <a:t>Slide Titles and sub-titles</a:t>
            </a:r>
          </a:p>
          <a:p>
            <a:r>
              <a:rPr lang="en-US" dirty="0"/>
              <a:t>Axis titles (chart)</a:t>
            </a:r>
          </a:p>
          <a:p>
            <a:r>
              <a:rPr lang="en-US" dirty="0"/>
              <a:t>Left &amp; right axis scale match (chart)</a:t>
            </a:r>
          </a:p>
          <a:p>
            <a:r>
              <a:rPr lang="en-US" dirty="0"/>
              <a:t>Chart titles (chart)</a:t>
            </a:r>
          </a:p>
          <a:p>
            <a:r>
              <a:rPr lang="en-US" dirty="0"/>
              <a:t>Brand names (chart)</a:t>
            </a:r>
          </a:p>
          <a:p>
            <a:r>
              <a:rPr lang="en-US" dirty="0"/>
              <a:t>Analysis title (side bard)</a:t>
            </a:r>
          </a:p>
          <a:p>
            <a:r>
              <a:rPr lang="en-US" dirty="0" err="1"/>
              <a:t>Colour</a:t>
            </a:r>
            <a:r>
              <a:rPr lang="en-US" dirty="0"/>
              <a:t> consistency (if possible)</a:t>
            </a:r>
          </a:p>
          <a:p>
            <a:r>
              <a:rPr lang="en-US" dirty="0"/>
              <a:t>Analysis wording</a:t>
            </a:r>
          </a:p>
          <a:p>
            <a:r>
              <a:rPr lang="en-US" dirty="0"/>
              <a:t>Fix notes (i.e. remove)</a:t>
            </a:r>
          </a:p>
          <a:p>
            <a:r>
              <a:rPr lang="en-US" dirty="0"/>
              <a:t>Specific</a:t>
            </a:r>
          </a:p>
          <a:p>
            <a:pPr lvl="1"/>
            <a:r>
              <a:rPr lang="en-US" dirty="0"/>
              <a:t>Sealy spelling</a:t>
            </a:r>
          </a:p>
          <a:p>
            <a:pPr lvl="1"/>
            <a:r>
              <a:rPr lang="en-US" dirty="0"/>
              <a:t>Indexed vs. index</a:t>
            </a:r>
          </a:p>
        </p:txBody>
      </p:sp>
    </p:spTree>
    <p:extLst>
      <p:ext uri="{BB962C8B-B14F-4D97-AF65-F5344CB8AC3E}">
        <p14:creationId xmlns:p14="http://schemas.microsoft.com/office/powerpoint/2010/main" val="1436761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1FD50-4B90-254A-A7EA-AB7DE1AF4333}"/>
              </a:ext>
            </a:extLst>
          </p:cNvPr>
          <p:cNvSpPr>
            <a:spLocks noGrp="1"/>
          </p:cNvSpPr>
          <p:nvPr>
            <p:ph type="title"/>
          </p:nvPr>
        </p:nvSpPr>
        <p:spPr>
          <a:xfrm>
            <a:off x="838200" y="365125"/>
            <a:ext cx="7861300" cy="1325563"/>
          </a:xfrm>
        </p:spPr>
        <p:txBody>
          <a:bodyPr>
            <a:normAutofit/>
          </a:bodyPr>
          <a:lstStyle/>
          <a:p>
            <a:r>
              <a:rPr lang="en-US" sz="2800" b="1" dirty="0">
                <a:solidFill>
                  <a:prstClr val="black"/>
                </a:solidFill>
              </a:rPr>
              <a:t>Search interest over time by province</a:t>
            </a:r>
            <a:br>
              <a:rPr lang="en-US" sz="2800" dirty="0">
                <a:solidFill>
                  <a:prstClr val="black"/>
                </a:solidFill>
              </a:rPr>
            </a:br>
            <a:r>
              <a:rPr lang="en-US" sz="2000" dirty="0">
                <a:solidFill>
                  <a:prstClr val="black"/>
                </a:solidFill>
              </a:rPr>
              <a:t>(Interest levels have been indexed to 2017 levels)</a:t>
            </a:r>
            <a:endParaRPr lang="en-US" dirty="0"/>
          </a:p>
        </p:txBody>
      </p:sp>
      <p:sp>
        <p:nvSpPr>
          <p:cNvPr id="4" name="Rectangle 3">
            <a:extLst>
              <a:ext uri="{FF2B5EF4-FFF2-40B4-BE49-F238E27FC236}">
                <a16:creationId xmlns:a16="http://schemas.microsoft.com/office/drawing/2014/main" id="{112BABAF-FEED-7940-8009-F46C13298744}"/>
              </a:ext>
            </a:extLst>
          </p:cNvPr>
          <p:cNvSpPr/>
          <p:nvPr/>
        </p:nvSpPr>
        <p:spPr>
          <a:xfrm rot="5400000">
            <a:off x="6944922" y="1601280"/>
            <a:ext cx="6870700" cy="364274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17D1D3F-B782-3041-AD54-3EED6CDC5B97}"/>
              </a:ext>
            </a:extLst>
          </p:cNvPr>
          <p:cNvSpPr txBox="1"/>
          <p:nvPr/>
        </p:nvSpPr>
        <p:spPr>
          <a:xfrm>
            <a:off x="8699500" y="652663"/>
            <a:ext cx="3289300" cy="6027291"/>
          </a:xfrm>
          <a:prstGeom prst="rect">
            <a:avLst/>
          </a:prstGeom>
          <a:solidFill>
            <a:schemeClr val="tx1"/>
          </a:solidFill>
        </p:spPr>
        <p:txBody>
          <a:bodyPr wrap="square" rtlCol="0">
            <a:spAutoFit/>
          </a:bodyPr>
          <a:lstStyle/>
          <a:p>
            <a:pPr>
              <a:spcBef>
                <a:spcPts val="500"/>
              </a:spcBef>
            </a:pPr>
            <a:r>
              <a:rPr lang="en-US" sz="2000" b="1" dirty="0">
                <a:solidFill>
                  <a:schemeClr val="bg1"/>
                </a:solidFill>
              </a:rPr>
              <a:t>Top 4 province analysis </a:t>
            </a:r>
          </a:p>
          <a:p>
            <a:pPr>
              <a:spcBef>
                <a:spcPts val="500"/>
              </a:spcBef>
            </a:pPr>
            <a:r>
              <a:rPr lang="en-US" sz="1600" dirty="0">
                <a:solidFill>
                  <a:schemeClr val="bg1"/>
                </a:solidFill>
              </a:rPr>
              <a:t>over past 5 years</a:t>
            </a:r>
          </a:p>
          <a:p>
            <a:pPr marL="285750" indent="-285750">
              <a:spcBef>
                <a:spcPts val="500"/>
              </a:spcBef>
              <a:buFont typeface="Arial" panose="020B0604020202020204" pitchFamily="34" charset="0"/>
              <a:buChar char="•"/>
            </a:pPr>
            <a:endParaRPr lang="en-US" sz="1400" b="1" dirty="0">
              <a:solidFill>
                <a:schemeClr val="bg1"/>
              </a:solidFill>
            </a:endParaRPr>
          </a:p>
          <a:p>
            <a:pPr>
              <a:spcBef>
                <a:spcPts val="500"/>
              </a:spcBef>
            </a:pPr>
            <a:r>
              <a:rPr lang="en-US" sz="1400" b="1" dirty="0">
                <a:solidFill>
                  <a:schemeClr val="bg1"/>
                </a:solidFill>
              </a:rPr>
              <a:t>Bravo</a:t>
            </a:r>
          </a:p>
          <a:p>
            <a:pPr marL="285750" indent="-285750">
              <a:spcBef>
                <a:spcPts val="500"/>
              </a:spcBef>
              <a:buFont typeface="Arial" panose="020B0604020202020204" pitchFamily="34" charset="0"/>
              <a:buChar char="•"/>
            </a:pPr>
            <a:r>
              <a:rPr lang="en-US" sz="1400" dirty="0">
                <a:solidFill>
                  <a:schemeClr val="bg1"/>
                </a:solidFill>
              </a:rPr>
              <a:t>Overall, Bravo’s brands experienced significant growth across the top 4 provinces </a:t>
            </a:r>
            <a:r>
              <a:rPr lang="en-US" sz="1400" b="1" dirty="0">
                <a:solidFill>
                  <a:schemeClr val="bg1"/>
                </a:solidFill>
              </a:rPr>
              <a:t>(&gt;39% growth)</a:t>
            </a:r>
          </a:p>
          <a:p>
            <a:pPr marL="285750" indent="-285750">
              <a:spcBef>
                <a:spcPts val="500"/>
              </a:spcBef>
              <a:buFont typeface="Arial" panose="020B0604020202020204" pitchFamily="34" charset="0"/>
              <a:buChar char="•"/>
            </a:pPr>
            <a:r>
              <a:rPr lang="en-US" sz="1400" dirty="0">
                <a:solidFill>
                  <a:schemeClr val="bg1"/>
                </a:solidFill>
              </a:rPr>
              <a:t>There was consistently year-on-year growth most years across provinces</a:t>
            </a:r>
          </a:p>
          <a:p>
            <a:pPr marL="285750" indent="-285750">
              <a:spcBef>
                <a:spcPts val="500"/>
              </a:spcBef>
              <a:buFont typeface="Arial" panose="020B0604020202020204" pitchFamily="34" charset="0"/>
              <a:buChar char="•"/>
            </a:pPr>
            <a:r>
              <a:rPr lang="en-US" sz="1400" dirty="0">
                <a:solidFill>
                  <a:schemeClr val="bg1"/>
                </a:solidFill>
              </a:rPr>
              <a:t>In particular, each province exhibited peak search interest in 2021 following previous peak in 2020</a:t>
            </a:r>
          </a:p>
          <a:p>
            <a:pPr>
              <a:spcBef>
                <a:spcPts val="500"/>
              </a:spcBef>
            </a:pPr>
            <a:r>
              <a:rPr lang="en-US" sz="1400" b="1" dirty="0">
                <a:solidFill>
                  <a:schemeClr val="bg1"/>
                </a:solidFill>
              </a:rPr>
              <a:t>Rest of market</a:t>
            </a:r>
          </a:p>
          <a:p>
            <a:pPr marL="285750" indent="-285750">
              <a:spcBef>
                <a:spcPts val="500"/>
              </a:spcBef>
              <a:buFont typeface="Arial" panose="020B0604020202020204" pitchFamily="34" charset="0"/>
              <a:buChar char="•"/>
            </a:pPr>
            <a:r>
              <a:rPr lang="en-US" sz="1400" dirty="0">
                <a:solidFill>
                  <a:schemeClr val="bg1"/>
                </a:solidFill>
              </a:rPr>
              <a:t>In contrast, the rest of the market shrunk in Eastern Cape </a:t>
            </a:r>
            <a:r>
              <a:rPr lang="en-US" sz="1400" b="1" dirty="0">
                <a:solidFill>
                  <a:schemeClr val="bg1"/>
                </a:solidFill>
              </a:rPr>
              <a:t>(-48%) </a:t>
            </a:r>
            <a:r>
              <a:rPr lang="en-US" sz="1400" dirty="0">
                <a:solidFill>
                  <a:schemeClr val="bg1"/>
                </a:solidFill>
              </a:rPr>
              <a:t>and experienced modest growth in Western Cape </a:t>
            </a:r>
            <a:r>
              <a:rPr lang="en-US" sz="1400" b="1" dirty="0">
                <a:solidFill>
                  <a:schemeClr val="bg1"/>
                </a:solidFill>
              </a:rPr>
              <a:t>(+7%)</a:t>
            </a:r>
          </a:p>
          <a:p>
            <a:pPr>
              <a:spcBef>
                <a:spcPts val="500"/>
              </a:spcBef>
            </a:pPr>
            <a:r>
              <a:rPr lang="en-US" sz="1400" b="1" dirty="0">
                <a:solidFill>
                  <a:schemeClr val="bg1"/>
                </a:solidFill>
              </a:rPr>
              <a:t>Overall</a:t>
            </a:r>
          </a:p>
          <a:p>
            <a:pPr marL="285750" indent="-285750">
              <a:spcBef>
                <a:spcPts val="500"/>
              </a:spcBef>
              <a:buFont typeface="Arial" panose="020B0604020202020204" pitchFamily="34" charset="0"/>
              <a:buChar char="•"/>
            </a:pPr>
            <a:r>
              <a:rPr lang="en-US" sz="1400" dirty="0">
                <a:solidFill>
                  <a:schemeClr val="bg1"/>
                </a:solidFill>
              </a:rPr>
              <a:t>The differences in growth over the past 5 years lead to Bravo outperforming the rest of the market across all provinces by at </a:t>
            </a:r>
            <a:r>
              <a:rPr lang="en-US" sz="1400" b="1" dirty="0">
                <a:solidFill>
                  <a:schemeClr val="bg1"/>
                </a:solidFill>
              </a:rPr>
              <a:t>least 1.3x </a:t>
            </a:r>
            <a:r>
              <a:rPr lang="en-US" sz="1400" dirty="0">
                <a:solidFill>
                  <a:schemeClr val="bg1"/>
                </a:solidFill>
              </a:rPr>
              <a:t>with performance in Eastern Cape being </a:t>
            </a:r>
            <a:r>
              <a:rPr lang="en-US" sz="1400" b="1" dirty="0">
                <a:solidFill>
                  <a:schemeClr val="bg1"/>
                </a:solidFill>
              </a:rPr>
              <a:t>2.7x</a:t>
            </a:r>
            <a:r>
              <a:rPr lang="en-US" sz="1400" dirty="0">
                <a:solidFill>
                  <a:schemeClr val="bg1"/>
                </a:solidFill>
              </a:rPr>
              <a:t> better</a:t>
            </a:r>
          </a:p>
        </p:txBody>
      </p:sp>
      <p:cxnSp>
        <p:nvCxnSpPr>
          <p:cNvPr id="14" name="Straight Connector 13">
            <a:extLst>
              <a:ext uri="{FF2B5EF4-FFF2-40B4-BE49-F238E27FC236}">
                <a16:creationId xmlns:a16="http://schemas.microsoft.com/office/drawing/2014/main" id="{1D97F25C-2453-254F-BFE9-FFC55D955A80}"/>
              </a:ext>
            </a:extLst>
          </p:cNvPr>
          <p:cNvCxnSpPr>
            <a:cxnSpLocks/>
          </p:cNvCxnSpPr>
          <p:nvPr/>
        </p:nvCxnSpPr>
        <p:spPr>
          <a:xfrm>
            <a:off x="2293434" y="3369071"/>
            <a:ext cx="0" cy="187154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2927F0C-3C3A-EB40-B9C6-1569B03231A7}"/>
              </a:ext>
            </a:extLst>
          </p:cNvPr>
          <p:cNvCxnSpPr>
            <a:cxnSpLocks/>
          </p:cNvCxnSpPr>
          <p:nvPr/>
        </p:nvCxnSpPr>
        <p:spPr>
          <a:xfrm>
            <a:off x="4178110" y="3311593"/>
            <a:ext cx="0" cy="185667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C3B80E6-8FC8-DD40-A122-01C7C8413AC7}"/>
              </a:ext>
            </a:extLst>
          </p:cNvPr>
          <p:cNvCxnSpPr>
            <a:cxnSpLocks/>
          </p:cNvCxnSpPr>
          <p:nvPr/>
        </p:nvCxnSpPr>
        <p:spPr>
          <a:xfrm>
            <a:off x="6091353" y="3327676"/>
            <a:ext cx="0" cy="161506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2501E28-37C9-A343-B475-A66CD24BE094}"/>
              </a:ext>
            </a:extLst>
          </p:cNvPr>
          <p:cNvCxnSpPr>
            <a:cxnSpLocks/>
          </p:cNvCxnSpPr>
          <p:nvPr/>
        </p:nvCxnSpPr>
        <p:spPr>
          <a:xfrm>
            <a:off x="7983314" y="3303616"/>
            <a:ext cx="0" cy="18997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D03BE99D-E111-B249-B38C-F832FA749F5C}"/>
              </a:ext>
            </a:extLst>
          </p:cNvPr>
          <p:cNvGrpSpPr/>
          <p:nvPr/>
        </p:nvGrpSpPr>
        <p:grpSpPr>
          <a:xfrm>
            <a:off x="7675475" y="3874549"/>
            <a:ext cx="602166" cy="450000"/>
            <a:chOff x="3207951" y="4095284"/>
            <a:chExt cx="602166" cy="450000"/>
          </a:xfrm>
        </p:grpSpPr>
        <p:sp>
          <p:nvSpPr>
            <p:cNvPr id="19" name="Oval 18">
              <a:extLst>
                <a:ext uri="{FF2B5EF4-FFF2-40B4-BE49-F238E27FC236}">
                  <a16:creationId xmlns:a16="http://schemas.microsoft.com/office/drawing/2014/main" id="{E798B1F2-CFE4-2043-9789-0AF544AE77F8}"/>
                </a:ext>
              </a:extLst>
            </p:cNvPr>
            <p:cNvSpPr/>
            <p:nvPr/>
          </p:nvSpPr>
          <p:spPr>
            <a:xfrm>
              <a:off x="3284034" y="409528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42FADC7-B729-394D-91CB-AF75B185FC48}"/>
                </a:ext>
              </a:extLst>
            </p:cNvPr>
            <p:cNvSpPr/>
            <p:nvPr/>
          </p:nvSpPr>
          <p:spPr>
            <a:xfrm>
              <a:off x="3207951" y="4201993"/>
              <a:ext cx="602166" cy="236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2.7x</a:t>
              </a:r>
            </a:p>
          </p:txBody>
        </p:sp>
      </p:grpSp>
      <p:grpSp>
        <p:nvGrpSpPr>
          <p:cNvPr id="21" name="Group 20">
            <a:extLst>
              <a:ext uri="{FF2B5EF4-FFF2-40B4-BE49-F238E27FC236}">
                <a16:creationId xmlns:a16="http://schemas.microsoft.com/office/drawing/2014/main" id="{A2631BBD-6D28-C94F-BC9E-E3A2F4B9A39F}"/>
              </a:ext>
            </a:extLst>
          </p:cNvPr>
          <p:cNvGrpSpPr/>
          <p:nvPr/>
        </p:nvGrpSpPr>
        <p:grpSpPr>
          <a:xfrm>
            <a:off x="2002518" y="3871545"/>
            <a:ext cx="602166" cy="450000"/>
            <a:chOff x="3207951" y="4095284"/>
            <a:chExt cx="602166" cy="450000"/>
          </a:xfrm>
        </p:grpSpPr>
        <p:sp>
          <p:nvSpPr>
            <p:cNvPr id="22" name="Oval 21">
              <a:extLst>
                <a:ext uri="{FF2B5EF4-FFF2-40B4-BE49-F238E27FC236}">
                  <a16:creationId xmlns:a16="http://schemas.microsoft.com/office/drawing/2014/main" id="{EAF7928F-7E1F-EB42-89A6-8CCDF36AC42B}"/>
                </a:ext>
              </a:extLst>
            </p:cNvPr>
            <p:cNvSpPr/>
            <p:nvPr/>
          </p:nvSpPr>
          <p:spPr>
            <a:xfrm>
              <a:off x="3284034" y="409528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142E724-3EE3-3144-A4D1-EBE1CF5C300D}"/>
                </a:ext>
              </a:extLst>
            </p:cNvPr>
            <p:cNvSpPr/>
            <p:nvPr/>
          </p:nvSpPr>
          <p:spPr>
            <a:xfrm>
              <a:off x="3207951" y="4201993"/>
              <a:ext cx="602166" cy="236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1.3x</a:t>
              </a:r>
            </a:p>
          </p:txBody>
        </p:sp>
      </p:grpSp>
      <p:grpSp>
        <p:nvGrpSpPr>
          <p:cNvPr id="24" name="Group 23">
            <a:extLst>
              <a:ext uri="{FF2B5EF4-FFF2-40B4-BE49-F238E27FC236}">
                <a16:creationId xmlns:a16="http://schemas.microsoft.com/office/drawing/2014/main" id="{D00BBDA2-466C-EE46-A9C8-D91D394BFAC2}"/>
              </a:ext>
            </a:extLst>
          </p:cNvPr>
          <p:cNvGrpSpPr/>
          <p:nvPr/>
        </p:nvGrpSpPr>
        <p:grpSpPr>
          <a:xfrm>
            <a:off x="3884312" y="3871545"/>
            <a:ext cx="602166" cy="450000"/>
            <a:chOff x="3207951" y="4095284"/>
            <a:chExt cx="602166" cy="450000"/>
          </a:xfrm>
        </p:grpSpPr>
        <p:sp>
          <p:nvSpPr>
            <p:cNvPr id="25" name="Oval 24">
              <a:extLst>
                <a:ext uri="{FF2B5EF4-FFF2-40B4-BE49-F238E27FC236}">
                  <a16:creationId xmlns:a16="http://schemas.microsoft.com/office/drawing/2014/main" id="{E0050A90-9957-6A46-A7A7-145BC75191A8}"/>
                </a:ext>
              </a:extLst>
            </p:cNvPr>
            <p:cNvSpPr/>
            <p:nvPr/>
          </p:nvSpPr>
          <p:spPr>
            <a:xfrm>
              <a:off x="3284034" y="409528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D40430C-24E8-074C-ACD5-AB276C657BA0}"/>
                </a:ext>
              </a:extLst>
            </p:cNvPr>
            <p:cNvSpPr/>
            <p:nvPr/>
          </p:nvSpPr>
          <p:spPr>
            <a:xfrm>
              <a:off x="3207951" y="4201993"/>
              <a:ext cx="602166" cy="236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1.3x</a:t>
              </a:r>
            </a:p>
          </p:txBody>
        </p:sp>
      </p:grpSp>
      <p:grpSp>
        <p:nvGrpSpPr>
          <p:cNvPr id="27" name="Group 26">
            <a:extLst>
              <a:ext uri="{FF2B5EF4-FFF2-40B4-BE49-F238E27FC236}">
                <a16:creationId xmlns:a16="http://schemas.microsoft.com/office/drawing/2014/main" id="{698E8A5E-B82A-594A-9DB5-A38ED235BDA7}"/>
              </a:ext>
            </a:extLst>
          </p:cNvPr>
          <p:cNvGrpSpPr/>
          <p:nvPr/>
        </p:nvGrpSpPr>
        <p:grpSpPr>
          <a:xfrm>
            <a:off x="5794917" y="3885993"/>
            <a:ext cx="602166" cy="450000"/>
            <a:chOff x="3207951" y="4095284"/>
            <a:chExt cx="602166" cy="450000"/>
          </a:xfrm>
        </p:grpSpPr>
        <p:sp>
          <p:nvSpPr>
            <p:cNvPr id="28" name="Oval 27">
              <a:extLst>
                <a:ext uri="{FF2B5EF4-FFF2-40B4-BE49-F238E27FC236}">
                  <a16:creationId xmlns:a16="http://schemas.microsoft.com/office/drawing/2014/main" id="{01FB3BB9-1FB1-5E47-96CC-9CAE616F95EA}"/>
                </a:ext>
              </a:extLst>
            </p:cNvPr>
            <p:cNvSpPr/>
            <p:nvPr/>
          </p:nvSpPr>
          <p:spPr>
            <a:xfrm>
              <a:off x="3284034" y="409528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E885A33-B760-BF41-B32C-B44607557869}"/>
                </a:ext>
              </a:extLst>
            </p:cNvPr>
            <p:cNvSpPr/>
            <p:nvPr/>
          </p:nvSpPr>
          <p:spPr>
            <a:xfrm>
              <a:off x="3207951" y="4201993"/>
              <a:ext cx="602166" cy="236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1.8x</a:t>
              </a:r>
            </a:p>
          </p:txBody>
        </p:sp>
      </p:grpSp>
      <p:graphicFrame>
        <p:nvGraphicFramePr>
          <p:cNvPr id="32" name="Chart 31">
            <a:extLst>
              <a:ext uri="{FF2B5EF4-FFF2-40B4-BE49-F238E27FC236}">
                <a16:creationId xmlns:a16="http://schemas.microsoft.com/office/drawing/2014/main" id="{22FC2532-09F4-3344-8223-BBE0BAE3D990}"/>
              </a:ext>
            </a:extLst>
          </p:cNvPr>
          <p:cNvGraphicFramePr>
            <a:graphicFrameLocks/>
          </p:cNvGraphicFramePr>
          <p:nvPr>
            <p:extLst>
              <p:ext uri="{D42A27DB-BD31-4B8C-83A1-F6EECF244321}">
                <p14:modId xmlns:p14="http://schemas.microsoft.com/office/powerpoint/2010/main" val="3269078032"/>
              </p:ext>
            </p:extLst>
          </p:nvPr>
        </p:nvGraphicFramePr>
        <p:xfrm>
          <a:off x="216717" y="1785666"/>
          <a:ext cx="8229600" cy="19056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3" name="Chart 32">
            <a:extLst>
              <a:ext uri="{FF2B5EF4-FFF2-40B4-BE49-F238E27FC236}">
                <a16:creationId xmlns:a16="http://schemas.microsoft.com/office/drawing/2014/main" id="{A0A02AD4-A0CE-4640-85F2-6EFC9D03DFB2}"/>
              </a:ext>
            </a:extLst>
          </p:cNvPr>
          <p:cNvGraphicFramePr>
            <a:graphicFrameLocks/>
          </p:cNvGraphicFramePr>
          <p:nvPr>
            <p:extLst>
              <p:ext uri="{D42A27DB-BD31-4B8C-83A1-F6EECF244321}">
                <p14:modId xmlns:p14="http://schemas.microsoft.com/office/powerpoint/2010/main" val="1184424626"/>
              </p:ext>
            </p:extLst>
          </p:nvPr>
        </p:nvGraphicFramePr>
        <p:xfrm>
          <a:off x="218955" y="3950341"/>
          <a:ext cx="8229600" cy="210148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172060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00F3-CBEF-8540-B974-E22F86292D9A}"/>
              </a:ext>
            </a:extLst>
          </p:cNvPr>
          <p:cNvSpPr>
            <a:spLocks noGrp="1"/>
          </p:cNvSpPr>
          <p:nvPr>
            <p:ph type="title"/>
          </p:nvPr>
        </p:nvSpPr>
        <p:spPr>
          <a:xfrm>
            <a:off x="838200" y="226226"/>
            <a:ext cx="10515600" cy="1046986"/>
          </a:xfrm>
        </p:spPr>
        <p:txBody>
          <a:bodyPr>
            <a:normAutofit/>
          </a:bodyPr>
          <a:lstStyle/>
          <a:p>
            <a:r>
              <a:rPr lang="en-US" sz="2800" b="1" dirty="0">
                <a:solidFill>
                  <a:prstClr val="black"/>
                </a:solidFill>
              </a:rPr>
              <a:t>Share of search interest across top and *notable brands</a:t>
            </a:r>
            <a:br>
              <a:rPr lang="en-US" sz="2800" dirty="0">
                <a:solidFill>
                  <a:prstClr val="black"/>
                </a:solidFill>
              </a:rPr>
            </a:br>
            <a:r>
              <a:rPr lang="en-US" sz="2000" dirty="0">
                <a:solidFill>
                  <a:prstClr val="black"/>
                </a:solidFill>
              </a:rPr>
              <a:t>Gauteng and Kwa-Zulu Natal</a:t>
            </a:r>
            <a:endParaRPr lang="en-US" dirty="0"/>
          </a:p>
        </p:txBody>
      </p:sp>
      <p:sp>
        <p:nvSpPr>
          <p:cNvPr id="5" name="Rectangle 4">
            <a:extLst>
              <a:ext uri="{FF2B5EF4-FFF2-40B4-BE49-F238E27FC236}">
                <a16:creationId xmlns:a16="http://schemas.microsoft.com/office/drawing/2014/main" id="{9594AE4C-28D3-194B-8568-C40C547C9B09}"/>
              </a:ext>
            </a:extLst>
          </p:cNvPr>
          <p:cNvSpPr/>
          <p:nvPr/>
        </p:nvSpPr>
        <p:spPr>
          <a:xfrm>
            <a:off x="0" y="5174174"/>
            <a:ext cx="12192000" cy="16956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35C7E7E-9E10-954A-87D3-BA7ACE13DAB2}"/>
              </a:ext>
            </a:extLst>
          </p:cNvPr>
          <p:cNvSpPr txBox="1"/>
          <p:nvPr/>
        </p:nvSpPr>
        <p:spPr>
          <a:xfrm>
            <a:off x="146756" y="5283200"/>
            <a:ext cx="5873044" cy="1600438"/>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Gauteng’s share of interest is increasingly dominated </a:t>
            </a:r>
            <a:r>
              <a:rPr lang="en-US" sz="1400" b="1" dirty="0">
                <a:solidFill>
                  <a:schemeClr val="bg1"/>
                </a:solidFill>
              </a:rPr>
              <a:t>(+18%) </a:t>
            </a:r>
            <a:r>
              <a:rPr lang="en-US" sz="1400" dirty="0">
                <a:solidFill>
                  <a:schemeClr val="bg1"/>
                </a:solidFill>
              </a:rPr>
              <a:t>by the two largest brands, Sealy and </a:t>
            </a:r>
            <a:r>
              <a:rPr lang="en-US" sz="1400" dirty="0" err="1">
                <a:solidFill>
                  <a:schemeClr val="bg1"/>
                </a:solidFill>
              </a:rPr>
              <a:t>Restonic</a:t>
            </a:r>
            <a:r>
              <a:rPr lang="en-US" sz="1400" dirty="0">
                <a:solidFill>
                  <a:schemeClr val="bg1"/>
                </a:solidFill>
              </a:rPr>
              <a:t> increasing their combined share of interest from </a:t>
            </a:r>
            <a:r>
              <a:rPr lang="en-US" sz="1400" b="1" dirty="0">
                <a:solidFill>
                  <a:schemeClr val="bg1"/>
                </a:solidFill>
              </a:rPr>
              <a:t>47%</a:t>
            </a:r>
            <a:r>
              <a:rPr lang="en-US" sz="1400" dirty="0">
                <a:solidFill>
                  <a:schemeClr val="bg1"/>
                </a:solidFill>
              </a:rPr>
              <a:t> in 2017 to </a:t>
            </a:r>
            <a:r>
              <a:rPr lang="en-US" sz="1400" b="1" dirty="0">
                <a:solidFill>
                  <a:schemeClr val="bg1"/>
                </a:solidFill>
              </a:rPr>
              <a:t>56%</a:t>
            </a:r>
            <a:r>
              <a:rPr lang="en-US" sz="1400" dirty="0">
                <a:solidFill>
                  <a:schemeClr val="bg1"/>
                </a:solidFill>
              </a:rPr>
              <a:t> in 2021 </a:t>
            </a:r>
          </a:p>
          <a:p>
            <a:pPr marL="285750" indent="-285750">
              <a:buFont typeface="Arial" panose="020B0604020202020204" pitchFamily="34" charset="0"/>
              <a:buChar char="•"/>
            </a:pPr>
            <a:r>
              <a:rPr lang="en-US" sz="1400" dirty="0">
                <a:solidFill>
                  <a:schemeClr val="bg1"/>
                </a:solidFill>
              </a:rPr>
              <a:t>The remaining top 3 brands, Cloud Nine </a:t>
            </a:r>
            <a:r>
              <a:rPr lang="en-US" sz="1400" b="1" dirty="0">
                <a:solidFill>
                  <a:schemeClr val="bg1"/>
                </a:solidFill>
              </a:rPr>
              <a:t>(-22%), </a:t>
            </a:r>
            <a:r>
              <a:rPr lang="en-US" sz="1400" dirty="0">
                <a:solidFill>
                  <a:schemeClr val="bg1"/>
                </a:solidFill>
              </a:rPr>
              <a:t>Simmons </a:t>
            </a:r>
            <a:r>
              <a:rPr lang="en-US" sz="1400" b="1" dirty="0">
                <a:solidFill>
                  <a:schemeClr val="bg1"/>
                </a:solidFill>
              </a:rPr>
              <a:t>(-50%) </a:t>
            </a:r>
            <a:r>
              <a:rPr lang="en-US" sz="1400" dirty="0">
                <a:solidFill>
                  <a:schemeClr val="bg1"/>
                </a:solidFill>
              </a:rPr>
              <a:t>and </a:t>
            </a:r>
            <a:r>
              <a:rPr lang="en-US" sz="1400" dirty="0" err="1">
                <a:solidFill>
                  <a:schemeClr val="bg1"/>
                </a:solidFill>
              </a:rPr>
              <a:t>Tempur</a:t>
            </a:r>
            <a:r>
              <a:rPr lang="en-US" sz="1400" dirty="0">
                <a:solidFill>
                  <a:schemeClr val="bg1"/>
                </a:solidFill>
              </a:rPr>
              <a:t> </a:t>
            </a:r>
            <a:r>
              <a:rPr lang="en-US" sz="1400" b="1" dirty="0">
                <a:solidFill>
                  <a:schemeClr val="bg1"/>
                </a:solidFill>
              </a:rPr>
              <a:t>(-32%) </a:t>
            </a:r>
            <a:r>
              <a:rPr lang="en-US" sz="1400" dirty="0">
                <a:solidFill>
                  <a:schemeClr val="bg1"/>
                </a:solidFill>
              </a:rPr>
              <a:t>all experienced significant declines</a:t>
            </a:r>
          </a:p>
          <a:p>
            <a:pPr marL="285750" indent="-285750">
              <a:buFont typeface="Arial" panose="020B0604020202020204" pitchFamily="34" charset="0"/>
              <a:buChar char="•"/>
            </a:pPr>
            <a:r>
              <a:rPr lang="en-US" sz="1400" dirty="0">
                <a:solidFill>
                  <a:schemeClr val="bg1"/>
                </a:solidFill>
              </a:rPr>
              <a:t>Notably, Slumberland </a:t>
            </a:r>
            <a:r>
              <a:rPr lang="en-US" sz="1400" b="1" dirty="0">
                <a:solidFill>
                  <a:schemeClr val="bg1"/>
                </a:solidFill>
              </a:rPr>
              <a:t>(+84%) </a:t>
            </a:r>
            <a:r>
              <a:rPr lang="en-US" sz="1400" dirty="0">
                <a:solidFill>
                  <a:schemeClr val="bg1"/>
                </a:solidFill>
              </a:rPr>
              <a:t>and King </a:t>
            </a:r>
            <a:r>
              <a:rPr lang="en-US" sz="1400" dirty="0" err="1">
                <a:solidFill>
                  <a:schemeClr val="bg1"/>
                </a:solidFill>
              </a:rPr>
              <a:t>Koil</a:t>
            </a:r>
            <a:r>
              <a:rPr lang="en-US" sz="1400" dirty="0">
                <a:solidFill>
                  <a:schemeClr val="bg1"/>
                </a:solidFill>
              </a:rPr>
              <a:t> </a:t>
            </a:r>
            <a:r>
              <a:rPr lang="en-US" sz="1400" b="1" dirty="0">
                <a:solidFill>
                  <a:schemeClr val="bg1"/>
                </a:solidFill>
              </a:rPr>
              <a:t>(+165%) </a:t>
            </a:r>
            <a:r>
              <a:rPr lang="en-US" sz="1400" dirty="0">
                <a:solidFill>
                  <a:schemeClr val="bg1"/>
                </a:solidFill>
              </a:rPr>
              <a:t>increased their share of interest to </a:t>
            </a:r>
            <a:r>
              <a:rPr lang="en-US" sz="1400" b="1" dirty="0">
                <a:solidFill>
                  <a:schemeClr val="bg1"/>
                </a:solidFill>
              </a:rPr>
              <a:t>2.3% </a:t>
            </a:r>
            <a:r>
              <a:rPr lang="en-US" sz="1400" dirty="0">
                <a:solidFill>
                  <a:schemeClr val="bg1"/>
                </a:solidFill>
              </a:rPr>
              <a:t>and </a:t>
            </a:r>
            <a:r>
              <a:rPr lang="en-US" sz="1400" b="1" dirty="0">
                <a:solidFill>
                  <a:schemeClr val="bg1"/>
                </a:solidFill>
              </a:rPr>
              <a:t>2.1% </a:t>
            </a:r>
            <a:r>
              <a:rPr lang="en-US" sz="1400" dirty="0">
                <a:solidFill>
                  <a:schemeClr val="bg1"/>
                </a:solidFill>
              </a:rPr>
              <a:t>respectively</a:t>
            </a:r>
          </a:p>
        </p:txBody>
      </p:sp>
      <p:cxnSp>
        <p:nvCxnSpPr>
          <p:cNvPr id="13" name="Straight Connector 12">
            <a:extLst>
              <a:ext uri="{FF2B5EF4-FFF2-40B4-BE49-F238E27FC236}">
                <a16:creationId xmlns:a16="http://schemas.microsoft.com/office/drawing/2014/main" id="{44C54723-BE67-484F-82A2-1CF431834398}"/>
              </a:ext>
            </a:extLst>
          </p:cNvPr>
          <p:cNvCxnSpPr>
            <a:cxnSpLocks/>
          </p:cNvCxnSpPr>
          <p:nvPr/>
        </p:nvCxnSpPr>
        <p:spPr>
          <a:xfrm>
            <a:off x="6096000" y="5283200"/>
            <a:ext cx="0" cy="145626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0767DB8-D475-2C4B-A776-6D1F2831769C}"/>
              </a:ext>
            </a:extLst>
          </p:cNvPr>
          <p:cNvCxnSpPr>
            <a:cxnSpLocks/>
          </p:cNvCxnSpPr>
          <p:nvPr/>
        </p:nvCxnSpPr>
        <p:spPr>
          <a:xfrm>
            <a:off x="6090356" y="1484487"/>
            <a:ext cx="5644" cy="34141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E00E4F-0C10-E449-A2D9-89E53BD4F655}"/>
              </a:ext>
            </a:extLst>
          </p:cNvPr>
          <p:cNvSpPr txBox="1"/>
          <p:nvPr/>
        </p:nvSpPr>
        <p:spPr>
          <a:xfrm>
            <a:off x="6242756" y="5287081"/>
            <a:ext cx="5873044" cy="1600438"/>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Similar to Gauteng, Western Cape’s share of interest is increasingly dominated </a:t>
            </a:r>
            <a:r>
              <a:rPr lang="en-US" sz="1400" b="1" dirty="0">
                <a:solidFill>
                  <a:schemeClr val="bg1"/>
                </a:solidFill>
              </a:rPr>
              <a:t>(+12%)</a:t>
            </a:r>
            <a:r>
              <a:rPr lang="en-US" sz="1400" dirty="0">
                <a:solidFill>
                  <a:schemeClr val="bg1"/>
                </a:solidFill>
              </a:rPr>
              <a:t> by Sealy and </a:t>
            </a:r>
            <a:r>
              <a:rPr lang="en-US" sz="1400" dirty="0" err="1">
                <a:solidFill>
                  <a:schemeClr val="bg1"/>
                </a:solidFill>
              </a:rPr>
              <a:t>Restonic</a:t>
            </a:r>
            <a:r>
              <a:rPr lang="en-US" sz="1400" dirty="0">
                <a:solidFill>
                  <a:schemeClr val="bg1"/>
                </a:solidFill>
              </a:rPr>
              <a:t> increasing their combined share of interest from </a:t>
            </a:r>
            <a:r>
              <a:rPr lang="en-US" sz="1400" b="1" dirty="0">
                <a:solidFill>
                  <a:schemeClr val="bg1"/>
                </a:solidFill>
              </a:rPr>
              <a:t>50%</a:t>
            </a:r>
            <a:r>
              <a:rPr lang="en-US" sz="1400" dirty="0">
                <a:solidFill>
                  <a:schemeClr val="bg1"/>
                </a:solidFill>
              </a:rPr>
              <a:t> in 2017 to </a:t>
            </a:r>
            <a:r>
              <a:rPr lang="en-US" sz="1400" b="1" dirty="0">
                <a:solidFill>
                  <a:schemeClr val="bg1"/>
                </a:solidFill>
              </a:rPr>
              <a:t>56%</a:t>
            </a:r>
            <a:r>
              <a:rPr lang="en-US" sz="1400" dirty="0">
                <a:solidFill>
                  <a:schemeClr val="bg1"/>
                </a:solidFill>
              </a:rPr>
              <a:t> in 2021</a:t>
            </a:r>
          </a:p>
          <a:p>
            <a:pPr marL="285750" indent="-285750">
              <a:buFont typeface="Arial" panose="020B0604020202020204" pitchFamily="34" charset="0"/>
              <a:buChar char="•"/>
            </a:pPr>
            <a:r>
              <a:rPr lang="en-US" sz="1400" dirty="0">
                <a:solidFill>
                  <a:schemeClr val="bg1"/>
                </a:solidFill>
              </a:rPr>
              <a:t>Likewise, the remaining top 3 brands, Cloud Nine </a:t>
            </a:r>
            <a:r>
              <a:rPr lang="en-US" sz="1400" b="1" dirty="0">
                <a:solidFill>
                  <a:schemeClr val="bg1"/>
                </a:solidFill>
              </a:rPr>
              <a:t>(-15%)</a:t>
            </a:r>
            <a:r>
              <a:rPr lang="en-US" sz="1400" dirty="0">
                <a:solidFill>
                  <a:schemeClr val="bg1"/>
                </a:solidFill>
              </a:rPr>
              <a:t>, Simmons </a:t>
            </a:r>
            <a:r>
              <a:rPr lang="en-US" sz="1400" b="1" dirty="0">
                <a:solidFill>
                  <a:schemeClr val="bg1"/>
                </a:solidFill>
              </a:rPr>
              <a:t>(-36%)</a:t>
            </a:r>
            <a:r>
              <a:rPr lang="en-US" sz="1400" dirty="0">
                <a:solidFill>
                  <a:schemeClr val="bg1"/>
                </a:solidFill>
              </a:rPr>
              <a:t> and </a:t>
            </a:r>
            <a:r>
              <a:rPr lang="en-US" sz="1400" dirty="0" err="1">
                <a:solidFill>
                  <a:schemeClr val="bg1"/>
                </a:solidFill>
              </a:rPr>
              <a:t>Tempur</a:t>
            </a:r>
            <a:r>
              <a:rPr lang="en-US" sz="1400" dirty="0">
                <a:solidFill>
                  <a:schemeClr val="bg1"/>
                </a:solidFill>
              </a:rPr>
              <a:t> </a:t>
            </a:r>
            <a:r>
              <a:rPr lang="en-US" sz="1400" b="1" dirty="0">
                <a:solidFill>
                  <a:schemeClr val="bg1"/>
                </a:solidFill>
              </a:rPr>
              <a:t>(-34%)</a:t>
            </a:r>
            <a:r>
              <a:rPr lang="en-US" sz="1400" dirty="0">
                <a:solidFill>
                  <a:schemeClr val="bg1"/>
                </a:solidFill>
              </a:rPr>
              <a:t> all experienced significant declines</a:t>
            </a:r>
          </a:p>
          <a:p>
            <a:pPr marL="285750" indent="-285750">
              <a:buFont typeface="Arial" panose="020B0604020202020204" pitchFamily="34" charset="0"/>
              <a:buChar char="•"/>
            </a:pPr>
            <a:r>
              <a:rPr lang="en-US" sz="1400" dirty="0">
                <a:solidFill>
                  <a:schemeClr val="bg1"/>
                </a:solidFill>
              </a:rPr>
              <a:t>Slumberland was a notable entrant in 2018 with sufficient search volume to be included in the analysis, ending with </a:t>
            </a:r>
            <a:r>
              <a:rPr lang="en-US" sz="1400" b="1" dirty="0">
                <a:solidFill>
                  <a:schemeClr val="bg1"/>
                </a:solidFill>
              </a:rPr>
              <a:t>3.29% </a:t>
            </a:r>
            <a:r>
              <a:rPr lang="en-US" sz="1400" dirty="0">
                <a:solidFill>
                  <a:schemeClr val="bg1"/>
                </a:solidFill>
              </a:rPr>
              <a:t>share of interest in 2021</a:t>
            </a:r>
          </a:p>
        </p:txBody>
      </p:sp>
      <p:sp>
        <p:nvSpPr>
          <p:cNvPr id="46" name="TextBox 45">
            <a:extLst>
              <a:ext uri="{FF2B5EF4-FFF2-40B4-BE49-F238E27FC236}">
                <a16:creationId xmlns:a16="http://schemas.microsoft.com/office/drawing/2014/main" id="{B803A67C-085F-8B4A-93F0-5F2E48EF2521}"/>
              </a:ext>
            </a:extLst>
          </p:cNvPr>
          <p:cNvSpPr txBox="1"/>
          <p:nvPr/>
        </p:nvSpPr>
        <p:spPr>
          <a:xfrm>
            <a:off x="732366" y="4906585"/>
            <a:ext cx="10574868" cy="246221"/>
          </a:xfrm>
          <a:prstGeom prst="rect">
            <a:avLst/>
          </a:prstGeom>
          <a:noFill/>
        </p:spPr>
        <p:txBody>
          <a:bodyPr wrap="square" rtlCol="0">
            <a:spAutoFit/>
          </a:bodyPr>
          <a:lstStyle/>
          <a:p>
            <a:r>
              <a:rPr lang="en-US" sz="1000" dirty="0">
                <a:solidFill>
                  <a:schemeClr val="tx1">
                    <a:lumMod val="50000"/>
                    <a:lumOff val="50000"/>
                  </a:schemeClr>
                </a:solidFill>
              </a:rPr>
              <a:t>*Notable brands are Bravo brands with sufficient search volume to be included at a provincial level</a:t>
            </a:r>
          </a:p>
        </p:txBody>
      </p:sp>
      <p:graphicFrame>
        <p:nvGraphicFramePr>
          <p:cNvPr id="49" name="Content Placeholder 48">
            <a:extLst>
              <a:ext uri="{FF2B5EF4-FFF2-40B4-BE49-F238E27FC236}">
                <a16:creationId xmlns:a16="http://schemas.microsoft.com/office/drawing/2014/main" id="{7B1BA171-ADC8-1D4D-B82F-405C83D2C7C8}"/>
              </a:ext>
            </a:extLst>
          </p:cNvPr>
          <p:cNvGraphicFramePr>
            <a:graphicFrameLocks noGrp="1"/>
          </p:cNvGraphicFramePr>
          <p:nvPr>
            <p:ph sz="half" idx="1"/>
            <p:extLst>
              <p:ext uri="{D42A27DB-BD31-4B8C-83A1-F6EECF244321}">
                <p14:modId xmlns:p14="http://schemas.microsoft.com/office/powerpoint/2010/main" val="1926604806"/>
              </p:ext>
            </p:extLst>
          </p:nvPr>
        </p:nvGraphicFramePr>
        <p:xfrm>
          <a:off x="522108" y="1293813"/>
          <a:ext cx="5181600" cy="36131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2" name="Content Placeholder 51">
            <a:extLst>
              <a:ext uri="{FF2B5EF4-FFF2-40B4-BE49-F238E27FC236}">
                <a16:creationId xmlns:a16="http://schemas.microsoft.com/office/drawing/2014/main" id="{329BA36C-27E4-1141-BC90-332B93EDE86E}"/>
              </a:ext>
            </a:extLst>
          </p:cNvPr>
          <p:cNvGraphicFramePr>
            <a:graphicFrameLocks noGrp="1"/>
          </p:cNvGraphicFramePr>
          <p:nvPr>
            <p:ph sz="half" idx="2"/>
            <p:extLst>
              <p:ext uri="{D42A27DB-BD31-4B8C-83A1-F6EECF244321}">
                <p14:modId xmlns:p14="http://schemas.microsoft.com/office/powerpoint/2010/main" val="1322337187"/>
              </p:ext>
            </p:extLst>
          </p:nvPr>
        </p:nvGraphicFramePr>
        <p:xfrm>
          <a:off x="6285090" y="1273175"/>
          <a:ext cx="5181600" cy="363378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4996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00F3-CBEF-8540-B974-E22F86292D9A}"/>
              </a:ext>
            </a:extLst>
          </p:cNvPr>
          <p:cNvSpPr>
            <a:spLocks noGrp="1"/>
          </p:cNvSpPr>
          <p:nvPr>
            <p:ph type="title"/>
          </p:nvPr>
        </p:nvSpPr>
        <p:spPr>
          <a:xfrm>
            <a:off x="832556" y="377002"/>
            <a:ext cx="10515600" cy="1046986"/>
          </a:xfrm>
        </p:spPr>
        <p:txBody>
          <a:bodyPr>
            <a:normAutofit/>
          </a:bodyPr>
          <a:lstStyle/>
          <a:p>
            <a:r>
              <a:rPr lang="en-US" sz="2800" b="1" dirty="0">
                <a:solidFill>
                  <a:prstClr val="black"/>
                </a:solidFill>
              </a:rPr>
              <a:t>Share of search interest across top and *notable brands</a:t>
            </a:r>
            <a:br>
              <a:rPr lang="en-US" sz="2800" b="1" dirty="0">
                <a:solidFill>
                  <a:prstClr val="black"/>
                </a:solidFill>
              </a:rPr>
            </a:br>
            <a:r>
              <a:rPr lang="en-US" sz="2000" dirty="0">
                <a:solidFill>
                  <a:prstClr val="black"/>
                </a:solidFill>
              </a:rPr>
              <a:t>Western Cape and Eastern cape</a:t>
            </a:r>
            <a:endParaRPr lang="en-US" dirty="0"/>
          </a:p>
        </p:txBody>
      </p:sp>
      <p:sp>
        <p:nvSpPr>
          <p:cNvPr id="5" name="Rectangle 4">
            <a:extLst>
              <a:ext uri="{FF2B5EF4-FFF2-40B4-BE49-F238E27FC236}">
                <a16:creationId xmlns:a16="http://schemas.microsoft.com/office/drawing/2014/main" id="{9594AE4C-28D3-194B-8568-C40C547C9B09}"/>
              </a:ext>
            </a:extLst>
          </p:cNvPr>
          <p:cNvSpPr/>
          <p:nvPr/>
        </p:nvSpPr>
        <p:spPr>
          <a:xfrm>
            <a:off x="0" y="5174174"/>
            <a:ext cx="12192000" cy="16956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35C7E7E-9E10-954A-87D3-BA7ACE13DAB2}"/>
              </a:ext>
            </a:extLst>
          </p:cNvPr>
          <p:cNvSpPr txBox="1"/>
          <p:nvPr/>
        </p:nvSpPr>
        <p:spPr>
          <a:xfrm>
            <a:off x="146756" y="5283200"/>
            <a:ext cx="5873044" cy="1600438"/>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Sealy has not always been the dominant brand in Western Cape, Cloud Nine was more popular in 2018 and 2019, however, the recent national decline of Cloud Nine has seen Sealy assert itself as the dominant brand with </a:t>
            </a:r>
            <a:r>
              <a:rPr lang="en-US" sz="1400" b="1" dirty="0">
                <a:solidFill>
                  <a:schemeClr val="bg1"/>
                </a:solidFill>
              </a:rPr>
              <a:t>40%</a:t>
            </a:r>
            <a:r>
              <a:rPr lang="en-US" sz="1400" dirty="0">
                <a:solidFill>
                  <a:schemeClr val="bg1"/>
                </a:solidFill>
              </a:rPr>
              <a:t> share of interest</a:t>
            </a:r>
          </a:p>
          <a:p>
            <a:pPr marL="285750" indent="-285750">
              <a:buFont typeface="Arial" panose="020B0604020202020204" pitchFamily="34" charset="0"/>
              <a:buChar char="•"/>
            </a:pPr>
            <a:r>
              <a:rPr lang="en-US" sz="1400" dirty="0" err="1">
                <a:solidFill>
                  <a:schemeClr val="bg1"/>
                </a:solidFill>
              </a:rPr>
              <a:t>Edblo</a:t>
            </a:r>
            <a:r>
              <a:rPr lang="en-US" sz="1400" dirty="0">
                <a:solidFill>
                  <a:schemeClr val="bg1"/>
                </a:solidFill>
              </a:rPr>
              <a:t> has also gained share of interest increasing from 1.1% to 5.4%</a:t>
            </a:r>
          </a:p>
          <a:p>
            <a:pPr marL="285750" indent="-285750">
              <a:buFont typeface="Arial" panose="020B0604020202020204" pitchFamily="34" charset="0"/>
              <a:buChar char="•"/>
            </a:pPr>
            <a:r>
              <a:rPr lang="en-US" sz="1400" dirty="0" err="1">
                <a:solidFill>
                  <a:schemeClr val="bg1"/>
                </a:solidFill>
              </a:rPr>
              <a:t>Restonic</a:t>
            </a:r>
            <a:r>
              <a:rPr lang="en-US" sz="1400" dirty="0">
                <a:solidFill>
                  <a:schemeClr val="bg1"/>
                </a:solidFill>
              </a:rPr>
              <a:t> moved from the 4</a:t>
            </a:r>
            <a:r>
              <a:rPr lang="en-US" sz="1400" baseline="30000" dirty="0">
                <a:solidFill>
                  <a:schemeClr val="bg1"/>
                </a:solidFill>
              </a:rPr>
              <a:t>th</a:t>
            </a:r>
            <a:r>
              <a:rPr lang="en-US" sz="1400" dirty="0">
                <a:solidFill>
                  <a:schemeClr val="bg1"/>
                </a:solidFill>
              </a:rPr>
              <a:t> most popular brand to the 3rd most and is quickly closing the gap between itself and Cloud Nine</a:t>
            </a:r>
          </a:p>
        </p:txBody>
      </p:sp>
      <p:cxnSp>
        <p:nvCxnSpPr>
          <p:cNvPr id="13" name="Straight Connector 12">
            <a:extLst>
              <a:ext uri="{FF2B5EF4-FFF2-40B4-BE49-F238E27FC236}">
                <a16:creationId xmlns:a16="http://schemas.microsoft.com/office/drawing/2014/main" id="{44C54723-BE67-484F-82A2-1CF431834398}"/>
              </a:ext>
            </a:extLst>
          </p:cNvPr>
          <p:cNvCxnSpPr>
            <a:cxnSpLocks/>
          </p:cNvCxnSpPr>
          <p:nvPr/>
        </p:nvCxnSpPr>
        <p:spPr>
          <a:xfrm>
            <a:off x="6096000" y="5283200"/>
            <a:ext cx="0" cy="145626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0767DB8-D475-2C4B-A776-6D1F2831769C}"/>
              </a:ext>
            </a:extLst>
          </p:cNvPr>
          <p:cNvCxnSpPr>
            <a:cxnSpLocks/>
          </p:cNvCxnSpPr>
          <p:nvPr/>
        </p:nvCxnSpPr>
        <p:spPr>
          <a:xfrm>
            <a:off x="6090356" y="1608666"/>
            <a:ext cx="5644" cy="34141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E00E4F-0C10-E449-A2D9-89E53BD4F655}"/>
              </a:ext>
            </a:extLst>
          </p:cNvPr>
          <p:cNvSpPr txBox="1"/>
          <p:nvPr/>
        </p:nvSpPr>
        <p:spPr>
          <a:xfrm>
            <a:off x="6242756" y="5287081"/>
            <a:ext cx="5873044" cy="1600438"/>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Experience in Eastern Cape has been more volatile than other provinces, likely driven by lower search volumes</a:t>
            </a:r>
          </a:p>
          <a:p>
            <a:pPr marL="285750" indent="-285750">
              <a:buFont typeface="Arial" panose="020B0604020202020204" pitchFamily="34" charset="0"/>
              <a:buChar char="•"/>
            </a:pPr>
            <a:r>
              <a:rPr lang="en-US" sz="1400" dirty="0">
                <a:solidFill>
                  <a:schemeClr val="bg1"/>
                </a:solidFill>
              </a:rPr>
              <a:t>Similar to Western Cape, Sealy was not always the most dominant brand with Cloud Nine having </a:t>
            </a:r>
            <a:r>
              <a:rPr lang="en-US" sz="1400" b="1" dirty="0">
                <a:solidFill>
                  <a:schemeClr val="bg1"/>
                </a:solidFill>
              </a:rPr>
              <a:t>61%</a:t>
            </a:r>
            <a:r>
              <a:rPr lang="en-US" sz="1400" dirty="0">
                <a:solidFill>
                  <a:schemeClr val="bg1"/>
                </a:solidFill>
              </a:rPr>
              <a:t> share of interest in 2021, however, by 2021 Sealy was the dominant brand with </a:t>
            </a:r>
            <a:r>
              <a:rPr lang="en-US" sz="1400" b="1" dirty="0">
                <a:solidFill>
                  <a:schemeClr val="bg1"/>
                </a:solidFill>
              </a:rPr>
              <a:t>40%</a:t>
            </a:r>
            <a:r>
              <a:rPr lang="en-US" sz="1400" dirty="0">
                <a:solidFill>
                  <a:schemeClr val="bg1"/>
                </a:solidFill>
              </a:rPr>
              <a:t> share of interest</a:t>
            </a:r>
          </a:p>
          <a:p>
            <a:pPr marL="285750" indent="-285750">
              <a:buFont typeface="Arial" panose="020B0604020202020204" pitchFamily="34" charset="0"/>
              <a:buChar char="•"/>
            </a:pPr>
            <a:r>
              <a:rPr lang="en-US" sz="1400" dirty="0" err="1">
                <a:solidFill>
                  <a:schemeClr val="bg1"/>
                </a:solidFill>
              </a:rPr>
              <a:t>Restonic</a:t>
            </a:r>
            <a:r>
              <a:rPr lang="en-US" sz="1400" dirty="0">
                <a:solidFill>
                  <a:schemeClr val="bg1"/>
                </a:solidFill>
              </a:rPr>
              <a:t> was able to displace Cloud Nine in 2021 as the second most popular brand</a:t>
            </a:r>
          </a:p>
        </p:txBody>
      </p:sp>
      <p:graphicFrame>
        <p:nvGraphicFramePr>
          <p:cNvPr id="16" name="Content Placeholder 15">
            <a:extLst>
              <a:ext uri="{FF2B5EF4-FFF2-40B4-BE49-F238E27FC236}">
                <a16:creationId xmlns:a16="http://schemas.microsoft.com/office/drawing/2014/main" id="{935B71D6-9003-B844-BC6D-34C22027CF63}"/>
              </a:ext>
            </a:extLst>
          </p:cNvPr>
          <p:cNvGraphicFramePr>
            <a:graphicFrameLocks noGrp="1"/>
          </p:cNvGraphicFramePr>
          <p:nvPr>
            <p:ph sz="half" idx="1"/>
            <p:extLst>
              <p:ext uri="{D42A27DB-BD31-4B8C-83A1-F6EECF244321}">
                <p14:modId xmlns:p14="http://schemas.microsoft.com/office/powerpoint/2010/main" val="1629596013"/>
              </p:ext>
            </p:extLst>
          </p:nvPr>
        </p:nvGraphicFramePr>
        <p:xfrm>
          <a:off x="217312" y="1423988"/>
          <a:ext cx="5181600" cy="35988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Content Placeholder 24">
            <a:extLst>
              <a:ext uri="{FF2B5EF4-FFF2-40B4-BE49-F238E27FC236}">
                <a16:creationId xmlns:a16="http://schemas.microsoft.com/office/drawing/2014/main" id="{79AA5CBD-87F9-1249-9A49-E2C1B5AA1C67}"/>
              </a:ext>
            </a:extLst>
          </p:cNvPr>
          <p:cNvGraphicFramePr>
            <a:graphicFrameLocks noGrp="1"/>
          </p:cNvGraphicFramePr>
          <p:nvPr>
            <p:ph sz="half" idx="2"/>
            <p:extLst>
              <p:ext uri="{D42A27DB-BD31-4B8C-83A1-F6EECF244321}">
                <p14:modId xmlns:p14="http://schemas.microsoft.com/office/powerpoint/2010/main" val="337729007"/>
              </p:ext>
            </p:extLst>
          </p:nvPr>
        </p:nvGraphicFramePr>
        <p:xfrm>
          <a:off x="6522159" y="1423988"/>
          <a:ext cx="5181600" cy="359886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80467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B9A6C-AE84-0143-AA20-3981D6570EDC}"/>
              </a:ext>
            </a:extLst>
          </p:cNvPr>
          <p:cNvSpPr>
            <a:spLocks noGrp="1"/>
          </p:cNvSpPr>
          <p:nvPr>
            <p:ph type="ctrTitle"/>
          </p:nvPr>
        </p:nvSpPr>
        <p:spPr/>
        <p:txBody>
          <a:bodyPr/>
          <a:lstStyle/>
          <a:p>
            <a:r>
              <a:rPr lang="en-US" dirty="0"/>
              <a:t>Sealy deep dive</a:t>
            </a:r>
          </a:p>
        </p:txBody>
      </p:sp>
      <p:sp>
        <p:nvSpPr>
          <p:cNvPr id="3" name="Subtitle 2">
            <a:extLst>
              <a:ext uri="{FF2B5EF4-FFF2-40B4-BE49-F238E27FC236}">
                <a16:creationId xmlns:a16="http://schemas.microsoft.com/office/drawing/2014/main" id="{1CB019E0-8977-704F-A089-96D1D09E0E8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47224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00F3-CBEF-8540-B974-E22F86292D9A}"/>
              </a:ext>
            </a:extLst>
          </p:cNvPr>
          <p:cNvSpPr>
            <a:spLocks noGrp="1"/>
          </p:cNvSpPr>
          <p:nvPr>
            <p:ph type="title"/>
          </p:nvPr>
        </p:nvSpPr>
        <p:spPr>
          <a:xfrm>
            <a:off x="838200" y="226226"/>
            <a:ext cx="10515600" cy="1046986"/>
          </a:xfrm>
        </p:spPr>
        <p:txBody>
          <a:bodyPr>
            <a:normAutofit/>
          </a:bodyPr>
          <a:lstStyle/>
          <a:p>
            <a:r>
              <a:rPr lang="en-US" sz="2800" b="1" dirty="0">
                <a:solidFill>
                  <a:prstClr val="black"/>
                </a:solidFill>
              </a:rPr>
              <a:t>Sealy Posturepedic search vs. all other Sealy search interest</a:t>
            </a:r>
            <a:br>
              <a:rPr lang="en-US" sz="2800" b="1" dirty="0">
                <a:solidFill>
                  <a:prstClr val="black"/>
                </a:solidFill>
              </a:rPr>
            </a:br>
            <a:r>
              <a:rPr lang="en-US" sz="2000" dirty="0">
                <a:solidFill>
                  <a:prstClr val="black"/>
                </a:solidFill>
              </a:rPr>
              <a:t>(Interest levels have been indexed to 2017 levels)</a:t>
            </a:r>
            <a:endParaRPr lang="en-US" dirty="0"/>
          </a:p>
        </p:txBody>
      </p:sp>
      <p:sp>
        <p:nvSpPr>
          <p:cNvPr id="5" name="Rectangle 4">
            <a:extLst>
              <a:ext uri="{FF2B5EF4-FFF2-40B4-BE49-F238E27FC236}">
                <a16:creationId xmlns:a16="http://schemas.microsoft.com/office/drawing/2014/main" id="{9594AE4C-28D3-194B-8568-C40C547C9B09}"/>
              </a:ext>
            </a:extLst>
          </p:cNvPr>
          <p:cNvSpPr/>
          <p:nvPr/>
        </p:nvSpPr>
        <p:spPr>
          <a:xfrm>
            <a:off x="0" y="5185463"/>
            <a:ext cx="12192000" cy="16956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35C7E7E-9E10-954A-87D3-BA7ACE13DAB2}"/>
              </a:ext>
            </a:extLst>
          </p:cNvPr>
          <p:cNvSpPr txBox="1"/>
          <p:nvPr/>
        </p:nvSpPr>
        <p:spPr>
          <a:xfrm>
            <a:off x="146756" y="5283200"/>
            <a:ext cx="5873044" cy="1600438"/>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Overall, Sealy’s interest has grown consistently year-on-year resulting in a total increase of </a:t>
            </a:r>
            <a:r>
              <a:rPr lang="en-US" sz="1400" b="1" dirty="0">
                <a:solidFill>
                  <a:schemeClr val="bg1"/>
                </a:solidFill>
              </a:rPr>
              <a:t>67%</a:t>
            </a:r>
          </a:p>
          <a:p>
            <a:pPr marL="285750" indent="-285750">
              <a:buFont typeface="Arial" panose="020B0604020202020204" pitchFamily="34" charset="0"/>
              <a:buChar char="•"/>
            </a:pPr>
            <a:r>
              <a:rPr lang="en-US" sz="1400" dirty="0">
                <a:solidFill>
                  <a:schemeClr val="bg1"/>
                </a:solidFill>
              </a:rPr>
              <a:t>All other Sealy interest, excluding Sealy Posturepedic, was the primary driver behind this behavior having consistent growth </a:t>
            </a:r>
            <a:r>
              <a:rPr lang="en-US" sz="1400" b="1" dirty="0">
                <a:solidFill>
                  <a:schemeClr val="bg1"/>
                </a:solidFill>
              </a:rPr>
              <a:t>(+16% p.a.) </a:t>
            </a:r>
            <a:r>
              <a:rPr lang="en-US" sz="1400" dirty="0">
                <a:solidFill>
                  <a:schemeClr val="bg1"/>
                </a:solidFill>
              </a:rPr>
              <a:t>whereas Sealy Posturepedic search interest growth was volatile</a:t>
            </a:r>
          </a:p>
          <a:p>
            <a:pPr marL="285750" indent="-285750">
              <a:buFont typeface="Arial" panose="020B0604020202020204" pitchFamily="34" charset="0"/>
              <a:buChar char="•"/>
            </a:pPr>
            <a:r>
              <a:rPr lang="en-US" sz="1400" dirty="0">
                <a:solidFill>
                  <a:schemeClr val="bg1"/>
                </a:solidFill>
              </a:rPr>
              <a:t>Sealy Posturepedic search interest hit its peak in 2021</a:t>
            </a:r>
          </a:p>
          <a:p>
            <a:pPr marL="285750" indent="-285750">
              <a:buFont typeface="Arial" panose="020B0604020202020204" pitchFamily="34" charset="0"/>
              <a:buChar char="•"/>
            </a:pPr>
            <a:endParaRPr lang="en-US" sz="1400" dirty="0">
              <a:solidFill>
                <a:schemeClr val="bg1"/>
              </a:solidFill>
            </a:endParaRPr>
          </a:p>
        </p:txBody>
      </p:sp>
      <p:cxnSp>
        <p:nvCxnSpPr>
          <p:cNvPr id="13" name="Straight Connector 12">
            <a:extLst>
              <a:ext uri="{FF2B5EF4-FFF2-40B4-BE49-F238E27FC236}">
                <a16:creationId xmlns:a16="http://schemas.microsoft.com/office/drawing/2014/main" id="{44C54723-BE67-484F-82A2-1CF431834398}"/>
              </a:ext>
            </a:extLst>
          </p:cNvPr>
          <p:cNvCxnSpPr>
            <a:cxnSpLocks/>
          </p:cNvCxnSpPr>
          <p:nvPr/>
        </p:nvCxnSpPr>
        <p:spPr>
          <a:xfrm>
            <a:off x="6096000" y="5283200"/>
            <a:ext cx="0" cy="145626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9599A3B-604A-8F4E-BC45-2436B38CEF9F}"/>
              </a:ext>
            </a:extLst>
          </p:cNvPr>
          <p:cNvSpPr txBox="1"/>
          <p:nvPr/>
        </p:nvSpPr>
        <p:spPr>
          <a:xfrm>
            <a:off x="6242756" y="5287081"/>
            <a:ext cx="5873044" cy="1384995"/>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Sealy Posturepedic’s proportion of total search interest decreased from </a:t>
            </a:r>
            <a:r>
              <a:rPr lang="en-US" sz="1400" b="1" dirty="0">
                <a:solidFill>
                  <a:schemeClr val="bg1"/>
                </a:solidFill>
              </a:rPr>
              <a:t>31%</a:t>
            </a:r>
            <a:r>
              <a:rPr lang="en-US" sz="1400" dirty="0">
                <a:solidFill>
                  <a:schemeClr val="bg1"/>
                </a:solidFill>
              </a:rPr>
              <a:t> in 2017 to a low of </a:t>
            </a:r>
            <a:r>
              <a:rPr lang="en-US" sz="1400" b="1" dirty="0">
                <a:solidFill>
                  <a:schemeClr val="bg1"/>
                </a:solidFill>
              </a:rPr>
              <a:t>16%</a:t>
            </a:r>
            <a:r>
              <a:rPr lang="en-US" sz="1400" dirty="0">
                <a:solidFill>
                  <a:schemeClr val="bg1"/>
                </a:solidFill>
              </a:rPr>
              <a:t> in 2019</a:t>
            </a:r>
          </a:p>
          <a:p>
            <a:pPr marL="285750" indent="-285750">
              <a:buFont typeface="Arial" panose="020B0604020202020204" pitchFamily="34" charset="0"/>
              <a:buChar char="•"/>
            </a:pPr>
            <a:r>
              <a:rPr lang="en-US" sz="1400" dirty="0">
                <a:solidFill>
                  <a:schemeClr val="bg1"/>
                </a:solidFill>
              </a:rPr>
              <a:t>The decreased proportion was driven by both increases in non-Sealy Posturepedic searches and a decline in Sealy Posturepedic searches</a:t>
            </a:r>
          </a:p>
          <a:p>
            <a:pPr marL="285750" indent="-285750">
              <a:buFont typeface="Arial" panose="020B0604020202020204" pitchFamily="34" charset="0"/>
              <a:buChar char="•"/>
            </a:pPr>
            <a:r>
              <a:rPr lang="en-US" sz="1400" dirty="0">
                <a:solidFill>
                  <a:schemeClr val="bg1"/>
                </a:solidFill>
              </a:rPr>
              <a:t>Although interest in Sealy Posturepedic peaked in 2021,  the proportion of total searches </a:t>
            </a:r>
            <a:r>
              <a:rPr lang="en-US" sz="1400" b="1" dirty="0">
                <a:solidFill>
                  <a:schemeClr val="bg1"/>
                </a:solidFill>
              </a:rPr>
              <a:t>(24%) </a:t>
            </a:r>
            <a:r>
              <a:rPr lang="en-US" sz="1400" dirty="0">
                <a:solidFill>
                  <a:schemeClr val="bg1"/>
                </a:solidFill>
              </a:rPr>
              <a:t>was still lower </a:t>
            </a:r>
            <a:r>
              <a:rPr lang="en-US" sz="1400" b="1" dirty="0">
                <a:solidFill>
                  <a:schemeClr val="bg1"/>
                </a:solidFill>
              </a:rPr>
              <a:t>(-23%)</a:t>
            </a:r>
            <a:r>
              <a:rPr lang="en-US" sz="1400" dirty="0">
                <a:solidFill>
                  <a:schemeClr val="bg1"/>
                </a:solidFill>
              </a:rPr>
              <a:t> than its peak in 2017 </a:t>
            </a:r>
            <a:r>
              <a:rPr lang="en-US" sz="1400" b="1" dirty="0">
                <a:solidFill>
                  <a:schemeClr val="bg1"/>
                </a:solidFill>
              </a:rPr>
              <a:t>(31%)</a:t>
            </a:r>
          </a:p>
        </p:txBody>
      </p:sp>
      <p:cxnSp>
        <p:nvCxnSpPr>
          <p:cNvPr id="25" name="Straight Connector 24">
            <a:extLst>
              <a:ext uri="{FF2B5EF4-FFF2-40B4-BE49-F238E27FC236}">
                <a16:creationId xmlns:a16="http://schemas.microsoft.com/office/drawing/2014/main" id="{EB4BEFCE-5C97-1F4A-99C9-7C25E01A2CE5}"/>
              </a:ext>
            </a:extLst>
          </p:cNvPr>
          <p:cNvCxnSpPr>
            <a:cxnSpLocks/>
          </p:cNvCxnSpPr>
          <p:nvPr/>
        </p:nvCxnSpPr>
        <p:spPr>
          <a:xfrm>
            <a:off x="6090356" y="1608666"/>
            <a:ext cx="5644" cy="34141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6" name="Content Placeholder 25">
            <a:extLst>
              <a:ext uri="{FF2B5EF4-FFF2-40B4-BE49-F238E27FC236}">
                <a16:creationId xmlns:a16="http://schemas.microsoft.com/office/drawing/2014/main" id="{2DCD4B30-687F-E045-B033-DF5153986B56}"/>
              </a:ext>
            </a:extLst>
          </p:cNvPr>
          <p:cNvGraphicFramePr>
            <a:graphicFrameLocks noGrp="1"/>
          </p:cNvGraphicFramePr>
          <p:nvPr>
            <p:ph sz="half" idx="1"/>
            <p:extLst>
              <p:ext uri="{D42A27DB-BD31-4B8C-83A1-F6EECF244321}">
                <p14:modId xmlns:p14="http://schemas.microsoft.com/office/powerpoint/2010/main" val="908675861"/>
              </p:ext>
            </p:extLst>
          </p:nvPr>
        </p:nvGraphicFramePr>
        <p:xfrm>
          <a:off x="838200" y="1371600"/>
          <a:ext cx="5181600" cy="36496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 name="Content Placeholder 26">
            <a:extLst>
              <a:ext uri="{FF2B5EF4-FFF2-40B4-BE49-F238E27FC236}">
                <a16:creationId xmlns:a16="http://schemas.microsoft.com/office/drawing/2014/main" id="{BFD4CE85-835C-BE4A-9631-1BDBF2BB2DA4}"/>
              </a:ext>
            </a:extLst>
          </p:cNvPr>
          <p:cNvGraphicFramePr>
            <a:graphicFrameLocks noGrp="1"/>
          </p:cNvGraphicFramePr>
          <p:nvPr>
            <p:ph sz="half" idx="2"/>
          </p:nvPr>
        </p:nvGraphicFramePr>
        <p:xfrm>
          <a:off x="6172200" y="1412875"/>
          <a:ext cx="5181600" cy="360997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199695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3F047-FF47-C742-816B-7F69BCC33E49}"/>
              </a:ext>
            </a:extLst>
          </p:cNvPr>
          <p:cNvSpPr>
            <a:spLocks noGrp="1"/>
          </p:cNvSpPr>
          <p:nvPr>
            <p:ph type="title"/>
          </p:nvPr>
        </p:nvSpPr>
        <p:spPr/>
        <p:txBody>
          <a:bodyPr/>
          <a:lstStyle/>
          <a:p>
            <a:r>
              <a:rPr lang="en-US" dirty="0"/>
              <a:t>Time analysis</a:t>
            </a:r>
          </a:p>
        </p:txBody>
      </p:sp>
      <p:sp>
        <p:nvSpPr>
          <p:cNvPr id="3" name="Text Placeholder 2">
            <a:extLst>
              <a:ext uri="{FF2B5EF4-FFF2-40B4-BE49-F238E27FC236}">
                <a16:creationId xmlns:a16="http://schemas.microsoft.com/office/drawing/2014/main" id="{68042324-61BD-374C-9B83-F35B0033AF6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8408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1FD50-4B90-254A-A7EA-AB7DE1AF4333}"/>
              </a:ext>
            </a:extLst>
          </p:cNvPr>
          <p:cNvSpPr>
            <a:spLocks noGrp="1"/>
          </p:cNvSpPr>
          <p:nvPr>
            <p:ph type="title"/>
          </p:nvPr>
        </p:nvSpPr>
        <p:spPr>
          <a:xfrm>
            <a:off x="838200" y="365125"/>
            <a:ext cx="7861300" cy="1325563"/>
          </a:xfrm>
        </p:spPr>
        <p:txBody>
          <a:bodyPr>
            <a:normAutofit/>
          </a:bodyPr>
          <a:lstStyle/>
          <a:p>
            <a:r>
              <a:rPr lang="en-US" sz="2800" b="1" dirty="0">
                <a:solidFill>
                  <a:prstClr val="black"/>
                </a:solidFill>
              </a:rPr>
              <a:t>Monthly mattress brand search interest</a:t>
            </a:r>
            <a:br>
              <a:rPr lang="en-US" sz="2800" dirty="0">
                <a:solidFill>
                  <a:prstClr val="black"/>
                </a:solidFill>
              </a:rPr>
            </a:br>
            <a:r>
              <a:rPr lang="en-US" sz="2000" dirty="0">
                <a:solidFill>
                  <a:prstClr val="black"/>
                </a:solidFill>
              </a:rPr>
              <a:t>(Interest levels have been indexed to November 2020)</a:t>
            </a:r>
            <a:endParaRPr lang="en-US" dirty="0"/>
          </a:p>
        </p:txBody>
      </p:sp>
      <p:sp>
        <p:nvSpPr>
          <p:cNvPr id="4" name="Rectangle 3">
            <a:extLst>
              <a:ext uri="{FF2B5EF4-FFF2-40B4-BE49-F238E27FC236}">
                <a16:creationId xmlns:a16="http://schemas.microsoft.com/office/drawing/2014/main" id="{112BABAF-FEED-7940-8009-F46C13298744}"/>
              </a:ext>
            </a:extLst>
          </p:cNvPr>
          <p:cNvSpPr/>
          <p:nvPr/>
        </p:nvSpPr>
        <p:spPr>
          <a:xfrm rot="5400000">
            <a:off x="6939277" y="1709936"/>
            <a:ext cx="6870700" cy="364274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17D1D3F-B782-3041-AD54-3EED6CDC5B97}"/>
              </a:ext>
            </a:extLst>
          </p:cNvPr>
          <p:cNvSpPr txBox="1"/>
          <p:nvPr/>
        </p:nvSpPr>
        <p:spPr>
          <a:xfrm>
            <a:off x="8699500" y="652663"/>
            <a:ext cx="3289300" cy="5380960"/>
          </a:xfrm>
          <a:prstGeom prst="rect">
            <a:avLst/>
          </a:prstGeom>
          <a:solidFill>
            <a:schemeClr val="tx1"/>
          </a:solidFill>
        </p:spPr>
        <p:txBody>
          <a:bodyPr wrap="square" rtlCol="0">
            <a:spAutoFit/>
          </a:bodyPr>
          <a:lstStyle/>
          <a:p>
            <a:pPr>
              <a:spcBef>
                <a:spcPts val="500"/>
              </a:spcBef>
            </a:pPr>
            <a:r>
              <a:rPr lang="en-US" sz="2000" b="1" dirty="0">
                <a:solidFill>
                  <a:schemeClr val="bg1"/>
                </a:solidFill>
              </a:rPr>
              <a:t>Monthly search analysis </a:t>
            </a:r>
          </a:p>
          <a:p>
            <a:pPr>
              <a:spcBef>
                <a:spcPts val="500"/>
              </a:spcBef>
            </a:pPr>
            <a:r>
              <a:rPr lang="en-US" sz="1600" dirty="0">
                <a:solidFill>
                  <a:schemeClr val="bg1"/>
                </a:solidFill>
              </a:rPr>
              <a:t>over past 5 years</a:t>
            </a:r>
          </a:p>
          <a:p>
            <a:pPr marL="285750" indent="-285750">
              <a:spcBef>
                <a:spcPts val="500"/>
              </a:spcBef>
              <a:buFont typeface="Arial" panose="020B0604020202020204" pitchFamily="34" charset="0"/>
              <a:buChar char="•"/>
            </a:pPr>
            <a:endParaRPr lang="en-US" sz="1400" b="1" dirty="0">
              <a:solidFill>
                <a:schemeClr val="bg1"/>
              </a:solidFill>
            </a:endParaRPr>
          </a:p>
          <a:p>
            <a:pPr>
              <a:spcBef>
                <a:spcPts val="500"/>
              </a:spcBef>
            </a:pPr>
            <a:r>
              <a:rPr lang="en-US" sz="1400" b="1" dirty="0">
                <a:solidFill>
                  <a:schemeClr val="bg1"/>
                </a:solidFill>
              </a:rPr>
              <a:t>Covid impact</a:t>
            </a:r>
          </a:p>
          <a:p>
            <a:pPr marL="285750" indent="-285750">
              <a:spcBef>
                <a:spcPts val="500"/>
              </a:spcBef>
              <a:buFont typeface="Arial" panose="020B0604020202020204" pitchFamily="34" charset="0"/>
              <a:buChar char="•"/>
            </a:pPr>
            <a:r>
              <a:rPr lang="en-US" sz="1400" dirty="0">
                <a:solidFill>
                  <a:schemeClr val="bg1"/>
                </a:solidFill>
              </a:rPr>
              <a:t>Due to lockdown restrictions, April 2020  was the least popular month over the 5-year period</a:t>
            </a:r>
          </a:p>
          <a:p>
            <a:pPr marL="285750" indent="-285750">
              <a:spcBef>
                <a:spcPts val="500"/>
              </a:spcBef>
              <a:buFont typeface="Arial" panose="020B0604020202020204" pitchFamily="34" charset="0"/>
              <a:buChar char="•"/>
            </a:pPr>
            <a:r>
              <a:rPr lang="en-US" sz="1400" dirty="0">
                <a:solidFill>
                  <a:schemeClr val="bg1"/>
                </a:solidFill>
              </a:rPr>
              <a:t>However, 2 months later, June 2020 was a historic high indicating a quick recovery in mattress interest</a:t>
            </a:r>
          </a:p>
          <a:p>
            <a:pPr marL="285750" indent="-285750">
              <a:spcBef>
                <a:spcPts val="500"/>
              </a:spcBef>
              <a:buFont typeface="Arial" panose="020B0604020202020204" pitchFamily="34" charset="0"/>
              <a:buChar char="•"/>
            </a:pPr>
            <a:r>
              <a:rPr lang="en-US" sz="1400" dirty="0">
                <a:solidFill>
                  <a:schemeClr val="bg1"/>
                </a:solidFill>
              </a:rPr>
              <a:t>In addition, another peak was achieved  5 months later in November 2020</a:t>
            </a:r>
          </a:p>
          <a:p>
            <a:pPr marL="285750" indent="-285750">
              <a:spcBef>
                <a:spcPts val="500"/>
              </a:spcBef>
              <a:buFont typeface="Arial" panose="020B0604020202020204" pitchFamily="34" charset="0"/>
              <a:buChar char="•"/>
            </a:pPr>
            <a:r>
              <a:rPr lang="en-US" sz="1400" dirty="0">
                <a:solidFill>
                  <a:schemeClr val="bg1"/>
                </a:solidFill>
              </a:rPr>
              <a:t>Thereafter, mattress interest maintained higher-than-average levels</a:t>
            </a:r>
            <a:endParaRPr lang="en-US" sz="1400" b="1" dirty="0">
              <a:solidFill>
                <a:schemeClr val="bg1"/>
              </a:solidFill>
            </a:endParaRPr>
          </a:p>
          <a:p>
            <a:pPr>
              <a:spcBef>
                <a:spcPts val="500"/>
              </a:spcBef>
            </a:pPr>
            <a:r>
              <a:rPr lang="en-US" sz="1400" b="1" dirty="0">
                <a:solidFill>
                  <a:schemeClr val="bg1"/>
                </a:solidFill>
              </a:rPr>
              <a:t>Black Friday</a:t>
            </a:r>
          </a:p>
          <a:p>
            <a:pPr marL="285750" indent="-285750">
              <a:spcBef>
                <a:spcPts val="500"/>
              </a:spcBef>
              <a:buFont typeface="Arial" panose="020B0604020202020204" pitchFamily="34" charset="0"/>
              <a:buChar char="•"/>
            </a:pPr>
            <a:r>
              <a:rPr lang="en-US" sz="1400" dirty="0">
                <a:solidFill>
                  <a:schemeClr val="bg1"/>
                </a:solidFill>
              </a:rPr>
              <a:t>November is a popular search month due to Black Friday’s retail hype</a:t>
            </a:r>
          </a:p>
          <a:p>
            <a:pPr marL="285750" indent="-285750">
              <a:spcBef>
                <a:spcPts val="500"/>
              </a:spcBef>
              <a:buFont typeface="Arial" panose="020B0604020202020204" pitchFamily="34" charset="0"/>
              <a:buChar char="•"/>
            </a:pPr>
            <a:r>
              <a:rPr lang="en-US" sz="1400" dirty="0">
                <a:solidFill>
                  <a:schemeClr val="bg1"/>
                </a:solidFill>
              </a:rPr>
              <a:t>This is seen through November being the most popular month for the past 3 years</a:t>
            </a:r>
          </a:p>
        </p:txBody>
      </p:sp>
      <p:graphicFrame>
        <p:nvGraphicFramePr>
          <p:cNvPr id="30" name="Chart 29">
            <a:extLst>
              <a:ext uri="{FF2B5EF4-FFF2-40B4-BE49-F238E27FC236}">
                <a16:creationId xmlns:a16="http://schemas.microsoft.com/office/drawing/2014/main" id="{C3F7B712-7F58-B749-B019-500448BE7F72}"/>
              </a:ext>
            </a:extLst>
          </p:cNvPr>
          <p:cNvGraphicFramePr>
            <a:graphicFrameLocks/>
          </p:cNvGraphicFramePr>
          <p:nvPr>
            <p:extLst>
              <p:ext uri="{D42A27DB-BD31-4B8C-83A1-F6EECF244321}">
                <p14:modId xmlns:p14="http://schemas.microsoft.com/office/powerpoint/2010/main" val="465193187"/>
              </p:ext>
            </p:extLst>
          </p:nvPr>
        </p:nvGraphicFramePr>
        <p:xfrm>
          <a:off x="253323" y="1704976"/>
          <a:ext cx="7920000" cy="4320000"/>
        </p:xfrm>
        <a:graphic>
          <a:graphicData uri="http://schemas.openxmlformats.org/drawingml/2006/chart">
            <c:chart xmlns:c="http://schemas.openxmlformats.org/drawingml/2006/chart" xmlns:r="http://schemas.openxmlformats.org/officeDocument/2006/relationships" r:id="rId3"/>
          </a:graphicData>
        </a:graphic>
      </p:graphicFrame>
      <p:sp>
        <p:nvSpPr>
          <p:cNvPr id="31" name="Oval 30">
            <a:extLst>
              <a:ext uri="{FF2B5EF4-FFF2-40B4-BE49-F238E27FC236}">
                <a16:creationId xmlns:a16="http://schemas.microsoft.com/office/drawing/2014/main" id="{C6153949-5DF5-ED4E-BBCF-7F2E2D8CCAA5}"/>
              </a:ext>
            </a:extLst>
          </p:cNvPr>
          <p:cNvSpPr/>
          <p:nvPr/>
        </p:nvSpPr>
        <p:spPr>
          <a:xfrm>
            <a:off x="2128157" y="7357741"/>
            <a:ext cx="270000" cy="270000"/>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108DF9EC-6859-2944-A068-2DF77B600D7F}"/>
              </a:ext>
            </a:extLst>
          </p:cNvPr>
          <p:cNvSpPr/>
          <p:nvPr/>
        </p:nvSpPr>
        <p:spPr>
          <a:xfrm>
            <a:off x="1798432" y="3531308"/>
            <a:ext cx="270000" cy="270000"/>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444F40D3-91A6-E84D-A486-D60A85028C88}"/>
              </a:ext>
            </a:extLst>
          </p:cNvPr>
          <p:cNvSpPr/>
          <p:nvPr/>
        </p:nvSpPr>
        <p:spPr>
          <a:xfrm>
            <a:off x="3307505" y="3625534"/>
            <a:ext cx="270000" cy="270000"/>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875C6FD7-6BC2-7A44-B8E8-A939D1F01A8A}"/>
              </a:ext>
            </a:extLst>
          </p:cNvPr>
          <p:cNvSpPr/>
          <p:nvPr/>
        </p:nvSpPr>
        <p:spPr>
          <a:xfrm>
            <a:off x="4791365" y="2832447"/>
            <a:ext cx="270000" cy="270000"/>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4CDB70BB-AD3A-C349-A59F-8CED168580EC}"/>
              </a:ext>
            </a:extLst>
          </p:cNvPr>
          <p:cNvGrpSpPr/>
          <p:nvPr/>
        </p:nvGrpSpPr>
        <p:grpSpPr>
          <a:xfrm>
            <a:off x="723216" y="2220847"/>
            <a:ext cx="1850305" cy="390360"/>
            <a:chOff x="1271752" y="2367249"/>
            <a:chExt cx="1850305" cy="390360"/>
          </a:xfrm>
        </p:grpSpPr>
        <p:sp>
          <p:nvSpPr>
            <p:cNvPr id="38" name="Oval 37">
              <a:extLst>
                <a:ext uri="{FF2B5EF4-FFF2-40B4-BE49-F238E27FC236}">
                  <a16:creationId xmlns:a16="http://schemas.microsoft.com/office/drawing/2014/main" id="{A65731AE-14D3-3042-BF0A-57B33BCFCB23}"/>
                </a:ext>
              </a:extLst>
            </p:cNvPr>
            <p:cNvSpPr/>
            <p:nvPr/>
          </p:nvSpPr>
          <p:spPr>
            <a:xfrm>
              <a:off x="1406884" y="2427429"/>
              <a:ext cx="270000" cy="270000"/>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B57D599-4EAF-5B49-B02B-43764DA87D00}"/>
                </a:ext>
              </a:extLst>
            </p:cNvPr>
            <p:cNvSpPr/>
            <p:nvPr/>
          </p:nvSpPr>
          <p:spPr>
            <a:xfrm>
              <a:off x="1271752" y="2367249"/>
              <a:ext cx="1850305" cy="390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November</a:t>
              </a:r>
            </a:p>
          </p:txBody>
        </p:sp>
      </p:grpSp>
      <p:sp>
        <p:nvSpPr>
          <p:cNvPr id="40" name="Oval 39">
            <a:extLst>
              <a:ext uri="{FF2B5EF4-FFF2-40B4-BE49-F238E27FC236}">
                <a16:creationId xmlns:a16="http://schemas.microsoft.com/office/drawing/2014/main" id="{D5DF4B28-CBE4-884A-BDA3-B5173B3232D2}"/>
              </a:ext>
            </a:extLst>
          </p:cNvPr>
          <p:cNvSpPr/>
          <p:nvPr/>
        </p:nvSpPr>
        <p:spPr>
          <a:xfrm>
            <a:off x="6261738" y="2562447"/>
            <a:ext cx="270000" cy="270000"/>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D332C75-4737-9541-85AB-C08A24258950}"/>
              </a:ext>
            </a:extLst>
          </p:cNvPr>
          <p:cNvSpPr/>
          <p:nvPr/>
        </p:nvSpPr>
        <p:spPr>
          <a:xfrm>
            <a:off x="7759537" y="2996475"/>
            <a:ext cx="270000" cy="270000"/>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9234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B989A4A-054D-A54B-8581-3649C57B4138}"/>
              </a:ext>
            </a:extLst>
          </p:cNvPr>
          <p:cNvSpPr/>
          <p:nvPr/>
        </p:nvSpPr>
        <p:spPr>
          <a:xfrm>
            <a:off x="3345113" y="2058016"/>
            <a:ext cx="2432689" cy="3703899"/>
          </a:xfrm>
          <a:prstGeom prst="rect">
            <a:avLst/>
          </a:prstGeom>
          <a:solidFill>
            <a:srgbClr val="EDEDED"/>
          </a:solid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51FD50-4B90-254A-A7EA-AB7DE1AF4333}"/>
              </a:ext>
            </a:extLst>
          </p:cNvPr>
          <p:cNvSpPr>
            <a:spLocks noGrp="1"/>
          </p:cNvSpPr>
          <p:nvPr>
            <p:ph type="title"/>
          </p:nvPr>
        </p:nvSpPr>
        <p:spPr>
          <a:xfrm>
            <a:off x="838200" y="365125"/>
            <a:ext cx="7654100" cy="1325563"/>
          </a:xfrm>
        </p:spPr>
        <p:txBody>
          <a:bodyPr>
            <a:normAutofit/>
          </a:bodyPr>
          <a:lstStyle/>
          <a:p>
            <a:r>
              <a:rPr lang="en-US" sz="2800" b="1" dirty="0">
                <a:solidFill>
                  <a:prstClr val="black"/>
                </a:solidFill>
              </a:rPr>
              <a:t>Average monthly mattress brand search interest</a:t>
            </a:r>
            <a:br>
              <a:rPr lang="en-US" sz="2800" b="1" dirty="0">
                <a:solidFill>
                  <a:prstClr val="black"/>
                </a:solidFill>
              </a:rPr>
            </a:br>
            <a:r>
              <a:rPr lang="en-US" sz="2000" dirty="0">
                <a:solidFill>
                  <a:prstClr val="black"/>
                </a:solidFill>
              </a:rPr>
              <a:t>(Interest levels are relative to average monthly interest)</a:t>
            </a:r>
            <a:endParaRPr lang="en-US" dirty="0"/>
          </a:p>
        </p:txBody>
      </p:sp>
      <p:sp>
        <p:nvSpPr>
          <p:cNvPr id="4" name="Rectangle 3">
            <a:extLst>
              <a:ext uri="{FF2B5EF4-FFF2-40B4-BE49-F238E27FC236}">
                <a16:creationId xmlns:a16="http://schemas.microsoft.com/office/drawing/2014/main" id="{112BABAF-FEED-7940-8009-F46C13298744}"/>
              </a:ext>
            </a:extLst>
          </p:cNvPr>
          <p:cNvSpPr/>
          <p:nvPr/>
        </p:nvSpPr>
        <p:spPr>
          <a:xfrm rot="5400000">
            <a:off x="6939277" y="1709936"/>
            <a:ext cx="6870700" cy="364274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17D1D3F-B782-3041-AD54-3EED6CDC5B97}"/>
              </a:ext>
            </a:extLst>
          </p:cNvPr>
          <p:cNvSpPr txBox="1"/>
          <p:nvPr/>
        </p:nvSpPr>
        <p:spPr>
          <a:xfrm>
            <a:off x="8699500" y="652663"/>
            <a:ext cx="3289300" cy="5747727"/>
          </a:xfrm>
          <a:prstGeom prst="rect">
            <a:avLst/>
          </a:prstGeom>
          <a:solidFill>
            <a:schemeClr val="tx1"/>
          </a:solidFill>
        </p:spPr>
        <p:txBody>
          <a:bodyPr wrap="square" rtlCol="0">
            <a:spAutoFit/>
          </a:bodyPr>
          <a:lstStyle/>
          <a:p>
            <a:pPr>
              <a:spcBef>
                <a:spcPts val="500"/>
              </a:spcBef>
            </a:pPr>
            <a:r>
              <a:rPr lang="en-US" sz="2000" b="1" dirty="0">
                <a:solidFill>
                  <a:schemeClr val="bg1"/>
                </a:solidFill>
              </a:rPr>
              <a:t>Monthly search analysis </a:t>
            </a:r>
          </a:p>
          <a:p>
            <a:pPr>
              <a:spcBef>
                <a:spcPts val="500"/>
              </a:spcBef>
            </a:pPr>
            <a:r>
              <a:rPr lang="en-US" sz="1600" dirty="0">
                <a:solidFill>
                  <a:schemeClr val="bg1"/>
                </a:solidFill>
              </a:rPr>
              <a:t>over past 5 years</a:t>
            </a:r>
          </a:p>
          <a:p>
            <a:pPr marL="285750" indent="-285750">
              <a:spcBef>
                <a:spcPts val="500"/>
              </a:spcBef>
              <a:buFont typeface="Arial" panose="020B0604020202020204" pitchFamily="34" charset="0"/>
              <a:buChar char="•"/>
            </a:pPr>
            <a:endParaRPr lang="en-US" sz="1400" b="1" dirty="0">
              <a:solidFill>
                <a:schemeClr val="bg1"/>
              </a:solidFill>
            </a:endParaRPr>
          </a:p>
          <a:p>
            <a:pPr>
              <a:spcBef>
                <a:spcPts val="500"/>
              </a:spcBef>
            </a:pPr>
            <a:r>
              <a:rPr lang="en-US" sz="1400" b="1" dirty="0">
                <a:solidFill>
                  <a:schemeClr val="bg1"/>
                </a:solidFill>
              </a:rPr>
              <a:t>Analysis</a:t>
            </a:r>
          </a:p>
          <a:p>
            <a:pPr marL="285750" indent="-285750">
              <a:spcBef>
                <a:spcPts val="500"/>
              </a:spcBef>
              <a:buFont typeface="Arial" panose="020B0604020202020204" pitchFamily="34" charset="0"/>
              <a:buChar char="•"/>
            </a:pPr>
            <a:r>
              <a:rPr lang="en-US" sz="1400" dirty="0">
                <a:solidFill>
                  <a:schemeClr val="bg1"/>
                </a:solidFill>
              </a:rPr>
              <a:t>November experiences </a:t>
            </a:r>
            <a:r>
              <a:rPr lang="en-US" sz="1400" b="1" dirty="0">
                <a:solidFill>
                  <a:schemeClr val="bg1"/>
                </a:solidFill>
              </a:rPr>
              <a:t>27% </a:t>
            </a:r>
            <a:r>
              <a:rPr lang="en-US" sz="1400" dirty="0">
                <a:solidFill>
                  <a:schemeClr val="bg1"/>
                </a:solidFill>
              </a:rPr>
              <a:t>more search interest than the average month</a:t>
            </a:r>
          </a:p>
          <a:p>
            <a:pPr marL="285750" indent="-285750">
              <a:spcBef>
                <a:spcPts val="500"/>
              </a:spcBef>
              <a:buFont typeface="Arial" panose="020B0604020202020204" pitchFamily="34" charset="0"/>
              <a:buChar char="•"/>
            </a:pPr>
            <a:r>
              <a:rPr lang="en-US" sz="1400" dirty="0">
                <a:solidFill>
                  <a:schemeClr val="bg1"/>
                </a:solidFill>
              </a:rPr>
              <a:t>Black Friday drives online retail search interest, which likely includes mattress searches </a:t>
            </a:r>
          </a:p>
          <a:p>
            <a:pPr marL="285750" indent="-285750">
              <a:spcBef>
                <a:spcPts val="500"/>
              </a:spcBef>
              <a:buFont typeface="Arial" panose="020B0604020202020204" pitchFamily="34" charset="0"/>
              <a:buChar char="•"/>
            </a:pPr>
            <a:r>
              <a:rPr lang="en-US" sz="1400" dirty="0">
                <a:solidFill>
                  <a:schemeClr val="bg1"/>
                </a:solidFill>
              </a:rPr>
              <a:t>November is </a:t>
            </a:r>
            <a:r>
              <a:rPr lang="en-US" sz="1400" b="1" dirty="0">
                <a:solidFill>
                  <a:schemeClr val="bg1"/>
                </a:solidFill>
              </a:rPr>
              <a:t>8% </a:t>
            </a:r>
            <a:r>
              <a:rPr lang="en-US" sz="1400" dirty="0">
                <a:solidFill>
                  <a:schemeClr val="bg1"/>
                </a:solidFill>
              </a:rPr>
              <a:t>more popular than July, the second most popular month</a:t>
            </a:r>
          </a:p>
          <a:p>
            <a:pPr marL="285750" indent="-285750">
              <a:spcBef>
                <a:spcPts val="500"/>
              </a:spcBef>
              <a:buFont typeface="Arial" panose="020B0604020202020204" pitchFamily="34" charset="0"/>
              <a:buChar char="•"/>
            </a:pPr>
            <a:r>
              <a:rPr lang="en-US" sz="1400" dirty="0">
                <a:solidFill>
                  <a:schemeClr val="bg1"/>
                </a:solidFill>
              </a:rPr>
              <a:t>July experiences </a:t>
            </a:r>
            <a:r>
              <a:rPr lang="en-US" sz="1400" b="1" dirty="0">
                <a:solidFill>
                  <a:schemeClr val="bg1"/>
                </a:solidFill>
              </a:rPr>
              <a:t>18% </a:t>
            </a:r>
            <a:r>
              <a:rPr lang="en-US" sz="1400" dirty="0">
                <a:solidFill>
                  <a:schemeClr val="bg1"/>
                </a:solidFill>
              </a:rPr>
              <a:t>more search interest than the average month</a:t>
            </a:r>
          </a:p>
          <a:p>
            <a:pPr marL="285750" indent="-285750">
              <a:spcBef>
                <a:spcPts val="500"/>
              </a:spcBef>
              <a:buFont typeface="Arial" panose="020B0604020202020204" pitchFamily="34" charset="0"/>
              <a:buChar char="•"/>
            </a:pPr>
            <a:r>
              <a:rPr lang="en-US" sz="1400" dirty="0">
                <a:solidFill>
                  <a:schemeClr val="bg1"/>
                </a:solidFill>
              </a:rPr>
              <a:t>July is also the coldest month across major metropolitan areas such as Johannesburg, Pretoria, Durban and Cape Town (see appendix)</a:t>
            </a:r>
          </a:p>
          <a:p>
            <a:pPr marL="285750" indent="-285750">
              <a:spcBef>
                <a:spcPts val="500"/>
              </a:spcBef>
              <a:buFont typeface="Arial" panose="020B0604020202020204" pitchFamily="34" charset="0"/>
              <a:buChar char="•"/>
            </a:pPr>
            <a:r>
              <a:rPr lang="en-US" sz="1400" dirty="0">
                <a:solidFill>
                  <a:schemeClr val="bg1"/>
                </a:solidFill>
              </a:rPr>
              <a:t>The relationship between search interest and colder temperatures continues with the 4 of the 6 most popular months being the coldest months of the year (May – August)</a:t>
            </a:r>
          </a:p>
        </p:txBody>
      </p:sp>
      <p:sp>
        <p:nvSpPr>
          <p:cNvPr id="18" name="Rectangle 17">
            <a:extLst>
              <a:ext uri="{FF2B5EF4-FFF2-40B4-BE49-F238E27FC236}">
                <a16:creationId xmlns:a16="http://schemas.microsoft.com/office/drawing/2014/main" id="{A82D6B1E-85C0-7845-88DE-35FCDE67757E}"/>
              </a:ext>
            </a:extLst>
          </p:cNvPr>
          <p:cNvSpPr/>
          <p:nvPr/>
        </p:nvSpPr>
        <p:spPr>
          <a:xfrm>
            <a:off x="3345113" y="1642111"/>
            <a:ext cx="2432689" cy="568532"/>
          </a:xfrm>
          <a:prstGeom prst="rect">
            <a:avLst/>
          </a:prstGeom>
          <a:solidFill>
            <a:schemeClr val="tx1">
              <a:lumMod val="50000"/>
              <a:lumOff val="50000"/>
            </a:schemeClr>
          </a:solidFill>
          <a:ln>
            <a:solidFill>
              <a:srgbClr val="74747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Peak interest occurs in colder months</a:t>
            </a:r>
          </a:p>
        </p:txBody>
      </p:sp>
      <p:sp>
        <p:nvSpPr>
          <p:cNvPr id="9" name="Rectangle 8">
            <a:extLst>
              <a:ext uri="{FF2B5EF4-FFF2-40B4-BE49-F238E27FC236}">
                <a16:creationId xmlns:a16="http://schemas.microsoft.com/office/drawing/2014/main" id="{6BCA624E-72AD-2740-8A98-79E7F55860F8}"/>
              </a:ext>
            </a:extLst>
          </p:cNvPr>
          <p:cNvSpPr/>
          <p:nvPr/>
        </p:nvSpPr>
        <p:spPr>
          <a:xfrm>
            <a:off x="6901843" y="2210644"/>
            <a:ext cx="663878" cy="3551272"/>
          </a:xfrm>
          <a:prstGeom prst="rect">
            <a:avLst/>
          </a:prstGeom>
          <a:solidFill>
            <a:srgbClr val="EDEDED"/>
          </a:solid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01DABF8-77A7-1146-A4FE-81C19C9EF4DA}"/>
              </a:ext>
            </a:extLst>
          </p:cNvPr>
          <p:cNvSpPr/>
          <p:nvPr/>
        </p:nvSpPr>
        <p:spPr>
          <a:xfrm>
            <a:off x="6864264" y="1654638"/>
            <a:ext cx="751562" cy="568531"/>
          </a:xfrm>
          <a:prstGeom prst="rect">
            <a:avLst/>
          </a:prstGeom>
          <a:solidFill>
            <a:schemeClr val="tx1">
              <a:lumMod val="50000"/>
              <a:lumOff val="50000"/>
            </a:schemeClr>
          </a:solidFill>
          <a:ln>
            <a:solidFill>
              <a:srgbClr val="74747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Black Friday</a:t>
            </a:r>
          </a:p>
        </p:txBody>
      </p:sp>
      <p:graphicFrame>
        <p:nvGraphicFramePr>
          <p:cNvPr id="20" name="Chart 19">
            <a:extLst>
              <a:ext uri="{FF2B5EF4-FFF2-40B4-BE49-F238E27FC236}">
                <a16:creationId xmlns:a16="http://schemas.microsoft.com/office/drawing/2014/main" id="{C9923E2B-E0D0-3A43-AD2C-0B002334701D}"/>
              </a:ext>
            </a:extLst>
          </p:cNvPr>
          <p:cNvGraphicFramePr>
            <a:graphicFrameLocks/>
          </p:cNvGraphicFramePr>
          <p:nvPr>
            <p:extLst>
              <p:ext uri="{D42A27DB-BD31-4B8C-83A1-F6EECF244321}">
                <p14:modId xmlns:p14="http://schemas.microsoft.com/office/powerpoint/2010/main" val="2172494752"/>
              </p:ext>
            </p:extLst>
          </p:nvPr>
        </p:nvGraphicFramePr>
        <p:xfrm>
          <a:off x="380818" y="2160938"/>
          <a:ext cx="7876370" cy="43159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43979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8CB2D-9B9A-5344-88E4-E5CA24A7ACF3}"/>
              </a:ext>
            </a:extLst>
          </p:cNvPr>
          <p:cNvSpPr>
            <a:spLocks noGrp="1"/>
          </p:cNvSpPr>
          <p:nvPr>
            <p:ph type="ctrTitle"/>
          </p:nvPr>
        </p:nvSpPr>
        <p:spPr/>
        <p:txBody>
          <a:bodyPr/>
          <a:lstStyle/>
          <a:p>
            <a:r>
              <a:rPr lang="en-US" dirty="0"/>
              <a:t>Furniture stores</a:t>
            </a:r>
          </a:p>
        </p:txBody>
      </p:sp>
      <p:sp>
        <p:nvSpPr>
          <p:cNvPr id="3" name="Subtitle 2">
            <a:extLst>
              <a:ext uri="{FF2B5EF4-FFF2-40B4-BE49-F238E27FC236}">
                <a16:creationId xmlns:a16="http://schemas.microsoft.com/office/drawing/2014/main" id="{B8B99DA8-CB0F-3D42-AECF-C080D365E69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94530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B94DB-15EF-734C-944A-ED401C5E0DFB}"/>
              </a:ext>
            </a:extLst>
          </p:cNvPr>
          <p:cNvSpPr>
            <a:spLocks noGrp="1"/>
          </p:cNvSpPr>
          <p:nvPr>
            <p:ph type="title"/>
          </p:nvPr>
        </p:nvSpPr>
        <p:spPr/>
        <p:txBody>
          <a:bodyPr>
            <a:normAutofit/>
          </a:bodyPr>
          <a:lstStyle/>
          <a:p>
            <a:r>
              <a:rPr lang="en-US" sz="2800" b="1" dirty="0">
                <a:solidFill>
                  <a:prstClr val="black"/>
                </a:solidFill>
              </a:rPr>
              <a:t>Furniture and bed store share of search interest overview</a:t>
            </a:r>
            <a:endParaRPr lang="en-US" dirty="0"/>
          </a:p>
        </p:txBody>
      </p:sp>
      <p:sp>
        <p:nvSpPr>
          <p:cNvPr id="19" name="Rectangle 18">
            <a:extLst>
              <a:ext uri="{FF2B5EF4-FFF2-40B4-BE49-F238E27FC236}">
                <a16:creationId xmlns:a16="http://schemas.microsoft.com/office/drawing/2014/main" id="{A3CD4E34-36C8-1A44-BBA4-1D7502B8AD37}"/>
              </a:ext>
            </a:extLst>
          </p:cNvPr>
          <p:cNvSpPr/>
          <p:nvPr/>
        </p:nvSpPr>
        <p:spPr>
          <a:xfrm>
            <a:off x="838200" y="1632417"/>
            <a:ext cx="4925992" cy="3819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Furniture store share of interest</a:t>
            </a:r>
          </a:p>
        </p:txBody>
      </p:sp>
      <p:sp>
        <p:nvSpPr>
          <p:cNvPr id="20" name="Rectangle 19">
            <a:extLst>
              <a:ext uri="{FF2B5EF4-FFF2-40B4-BE49-F238E27FC236}">
                <a16:creationId xmlns:a16="http://schemas.microsoft.com/office/drawing/2014/main" id="{0D35E658-7F4B-3147-BE30-7D4ABE2AE247}"/>
              </a:ext>
            </a:extLst>
          </p:cNvPr>
          <p:cNvSpPr/>
          <p:nvPr/>
        </p:nvSpPr>
        <p:spPr>
          <a:xfrm>
            <a:off x="6557499" y="1632417"/>
            <a:ext cx="4925992" cy="3819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Bed store share of interest</a:t>
            </a:r>
          </a:p>
        </p:txBody>
      </p:sp>
      <p:cxnSp>
        <p:nvCxnSpPr>
          <p:cNvPr id="23" name="Straight Connector 22">
            <a:extLst>
              <a:ext uri="{FF2B5EF4-FFF2-40B4-BE49-F238E27FC236}">
                <a16:creationId xmlns:a16="http://schemas.microsoft.com/office/drawing/2014/main" id="{46F41C23-5D60-8F4A-A85B-1217CA3ACBDC}"/>
              </a:ext>
            </a:extLst>
          </p:cNvPr>
          <p:cNvCxnSpPr/>
          <p:nvPr/>
        </p:nvCxnSpPr>
        <p:spPr>
          <a:xfrm>
            <a:off x="6443520" y="2013989"/>
            <a:ext cx="492599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85ECF06-364C-6E44-9146-975B39645960}"/>
              </a:ext>
            </a:extLst>
          </p:cNvPr>
          <p:cNvCxnSpPr>
            <a:cxnSpLocks/>
          </p:cNvCxnSpPr>
          <p:nvPr/>
        </p:nvCxnSpPr>
        <p:spPr>
          <a:xfrm>
            <a:off x="838200" y="2013989"/>
            <a:ext cx="50618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790E502-DA39-5045-BC95-66D939C6EC8A}"/>
              </a:ext>
            </a:extLst>
          </p:cNvPr>
          <p:cNvCxnSpPr>
            <a:cxnSpLocks/>
          </p:cNvCxnSpPr>
          <p:nvPr/>
        </p:nvCxnSpPr>
        <p:spPr>
          <a:xfrm>
            <a:off x="6101242" y="1608666"/>
            <a:ext cx="0" cy="488420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520374C-4171-5148-A040-13693E7E1E7C}"/>
              </a:ext>
            </a:extLst>
          </p:cNvPr>
          <p:cNvCxnSpPr>
            <a:cxnSpLocks/>
          </p:cNvCxnSpPr>
          <p:nvPr/>
        </p:nvCxnSpPr>
        <p:spPr>
          <a:xfrm>
            <a:off x="6443520" y="2013989"/>
            <a:ext cx="50618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8" name="Table 7">
            <a:extLst>
              <a:ext uri="{FF2B5EF4-FFF2-40B4-BE49-F238E27FC236}">
                <a16:creationId xmlns:a16="http://schemas.microsoft.com/office/drawing/2014/main" id="{1E15397C-CE5C-584F-AC79-8DA5B0F4BA5A}"/>
              </a:ext>
            </a:extLst>
          </p:cNvPr>
          <p:cNvGraphicFramePr>
            <a:graphicFrameLocks noGrp="1"/>
          </p:cNvGraphicFramePr>
          <p:nvPr>
            <p:extLst>
              <p:ext uri="{D42A27DB-BD31-4B8C-83A1-F6EECF244321}">
                <p14:modId xmlns:p14="http://schemas.microsoft.com/office/powerpoint/2010/main" val="2805680765"/>
              </p:ext>
            </p:extLst>
          </p:nvPr>
        </p:nvGraphicFramePr>
        <p:xfrm>
          <a:off x="1121228" y="2194367"/>
          <a:ext cx="4495800" cy="4178300"/>
        </p:xfrm>
        <a:graphic>
          <a:graphicData uri="http://schemas.openxmlformats.org/drawingml/2006/table">
            <a:tbl>
              <a:tblPr/>
              <a:tblGrid>
                <a:gridCol w="685800">
                  <a:extLst>
                    <a:ext uri="{9D8B030D-6E8A-4147-A177-3AD203B41FA5}">
                      <a16:colId xmlns:a16="http://schemas.microsoft.com/office/drawing/2014/main" val="3958510203"/>
                    </a:ext>
                  </a:extLst>
                </a:gridCol>
                <a:gridCol w="2019300">
                  <a:extLst>
                    <a:ext uri="{9D8B030D-6E8A-4147-A177-3AD203B41FA5}">
                      <a16:colId xmlns:a16="http://schemas.microsoft.com/office/drawing/2014/main" val="2366266860"/>
                    </a:ext>
                  </a:extLst>
                </a:gridCol>
                <a:gridCol w="1790700">
                  <a:extLst>
                    <a:ext uri="{9D8B030D-6E8A-4147-A177-3AD203B41FA5}">
                      <a16:colId xmlns:a16="http://schemas.microsoft.com/office/drawing/2014/main" val="789889047"/>
                    </a:ext>
                  </a:extLst>
                </a:gridCol>
              </a:tblGrid>
              <a:tr h="317500">
                <a:tc>
                  <a:txBody>
                    <a:bodyPr/>
                    <a:lstStyle/>
                    <a:p>
                      <a:pPr algn="l" fontAlgn="b"/>
                      <a:r>
                        <a:rPr lang="en-ZA" sz="1400" b="0" i="0" u="none" strike="noStrike">
                          <a:solidFill>
                            <a:srgbClr val="000000"/>
                          </a:solidFill>
                          <a:effectLst/>
                          <a:latin typeface="Roboto Medium" pitchFamily="2" charset="0"/>
                        </a:rPr>
                        <a:t>Rank</a:t>
                      </a:r>
                    </a:p>
                  </a:txBody>
                  <a:tcPr marL="857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b"/>
                      <a:r>
                        <a:rPr lang="en-ZA" sz="1400" b="0" i="0" u="none" strike="noStrike">
                          <a:solidFill>
                            <a:srgbClr val="000000"/>
                          </a:solidFill>
                          <a:effectLst/>
                          <a:latin typeface="Roboto Medium" pitchFamily="2" charset="0"/>
                        </a:rPr>
                        <a:t>Brand</a:t>
                      </a:r>
                    </a:p>
                  </a:txBody>
                  <a:tcPr marL="9525" marR="857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b"/>
                      <a:r>
                        <a:rPr lang="en-ZA" sz="1400" b="0" i="0" u="none" strike="noStrike">
                          <a:solidFill>
                            <a:srgbClr val="000000"/>
                          </a:solidFill>
                          <a:effectLst/>
                          <a:latin typeface="Roboto Medium" pitchFamily="2" charset="0"/>
                        </a:rPr>
                        <a:t>Share of interest</a:t>
                      </a:r>
                    </a:p>
                  </a:txBody>
                  <a:tcPr marL="9525" marR="857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3385030785"/>
                  </a:ext>
                </a:extLst>
              </a:tr>
              <a:tr h="203200">
                <a:tc>
                  <a:txBody>
                    <a:bodyPr/>
                    <a:lstStyle/>
                    <a:p>
                      <a:pPr algn="l" fontAlgn="ctr"/>
                      <a:r>
                        <a:rPr lang="en-ZA" sz="1200" b="0" i="0" u="none" strike="noStrike">
                          <a:solidFill>
                            <a:srgbClr val="000000"/>
                          </a:solidFill>
                          <a:effectLst/>
                          <a:latin typeface="Roboto Light" panose="02000000000000000000" pitchFamily="2" charset="0"/>
                        </a:rPr>
                        <a:t>1</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OK Furniture</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25.7%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439800685"/>
                  </a:ext>
                </a:extLst>
              </a:tr>
              <a:tr h="203200">
                <a:tc>
                  <a:txBody>
                    <a:bodyPr/>
                    <a:lstStyle/>
                    <a:p>
                      <a:pPr algn="l" fontAlgn="ctr"/>
                      <a:r>
                        <a:rPr lang="en-ZA" sz="1200" b="0" i="0" u="none" strike="noStrike">
                          <a:solidFill>
                            <a:srgbClr val="000000"/>
                          </a:solidFill>
                          <a:effectLst/>
                          <a:latin typeface="Roboto Light" panose="02000000000000000000" pitchFamily="2" charset="0"/>
                        </a:rPr>
                        <a:t>2</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House and Home</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13.0%</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3216758160"/>
                  </a:ext>
                </a:extLst>
              </a:tr>
              <a:tr h="203200">
                <a:tc>
                  <a:txBody>
                    <a:bodyPr/>
                    <a:lstStyle/>
                    <a:p>
                      <a:pPr algn="l" fontAlgn="ctr"/>
                      <a:r>
                        <a:rPr lang="en-ZA" sz="1200" b="0" i="0" u="none" strike="noStrike">
                          <a:solidFill>
                            <a:srgbClr val="000000"/>
                          </a:solidFill>
                          <a:effectLst/>
                          <a:latin typeface="Roboto Light" panose="02000000000000000000" pitchFamily="2" charset="0"/>
                        </a:rPr>
                        <a:t>3</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Bradlows</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14.3%</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3909645230"/>
                  </a:ext>
                </a:extLst>
              </a:tr>
              <a:tr h="203200">
                <a:tc>
                  <a:txBody>
                    <a:bodyPr/>
                    <a:lstStyle/>
                    <a:p>
                      <a:pPr algn="l" fontAlgn="ctr"/>
                      <a:r>
                        <a:rPr lang="en-ZA" sz="1200" b="0" i="0" u="none" strike="noStrike">
                          <a:solidFill>
                            <a:srgbClr val="000000"/>
                          </a:solidFill>
                          <a:effectLst/>
                          <a:latin typeface="Roboto Light" panose="02000000000000000000" pitchFamily="2" charset="0"/>
                        </a:rPr>
                        <a:t>4</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Lewis</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9.7%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2722928542"/>
                  </a:ext>
                </a:extLst>
              </a:tr>
              <a:tr h="203200">
                <a:tc>
                  <a:txBody>
                    <a:bodyPr/>
                    <a:lstStyle/>
                    <a:p>
                      <a:pPr algn="l" fontAlgn="ctr"/>
                      <a:r>
                        <a:rPr lang="en-ZA" sz="1200" b="0" i="0" u="none" strike="noStrike">
                          <a:solidFill>
                            <a:srgbClr val="000000"/>
                          </a:solidFill>
                          <a:effectLst/>
                          <a:latin typeface="Roboto Light" panose="02000000000000000000" pitchFamily="2" charset="0"/>
                        </a:rPr>
                        <a:t>5</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Mattress Warehouse</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5.7%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3306942887"/>
                  </a:ext>
                </a:extLst>
              </a:tr>
              <a:tr h="203200">
                <a:tc>
                  <a:txBody>
                    <a:bodyPr/>
                    <a:lstStyle/>
                    <a:p>
                      <a:pPr algn="l" fontAlgn="ctr"/>
                      <a:r>
                        <a:rPr lang="en-ZA" sz="1200" b="0" i="0" u="none" strike="noStrike">
                          <a:solidFill>
                            <a:srgbClr val="000000"/>
                          </a:solidFill>
                          <a:effectLst/>
                          <a:latin typeface="Roboto Light" panose="02000000000000000000" pitchFamily="2" charset="0"/>
                        </a:rPr>
                        <a:t>6</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Dial a Bed</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4.9%</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3074227526"/>
                  </a:ext>
                </a:extLst>
              </a:tr>
              <a:tr h="203200">
                <a:tc>
                  <a:txBody>
                    <a:bodyPr/>
                    <a:lstStyle/>
                    <a:p>
                      <a:pPr algn="l" fontAlgn="ctr"/>
                      <a:r>
                        <a:rPr lang="en-ZA" sz="1200" b="0" i="0" u="none" strike="noStrike">
                          <a:solidFill>
                            <a:srgbClr val="000000"/>
                          </a:solidFill>
                          <a:effectLst/>
                          <a:latin typeface="Roboto Light" panose="02000000000000000000" pitchFamily="2" charset="0"/>
                        </a:rPr>
                        <a:t>7</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Tafelberg</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3.2%</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2938240248"/>
                  </a:ext>
                </a:extLst>
              </a:tr>
              <a:tr h="203200">
                <a:tc>
                  <a:txBody>
                    <a:bodyPr/>
                    <a:lstStyle/>
                    <a:p>
                      <a:pPr algn="l" fontAlgn="ctr"/>
                      <a:r>
                        <a:rPr lang="en-ZA" sz="1200" b="0" i="0" u="none" strike="noStrike">
                          <a:solidFill>
                            <a:srgbClr val="000000"/>
                          </a:solidFill>
                          <a:effectLst/>
                          <a:latin typeface="Roboto Light" panose="02000000000000000000" pitchFamily="2" charset="0"/>
                        </a:rPr>
                        <a:t>8</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Russells</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7.1%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891109173"/>
                  </a:ext>
                </a:extLst>
              </a:tr>
              <a:tr h="203200">
                <a:tc>
                  <a:txBody>
                    <a:bodyPr/>
                    <a:lstStyle/>
                    <a:p>
                      <a:pPr algn="l" fontAlgn="ctr"/>
                      <a:r>
                        <a:rPr lang="en-ZA" sz="1200" b="0" i="0" u="none" strike="noStrike">
                          <a:solidFill>
                            <a:srgbClr val="000000"/>
                          </a:solidFill>
                          <a:effectLst/>
                          <a:latin typeface="Roboto Light" panose="02000000000000000000" pitchFamily="2" charset="0"/>
                        </a:rPr>
                        <a:t>9</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Rochester</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6.0%</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1212653470"/>
                  </a:ext>
                </a:extLst>
              </a:tr>
              <a:tr h="203200">
                <a:tc>
                  <a:txBody>
                    <a:bodyPr/>
                    <a:lstStyle/>
                    <a:p>
                      <a:pPr algn="l" fontAlgn="ctr"/>
                      <a:r>
                        <a:rPr lang="en-ZA" sz="1200" b="0" i="0" u="none" strike="noStrike">
                          <a:solidFill>
                            <a:srgbClr val="000000"/>
                          </a:solidFill>
                          <a:effectLst/>
                          <a:latin typeface="Roboto Light" panose="02000000000000000000" pitchFamily="2" charset="0"/>
                        </a:rPr>
                        <a:t>10</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Sleepmasters</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4.1%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671421854"/>
                  </a:ext>
                </a:extLst>
              </a:tr>
              <a:tr h="203200">
                <a:tc>
                  <a:txBody>
                    <a:bodyPr/>
                    <a:lstStyle/>
                    <a:p>
                      <a:pPr algn="l" fontAlgn="ctr"/>
                      <a:r>
                        <a:rPr lang="en-ZA" sz="1200" b="0" i="0" u="none" strike="noStrike">
                          <a:solidFill>
                            <a:srgbClr val="000000"/>
                          </a:solidFill>
                          <a:effectLst/>
                          <a:latin typeface="Roboto Light" panose="02000000000000000000" pitchFamily="2" charset="0"/>
                        </a:rPr>
                        <a:t>11</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The Bed Shop</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2.1%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3465724984"/>
                  </a:ext>
                </a:extLst>
              </a:tr>
              <a:tr h="203200">
                <a:tc>
                  <a:txBody>
                    <a:bodyPr/>
                    <a:lstStyle/>
                    <a:p>
                      <a:pPr algn="l" fontAlgn="ctr"/>
                      <a:r>
                        <a:rPr lang="en-ZA" sz="1200" b="0" i="0" u="none" strike="noStrike">
                          <a:solidFill>
                            <a:srgbClr val="000000"/>
                          </a:solidFill>
                          <a:effectLst/>
                          <a:latin typeface="Roboto Light" panose="02000000000000000000" pitchFamily="2" charset="0"/>
                        </a:rPr>
                        <a:t>12</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Best Home</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1.4%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4009829558"/>
                  </a:ext>
                </a:extLst>
              </a:tr>
              <a:tr h="203200">
                <a:tc>
                  <a:txBody>
                    <a:bodyPr/>
                    <a:lstStyle/>
                    <a:p>
                      <a:pPr algn="l" fontAlgn="ctr"/>
                      <a:r>
                        <a:rPr lang="en-ZA" sz="1200" b="0" i="0" u="none" strike="noStrike">
                          <a:solidFill>
                            <a:srgbClr val="000000"/>
                          </a:solidFill>
                          <a:effectLst/>
                          <a:latin typeface="Roboto Light" panose="02000000000000000000" pitchFamily="2" charset="0"/>
                        </a:rPr>
                        <a:t>13</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The Bed Centre</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0.9%</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1363646677"/>
                  </a:ext>
                </a:extLst>
              </a:tr>
              <a:tr h="203200">
                <a:tc>
                  <a:txBody>
                    <a:bodyPr/>
                    <a:lstStyle/>
                    <a:p>
                      <a:pPr algn="l" fontAlgn="ctr"/>
                      <a:r>
                        <a:rPr lang="en-ZA" sz="1200" b="0" i="0" u="none" strike="noStrike">
                          <a:solidFill>
                            <a:srgbClr val="000000"/>
                          </a:solidFill>
                          <a:effectLst/>
                          <a:latin typeface="Roboto Light" panose="02000000000000000000" pitchFamily="2" charset="0"/>
                        </a:rPr>
                        <a:t>14</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Ericssons</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0.7%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3825891492"/>
                  </a:ext>
                </a:extLst>
              </a:tr>
              <a:tr h="203200">
                <a:tc>
                  <a:txBody>
                    <a:bodyPr/>
                    <a:lstStyle/>
                    <a:p>
                      <a:pPr algn="l" fontAlgn="ctr"/>
                      <a:r>
                        <a:rPr lang="en-ZA" sz="1200" b="0" i="0" u="none" strike="noStrike">
                          <a:solidFill>
                            <a:srgbClr val="000000"/>
                          </a:solidFill>
                          <a:effectLst/>
                          <a:latin typeface="Roboto Light" panose="02000000000000000000" pitchFamily="2" charset="0"/>
                        </a:rPr>
                        <a:t>15</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House &amp; Home</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0.4%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2591164155"/>
                  </a:ext>
                </a:extLst>
              </a:tr>
              <a:tr h="203200">
                <a:tc>
                  <a:txBody>
                    <a:bodyPr/>
                    <a:lstStyle/>
                    <a:p>
                      <a:pPr algn="l" fontAlgn="ctr"/>
                      <a:r>
                        <a:rPr lang="en-ZA" sz="1200" b="0" i="0" u="none" strike="noStrike">
                          <a:solidFill>
                            <a:srgbClr val="000000"/>
                          </a:solidFill>
                          <a:effectLst/>
                          <a:latin typeface="Roboto Light" panose="02000000000000000000" pitchFamily="2" charset="0"/>
                        </a:rPr>
                        <a:t>16</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Beares</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0.4%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2192670567"/>
                  </a:ext>
                </a:extLst>
              </a:tr>
              <a:tr h="203200">
                <a:tc>
                  <a:txBody>
                    <a:bodyPr/>
                    <a:lstStyle/>
                    <a:p>
                      <a:pPr algn="l" fontAlgn="ctr"/>
                      <a:r>
                        <a:rPr lang="en-ZA" sz="1200" b="0" i="0" u="none" strike="noStrike">
                          <a:solidFill>
                            <a:srgbClr val="000000"/>
                          </a:solidFill>
                          <a:effectLst/>
                          <a:latin typeface="Roboto Light" panose="02000000000000000000" pitchFamily="2" charset="0"/>
                        </a:rPr>
                        <a:t>17</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The Mattress King</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0.2%</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4010830465"/>
                  </a:ext>
                </a:extLst>
              </a:tr>
              <a:tr h="203200">
                <a:tc>
                  <a:txBody>
                    <a:bodyPr/>
                    <a:lstStyle/>
                    <a:p>
                      <a:pPr algn="l" fontAlgn="ctr"/>
                      <a:r>
                        <a:rPr lang="en-ZA" sz="1200" b="0" i="0" u="none" strike="noStrike">
                          <a:solidFill>
                            <a:srgbClr val="000000"/>
                          </a:solidFill>
                          <a:effectLst/>
                          <a:latin typeface="Roboto Light" panose="02000000000000000000" pitchFamily="2" charset="0"/>
                        </a:rPr>
                        <a:t>18</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Best Home and Electric</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0.1%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3146689939"/>
                  </a:ext>
                </a:extLst>
              </a:tr>
              <a:tr h="203200">
                <a:tc>
                  <a:txBody>
                    <a:bodyPr/>
                    <a:lstStyle/>
                    <a:p>
                      <a:pPr algn="l" fontAlgn="ctr"/>
                      <a:r>
                        <a:rPr lang="en-ZA" sz="1200" b="0" i="0" u="none" strike="noStrike">
                          <a:solidFill>
                            <a:srgbClr val="000000"/>
                          </a:solidFill>
                          <a:effectLst/>
                          <a:latin typeface="Roboto Light" panose="02000000000000000000" pitchFamily="2" charset="0"/>
                        </a:rPr>
                        <a:t>19</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Mattress Gallery</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dirty="0">
                          <a:solidFill>
                            <a:srgbClr val="000000"/>
                          </a:solidFill>
                          <a:effectLst/>
                          <a:latin typeface="Roboto Light" panose="02000000000000000000" pitchFamily="2" charset="0"/>
                        </a:rPr>
                        <a:t>0.1%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1038973678"/>
                  </a:ext>
                </a:extLst>
              </a:tr>
            </a:tbl>
          </a:graphicData>
        </a:graphic>
      </p:graphicFrame>
      <p:graphicFrame>
        <p:nvGraphicFramePr>
          <p:cNvPr id="10" name="Table 9">
            <a:extLst>
              <a:ext uri="{FF2B5EF4-FFF2-40B4-BE49-F238E27FC236}">
                <a16:creationId xmlns:a16="http://schemas.microsoft.com/office/drawing/2014/main" id="{3E69E385-F1BE-4C4A-8BE0-040918FDFFF3}"/>
              </a:ext>
            </a:extLst>
          </p:cNvPr>
          <p:cNvGraphicFramePr>
            <a:graphicFrameLocks noGrp="1"/>
          </p:cNvGraphicFramePr>
          <p:nvPr>
            <p:extLst>
              <p:ext uri="{D42A27DB-BD31-4B8C-83A1-F6EECF244321}">
                <p14:modId xmlns:p14="http://schemas.microsoft.com/office/powerpoint/2010/main" val="1448353198"/>
              </p:ext>
            </p:extLst>
          </p:nvPr>
        </p:nvGraphicFramePr>
        <p:xfrm>
          <a:off x="6650755" y="3120231"/>
          <a:ext cx="4495800" cy="1943100"/>
        </p:xfrm>
        <a:graphic>
          <a:graphicData uri="http://schemas.openxmlformats.org/drawingml/2006/table">
            <a:tbl>
              <a:tblPr/>
              <a:tblGrid>
                <a:gridCol w="685800">
                  <a:extLst>
                    <a:ext uri="{9D8B030D-6E8A-4147-A177-3AD203B41FA5}">
                      <a16:colId xmlns:a16="http://schemas.microsoft.com/office/drawing/2014/main" val="395208997"/>
                    </a:ext>
                  </a:extLst>
                </a:gridCol>
                <a:gridCol w="2019300">
                  <a:extLst>
                    <a:ext uri="{9D8B030D-6E8A-4147-A177-3AD203B41FA5}">
                      <a16:colId xmlns:a16="http://schemas.microsoft.com/office/drawing/2014/main" val="1105415631"/>
                    </a:ext>
                  </a:extLst>
                </a:gridCol>
                <a:gridCol w="1790700">
                  <a:extLst>
                    <a:ext uri="{9D8B030D-6E8A-4147-A177-3AD203B41FA5}">
                      <a16:colId xmlns:a16="http://schemas.microsoft.com/office/drawing/2014/main" val="3370954964"/>
                    </a:ext>
                  </a:extLst>
                </a:gridCol>
              </a:tblGrid>
              <a:tr h="317500">
                <a:tc>
                  <a:txBody>
                    <a:bodyPr/>
                    <a:lstStyle/>
                    <a:p>
                      <a:pPr algn="l" fontAlgn="b"/>
                      <a:r>
                        <a:rPr lang="en-ZA" sz="1400" b="0" i="0" u="none" strike="noStrike">
                          <a:solidFill>
                            <a:srgbClr val="000000"/>
                          </a:solidFill>
                          <a:effectLst/>
                          <a:latin typeface="Roboto Medium" pitchFamily="2" charset="0"/>
                        </a:rPr>
                        <a:t>Rank</a:t>
                      </a:r>
                    </a:p>
                  </a:txBody>
                  <a:tcPr marL="857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b"/>
                      <a:r>
                        <a:rPr lang="en-ZA" sz="1400" b="0" i="0" u="none" strike="noStrike">
                          <a:solidFill>
                            <a:srgbClr val="000000"/>
                          </a:solidFill>
                          <a:effectLst/>
                          <a:latin typeface="Roboto Medium" pitchFamily="2" charset="0"/>
                        </a:rPr>
                        <a:t>Brand</a:t>
                      </a:r>
                    </a:p>
                  </a:txBody>
                  <a:tcPr marL="9525" marR="857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b"/>
                      <a:r>
                        <a:rPr lang="en-ZA" sz="1400" b="0" i="0" u="none" strike="noStrike">
                          <a:solidFill>
                            <a:srgbClr val="000000"/>
                          </a:solidFill>
                          <a:effectLst/>
                          <a:latin typeface="Roboto Medium" pitchFamily="2" charset="0"/>
                        </a:rPr>
                        <a:t>Share of interest</a:t>
                      </a:r>
                    </a:p>
                  </a:txBody>
                  <a:tcPr marL="9525" marR="857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931006159"/>
                  </a:ext>
                </a:extLst>
              </a:tr>
              <a:tr h="203200">
                <a:tc>
                  <a:txBody>
                    <a:bodyPr/>
                    <a:lstStyle/>
                    <a:p>
                      <a:pPr algn="l" fontAlgn="ctr"/>
                      <a:r>
                        <a:rPr lang="en-ZA" sz="1200" b="0" i="0" u="none" strike="noStrike">
                          <a:solidFill>
                            <a:srgbClr val="000000"/>
                          </a:solidFill>
                          <a:effectLst/>
                          <a:latin typeface="Roboto Light" panose="02000000000000000000" pitchFamily="2" charset="0"/>
                        </a:rPr>
                        <a:t>1</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Mattress Warehouse</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31.6%</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1562498616"/>
                  </a:ext>
                </a:extLst>
              </a:tr>
              <a:tr h="203200">
                <a:tc>
                  <a:txBody>
                    <a:bodyPr/>
                    <a:lstStyle/>
                    <a:p>
                      <a:pPr algn="l" fontAlgn="ctr"/>
                      <a:r>
                        <a:rPr lang="en-ZA" sz="1200" b="0" i="0" u="none" strike="noStrike">
                          <a:solidFill>
                            <a:srgbClr val="000000"/>
                          </a:solidFill>
                          <a:effectLst/>
                          <a:latin typeface="Roboto Light" panose="02000000000000000000" pitchFamily="2" charset="0"/>
                        </a:rPr>
                        <a:t>2</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Dial a Bed</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27.3%</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2507407118"/>
                  </a:ext>
                </a:extLst>
              </a:tr>
              <a:tr h="203200">
                <a:tc>
                  <a:txBody>
                    <a:bodyPr/>
                    <a:lstStyle/>
                    <a:p>
                      <a:pPr algn="l" fontAlgn="ctr"/>
                      <a:r>
                        <a:rPr lang="en-ZA" sz="1200" b="0" i="0" u="none" strike="noStrike">
                          <a:solidFill>
                            <a:srgbClr val="000000"/>
                          </a:solidFill>
                          <a:effectLst/>
                          <a:latin typeface="Roboto Light" panose="02000000000000000000" pitchFamily="2" charset="0"/>
                        </a:rPr>
                        <a:t>3</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Sleepmasters</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22.7%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2565371669"/>
                  </a:ext>
                </a:extLst>
              </a:tr>
              <a:tr h="203200">
                <a:tc>
                  <a:txBody>
                    <a:bodyPr/>
                    <a:lstStyle/>
                    <a:p>
                      <a:pPr algn="l" fontAlgn="ctr"/>
                      <a:r>
                        <a:rPr lang="en-ZA" sz="1200" b="0" i="0" u="none" strike="noStrike">
                          <a:solidFill>
                            <a:srgbClr val="000000"/>
                          </a:solidFill>
                          <a:effectLst/>
                          <a:latin typeface="Roboto Light" panose="02000000000000000000" pitchFamily="2" charset="0"/>
                        </a:rPr>
                        <a:t>4</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The Bed Shop</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11.6%</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3964319567"/>
                  </a:ext>
                </a:extLst>
              </a:tr>
              <a:tr h="203200">
                <a:tc>
                  <a:txBody>
                    <a:bodyPr/>
                    <a:lstStyle/>
                    <a:p>
                      <a:pPr algn="l" fontAlgn="ctr"/>
                      <a:r>
                        <a:rPr lang="en-ZA" sz="1200" b="0" i="0" u="none" strike="noStrike">
                          <a:solidFill>
                            <a:srgbClr val="000000"/>
                          </a:solidFill>
                          <a:effectLst/>
                          <a:latin typeface="Roboto Light" panose="02000000000000000000" pitchFamily="2" charset="0"/>
                        </a:rPr>
                        <a:t>5</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Bed centre</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3.1%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2588728413"/>
                  </a:ext>
                </a:extLst>
              </a:tr>
              <a:tr h="203200">
                <a:tc>
                  <a:txBody>
                    <a:bodyPr/>
                    <a:lstStyle/>
                    <a:p>
                      <a:pPr algn="l" fontAlgn="ctr"/>
                      <a:r>
                        <a:rPr lang="en-ZA" sz="1200" b="0" i="0" u="none" strike="noStrike">
                          <a:solidFill>
                            <a:srgbClr val="000000"/>
                          </a:solidFill>
                          <a:effectLst/>
                          <a:latin typeface="Roboto Light" panose="02000000000000000000" pitchFamily="2" charset="0"/>
                        </a:rPr>
                        <a:t>6</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The Bed Centre</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1.9%</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1970217694"/>
                  </a:ext>
                </a:extLst>
              </a:tr>
              <a:tr h="203200">
                <a:tc>
                  <a:txBody>
                    <a:bodyPr/>
                    <a:lstStyle/>
                    <a:p>
                      <a:pPr algn="l" fontAlgn="ctr"/>
                      <a:r>
                        <a:rPr lang="en-ZA" sz="1200" b="0" i="0" u="none" strike="noStrike">
                          <a:solidFill>
                            <a:srgbClr val="000000"/>
                          </a:solidFill>
                          <a:effectLst/>
                          <a:latin typeface="Roboto Light" panose="02000000000000000000" pitchFamily="2" charset="0"/>
                        </a:rPr>
                        <a:t>7</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The Mattress King</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1.4%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2509375234"/>
                  </a:ext>
                </a:extLst>
              </a:tr>
              <a:tr h="203200">
                <a:tc>
                  <a:txBody>
                    <a:bodyPr/>
                    <a:lstStyle/>
                    <a:p>
                      <a:pPr algn="l" fontAlgn="ctr"/>
                      <a:r>
                        <a:rPr lang="en-ZA" sz="1200" b="0" i="0" u="none" strike="noStrike">
                          <a:solidFill>
                            <a:srgbClr val="000000"/>
                          </a:solidFill>
                          <a:effectLst/>
                          <a:latin typeface="Roboto Light" panose="02000000000000000000" pitchFamily="2" charset="0"/>
                        </a:rPr>
                        <a:t>8</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Mattress Gallery</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dirty="0">
                          <a:solidFill>
                            <a:srgbClr val="000000"/>
                          </a:solidFill>
                          <a:effectLst/>
                          <a:latin typeface="Roboto Light" panose="02000000000000000000" pitchFamily="2" charset="0"/>
                        </a:rPr>
                        <a:t>0.4%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185101298"/>
                  </a:ext>
                </a:extLst>
              </a:tr>
            </a:tbl>
          </a:graphicData>
        </a:graphic>
      </p:graphicFrame>
    </p:spTree>
    <p:extLst>
      <p:ext uri="{BB962C8B-B14F-4D97-AF65-F5344CB8AC3E}">
        <p14:creationId xmlns:p14="http://schemas.microsoft.com/office/powerpoint/2010/main" val="3984627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C3F84-6DB0-8041-A4BA-98B6DFBCDA95}"/>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7963856E-23E2-8C40-9D61-BA332A7339AF}"/>
              </a:ext>
            </a:extLst>
          </p:cNvPr>
          <p:cNvSpPr>
            <a:spLocks noGrp="1"/>
          </p:cNvSpPr>
          <p:nvPr>
            <p:ph idx="1"/>
          </p:nvPr>
        </p:nvSpPr>
        <p:spPr/>
        <p:txBody>
          <a:bodyPr>
            <a:normAutofit/>
          </a:bodyPr>
          <a:lstStyle/>
          <a:p>
            <a:r>
              <a:rPr lang="en-US" sz="1800" b="1" dirty="0"/>
              <a:t>36% </a:t>
            </a:r>
            <a:r>
              <a:rPr lang="en-US" sz="1800" dirty="0"/>
              <a:t>growth in mattress brand search interest (8% </a:t>
            </a:r>
            <a:r>
              <a:rPr lang="en-US" sz="1800" dirty="0" err="1"/>
              <a:t>p.a</a:t>
            </a:r>
            <a:r>
              <a:rPr lang="en-US" sz="1800" dirty="0"/>
              <a:t>). The growth is driven by both:</a:t>
            </a:r>
          </a:p>
          <a:p>
            <a:pPr lvl="1"/>
            <a:r>
              <a:rPr lang="en-US" sz="1400" dirty="0"/>
              <a:t>Increased </a:t>
            </a:r>
            <a:r>
              <a:rPr lang="en-US" sz="1400" dirty="0" err="1"/>
              <a:t>utilisation</a:t>
            </a:r>
            <a:r>
              <a:rPr lang="en-US" sz="1400" dirty="0"/>
              <a:t> of the internet to search for mattress </a:t>
            </a:r>
          </a:p>
          <a:p>
            <a:pPr lvl="1"/>
            <a:r>
              <a:rPr lang="en-US" sz="1400" dirty="0"/>
              <a:t>Increased national internet penetration </a:t>
            </a:r>
            <a:r>
              <a:rPr lang="en-US" sz="1400" b="1" dirty="0"/>
              <a:t>(+12%)</a:t>
            </a:r>
          </a:p>
          <a:p>
            <a:r>
              <a:rPr lang="en-US" sz="1800" dirty="0"/>
              <a:t>Bravo brand search interest growth </a:t>
            </a:r>
            <a:r>
              <a:rPr lang="en-US" sz="1800" b="1" dirty="0"/>
              <a:t>(+60%) </a:t>
            </a:r>
            <a:r>
              <a:rPr lang="en-US" sz="1800" dirty="0"/>
              <a:t>exceeded national growth while the rest of the market experience more modest growth </a:t>
            </a:r>
            <a:r>
              <a:rPr lang="en-US" sz="1800" b="1" dirty="0"/>
              <a:t>(24%)</a:t>
            </a:r>
          </a:p>
          <a:p>
            <a:pPr lvl="1"/>
            <a:r>
              <a:rPr lang="en-US" sz="1400" dirty="0"/>
              <a:t>As a result of Bravo’s strong growth, their search market share has increased (+17%) from 35% in 2017 to 41% in 2021</a:t>
            </a:r>
          </a:p>
          <a:p>
            <a:r>
              <a:rPr lang="en-US" sz="1800" dirty="0"/>
              <a:t>Sealy is the most popular brand in the market capturing 32% of search interest market share</a:t>
            </a:r>
          </a:p>
          <a:p>
            <a:pPr lvl="1"/>
            <a:r>
              <a:rPr lang="en-US" sz="1400" dirty="0"/>
              <a:t>Their largest competitors are </a:t>
            </a:r>
            <a:r>
              <a:rPr lang="en-US" sz="1400" dirty="0" err="1"/>
              <a:t>Restonic</a:t>
            </a:r>
            <a:r>
              <a:rPr lang="en-US" sz="1400" dirty="0"/>
              <a:t> </a:t>
            </a:r>
            <a:r>
              <a:rPr lang="en-US" sz="1400" b="1" dirty="0"/>
              <a:t>(20%) </a:t>
            </a:r>
            <a:r>
              <a:rPr lang="en-US" sz="1400" dirty="0"/>
              <a:t>and Cloud Sine </a:t>
            </a:r>
            <a:r>
              <a:rPr lang="en-US" sz="1400" b="1" dirty="0"/>
              <a:t>(17%)</a:t>
            </a:r>
          </a:p>
          <a:p>
            <a:pPr lvl="1"/>
            <a:r>
              <a:rPr lang="en-US" sz="1400" dirty="0"/>
              <a:t>Sealy’s search interest growth </a:t>
            </a:r>
            <a:r>
              <a:rPr lang="en-US" sz="1400" b="1" dirty="0"/>
              <a:t>(+60%)</a:t>
            </a:r>
            <a:r>
              <a:rPr lang="en-US" sz="1400" dirty="0"/>
              <a:t> exceeded growth in Cloud Nine </a:t>
            </a:r>
            <a:r>
              <a:rPr lang="en-US" sz="1400" b="1" dirty="0"/>
              <a:t>(+31%), </a:t>
            </a:r>
            <a:r>
              <a:rPr lang="en-US" sz="1400" dirty="0"/>
              <a:t>however, </a:t>
            </a:r>
            <a:r>
              <a:rPr lang="en-US" sz="1400" dirty="0" err="1"/>
              <a:t>Restonic</a:t>
            </a:r>
            <a:r>
              <a:rPr lang="en-US" sz="1400" dirty="0"/>
              <a:t> experienced higher growth </a:t>
            </a:r>
            <a:r>
              <a:rPr lang="en-US" sz="1400" b="1" dirty="0"/>
              <a:t>(+71%)</a:t>
            </a:r>
          </a:p>
          <a:p>
            <a:r>
              <a:rPr lang="en-US" sz="1800" dirty="0"/>
              <a:t>Sealy, Bravo’s most popular brand experienced that largest growth </a:t>
            </a:r>
            <a:r>
              <a:rPr lang="en-US" sz="1800" b="1" dirty="0"/>
              <a:t>(+60%)</a:t>
            </a:r>
            <a:r>
              <a:rPr lang="en-US" sz="1800" dirty="0"/>
              <a:t> of major mattress brands</a:t>
            </a:r>
          </a:p>
          <a:p>
            <a:pPr lvl="1"/>
            <a:r>
              <a:rPr lang="en-US" sz="1400" dirty="0"/>
              <a:t>Since Sealy makes up over </a:t>
            </a:r>
            <a:r>
              <a:rPr lang="en-US" sz="1400" b="1" dirty="0"/>
              <a:t>75% </a:t>
            </a:r>
            <a:r>
              <a:rPr lang="en-US" sz="1400" dirty="0"/>
              <a:t>of Bravo’s of search interest, it was the dominant driver of it’s strong performance</a:t>
            </a:r>
          </a:p>
          <a:p>
            <a:pPr lvl="1"/>
            <a:r>
              <a:rPr lang="en-US" sz="1400" dirty="0"/>
              <a:t>In addition, all other Bravo brands also experienced increased interest levels</a:t>
            </a:r>
            <a:endParaRPr lang="en-US" sz="1800" dirty="0"/>
          </a:p>
          <a:p>
            <a:r>
              <a:rPr lang="en-US" sz="1800" dirty="0"/>
              <a:t>Search interest share is highest in Gauteng</a:t>
            </a:r>
            <a:r>
              <a:rPr lang="en-US" sz="1800" b="1" dirty="0"/>
              <a:t> (40%) </a:t>
            </a:r>
            <a:r>
              <a:rPr lang="en-US" sz="1800" dirty="0"/>
              <a:t>followed by Kwa-Zulu natal, Western Cape and Easter Cape</a:t>
            </a:r>
          </a:p>
          <a:p>
            <a:pPr lvl="1"/>
            <a:r>
              <a:rPr lang="en-US" sz="1400" dirty="0"/>
              <a:t>Of these top 4, interest in Kwa-Zulu natal has more than double </a:t>
            </a:r>
            <a:r>
              <a:rPr lang="en-US" sz="1400" b="1" dirty="0"/>
              <a:t>(+111%) </a:t>
            </a:r>
            <a:r>
              <a:rPr lang="en-US" sz="1400" dirty="0"/>
              <a:t>followed by Gauteng </a:t>
            </a:r>
            <a:r>
              <a:rPr lang="en-US" sz="1400" b="1" dirty="0"/>
              <a:t>(+47%)</a:t>
            </a:r>
            <a:r>
              <a:rPr lang="en-US" sz="1400" dirty="0"/>
              <a:t>,</a:t>
            </a:r>
            <a:r>
              <a:rPr lang="en-US" sz="1400" b="1" dirty="0"/>
              <a:t> </a:t>
            </a:r>
            <a:r>
              <a:rPr lang="en-US" sz="1400" dirty="0"/>
              <a:t>Wester Cape </a:t>
            </a:r>
            <a:r>
              <a:rPr lang="en-US" sz="1400" b="1" dirty="0"/>
              <a:t>(+37%)</a:t>
            </a:r>
            <a:r>
              <a:rPr lang="en-US" sz="1400" dirty="0"/>
              <a:t>.</a:t>
            </a:r>
            <a:r>
              <a:rPr lang="en-US" sz="1400" b="1" dirty="0"/>
              <a:t> </a:t>
            </a:r>
            <a:r>
              <a:rPr lang="en-US" sz="1400" dirty="0"/>
              <a:t>In contrast, Eastern Cape had reduced interest </a:t>
            </a:r>
            <a:r>
              <a:rPr lang="en-US" sz="1400" b="1" dirty="0"/>
              <a:t>(-22%)</a:t>
            </a:r>
          </a:p>
          <a:p>
            <a:endParaRPr lang="en-US" sz="1800" dirty="0"/>
          </a:p>
          <a:p>
            <a:pPr lvl="1"/>
            <a:endParaRPr lang="en-US" sz="1400" dirty="0"/>
          </a:p>
          <a:p>
            <a:endParaRPr lang="en-US" sz="1800" dirty="0"/>
          </a:p>
        </p:txBody>
      </p:sp>
      <p:sp>
        <p:nvSpPr>
          <p:cNvPr id="4" name="Rectangle 3">
            <a:extLst>
              <a:ext uri="{FF2B5EF4-FFF2-40B4-BE49-F238E27FC236}">
                <a16:creationId xmlns:a16="http://schemas.microsoft.com/office/drawing/2014/main" id="{435C19E9-6800-2A41-BBF2-2B9A330537D7}"/>
              </a:ext>
            </a:extLst>
          </p:cNvPr>
          <p:cNvSpPr/>
          <p:nvPr/>
        </p:nvSpPr>
        <p:spPr>
          <a:xfrm>
            <a:off x="9161929" y="365125"/>
            <a:ext cx="2501153" cy="916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a:t>
            </a:r>
          </a:p>
          <a:p>
            <a:pPr algn="ctr"/>
            <a:r>
              <a:rPr lang="en-US" dirty="0"/>
              <a:t>Rough outline – will QA and improve at the end</a:t>
            </a:r>
          </a:p>
        </p:txBody>
      </p:sp>
    </p:spTree>
    <p:extLst>
      <p:ext uri="{BB962C8B-B14F-4D97-AF65-F5344CB8AC3E}">
        <p14:creationId xmlns:p14="http://schemas.microsoft.com/office/powerpoint/2010/main" val="38023482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00F3-CBEF-8540-B974-E22F86292D9A}"/>
              </a:ext>
            </a:extLst>
          </p:cNvPr>
          <p:cNvSpPr>
            <a:spLocks noGrp="1"/>
          </p:cNvSpPr>
          <p:nvPr>
            <p:ph type="title"/>
          </p:nvPr>
        </p:nvSpPr>
        <p:spPr>
          <a:xfrm>
            <a:off x="838200" y="226226"/>
            <a:ext cx="10515600" cy="1046986"/>
          </a:xfrm>
        </p:spPr>
        <p:txBody>
          <a:bodyPr>
            <a:normAutofit/>
          </a:bodyPr>
          <a:lstStyle/>
          <a:p>
            <a:r>
              <a:rPr lang="en-US" sz="2800" b="1" dirty="0">
                <a:solidFill>
                  <a:prstClr val="black"/>
                </a:solidFill>
              </a:rPr>
              <a:t>National search interest in furniture stores and bed stores</a:t>
            </a:r>
            <a:br>
              <a:rPr lang="en-US" sz="2800" b="1" dirty="0">
                <a:solidFill>
                  <a:prstClr val="black"/>
                </a:solidFill>
              </a:rPr>
            </a:br>
            <a:r>
              <a:rPr lang="en-US" sz="2000" dirty="0">
                <a:solidFill>
                  <a:prstClr val="black"/>
                </a:solidFill>
              </a:rPr>
              <a:t>(Interest levels have been indexed to 2017 levels)</a:t>
            </a:r>
            <a:endParaRPr lang="en-US" dirty="0"/>
          </a:p>
        </p:txBody>
      </p:sp>
      <p:sp>
        <p:nvSpPr>
          <p:cNvPr id="5" name="Rectangle 4">
            <a:extLst>
              <a:ext uri="{FF2B5EF4-FFF2-40B4-BE49-F238E27FC236}">
                <a16:creationId xmlns:a16="http://schemas.microsoft.com/office/drawing/2014/main" id="{9594AE4C-28D3-194B-8568-C40C547C9B09}"/>
              </a:ext>
            </a:extLst>
          </p:cNvPr>
          <p:cNvSpPr/>
          <p:nvPr/>
        </p:nvSpPr>
        <p:spPr>
          <a:xfrm>
            <a:off x="0" y="5185463"/>
            <a:ext cx="12192000" cy="16956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35C7E7E-9E10-954A-87D3-BA7ACE13DAB2}"/>
              </a:ext>
            </a:extLst>
          </p:cNvPr>
          <p:cNvSpPr txBox="1"/>
          <p:nvPr/>
        </p:nvSpPr>
        <p:spPr>
          <a:xfrm>
            <a:off x="146756" y="5283200"/>
            <a:ext cx="5873044" cy="1600438"/>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Search interest has increased by </a:t>
            </a:r>
            <a:r>
              <a:rPr lang="en-US" sz="1400" b="1" dirty="0">
                <a:solidFill>
                  <a:schemeClr val="bg1"/>
                </a:solidFill>
              </a:rPr>
              <a:t>75% </a:t>
            </a:r>
            <a:r>
              <a:rPr lang="en-US" sz="1400" dirty="0">
                <a:solidFill>
                  <a:schemeClr val="bg1"/>
                </a:solidFill>
              </a:rPr>
              <a:t>over the past 5 years </a:t>
            </a:r>
            <a:r>
              <a:rPr lang="en-US" sz="1400" b="1" dirty="0">
                <a:solidFill>
                  <a:schemeClr val="bg1"/>
                </a:solidFill>
              </a:rPr>
              <a:t>(15% p.a.)</a:t>
            </a:r>
          </a:p>
          <a:p>
            <a:pPr marL="285750" indent="-285750">
              <a:buFont typeface="Arial" panose="020B0604020202020204" pitchFamily="34" charset="0"/>
              <a:buChar char="•"/>
            </a:pPr>
            <a:r>
              <a:rPr lang="en-US" sz="1400" dirty="0">
                <a:solidFill>
                  <a:schemeClr val="bg1"/>
                </a:solidFill>
              </a:rPr>
              <a:t>Interest peaked in 2019 </a:t>
            </a:r>
            <a:r>
              <a:rPr lang="en-US" sz="1400" b="1" dirty="0">
                <a:solidFill>
                  <a:schemeClr val="bg1"/>
                </a:solidFill>
              </a:rPr>
              <a:t>(1.92)</a:t>
            </a:r>
            <a:r>
              <a:rPr lang="en-US" sz="1400" dirty="0">
                <a:solidFill>
                  <a:schemeClr val="bg1"/>
                </a:solidFill>
              </a:rPr>
              <a:t>, likely due to increased furniture requirements increasing during lockdown and working from home circumstances</a:t>
            </a:r>
          </a:p>
          <a:p>
            <a:pPr marL="285750" indent="-285750">
              <a:buFont typeface="Arial" panose="020B0604020202020204" pitchFamily="34" charset="0"/>
              <a:buChar char="•"/>
            </a:pPr>
            <a:r>
              <a:rPr lang="en-US" sz="1400" dirty="0">
                <a:solidFill>
                  <a:schemeClr val="bg1"/>
                </a:solidFill>
              </a:rPr>
              <a:t>Therefore, it’s reasonable that furniture search interest dropped </a:t>
            </a:r>
            <a:r>
              <a:rPr lang="en-US" sz="1400" b="1" dirty="0">
                <a:solidFill>
                  <a:schemeClr val="bg1"/>
                </a:solidFill>
              </a:rPr>
              <a:t>(-9%) </a:t>
            </a:r>
            <a:r>
              <a:rPr lang="en-US" sz="1400" dirty="0">
                <a:solidFill>
                  <a:schemeClr val="bg1"/>
                </a:solidFill>
              </a:rPr>
              <a:t>in 2021 while still maintaining a long-term trend of strong growth</a:t>
            </a:r>
          </a:p>
          <a:p>
            <a:endParaRPr lang="en-US" sz="1400" dirty="0">
              <a:solidFill>
                <a:schemeClr val="bg1"/>
              </a:solidFill>
            </a:endParaRPr>
          </a:p>
        </p:txBody>
      </p:sp>
      <p:cxnSp>
        <p:nvCxnSpPr>
          <p:cNvPr id="13" name="Straight Connector 12">
            <a:extLst>
              <a:ext uri="{FF2B5EF4-FFF2-40B4-BE49-F238E27FC236}">
                <a16:creationId xmlns:a16="http://schemas.microsoft.com/office/drawing/2014/main" id="{44C54723-BE67-484F-82A2-1CF431834398}"/>
              </a:ext>
            </a:extLst>
          </p:cNvPr>
          <p:cNvCxnSpPr>
            <a:cxnSpLocks/>
          </p:cNvCxnSpPr>
          <p:nvPr/>
        </p:nvCxnSpPr>
        <p:spPr>
          <a:xfrm>
            <a:off x="6096000" y="5283200"/>
            <a:ext cx="0" cy="145626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9599A3B-604A-8F4E-BC45-2436B38CEF9F}"/>
              </a:ext>
            </a:extLst>
          </p:cNvPr>
          <p:cNvSpPr txBox="1"/>
          <p:nvPr/>
        </p:nvSpPr>
        <p:spPr>
          <a:xfrm>
            <a:off x="6242756" y="5287081"/>
            <a:ext cx="5873044" cy="1169551"/>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Bed store search interest exhibited a similar pattern to furniture store interest, however, the strength of growth was slightly lower</a:t>
            </a:r>
          </a:p>
          <a:p>
            <a:pPr marL="285750" indent="-285750">
              <a:buFont typeface="Arial" panose="020B0604020202020204" pitchFamily="34" charset="0"/>
              <a:buChar char="•"/>
            </a:pPr>
            <a:r>
              <a:rPr lang="en-US" sz="1400" dirty="0">
                <a:solidFill>
                  <a:schemeClr val="bg1"/>
                </a:solidFill>
              </a:rPr>
              <a:t>In particular, growth in 2020 </a:t>
            </a:r>
            <a:r>
              <a:rPr lang="en-US" sz="1400" b="1" dirty="0">
                <a:solidFill>
                  <a:schemeClr val="bg1"/>
                </a:solidFill>
              </a:rPr>
              <a:t>(+19%) </a:t>
            </a:r>
            <a:r>
              <a:rPr lang="en-US" sz="1400" dirty="0">
                <a:solidFill>
                  <a:schemeClr val="bg1"/>
                </a:solidFill>
              </a:rPr>
              <a:t>did not stand out as much as furniture growth </a:t>
            </a:r>
            <a:r>
              <a:rPr lang="en-US" sz="1400" b="1" dirty="0">
                <a:solidFill>
                  <a:schemeClr val="bg1"/>
                </a:solidFill>
              </a:rPr>
              <a:t>(+39%)</a:t>
            </a:r>
          </a:p>
          <a:p>
            <a:pPr marL="285750" indent="-285750">
              <a:buFont typeface="Arial" panose="020B0604020202020204" pitchFamily="34" charset="0"/>
              <a:buChar char="•"/>
            </a:pPr>
            <a:r>
              <a:rPr lang="en-US" sz="1400" dirty="0">
                <a:solidFill>
                  <a:schemeClr val="bg1"/>
                </a:solidFill>
              </a:rPr>
              <a:t>Overall, bed store interest has increased </a:t>
            </a:r>
            <a:r>
              <a:rPr lang="en-US" sz="1400" b="1" dirty="0">
                <a:solidFill>
                  <a:schemeClr val="bg1"/>
                </a:solidFill>
              </a:rPr>
              <a:t>65%</a:t>
            </a:r>
            <a:r>
              <a:rPr lang="en-US" sz="1400" dirty="0">
                <a:solidFill>
                  <a:schemeClr val="bg1"/>
                </a:solidFill>
              </a:rPr>
              <a:t> over the past 5 years </a:t>
            </a:r>
            <a:r>
              <a:rPr lang="en-US" sz="1400" b="1" dirty="0">
                <a:solidFill>
                  <a:schemeClr val="bg1"/>
                </a:solidFill>
              </a:rPr>
              <a:t>(+13%)</a:t>
            </a:r>
          </a:p>
        </p:txBody>
      </p:sp>
      <p:cxnSp>
        <p:nvCxnSpPr>
          <p:cNvPr id="25" name="Straight Connector 24">
            <a:extLst>
              <a:ext uri="{FF2B5EF4-FFF2-40B4-BE49-F238E27FC236}">
                <a16:creationId xmlns:a16="http://schemas.microsoft.com/office/drawing/2014/main" id="{EB4BEFCE-5C97-1F4A-99C9-7C25E01A2CE5}"/>
              </a:ext>
            </a:extLst>
          </p:cNvPr>
          <p:cNvCxnSpPr>
            <a:cxnSpLocks/>
          </p:cNvCxnSpPr>
          <p:nvPr/>
        </p:nvCxnSpPr>
        <p:spPr>
          <a:xfrm>
            <a:off x="6090356" y="1461909"/>
            <a:ext cx="5644" cy="34141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14">
            <a:extLst>
              <a:ext uri="{FF2B5EF4-FFF2-40B4-BE49-F238E27FC236}">
                <a16:creationId xmlns:a16="http://schemas.microsoft.com/office/drawing/2014/main" id="{EFEA99C6-9606-BF45-9ADE-45669FBC281D}"/>
              </a:ext>
            </a:extLst>
          </p:cNvPr>
          <p:cNvGraphicFramePr>
            <a:graphicFrameLocks noGrp="1"/>
          </p:cNvGraphicFramePr>
          <p:nvPr>
            <p:ph sz="half" idx="2"/>
            <p:extLst>
              <p:ext uri="{D42A27DB-BD31-4B8C-83A1-F6EECF244321}">
                <p14:modId xmlns:p14="http://schemas.microsoft.com/office/powerpoint/2010/main" val="2887799821"/>
              </p:ext>
            </p:extLst>
          </p:nvPr>
        </p:nvGraphicFramePr>
        <p:xfrm>
          <a:off x="6172200" y="1288343"/>
          <a:ext cx="5181600" cy="35877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ontent Placeholder 17">
            <a:extLst>
              <a:ext uri="{FF2B5EF4-FFF2-40B4-BE49-F238E27FC236}">
                <a16:creationId xmlns:a16="http://schemas.microsoft.com/office/drawing/2014/main" id="{052E7CC0-D666-A449-9078-7B38AC0ADE18}"/>
              </a:ext>
            </a:extLst>
          </p:cNvPr>
          <p:cNvGraphicFramePr>
            <a:graphicFrameLocks noGrp="1"/>
          </p:cNvGraphicFramePr>
          <p:nvPr>
            <p:ph sz="half" idx="1"/>
            <p:extLst>
              <p:ext uri="{D42A27DB-BD31-4B8C-83A1-F6EECF244321}">
                <p14:modId xmlns:p14="http://schemas.microsoft.com/office/powerpoint/2010/main" val="3496401825"/>
              </p:ext>
            </p:extLst>
          </p:nvPr>
        </p:nvGraphicFramePr>
        <p:xfrm>
          <a:off x="838200" y="1288343"/>
          <a:ext cx="5181600" cy="3587750"/>
        </p:xfrm>
        <a:graphic>
          <a:graphicData uri="http://schemas.openxmlformats.org/drawingml/2006/chart">
            <c:chart xmlns:c="http://schemas.openxmlformats.org/drawingml/2006/chart" xmlns:r="http://schemas.openxmlformats.org/officeDocument/2006/relationships" r:id="rId4"/>
          </a:graphicData>
        </a:graphic>
      </p:graphicFrame>
      <p:grpSp>
        <p:nvGrpSpPr>
          <p:cNvPr id="19" name="Group 18">
            <a:extLst>
              <a:ext uri="{FF2B5EF4-FFF2-40B4-BE49-F238E27FC236}">
                <a16:creationId xmlns:a16="http://schemas.microsoft.com/office/drawing/2014/main" id="{FCA20B5F-1900-6C48-9911-9F4C33B86F2A}"/>
              </a:ext>
            </a:extLst>
          </p:cNvPr>
          <p:cNvGrpSpPr/>
          <p:nvPr/>
        </p:nvGrpSpPr>
        <p:grpSpPr>
          <a:xfrm>
            <a:off x="2544563" y="2756889"/>
            <a:ext cx="610231" cy="363853"/>
            <a:chOff x="0" y="13988"/>
            <a:chExt cx="609600" cy="364752"/>
          </a:xfrm>
        </p:grpSpPr>
        <p:sp>
          <p:nvSpPr>
            <p:cNvPr id="32" name="Teardrop 31">
              <a:extLst>
                <a:ext uri="{FF2B5EF4-FFF2-40B4-BE49-F238E27FC236}">
                  <a16:creationId xmlns:a16="http://schemas.microsoft.com/office/drawing/2014/main" id="{96F8D1CA-D855-BB48-AF2D-901DC44D4FBD}"/>
                </a:ext>
              </a:extLst>
            </p:cNvPr>
            <p:cNvSpPr>
              <a:spLocks noChangeAspect="1"/>
            </p:cNvSpPr>
            <p:nvPr/>
          </p:nvSpPr>
          <p:spPr>
            <a:xfrm rot="8100000">
              <a:off x="117499" y="13988"/>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3" name="TextBox 61">
              <a:extLst>
                <a:ext uri="{FF2B5EF4-FFF2-40B4-BE49-F238E27FC236}">
                  <a16:creationId xmlns:a16="http://schemas.microsoft.com/office/drawing/2014/main" id="{83637AC1-7204-1C4A-AA73-2D4AA5B1CC8C}"/>
                </a:ext>
              </a:extLst>
            </p:cNvPr>
            <p:cNvSpPr txBox="1"/>
            <p:nvPr/>
          </p:nvSpPr>
          <p:spPr>
            <a:xfrm>
              <a:off x="0" y="24928"/>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dirty="0">
                  <a:solidFill>
                    <a:srgbClr val="000000"/>
                  </a:solidFill>
                  <a:latin typeface="Calibri"/>
                  <a:cs typeface="Calibri"/>
                </a:rPr>
                <a:t>+19%</a:t>
              </a:r>
              <a:endParaRPr lang="en-GB" sz="400" dirty="0"/>
            </a:p>
          </p:txBody>
        </p:sp>
      </p:grpSp>
      <p:grpSp>
        <p:nvGrpSpPr>
          <p:cNvPr id="20" name="Group 19">
            <a:extLst>
              <a:ext uri="{FF2B5EF4-FFF2-40B4-BE49-F238E27FC236}">
                <a16:creationId xmlns:a16="http://schemas.microsoft.com/office/drawing/2014/main" id="{E41BF8FD-FD93-B94E-9FFC-A54AC1210D81}"/>
              </a:ext>
            </a:extLst>
          </p:cNvPr>
          <p:cNvGrpSpPr/>
          <p:nvPr/>
        </p:nvGrpSpPr>
        <p:grpSpPr>
          <a:xfrm>
            <a:off x="3429000" y="2521339"/>
            <a:ext cx="610231" cy="363853"/>
            <a:chOff x="647700" y="13988"/>
            <a:chExt cx="609600" cy="364752"/>
          </a:xfrm>
        </p:grpSpPr>
        <p:sp>
          <p:nvSpPr>
            <p:cNvPr id="30" name="Teardrop 29">
              <a:extLst>
                <a:ext uri="{FF2B5EF4-FFF2-40B4-BE49-F238E27FC236}">
                  <a16:creationId xmlns:a16="http://schemas.microsoft.com/office/drawing/2014/main" id="{2C53E052-6C2D-1D4F-AFAC-1A43269155CC}"/>
                </a:ext>
              </a:extLst>
            </p:cNvPr>
            <p:cNvSpPr>
              <a:spLocks noChangeAspect="1"/>
            </p:cNvSpPr>
            <p:nvPr/>
          </p:nvSpPr>
          <p:spPr>
            <a:xfrm rot="8100000">
              <a:off x="765199" y="13988"/>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1" name="TextBox 61">
              <a:extLst>
                <a:ext uri="{FF2B5EF4-FFF2-40B4-BE49-F238E27FC236}">
                  <a16:creationId xmlns:a16="http://schemas.microsoft.com/office/drawing/2014/main" id="{8DCC3543-4966-DE43-A49F-32F02AD8209E}"/>
                </a:ext>
              </a:extLst>
            </p:cNvPr>
            <p:cNvSpPr txBox="1"/>
            <p:nvPr/>
          </p:nvSpPr>
          <p:spPr>
            <a:xfrm>
              <a:off x="647700" y="24928"/>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+16%</a:t>
              </a:r>
              <a:endParaRPr lang="en-GB" sz="400"/>
            </a:p>
          </p:txBody>
        </p:sp>
      </p:grpSp>
      <p:grpSp>
        <p:nvGrpSpPr>
          <p:cNvPr id="21" name="Group 20">
            <a:extLst>
              <a:ext uri="{FF2B5EF4-FFF2-40B4-BE49-F238E27FC236}">
                <a16:creationId xmlns:a16="http://schemas.microsoft.com/office/drawing/2014/main" id="{00CEEE75-E914-EB4D-9BAC-B3BC32959D7E}"/>
              </a:ext>
            </a:extLst>
          </p:cNvPr>
          <p:cNvGrpSpPr/>
          <p:nvPr/>
        </p:nvGrpSpPr>
        <p:grpSpPr>
          <a:xfrm>
            <a:off x="4285444" y="1907057"/>
            <a:ext cx="603603" cy="364589"/>
            <a:chOff x="1255460" y="0"/>
            <a:chExt cx="609600" cy="364752"/>
          </a:xfrm>
        </p:grpSpPr>
        <p:sp>
          <p:nvSpPr>
            <p:cNvPr id="28" name="Teardrop 27">
              <a:extLst>
                <a:ext uri="{FF2B5EF4-FFF2-40B4-BE49-F238E27FC236}">
                  <a16:creationId xmlns:a16="http://schemas.microsoft.com/office/drawing/2014/main" id="{1E6D25D3-B1E2-9D4C-823E-9EE593AB237D}"/>
                </a:ext>
              </a:extLst>
            </p:cNvPr>
            <p:cNvSpPr>
              <a:spLocks noChangeAspect="1"/>
            </p:cNvSpPr>
            <p:nvPr/>
          </p:nvSpPr>
          <p:spPr>
            <a:xfrm rot="8100000">
              <a:off x="1372959" y="0"/>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9" name="TextBox 61">
              <a:extLst>
                <a:ext uri="{FF2B5EF4-FFF2-40B4-BE49-F238E27FC236}">
                  <a16:creationId xmlns:a16="http://schemas.microsoft.com/office/drawing/2014/main" id="{9E2FD671-7BF6-A241-BFAD-DF3F963169D4}"/>
                </a:ext>
              </a:extLst>
            </p:cNvPr>
            <p:cNvSpPr txBox="1"/>
            <p:nvPr/>
          </p:nvSpPr>
          <p:spPr>
            <a:xfrm>
              <a:off x="1255460"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+39%</a:t>
              </a:r>
              <a:endParaRPr lang="en-GB" sz="400"/>
            </a:p>
          </p:txBody>
        </p:sp>
      </p:grpSp>
      <p:grpSp>
        <p:nvGrpSpPr>
          <p:cNvPr id="22" name="Group 21">
            <a:extLst>
              <a:ext uri="{FF2B5EF4-FFF2-40B4-BE49-F238E27FC236}">
                <a16:creationId xmlns:a16="http://schemas.microsoft.com/office/drawing/2014/main" id="{494EB06F-AEA3-E84E-8935-7AEC1CD167E5}"/>
              </a:ext>
            </a:extLst>
          </p:cNvPr>
          <p:cNvGrpSpPr/>
          <p:nvPr/>
        </p:nvGrpSpPr>
        <p:grpSpPr>
          <a:xfrm>
            <a:off x="5147920" y="2104182"/>
            <a:ext cx="603603" cy="364589"/>
            <a:chOff x="1893404" y="5153"/>
            <a:chExt cx="609600" cy="364752"/>
          </a:xfrm>
        </p:grpSpPr>
        <p:sp>
          <p:nvSpPr>
            <p:cNvPr id="23" name="Teardrop 22">
              <a:extLst>
                <a:ext uri="{FF2B5EF4-FFF2-40B4-BE49-F238E27FC236}">
                  <a16:creationId xmlns:a16="http://schemas.microsoft.com/office/drawing/2014/main" id="{F609A809-9968-B04F-ADB5-93DC9EB5EF7A}"/>
                </a:ext>
              </a:extLst>
            </p:cNvPr>
            <p:cNvSpPr>
              <a:spLocks noChangeAspect="1"/>
            </p:cNvSpPr>
            <p:nvPr/>
          </p:nvSpPr>
          <p:spPr>
            <a:xfrm rot="8100000">
              <a:off x="2010903" y="5153"/>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4" name="TextBox 61">
              <a:extLst>
                <a:ext uri="{FF2B5EF4-FFF2-40B4-BE49-F238E27FC236}">
                  <a16:creationId xmlns:a16="http://schemas.microsoft.com/office/drawing/2014/main" id="{488DCDAB-0D54-AC46-A891-D63B928384B5}"/>
                </a:ext>
              </a:extLst>
            </p:cNvPr>
            <p:cNvSpPr txBox="1"/>
            <p:nvPr/>
          </p:nvSpPr>
          <p:spPr>
            <a:xfrm>
              <a:off x="1893404" y="16093"/>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-9%</a:t>
              </a:r>
              <a:endParaRPr lang="en-GB" sz="400"/>
            </a:p>
          </p:txBody>
        </p:sp>
      </p:grpSp>
      <p:grpSp>
        <p:nvGrpSpPr>
          <p:cNvPr id="34" name="Group 33">
            <a:extLst>
              <a:ext uri="{FF2B5EF4-FFF2-40B4-BE49-F238E27FC236}">
                <a16:creationId xmlns:a16="http://schemas.microsoft.com/office/drawing/2014/main" id="{34151B83-287F-ED4A-ADBD-29DA34908486}"/>
              </a:ext>
            </a:extLst>
          </p:cNvPr>
          <p:cNvGrpSpPr/>
          <p:nvPr/>
        </p:nvGrpSpPr>
        <p:grpSpPr>
          <a:xfrm>
            <a:off x="7852380" y="2779212"/>
            <a:ext cx="605814" cy="363853"/>
            <a:chOff x="0" y="13252"/>
            <a:chExt cx="609600" cy="364752"/>
          </a:xfrm>
        </p:grpSpPr>
        <p:sp>
          <p:nvSpPr>
            <p:cNvPr id="44" name="Teardrop 43">
              <a:extLst>
                <a:ext uri="{FF2B5EF4-FFF2-40B4-BE49-F238E27FC236}">
                  <a16:creationId xmlns:a16="http://schemas.microsoft.com/office/drawing/2014/main" id="{70C3AF15-9D1C-104C-B121-E6F60BB9E6DC}"/>
                </a:ext>
              </a:extLst>
            </p:cNvPr>
            <p:cNvSpPr>
              <a:spLocks noChangeAspect="1"/>
            </p:cNvSpPr>
            <p:nvPr/>
          </p:nvSpPr>
          <p:spPr>
            <a:xfrm rot="8100000">
              <a:off x="117499" y="13252"/>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45" name="TextBox 61">
              <a:extLst>
                <a:ext uri="{FF2B5EF4-FFF2-40B4-BE49-F238E27FC236}">
                  <a16:creationId xmlns:a16="http://schemas.microsoft.com/office/drawing/2014/main" id="{F87A7334-BB88-DC45-A2AC-BF5AC89BE7F5}"/>
                </a:ext>
              </a:extLst>
            </p:cNvPr>
            <p:cNvSpPr txBox="1"/>
            <p:nvPr/>
          </p:nvSpPr>
          <p:spPr>
            <a:xfrm>
              <a:off x="0" y="24192"/>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dirty="0">
                  <a:solidFill>
                    <a:srgbClr val="000000"/>
                  </a:solidFill>
                  <a:latin typeface="Calibri"/>
                  <a:cs typeface="Calibri"/>
                </a:rPr>
                <a:t>+17%</a:t>
              </a:r>
              <a:endParaRPr lang="en-GB" sz="400" dirty="0"/>
            </a:p>
          </p:txBody>
        </p:sp>
      </p:grpSp>
      <p:grpSp>
        <p:nvGrpSpPr>
          <p:cNvPr id="35" name="Group 34">
            <a:extLst>
              <a:ext uri="{FF2B5EF4-FFF2-40B4-BE49-F238E27FC236}">
                <a16:creationId xmlns:a16="http://schemas.microsoft.com/office/drawing/2014/main" id="{4C9452EE-F941-B240-884B-D08D7D24025A}"/>
              </a:ext>
            </a:extLst>
          </p:cNvPr>
          <p:cNvGrpSpPr/>
          <p:nvPr/>
        </p:nvGrpSpPr>
        <p:grpSpPr>
          <a:xfrm>
            <a:off x="8718977" y="2318957"/>
            <a:ext cx="606548" cy="363853"/>
            <a:chOff x="643283" y="13252"/>
            <a:chExt cx="609600" cy="364752"/>
          </a:xfrm>
        </p:grpSpPr>
        <p:sp>
          <p:nvSpPr>
            <p:cNvPr id="42" name="Teardrop 41">
              <a:extLst>
                <a:ext uri="{FF2B5EF4-FFF2-40B4-BE49-F238E27FC236}">
                  <a16:creationId xmlns:a16="http://schemas.microsoft.com/office/drawing/2014/main" id="{6B65BCDC-D290-9F48-907B-8DD25F7B9D1D}"/>
                </a:ext>
              </a:extLst>
            </p:cNvPr>
            <p:cNvSpPr>
              <a:spLocks noChangeAspect="1"/>
            </p:cNvSpPr>
            <p:nvPr/>
          </p:nvSpPr>
          <p:spPr>
            <a:xfrm rot="8100000">
              <a:off x="760782" y="13252"/>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43" name="TextBox 61">
              <a:extLst>
                <a:ext uri="{FF2B5EF4-FFF2-40B4-BE49-F238E27FC236}">
                  <a16:creationId xmlns:a16="http://schemas.microsoft.com/office/drawing/2014/main" id="{941A4AC6-03C6-994F-B5A2-3D904F084A7D}"/>
                </a:ext>
              </a:extLst>
            </p:cNvPr>
            <p:cNvSpPr txBox="1"/>
            <p:nvPr/>
          </p:nvSpPr>
          <p:spPr>
            <a:xfrm>
              <a:off x="643283" y="24192"/>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+34%</a:t>
              </a:r>
              <a:endParaRPr lang="en-GB" sz="400"/>
            </a:p>
          </p:txBody>
        </p:sp>
      </p:grpSp>
      <p:grpSp>
        <p:nvGrpSpPr>
          <p:cNvPr id="36" name="Group 35">
            <a:extLst>
              <a:ext uri="{FF2B5EF4-FFF2-40B4-BE49-F238E27FC236}">
                <a16:creationId xmlns:a16="http://schemas.microsoft.com/office/drawing/2014/main" id="{41C6A3C2-9860-B648-9B68-55456DA4477B}"/>
              </a:ext>
            </a:extLst>
          </p:cNvPr>
          <p:cNvGrpSpPr/>
          <p:nvPr/>
        </p:nvGrpSpPr>
        <p:grpSpPr>
          <a:xfrm>
            <a:off x="9574993" y="1961774"/>
            <a:ext cx="606548" cy="363853"/>
            <a:chOff x="1247361" y="0"/>
            <a:chExt cx="609600" cy="364752"/>
          </a:xfrm>
        </p:grpSpPr>
        <p:sp>
          <p:nvSpPr>
            <p:cNvPr id="40" name="Teardrop 39">
              <a:extLst>
                <a:ext uri="{FF2B5EF4-FFF2-40B4-BE49-F238E27FC236}">
                  <a16:creationId xmlns:a16="http://schemas.microsoft.com/office/drawing/2014/main" id="{31CB1A53-10D4-D545-877D-3FAB2674F112}"/>
                </a:ext>
              </a:extLst>
            </p:cNvPr>
            <p:cNvSpPr>
              <a:spLocks noChangeAspect="1"/>
            </p:cNvSpPr>
            <p:nvPr/>
          </p:nvSpPr>
          <p:spPr>
            <a:xfrm rot="8100000">
              <a:off x="1364860" y="0"/>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41" name="TextBox 61">
              <a:extLst>
                <a:ext uri="{FF2B5EF4-FFF2-40B4-BE49-F238E27FC236}">
                  <a16:creationId xmlns:a16="http://schemas.microsoft.com/office/drawing/2014/main" id="{A029B128-F830-F740-985C-5209FC6D02FF}"/>
                </a:ext>
              </a:extLst>
            </p:cNvPr>
            <p:cNvSpPr txBox="1"/>
            <p:nvPr/>
          </p:nvSpPr>
          <p:spPr>
            <a:xfrm>
              <a:off x="1247361"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+19%</a:t>
              </a:r>
              <a:endParaRPr lang="en-GB" sz="400"/>
            </a:p>
          </p:txBody>
        </p:sp>
      </p:grpSp>
      <p:grpSp>
        <p:nvGrpSpPr>
          <p:cNvPr id="37" name="Group 36">
            <a:extLst>
              <a:ext uri="{FF2B5EF4-FFF2-40B4-BE49-F238E27FC236}">
                <a16:creationId xmlns:a16="http://schemas.microsoft.com/office/drawing/2014/main" id="{BCF3F098-F181-2946-998B-F4B3157A7CD8}"/>
              </a:ext>
            </a:extLst>
          </p:cNvPr>
          <p:cNvGrpSpPr/>
          <p:nvPr/>
        </p:nvGrpSpPr>
        <p:grpSpPr>
          <a:xfrm>
            <a:off x="10485132" y="2237390"/>
            <a:ext cx="605814" cy="363853"/>
            <a:chOff x="1888250" y="5153"/>
            <a:chExt cx="609600" cy="364752"/>
          </a:xfrm>
        </p:grpSpPr>
        <p:sp>
          <p:nvSpPr>
            <p:cNvPr id="38" name="Teardrop 37">
              <a:extLst>
                <a:ext uri="{FF2B5EF4-FFF2-40B4-BE49-F238E27FC236}">
                  <a16:creationId xmlns:a16="http://schemas.microsoft.com/office/drawing/2014/main" id="{8E174033-FACC-FE46-A1DA-D092A20AF94E}"/>
                </a:ext>
              </a:extLst>
            </p:cNvPr>
            <p:cNvSpPr>
              <a:spLocks noChangeAspect="1"/>
            </p:cNvSpPr>
            <p:nvPr/>
          </p:nvSpPr>
          <p:spPr>
            <a:xfrm rot="8100000">
              <a:off x="2005749" y="5153"/>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9" name="TextBox 61">
              <a:extLst>
                <a:ext uri="{FF2B5EF4-FFF2-40B4-BE49-F238E27FC236}">
                  <a16:creationId xmlns:a16="http://schemas.microsoft.com/office/drawing/2014/main" id="{29640F28-B82B-0545-A55C-4809B825C139}"/>
                </a:ext>
              </a:extLst>
            </p:cNvPr>
            <p:cNvSpPr txBox="1"/>
            <p:nvPr/>
          </p:nvSpPr>
          <p:spPr>
            <a:xfrm>
              <a:off x="1888250" y="16093"/>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-12%</a:t>
              </a:r>
              <a:endParaRPr lang="en-GB" sz="400"/>
            </a:p>
          </p:txBody>
        </p:sp>
      </p:grpSp>
    </p:spTree>
    <p:extLst>
      <p:ext uri="{BB962C8B-B14F-4D97-AF65-F5344CB8AC3E}">
        <p14:creationId xmlns:p14="http://schemas.microsoft.com/office/powerpoint/2010/main" val="2563024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0D0A-87AA-B541-8AAE-21950F750A13}"/>
              </a:ext>
            </a:extLst>
          </p:cNvPr>
          <p:cNvSpPr>
            <a:spLocks noGrp="1"/>
          </p:cNvSpPr>
          <p:nvPr>
            <p:ph type="title"/>
          </p:nvPr>
        </p:nvSpPr>
        <p:spPr/>
        <p:txBody>
          <a:bodyPr/>
          <a:lstStyle/>
          <a:p>
            <a:r>
              <a:rPr lang="en-US" sz="2800" b="1" dirty="0">
                <a:solidFill>
                  <a:prstClr val="black"/>
                </a:solidFill>
              </a:rPr>
              <a:t>Search interest market share for bed and furniture stores</a:t>
            </a:r>
            <a:br>
              <a:rPr lang="en-US" sz="2800" b="1" dirty="0">
                <a:solidFill>
                  <a:prstClr val="black"/>
                </a:solidFill>
              </a:rPr>
            </a:br>
            <a:r>
              <a:rPr lang="en-US" sz="2000" dirty="0">
                <a:solidFill>
                  <a:prstClr val="black"/>
                </a:solidFill>
              </a:rPr>
              <a:t>(…</a:t>
            </a:r>
            <a:endParaRPr lang="en-US" dirty="0"/>
          </a:p>
        </p:txBody>
      </p:sp>
      <p:graphicFrame>
        <p:nvGraphicFramePr>
          <p:cNvPr id="8" name="Content Placeholder 7">
            <a:extLst>
              <a:ext uri="{FF2B5EF4-FFF2-40B4-BE49-F238E27FC236}">
                <a16:creationId xmlns:a16="http://schemas.microsoft.com/office/drawing/2014/main" id="{EAFE2064-0D89-5C46-B92D-0D077679F191}"/>
              </a:ext>
            </a:extLst>
          </p:cNvPr>
          <p:cNvGraphicFramePr>
            <a:graphicFrameLocks noGrp="1"/>
          </p:cNvGraphicFramePr>
          <p:nvPr>
            <p:ph sz="half" idx="1"/>
            <p:extLst>
              <p:ext uri="{D42A27DB-BD31-4B8C-83A1-F6EECF244321}">
                <p14:modId xmlns:p14="http://schemas.microsoft.com/office/powerpoint/2010/main" val="2738089248"/>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ontent Placeholder 8">
            <a:extLst>
              <a:ext uri="{FF2B5EF4-FFF2-40B4-BE49-F238E27FC236}">
                <a16:creationId xmlns:a16="http://schemas.microsoft.com/office/drawing/2014/main" id="{D35FBFEA-35E5-A84E-BAFA-420677A62BAA}"/>
              </a:ext>
            </a:extLst>
          </p:cNvPr>
          <p:cNvGraphicFramePr>
            <a:graphicFrameLocks noGrp="1"/>
          </p:cNvGraphicFramePr>
          <p:nvPr>
            <p:ph sz="half" idx="2"/>
            <p:extLst>
              <p:ext uri="{D42A27DB-BD31-4B8C-83A1-F6EECF244321}">
                <p14:modId xmlns:p14="http://schemas.microsoft.com/office/powerpoint/2010/main" val="329843969"/>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723148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00F3-CBEF-8540-B974-E22F86292D9A}"/>
              </a:ext>
            </a:extLst>
          </p:cNvPr>
          <p:cNvSpPr>
            <a:spLocks noGrp="1"/>
          </p:cNvSpPr>
          <p:nvPr>
            <p:ph type="title"/>
          </p:nvPr>
        </p:nvSpPr>
        <p:spPr>
          <a:xfrm>
            <a:off x="838200" y="226226"/>
            <a:ext cx="10515600" cy="1046986"/>
          </a:xfrm>
        </p:spPr>
        <p:txBody>
          <a:bodyPr>
            <a:normAutofit/>
          </a:bodyPr>
          <a:lstStyle/>
          <a:p>
            <a:r>
              <a:rPr lang="en-US" sz="2800" b="1" dirty="0">
                <a:solidFill>
                  <a:prstClr val="black"/>
                </a:solidFill>
              </a:rPr>
              <a:t>Provincial search interest in furniture stores and bed stores</a:t>
            </a:r>
            <a:br>
              <a:rPr lang="en-US" sz="2800" b="1" dirty="0">
                <a:solidFill>
                  <a:prstClr val="black"/>
                </a:solidFill>
              </a:rPr>
            </a:br>
            <a:r>
              <a:rPr lang="en-US" sz="2000" dirty="0">
                <a:solidFill>
                  <a:prstClr val="black"/>
                </a:solidFill>
              </a:rPr>
              <a:t>(Interest levels have been indexed to 2017 levels)</a:t>
            </a:r>
            <a:endParaRPr lang="en-US" dirty="0"/>
          </a:p>
        </p:txBody>
      </p:sp>
      <p:sp>
        <p:nvSpPr>
          <p:cNvPr id="5" name="Rectangle 4">
            <a:extLst>
              <a:ext uri="{FF2B5EF4-FFF2-40B4-BE49-F238E27FC236}">
                <a16:creationId xmlns:a16="http://schemas.microsoft.com/office/drawing/2014/main" id="{9594AE4C-28D3-194B-8568-C40C547C9B09}"/>
              </a:ext>
            </a:extLst>
          </p:cNvPr>
          <p:cNvSpPr/>
          <p:nvPr/>
        </p:nvSpPr>
        <p:spPr>
          <a:xfrm>
            <a:off x="0" y="5185463"/>
            <a:ext cx="12192000" cy="16956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35C7E7E-9E10-954A-87D3-BA7ACE13DAB2}"/>
              </a:ext>
            </a:extLst>
          </p:cNvPr>
          <p:cNvSpPr txBox="1"/>
          <p:nvPr/>
        </p:nvSpPr>
        <p:spPr>
          <a:xfrm>
            <a:off x="146756" y="5283200"/>
            <a:ext cx="5873044" cy="1600438"/>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Search interest has increased by </a:t>
            </a:r>
            <a:r>
              <a:rPr lang="en-US" sz="1400" b="1" dirty="0">
                <a:solidFill>
                  <a:schemeClr val="bg1"/>
                </a:solidFill>
              </a:rPr>
              <a:t>75% </a:t>
            </a:r>
            <a:r>
              <a:rPr lang="en-US" sz="1400" dirty="0">
                <a:solidFill>
                  <a:schemeClr val="bg1"/>
                </a:solidFill>
              </a:rPr>
              <a:t>over the past 5 years </a:t>
            </a:r>
            <a:r>
              <a:rPr lang="en-US" sz="1400" b="1" dirty="0">
                <a:solidFill>
                  <a:schemeClr val="bg1"/>
                </a:solidFill>
              </a:rPr>
              <a:t>(15% p.a.)</a:t>
            </a:r>
          </a:p>
          <a:p>
            <a:pPr marL="285750" indent="-285750">
              <a:buFont typeface="Arial" panose="020B0604020202020204" pitchFamily="34" charset="0"/>
              <a:buChar char="•"/>
            </a:pPr>
            <a:r>
              <a:rPr lang="en-US" sz="1400" dirty="0">
                <a:solidFill>
                  <a:schemeClr val="bg1"/>
                </a:solidFill>
              </a:rPr>
              <a:t>Interest peaked in 2019 </a:t>
            </a:r>
            <a:r>
              <a:rPr lang="en-US" sz="1400" b="1" dirty="0">
                <a:solidFill>
                  <a:schemeClr val="bg1"/>
                </a:solidFill>
              </a:rPr>
              <a:t>(1.92)</a:t>
            </a:r>
            <a:r>
              <a:rPr lang="en-US" sz="1400" dirty="0">
                <a:solidFill>
                  <a:schemeClr val="bg1"/>
                </a:solidFill>
              </a:rPr>
              <a:t>, likely due to increased furniture requirements increasing during lockdown and working from home circumstances</a:t>
            </a:r>
          </a:p>
          <a:p>
            <a:pPr marL="285750" indent="-285750">
              <a:buFont typeface="Arial" panose="020B0604020202020204" pitchFamily="34" charset="0"/>
              <a:buChar char="•"/>
            </a:pPr>
            <a:r>
              <a:rPr lang="en-US" sz="1400" dirty="0">
                <a:solidFill>
                  <a:schemeClr val="bg1"/>
                </a:solidFill>
              </a:rPr>
              <a:t>Therefore, it’s reasonable that furniture search interest dropped </a:t>
            </a:r>
            <a:r>
              <a:rPr lang="en-US" sz="1400" b="1" dirty="0">
                <a:solidFill>
                  <a:schemeClr val="bg1"/>
                </a:solidFill>
              </a:rPr>
              <a:t>(-9%) </a:t>
            </a:r>
            <a:r>
              <a:rPr lang="en-US" sz="1400" dirty="0">
                <a:solidFill>
                  <a:schemeClr val="bg1"/>
                </a:solidFill>
              </a:rPr>
              <a:t>in 2021 while still maintaining a long-term trend of strong growth</a:t>
            </a:r>
          </a:p>
          <a:p>
            <a:endParaRPr lang="en-US" sz="1400" dirty="0">
              <a:solidFill>
                <a:schemeClr val="bg1"/>
              </a:solidFill>
            </a:endParaRPr>
          </a:p>
        </p:txBody>
      </p:sp>
      <p:cxnSp>
        <p:nvCxnSpPr>
          <p:cNvPr id="13" name="Straight Connector 12">
            <a:extLst>
              <a:ext uri="{FF2B5EF4-FFF2-40B4-BE49-F238E27FC236}">
                <a16:creationId xmlns:a16="http://schemas.microsoft.com/office/drawing/2014/main" id="{44C54723-BE67-484F-82A2-1CF431834398}"/>
              </a:ext>
            </a:extLst>
          </p:cNvPr>
          <p:cNvCxnSpPr>
            <a:cxnSpLocks/>
          </p:cNvCxnSpPr>
          <p:nvPr/>
        </p:nvCxnSpPr>
        <p:spPr>
          <a:xfrm>
            <a:off x="6096000" y="5283200"/>
            <a:ext cx="0" cy="145626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9599A3B-604A-8F4E-BC45-2436B38CEF9F}"/>
              </a:ext>
            </a:extLst>
          </p:cNvPr>
          <p:cNvSpPr txBox="1"/>
          <p:nvPr/>
        </p:nvSpPr>
        <p:spPr>
          <a:xfrm>
            <a:off x="6242756" y="5287081"/>
            <a:ext cx="5873044" cy="1169551"/>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Bed store search interest exhibited a similar pattern to furniture store interest, however, the strength of growth was slightly lower</a:t>
            </a:r>
          </a:p>
          <a:p>
            <a:pPr marL="285750" indent="-285750">
              <a:buFont typeface="Arial" panose="020B0604020202020204" pitchFamily="34" charset="0"/>
              <a:buChar char="•"/>
            </a:pPr>
            <a:r>
              <a:rPr lang="en-US" sz="1400" dirty="0">
                <a:solidFill>
                  <a:schemeClr val="bg1"/>
                </a:solidFill>
              </a:rPr>
              <a:t>In particular, growth in 2020 </a:t>
            </a:r>
            <a:r>
              <a:rPr lang="en-US" sz="1400" b="1" dirty="0">
                <a:solidFill>
                  <a:schemeClr val="bg1"/>
                </a:solidFill>
              </a:rPr>
              <a:t>(+19%) </a:t>
            </a:r>
            <a:r>
              <a:rPr lang="en-US" sz="1400" dirty="0">
                <a:solidFill>
                  <a:schemeClr val="bg1"/>
                </a:solidFill>
              </a:rPr>
              <a:t>did not stand out as much as furniture growth </a:t>
            </a:r>
            <a:r>
              <a:rPr lang="en-US" sz="1400" b="1" dirty="0">
                <a:solidFill>
                  <a:schemeClr val="bg1"/>
                </a:solidFill>
              </a:rPr>
              <a:t>(+39%)</a:t>
            </a:r>
          </a:p>
          <a:p>
            <a:pPr marL="285750" indent="-285750">
              <a:buFont typeface="Arial" panose="020B0604020202020204" pitchFamily="34" charset="0"/>
              <a:buChar char="•"/>
            </a:pPr>
            <a:r>
              <a:rPr lang="en-US" sz="1400" dirty="0">
                <a:solidFill>
                  <a:schemeClr val="bg1"/>
                </a:solidFill>
              </a:rPr>
              <a:t>Overall, bed store interest has increased </a:t>
            </a:r>
            <a:r>
              <a:rPr lang="en-US" sz="1400" b="1" dirty="0">
                <a:solidFill>
                  <a:schemeClr val="bg1"/>
                </a:solidFill>
              </a:rPr>
              <a:t>65%</a:t>
            </a:r>
            <a:r>
              <a:rPr lang="en-US" sz="1400" dirty="0">
                <a:solidFill>
                  <a:schemeClr val="bg1"/>
                </a:solidFill>
              </a:rPr>
              <a:t> over the past 5 years </a:t>
            </a:r>
            <a:r>
              <a:rPr lang="en-US" sz="1400" b="1" dirty="0">
                <a:solidFill>
                  <a:schemeClr val="bg1"/>
                </a:solidFill>
              </a:rPr>
              <a:t>(+13%)</a:t>
            </a:r>
          </a:p>
        </p:txBody>
      </p:sp>
      <p:cxnSp>
        <p:nvCxnSpPr>
          <p:cNvPr id="25" name="Straight Connector 24">
            <a:extLst>
              <a:ext uri="{FF2B5EF4-FFF2-40B4-BE49-F238E27FC236}">
                <a16:creationId xmlns:a16="http://schemas.microsoft.com/office/drawing/2014/main" id="{EB4BEFCE-5C97-1F4A-99C9-7C25E01A2CE5}"/>
              </a:ext>
            </a:extLst>
          </p:cNvPr>
          <p:cNvCxnSpPr>
            <a:cxnSpLocks/>
          </p:cNvCxnSpPr>
          <p:nvPr/>
        </p:nvCxnSpPr>
        <p:spPr>
          <a:xfrm>
            <a:off x="6090356" y="1461909"/>
            <a:ext cx="5644" cy="34141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6" name="Content Placeholder 45">
            <a:extLst>
              <a:ext uri="{FF2B5EF4-FFF2-40B4-BE49-F238E27FC236}">
                <a16:creationId xmlns:a16="http://schemas.microsoft.com/office/drawing/2014/main" id="{7689C521-D018-E344-AD62-167542BF4BA1}"/>
              </a:ext>
            </a:extLst>
          </p:cNvPr>
          <p:cNvGraphicFramePr>
            <a:graphicFrameLocks noGrp="1"/>
          </p:cNvGraphicFramePr>
          <p:nvPr>
            <p:ph sz="half" idx="1"/>
            <p:extLst>
              <p:ext uri="{D42A27DB-BD31-4B8C-83A1-F6EECF244321}">
                <p14:modId xmlns:p14="http://schemas.microsoft.com/office/powerpoint/2010/main" val="1086761634"/>
              </p:ext>
            </p:extLst>
          </p:nvPr>
        </p:nvGraphicFramePr>
        <p:xfrm>
          <a:off x="838200" y="1273175"/>
          <a:ext cx="5181600" cy="3603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7" name="Content Placeholder 46">
            <a:extLst>
              <a:ext uri="{FF2B5EF4-FFF2-40B4-BE49-F238E27FC236}">
                <a16:creationId xmlns:a16="http://schemas.microsoft.com/office/drawing/2014/main" id="{5A584382-0E1F-7C42-B142-3998B00FF43D}"/>
              </a:ext>
            </a:extLst>
          </p:cNvPr>
          <p:cNvGraphicFramePr>
            <a:graphicFrameLocks noGrp="1"/>
          </p:cNvGraphicFramePr>
          <p:nvPr>
            <p:ph sz="half" idx="2"/>
            <p:extLst>
              <p:ext uri="{D42A27DB-BD31-4B8C-83A1-F6EECF244321}">
                <p14:modId xmlns:p14="http://schemas.microsoft.com/office/powerpoint/2010/main" val="1234294949"/>
              </p:ext>
            </p:extLst>
          </p:nvPr>
        </p:nvGraphicFramePr>
        <p:xfrm>
          <a:off x="6172200" y="1273175"/>
          <a:ext cx="5181600" cy="360362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353499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5D642-CDBD-1749-BF26-31EE380DC802}"/>
              </a:ext>
            </a:extLst>
          </p:cNvPr>
          <p:cNvSpPr>
            <a:spLocks noGrp="1"/>
          </p:cNvSpPr>
          <p:nvPr>
            <p:ph type="title"/>
          </p:nvPr>
        </p:nvSpPr>
        <p:spPr/>
        <p:txBody>
          <a:bodyPr/>
          <a:lstStyle/>
          <a:p>
            <a:r>
              <a:rPr lang="en-US" dirty="0"/>
              <a:t>Generic section on mattress and beds interest</a:t>
            </a:r>
          </a:p>
        </p:txBody>
      </p:sp>
      <p:sp>
        <p:nvSpPr>
          <p:cNvPr id="3" name="Text Placeholder 2">
            <a:extLst>
              <a:ext uri="{FF2B5EF4-FFF2-40B4-BE49-F238E27FC236}">
                <a16:creationId xmlns:a16="http://schemas.microsoft.com/office/drawing/2014/main" id="{72B53AF6-1F84-FB4D-94AF-D74B4288E23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0930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31E65-93D7-424D-9116-09B9A5A642C6}"/>
              </a:ext>
            </a:extLst>
          </p:cNvPr>
          <p:cNvSpPr>
            <a:spLocks noGrp="1"/>
          </p:cNvSpPr>
          <p:nvPr>
            <p:ph type="ctrTitle"/>
          </p:nvPr>
        </p:nvSpPr>
        <p:spPr/>
        <p:txBody>
          <a:bodyPr/>
          <a:lstStyle/>
          <a:p>
            <a:r>
              <a:rPr lang="en-US" dirty="0"/>
              <a:t>Appendix</a:t>
            </a:r>
          </a:p>
        </p:txBody>
      </p:sp>
      <p:sp>
        <p:nvSpPr>
          <p:cNvPr id="3" name="Subtitle 2">
            <a:extLst>
              <a:ext uri="{FF2B5EF4-FFF2-40B4-BE49-F238E27FC236}">
                <a16:creationId xmlns:a16="http://schemas.microsoft.com/office/drawing/2014/main" id="{735F8D04-B09B-0F4E-ACFF-DE55A158A2B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245337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AD5FB-4D2B-C04A-9739-F7F1821644AF}"/>
              </a:ext>
            </a:extLst>
          </p:cNvPr>
          <p:cNvSpPr>
            <a:spLocks noGrp="1"/>
          </p:cNvSpPr>
          <p:nvPr>
            <p:ph type="title"/>
          </p:nvPr>
        </p:nvSpPr>
        <p:spPr/>
        <p:txBody>
          <a:bodyPr>
            <a:normAutofit/>
          </a:bodyPr>
          <a:lstStyle/>
          <a:p>
            <a:r>
              <a:rPr lang="en-US" sz="2800" b="1" dirty="0">
                <a:solidFill>
                  <a:prstClr val="black"/>
                </a:solidFill>
              </a:rPr>
              <a:t>Monthly temperature patterns in major South African cities</a:t>
            </a:r>
            <a:br>
              <a:rPr lang="en-US" sz="2800" b="1" dirty="0">
                <a:solidFill>
                  <a:prstClr val="black"/>
                </a:solidFill>
              </a:rPr>
            </a:br>
            <a:r>
              <a:rPr lang="en-US" sz="2000" dirty="0">
                <a:solidFill>
                  <a:prstClr val="black"/>
                </a:solidFill>
              </a:rPr>
              <a:t>(Interest levels have been indexed to November 2020)</a:t>
            </a:r>
            <a:endParaRPr lang="en-US" dirty="0"/>
          </a:p>
        </p:txBody>
      </p:sp>
      <p:sp>
        <p:nvSpPr>
          <p:cNvPr id="11" name="Rectangle 10">
            <a:extLst>
              <a:ext uri="{FF2B5EF4-FFF2-40B4-BE49-F238E27FC236}">
                <a16:creationId xmlns:a16="http://schemas.microsoft.com/office/drawing/2014/main" id="{13E5D775-345F-9144-A9BF-4D08FB3B65DF}"/>
              </a:ext>
            </a:extLst>
          </p:cNvPr>
          <p:cNvSpPr/>
          <p:nvPr/>
        </p:nvSpPr>
        <p:spPr>
          <a:xfrm>
            <a:off x="8284715" y="2707359"/>
            <a:ext cx="1457597" cy="2952961"/>
          </a:xfrm>
          <a:prstGeom prst="rect">
            <a:avLst/>
          </a:prstGeom>
          <a:solidFill>
            <a:srgbClr val="EDEDED"/>
          </a:solid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0614851-7A50-614E-AF2A-40C0FD14E072}"/>
              </a:ext>
            </a:extLst>
          </p:cNvPr>
          <p:cNvSpPr/>
          <p:nvPr/>
        </p:nvSpPr>
        <p:spPr>
          <a:xfrm>
            <a:off x="8284715" y="2707359"/>
            <a:ext cx="1457597" cy="568532"/>
          </a:xfrm>
          <a:prstGeom prst="rect">
            <a:avLst/>
          </a:prstGeom>
          <a:solidFill>
            <a:schemeClr val="tx1">
              <a:lumMod val="50000"/>
              <a:lumOff val="50000"/>
            </a:schemeClr>
          </a:solidFill>
          <a:ln>
            <a:solidFill>
              <a:srgbClr val="74747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Peak interest occurs in colder months</a:t>
            </a:r>
          </a:p>
        </p:txBody>
      </p:sp>
      <p:graphicFrame>
        <p:nvGraphicFramePr>
          <p:cNvPr id="10" name="Content Placeholder 9">
            <a:extLst>
              <a:ext uri="{FF2B5EF4-FFF2-40B4-BE49-F238E27FC236}">
                <a16:creationId xmlns:a16="http://schemas.microsoft.com/office/drawing/2014/main" id="{5787D5A1-92BC-654A-B82F-F5E72B1AB617}"/>
              </a:ext>
            </a:extLst>
          </p:cNvPr>
          <p:cNvGraphicFramePr>
            <a:graphicFrameLocks noGrp="1"/>
          </p:cNvGraphicFramePr>
          <p:nvPr>
            <p:ph sz="half" idx="2"/>
            <p:extLst>
              <p:ext uri="{D42A27DB-BD31-4B8C-83A1-F6EECF244321}">
                <p14:modId xmlns:p14="http://schemas.microsoft.com/office/powerpoint/2010/main" val="2781971273"/>
              </p:ext>
            </p:extLst>
          </p:nvPr>
        </p:nvGraphicFramePr>
        <p:xfrm>
          <a:off x="6172200" y="2322341"/>
          <a:ext cx="5181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Table 13">
            <a:extLst>
              <a:ext uri="{FF2B5EF4-FFF2-40B4-BE49-F238E27FC236}">
                <a16:creationId xmlns:a16="http://schemas.microsoft.com/office/drawing/2014/main" id="{DB815A7B-E7CB-7B4B-8321-8857A6D33F21}"/>
              </a:ext>
            </a:extLst>
          </p:cNvPr>
          <p:cNvGraphicFramePr>
            <a:graphicFrameLocks noGrp="1"/>
          </p:cNvGraphicFramePr>
          <p:nvPr>
            <p:extLst>
              <p:ext uri="{D42A27DB-BD31-4B8C-83A1-F6EECF244321}">
                <p14:modId xmlns:p14="http://schemas.microsoft.com/office/powerpoint/2010/main" val="1989155638"/>
              </p:ext>
            </p:extLst>
          </p:nvPr>
        </p:nvGraphicFramePr>
        <p:xfrm>
          <a:off x="838200" y="2427240"/>
          <a:ext cx="4526844" cy="2755900"/>
        </p:xfrm>
        <a:graphic>
          <a:graphicData uri="http://schemas.openxmlformats.org/drawingml/2006/table">
            <a:tbl>
              <a:tblPr/>
              <a:tblGrid>
                <a:gridCol w="880219">
                  <a:extLst>
                    <a:ext uri="{9D8B030D-6E8A-4147-A177-3AD203B41FA5}">
                      <a16:colId xmlns:a16="http://schemas.microsoft.com/office/drawing/2014/main" val="849532792"/>
                    </a:ext>
                  </a:extLst>
                </a:gridCol>
                <a:gridCol w="1332403">
                  <a:extLst>
                    <a:ext uri="{9D8B030D-6E8A-4147-A177-3AD203B41FA5}">
                      <a16:colId xmlns:a16="http://schemas.microsoft.com/office/drawing/2014/main" val="1364486016"/>
                    </a:ext>
                  </a:extLst>
                </a:gridCol>
                <a:gridCol w="1354666">
                  <a:extLst>
                    <a:ext uri="{9D8B030D-6E8A-4147-A177-3AD203B41FA5}">
                      <a16:colId xmlns:a16="http://schemas.microsoft.com/office/drawing/2014/main" val="122407025"/>
                    </a:ext>
                  </a:extLst>
                </a:gridCol>
                <a:gridCol w="959556">
                  <a:extLst>
                    <a:ext uri="{9D8B030D-6E8A-4147-A177-3AD203B41FA5}">
                      <a16:colId xmlns:a16="http://schemas.microsoft.com/office/drawing/2014/main" val="3043109123"/>
                    </a:ext>
                  </a:extLst>
                </a:gridCol>
              </a:tblGrid>
              <a:tr h="317500">
                <a:tc>
                  <a:txBody>
                    <a:bodyPr/>
                    <a:lstStyle/>
                    <a:p>
                      <a:pPr algn="l" fontAlgn="b"/>
                      <a:r>
                        <a:rPr lang="en-ZA" sz="1400" b="0" i="0" u="none" strike="noStrike" dirty="0">
                          <a:solidFill>
                            <a:srgbClr val="000000"/>
                          </a:solidFill>
                          <a:effectLst/>
                          <a:latin typeface="Roboto Medium" pitchFamily="2" charset="0"/>
                        </a:rPr>
                        <a:t> Month</a:t>
                      </a:r>
                    </a:p>
                  </a:txBody>
                  <a:tcPr marL="857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b"/>
                      <a:r>
                        <a:rPr lang="en-ZA" sz="1400" b="0" i="0" u="none" strike="noStrike" dirty="0">
                          <a:solidFill>
                            <a:srgbClr val="000000"/>
                          </a:solidFill>
                          <a:effectLst/>
                          <a:latin typeface="Roboto Medium" pitchFamily="2" charset="0"/>
                        </a:rPr>
                        <a:t>Johannesburg</a:t>
                      </a:r>
                    </a:p>
                  </a:txBody>
                  <a:tcPr marL="9525" marR="857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b"/>
                      <a:r>
                        <a:rPr lang="en-ZA" sz="1400" b="0" i="0" u="none" strike="noStrike">
                          <a:solidFill>
                            <a:srgbClr val="000000"/>
                          </a:solidFill>
                          <a:effectLst/>
                          <a:latin typeface="Roboto Medium" pitchFamily="2" charset="0"/>
                        </a:rPr>
                        <a:t>Cape Town</a:t>
                      </a:r>
                    </a:p>
                  </a:txBody>
                  <a:tcPr marL="9525" marR="857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b"/>
                      <a:r>
                        <a:rPr lang="en-ZA" sz="1400" b="0" i="0" u="none" strike="noStrike">
                          <a:solidFill>
                            <a:srgbClr val="000000"/>
                          </a:solidFill>
                          <a:effectLst/>
                          <a:latin typeface="Roboto Medium" pitchFamily="2" charset="0"/>
                        </a:rPr>
                        <a:t>Durban</a:t>
                      </a:r>
                    </a:p>
                  </a:txBody>
                  <a:tcPr marL="9525" marR="857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2799654105"/>
                  </a:ext>
                </a:extLst>
              </a:tr>
              <a:tr h="203200">
                <a:tc>
                  <a:txBody>
                    <a:bodyPr/>
                    <a:lstStyle/>
                    <a:p>
                      <a:pPr algn="l" fontAlgn="ctr"/>
                      <a:r>
                        <a:rPr lang="en-ZA" sz="1200" b="0" i="0" u="none" strike="noStrike">
                          <a:solidFill>
                            <a:srgbClr val="000000"/>
                          </a:solidFill>
                          <a:effectLst/>
                          <a:latin typeface="Roboto Light" panose="02000000000000000000" pitchFamily="2" charset="0"/>
                        </a:rPr>
                        <a:t>January</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20.4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dirty="0">
                          <a:solidFill>
                            <a:srgbClr val="000000"/>
                          </a:solidFill>
                          <a:effectLst/>
                          <a:latin typeface="Roboto Light" panose="02000000000000000000" pitchFamily="2" charset="0"/>
                        </a:rPr>
                        <a:t>22.2</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25.1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4238388975"/>
                  </a:ext>
                </a:extLst>
              </a:tr>
              <a:tr h="203200">
                <a:tc>
                  <a:txBody>
                    <a:bodyPr/>
                    <a:lstStyle/>
                    <a:p>
                      <a:pPr algn="l" fontAlgn="ctr"/>
                      <a:r>
                        <a:rPr lang="en-ZA" sz="1200" b="0" i="0" u="none" strike="noStrike">
                          <a:solidFill>
                            <a:srgbClr val="000000"/>
                          </a:solidFill>
                          <a:effectLst/>
                          <a:latin typeface="Roboto Light" panose="02000000000000000000" pitchFamily="2" charset="0"/>
                        </a:rPr>
                        <a:t>February</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20.3</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22.4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25.5</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3651853547"/>
                  </a:ext>
                </a:extLst>
              </a:tr>
              <a:tr h="203200">
                <a:tc>
                  <a:txBody>
                    <a:bodyPr/>
                    <a:lstStyle/>
                    <a:p>
                      <a:pPr algn="l" fontAlgn="ctr"/>
                      <a:r>
                        <a:rPr lang="en-ZA" sz="1200" b="0" i="0" u="none" strike="noStrike">
                          <a:solidFill>
                            <a:srgbClr val="000000"/>
                          </a:solidFill>
                          <a:effectLst/>
                          <a:latin typeface="Roboto Light" panose="02000000000000000000" pitchFamily="2" charset="0"/>
                        </a:rPr>
                        <a:t>March</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19.1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dirty="0">
                          <a:solidFill>
                            <a:srgbClr val="000000"/>
                          </a:solidFill>
                          <a:effectLst/>
                          <a:latin typeface="Roboto Light" panose="02000000000000000000" pitchFamily="2" charset="0"/>
                        </a:rPr>
                        <a:t>24.5</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4164721816"/>
                  </a:ext>
                </a:extLst>
              </a:tr>
              <a:tr h="203200">
                <a:tc>
                  <a:txBody>
                    <a:bodyPr/>
                    <a:lstStyle/>
                    <a:p>
                      <a:pPr algn="l" fontAlgn="ctr"/>
                      <a:r>
                        <a:rPr lang="en-ZA" sz="1200" b="0" i="0" u="none" strike="noStrike">
                          <a:solidFill>
                            <a:srgbClr val="000000"/>
                          </a:solidFill>
                          <a:effectLst/>
                          <a:latin typeface="Roboto Light" panose="02000000000000000000" pitchFamily="2" charset="0"/>
                        </a:rPr>
                        <a:t>April</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16.4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18.4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22.5</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2659316231"/>
                  </a:ext>
                </a:extLst>
              </a:tr>
              <a:tr h="203200">
                <a:tc>
                  <a:txBody>
                    <a:bodyPr/>
                    <a:lstStyle/>
                    <a:p>
                      <a:pPr algn="l" fontAlgn="ctr"/>
                      <a:r>
                        <a:rPr lang="en-ZA" sz="1200" b="0" i="0" u="none" strike="noStrike">
                          <a:solidFill>
                            <a:srgbClr val="000000"/>
                          </a:solidFill>
                          <a:effectLst/>
                          <a:latin typeface="Roboto Light" panose="02000000000000000000" pitchFamily="2" charset="0"/>
                        </a:rPr>
                        <a:t>May</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13.7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15.9</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20.1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3831057817"/>
                  </a:ext>
                </a:extLst>
              </a:tr>
              <a:tr h="203200">
                <a:tc>
                  <a:txBody>
                    <a:bodyPr/>
                    <a:lstStyle/>
                    <a:p>
                      <a:pPr algn="l" fontAlgn="ctr"/>
                      <a:r>
                        <a:rPr lang="en-ZA" sz="1200" b="0" i="0" u="none" strike="noStrike">
                          <a:solidFill>
                            <a:srgbClr val="000000"/>
                          </a:solidFill>
                          <a:effectLst/>
                          <a:latin typeface="Roboto Light" panose="02000000000000000000" pitchFamily="2" charset="0"/>
                        </a:rPr>
                        <a:t>June</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13.5</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17.9</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1133360179"/>
                  </a:ext>
                </a:extLst>
              </a:tr>
              <a:tr h="203200">
                <a:tc>
                  <a:txBody>
                    <a:bodyPr/>
                    <a:lstStyle/>
                    <a:p>
                      <a:pPr algn="l" fontAlgn="ctr"/>
                      <a:r>
                        <a:rPr lang="en-ZA" sz="1200" b="0" i="0" u="none" strike="noStrike" dirty="0">
                          <a:solidFill>
                            <a:srgbClr val="000000"/>
                          </a:solidFill>
                          <a:effectLst/>
                          <a:latin typeface="Roboto Light" panose="02000000000000000000" pitchFamily="2" charset="0"/>
                        </a:rPr>
                        <a:t>July</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chemeClr val="accent3">
                        <a:lumMod val="40000"/>
                        <a:lumOff val="60000"/>
                      </a:schemeClr>
                    </a:solidFill>
                  </a:tcPr>
                </a:tc>
                <a:tc>
                  <a:txBody>
                    <a:bodyPr/>
                    <a:lstStyle/>
                    <a:p>
                      <a:pPr algn="r" fontAlgn="ctr"/>
                      <a:r>
                        <a:rPr lang="en-ZA" sz="1200" b="0" i="0" u="none" strike="noStrike" dirty="0">
                          <a:solidFill>
                            <a:srgbClr val="000000"/>
                          </a:solidFill>
                          <a:effectLst/>
                          <a:latin typeface="Roboto Light" panose="02000000000000000000" pitchFamily="2" charset="0"/>
                        </a:rPr>
                        <a:t>10.7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chemeClr val="accent3">
                        <a:lumMod val="40000"/>
                        <a:lumOff val="60000"/>
                      </a:schemeClr>
                    </a:solidFill>
                  </a:tcPr>
                </a:tc>
                <a:tc>
                  <a:txBody>
                    <a:bodyPr/>
                    <a:lstStyle/>
                    <a:p>
                      <a:pPr algn="r" fontAlgn="ctr"/>
                      <a:r>
                        <a:rPr lang="en-ZA" sz="1200" b="0" i="0" u="none" strike="noStrike" dirty="0">
                          <a:solidFill>
                            <a:srgbClr val="000000"/>
                          </a:solidFill>
                          <a:effectLst/>
                          <a:latin typeface="Roboto Light" panose="02000000000000000000" pitchFamily="2" charset="0"/>
                        </a:rPr>
                        <a:t>13.4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chemeClr val="accent3">
                        <a:lumMod val="40000"/>
                        <a:lumOff val="60000"/>
                      </a:schemeClr>
                    </a:solidFill>
                  </a:tcPr>
                </a:tc>
                <a:tc>
                  <a:txBody>
                    <a:bodyPr/>
                    <a:lstStyle/>
                    <a:p>
                      <a:pPr algn="r" fontAlgn="ctr"/>
                      <a:r>
                        <a:rPr lang="en-ZA" sz="1200" b="0" i="0" u="none" strike="noStrike" dirty="0">
                          <a:solidFill>
                            <a:srgbClr val="000000"/>
                          </a:solidFill>
                          <a:effectLst/>
                          <a:latin typeface="Roboto Light" panose="02000000000000000000" pitchFamily="2" charset="0"/>
                        </a:rPr>
                        <a:t>17.4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93272756"/>
                  </a:ext>
                </a:extLst>
              </a:tr>
              <a:tr h="203200">
                <a:tc>
                  <a:txBody>
                    <a:bodyPr/>
                    <a:lstStyle/>
                    <a:p>
                      <a:pPr algn="l" fontAlgn="ctr"/>
                      <a:r>
                        <a:rPr lang="en-ZA" sz="1200" b="0" i="0" u="none" strike="noStrike">
                          <a:solidFill>
                            <a:srgbClr val="000000"/>
                          </a:solidFill>
                          <a:effectLst/>
                          <a:latin typeface="Roboto Light" panose="02000000000000000000" pitchFamily="2" charset="0"/>
                        </a:rPr>
                        <a:t>August</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13.4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13.4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18.7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3550335468"/>
                  </a:ext>
                </a:extLst>
              </a:tr>
              <a:tr h="203200">
                <a:tc>
                  <a:txBody>
                    <a:bodyPr/>
                    <a:lstStyle/>
                    <a:p>
                      <a:pPr algn="l" fontAlgn="ctr"/>
                      <a:r>
                        <a:rPr lang="en-ZA" sz="1200" b="0" i="0" u="none" strike="noStrike">
                          <a:solidFill>
                            <a:srgbClr val="000000"/>
                          </a:solidFill>
                          <a:effectLst/>
                          <a:latin typeface="Roboto Light" panose="02000000000000000000" pitchFamily="2" charset="0"/>
                        </a:rPr>
                        <a:t>September</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14.9</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20</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1954283204"/>
                  </a:ext>
                </a:extLst>
              </a:tr>
              <a:tr h="203200">
                <a:tc>
                  <a:txBody>
                    <a:bodyPr/>
                    <a:lstStyle/>
                    <a:p>
                      <a:pPr algn="l" fontAlgn="ctr"/>
                      <a:r>
                        <a:rPr lang="en-ZA" sz="1200" b="0" i="0" u="none" strike="noStrike">
                          <a:solidFill>
                            <a:srgbClr val="000000"/>
                          </a:solidFill>
                          <a:effectLst/>
                          <a:latin typeface="Roboto Light" panose="02000000000000000000" pitchFamily="2" charset="0"/>
                        </a:rPr>
                        <a:t>October</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17.3</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3558984060"/>
                  </a:ext>
                </a:extLst>
              </a:tr>
              <a:tr h="203200">
                <a:tc>
                  <a:txBody>
                    <a:bodyPr/>
                    <a:lstStyle/>
                    <a:p>
                      <a:pPr algn="l" fontAlgn="ctr"/>
                      <a:r>
                        <a:rPr lang="en-ZA" sz="1200" b="0" i="0" u="none" strike="noStrike">
                          <a:solidFill>
                            <a:srgbClr val="000000"/>
                          </a:solidFill>
                          <a:effectLst/>
                          <a:latin typeface="Roboto Light" panose="02000000000000000000" pitchFamily="2" charset="0"/>
                        </a:rPr>
                        <a:t>November</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18.7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19</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22.4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3917111740"/>
                  </a:ext>
                </a:extLst>
              </a:tr>
              <a:tr h="203200">
                <a:tc>
                  <a:txBody>
                    <a:bodyPr/>
                    <a:lstStyle/>
                    <a:p>
                      <a:pPr algn="l" fontAlgn="ctr"/>
                      <a:r>
                        <a:rPr lang="en-ZA" sz="1200" b="0" i="0" u="none" strike="noStrike">
                          <a:solidFill>
                            <a:srgbClr val="000000"/>
                          </a:solidFill>
                          <a:effectLst/>
                          <a:latin typeface="Roboto Light" panose="02000000000000000000" pitchFamily="2" charset="0"/>
                        </a:rPr>
                        <a:t>December</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19.2</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21.1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dirty="0">
                          <a:solidFill>
                            <a:srgbClr val="000000"/>
                          </a:solidFill>
                          <a:effectLst/>
                          <a:latin typeface="Roboto Light" panose="02000000000000000000" pitchFamily="2" charset="0"/>
                        </a:rPr>
                        <a:t>3.9</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4032718179"/>
                  </a:ext>
                </a:extLst>
              </a:tr>
            </a:tbl>
          </a:graphicData>
        </a:graphic>
      </p:graphicFrame>
      <p:sp>
        <p:nvSpPr>
          <p:cNvPr id="15" name="Rectangle 14">
            <a:extLst>
              <a:ext uri="{FF2B5EF4-FFF2-40B4-BE49-F238E27FC236}">
                <a16:creationId xmlns:a16="http://schemas.microsoft.com/office/drawing/2014/main" id="{320BF585-079B-A64E-9367-7F6DA7A476A9}"/>
              </a:ext>
            </a:extLst>
          </p:cNvPr>
          <p:cNvSpPr/>
          <p:nvPr/>
        </p:nvSpPr>
        <p:spPr>
          <a:xfrm>
            <a:off x="838200" y="1632417"/>
            <a:ext cx="4925992" cy="3819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Monthly average temperature by major city</a:t>
            </a:r>
          </a:p>
        </p:txBody>
      </p:sp>
      <p:sp>
        <p:nvSpPr>
          <p:cNvPr id="16" name="Rectangle 15">
            <a:extLst>
              <a:ext uri="{FF2B5EF4-FFF2-40B4-BE49-F238E27FC236}">
                <a16:creationId xmlns:a16="http://schemas.microsoft.com/office/drawing/2014/main" id="{E4CC51AC-685E-7D42-B7EA-04318E16E43D}"/>
              </a:ext>
            </a:extLst>
          </p:cNvPr>
          <p:cNvSpPr/>
          <p:nvPr/>
        </p:nvSpPr>
        <p:spPr>
          <a:xfrm>
            <a:off x="6557499" y="1632417"/>
            <a:ext cx="4925992" cy="3819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Monthly temperature patterns in Johannesburg</a:t>
            </a:r>
          </a:p>
        </p:txBody>
      </p:sp>
      <p:cxnSp>
        <p:nvCxnSpPr>
          <p:cNvPr id="17" name="Straight Connector 16">
            <a:extLst>
              <a:ext uri="{FF2B5EF4-FFF2-40B4-BE49-F238E27FC236}">
                <a16:creationId xmlns:a16="http://schemas.microsoft.com/office/drawing/2014/main" id="{093AF46B-1589-B242-8A09-58F1190CD308}"/>
              </a:ext>
            </a:extLst>
          </p:cNvPr>
          <p:cNvCxnSpPr/>
          <p:nvPr/>
        </p:nvCxnSpPr>
        <p:spPr>
          <a:xfrm>
            <a:off x="6443520" y="2013989"/>
            <a:ext cx="492599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CD2831-DC46-334D-8852-9ED712F270D7}"/>
              </a:ext>
            </a:extLst>
          </p:cNvPr>
          <p:cNvCxnSpPr>
            <a:cxnSpLocks/>
          </p:cNvCxnSpPr>
          <p:nvPr/>
        </p:nvCxnSpPr>
        <p:spPr>
          <a:xfrm>
            <a:off x="838200" y="2013989"/>
            <a:ext cx="50618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B0F1F2F-7A08-9C46-94F7-A7BA4AC4B783}"/>
              </a:ext>
            </a:extLst>
          </p:cNvPr>
          <p:cNvCxnSpPr>
            <a:cxnSpLocks/>
          </p:cNvCxnSpPr>
          <p:nvPr/>
        </p:nvCxnSpPr>
        <p:spPr>
          <a:xfrm>
            <a:off x="6443520" y="2013989"/>
            <a:ext cx="50618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67591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57C81-FB9F-9E46-A655-F4CACA9AB722}"/>
              </a:ext>
            </a:extLst>
          </p:cNvPr>
          <p:cNvSpPr>
            <a:spLocks noGrp="1"/>
          </p:cNvSpPr>
          <p:nvPr>
            <p:ph type="title"/>
          </p:nvPr>
        </p:nvSpPr>
        <p:spPr/>
        <p:txBody>
          <a:bodyPr/>
          <a:lstStyle/>
          <a:p>
            <a:r>
              <a:rPr lang="en-US" dirty="0"/>
              <a:t>Black Friday impact</a:t>
            </a:r>
          </a:p>
        </p:txBody>
      </p:sp>
      <p:sp>
        <p:nvSpPr>
          <p:cNvPr id="3" name="Content Placeholder 2">
            <a:extLst>
              <a:ext uri="{FF2B5EF4-FFF2-40B4-BE49-F238E27FC236}">
                <a16:creationId xmlns:a16="http://schemas.microsoft.com/office/drawing/2014/main" id="{D779A158-623A-ED42-A4DA-C9BBFD72C55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7579817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AD67E-DB24-8847-B9F4-827D7ABAE948}"/>
              </a:ext>
            </a:extLst>
          </p:cNvPr>
          <p:cNvSpPr>
            <a:spLocks noGrp="1"/>
          </p:cNvSpPr>
          <p:nvPr>
            <p:ph type="title"/>
          </p:nvPr>
        </p:nvSpPr>
        <p:spPr/>
        <p:txBody>
          <a:bodyPr/>
          <a:lstStyle/>
          <a:p>
            <a:r>
              <a:rPr lang="en-US" dirty="0"/>
              <a:t>Old Slides</a:t>
            </a:r>
          </a:p>
        </p:txBody>
      </p:sp>
      <p:sp>
        <p:nvSpPr>
          <p:cNvPr id="3" name="Text Placeholder 2">
            <a:extLst>
              <a:ext uri="{FF2B5EF4-FFF2-40B4-BE49-F238E27FC236}">
                <a16:creationId xmlns:a16="http://schemas.microsoft.com/office/drawing/2014/main" id="{05099461-89B6-AB41-9F40-ED4212AB5D3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91102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5E1C-6100-F74D-B645-547984C5C640}"/>
              </a:ext>
            </a:extLst>
          </p:cNvPr>
          <p:cNvSpPr>
            <a:spLocks noGrp="1"/>
          </p:cNvSpPr>
          <p:nvPr>
            <p:ph type="title"/>
          </p:nvPr>
        </p:nvSpPr>
        <p:spPr>
          <a:xfrm>
            <a:off x="838200" y="338792"/>
            <a:ext cx="10515600" cy="1505883"/>
          </a:xfrm>
        </p:spPr>
        <p:txBody>
          <a:bodyPr vert="horz" lIns="91440" tIns="45720" rIns="91440" bIns="45720" rtlCol="0" anchor="ctr">
            <a:normAutofit/>
          </a:bodyPr>
          <a:lstStyle/>
          <a:p>
            <a:r>
              <a:rPr lang="en-US" sz="2800" b="1" dirty="0">
                <a:solidFill>
                  <a:prstClr val="black"/>
                </a:solidFill>
              </a:rPr>
              <a:t>Overall interest in mattress brands overtime</a:t>
            </a:r>
            <a:br>
              <a:rPr lang="en-US" sz="2800" dirty="0">
                <a:solidFill>
                  <a:prstClr val="black"/>
                </a:solidFill>
              </a:rPr>
            </a:br>
            <a:r>
              <a:rPr lang="en-US" sz="2000" dirty="0">
                <a:solidFill>
                  <a:prstClr val="black"/>
                </a:solidFill>
              </a:rPr>
              <a:t>(Interest levels have been index to 2017 levels)</a:t>
            </a:r>
            <a:endParaRPr lang="en-US" sz="5200" kern="1200" dirty="0">
              <a:solidFill>
                <a:schemeClr val="tx1"/>
              </a:solidFill>
              <a:latin typeface="+mj-lt"/>
              <a:ea typeface="+mj-ea"/>
              <a:cs typeface="+mj-cs"/>
            </a:endParaRPr>
          </a:p>
        </p:txBody>
      </p:sp>
      <p:graphicFrame>
        <p:nvGraphicFramePr>
          <p:cNvPr id="8" name="Content Placeholder 7">
            <a:extLst>
              <a:ext uri="{FF2B5EF4-FFF2-40B4-BE49-F238E27FC236}">
                <a16:creationId xmlns:a16="http://schemas.microsoft.com/office/drawing/2014/main" id="{D8F5F467-1A32-204E-BE8E-AFD5B65CBB3B}"/>
              </a:ext>
            </a:extLst>
          </p:cNvPr>
          <p:cNvGraphicFramePr>
            <a:graphicFrameLocks noGrp="1"/>
          </p:cNvGraphicFramePr>
          <p:nvPr>
            <p:ph sz="half" idx="2"/>
          </p:nvPr>
        </p:nvGraphicFramePr>
        <p:xfrm>
          <a:off x="6132513" y="1844675"/>
          <a:ext cx="5218113" cy="44497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ontent Placeholder 12">
            <a:extLst>
              <a:ext uri="{FF2B5EF4-FFF2-40B4-BE49-F238E27FC236}">
                <a16:creationId xmlns:a16="http://schemas.microsoft.com/office/drawing/2014/main" id="{F1F12EAD-EF99-4A43-A34D-A16A22A711F8}"/>
              </a:ext>
            </a:extLst>
          </p:cNvPr>
          <p:cNvGraphicFramePr>
            <a:graphicFrameLocks noGrp="1"/>
          </p:cNvGraphicFramePr>
          <p:nvPr>
            <p:ph sz="half" idx="1"/>
          </p:nvPr>
        </p:nvGraphicFramePr>
        <p:xfrm>
          <a:off x="838200" y="1844675"/>
          <a:ext cx="5222875" cy="4449763"/>
        </p:xfrm>
        <a:graphic>
          <a:graphicData uri="http://schemas.openxmlformats.org/drawingml/2006/chart">
            <c:chart xmlns:c="http://schemas.openxmlformats.org/drawingml/2006/chart" xmlns:r="http://schemas.openxmlformats.org/officeDocument/2006/relationships" r:id="rId4"/>
          </a:graphicData>
        </a:graphic>
      </p:graphicFrame>
      <p:grpSp>
        <p:nvGrpSpPr>
          <p:cNvPr id="16" name="Group 15">
            <a:extLst>
              <a:ext uri="{FF2B5EF4-FFF2-40B4-BE49-F238E27FC236}">
                <a16:creationId xmlns:a16="http://schemas.microsoft.com/office/drawing/2014/main" id="{93DB3330-0352-644E-9FCE-E36B6DB23292}"/>
              </a:ext>
            </a:extLst>
          </p:cNvPr>
          <p:cNvGrpSpPr/>
          <p:nvPr/>
        </p:nvGrpSpPr>
        <p:grpSpPr>
          <a:xfrm>
            <a:off x="2507686" y="2699526"/>
            <a:ext cx="610231" cy="372484"/>
            <a:chOff x="0" y="10449"/>
            <a:chExt cx="609600" cy="364752"/>
          </a:xfrm>
        </p:grpSpPr>
        <p:sp>
          <p:nvSpPr>
            <p:cNvPr id="28" name="Teardrop 27">
              <a:extLst>
                <a:ext uri="{FF2B5EF4-FFF2-40B4-BE49-F238E27FC236}">
                  <a16:creationId xmlns:a16="http://schemas.microsoft.com/office/drawing/2014/main" id="{95127327-E843-DB4A-B2F4-46CF18433EF8}"/>
                </a:ext>
              </a:extLst>
            </p:cNvPr>
            <p:cNvSpPr>
              <a:spLocks noChangeAspect="1"/>
            </p:cNvSpPr>
            <p:nvPr/>
          </p:nvSpPr>
          <p:spPr>
            <a:xfrm rot="8100000">
              <a:off x="117499" y="10449"/>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9" name="TextBox 58">
              <a:extLst>
                <a:ext uri="{FF2B5EF4-FFF2-40B4-BE49-F238E27FC236}">
                  <a16:creationId xmlns:a16="http://schemas.microsoft.com/office/drawing/2014/main" id="{635B252B-082F-CD49-A06D-33D97DA9C627}"/>
                </a:ext>
              </a:extLst>
            </p:cNvPr>
            <p:cNvSpPr txBox="1"/>
            <p:nvPr/>
          </p:nvSpPr>
          <p:spPr>
            <a:xfrm>
              <a:off x="0" y="21389"/>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23626008-5A05-2643-8584-4CB13AB1E41E}" type="TxLink">
                <a:rPr lang="en-US" sz="1000" b="0" i="0" u="none" strike="noStrike">
                  <a:solidFill>
                    <a:srgbClr val="000000"/>
                  </a:solidFill>
                  <a:latin typeface="Calibri"/>
                  <a:cs typeface="Calibri"/>
                </a:rPr>
                <a:pPr algn="ctr"/>
                <a:t>14%</a:t>
              </a:fld>
              <a:endParaRPr lang="en-GB" sz="700"/>
            </a:p>
          </p:txBody>
        </p:sp>
      </p:grpSp>
      <p:grpSp>
        <p:nvGrpSpPr>
          <p:cNvPr id="17" name="Group 16">
            <a:extLst>
              <a:ext uri="{FF2B5EF4-FFF2-40B4-BE49-F238E27FC236}">
                <a16:creationId xmlns:a16="http://schemas.microsoft.com/office/drawing/2014/main" id="{908EE76C-6CB5-534C-80C1-8EF86E7F0202}"/>
              </a:ext>
            </a:extLst>
          </p:cNvPr>
          <p:cNvGrpSpPr/>
          <p:nvPr/>
        </p:nvGrpSpPr>
        <p:grpSpPr>
          <a:xfrm>
            <a:off x="3392827" y="2438601"/>
            <a:ext cx="610231" cy="372484"/>
            <a:chOff x="1053109" y="721"/>
            <a:chExt cx="609600" cy="364752"/>
          </a:xfrm>
        </p:grpSpPr>
        <p:sp>
          <p:nvSpPr>
            <p:cNvPr id="26" name="Teardrop 25">
              <a:extLst>
                <a:ext uri="{FF2B5EF4-FFF2-40B4-BE49-F238E27FC236}">
                  <a16:creationId xmlns:a16="http://schemas.microsoft.com/office/drawing/2014/main" id="{07A5976C-0D97-6A44-AEA6-C2826CBAD83A}"/>
                </a:ext>
              </a:extLst>
            </p:cNvPr>
            <p:cNvSpPr>
              <a:spLocks noChangeAspect="1"/>
            </p:cNvSpPr>
            <p:nvPr/>
          </p:nvSpPr>
          <p:spPr>
            <a:xfrm rot="8100000">
              <a:off x="1170608" y="721"/>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7" name="TextBox 61">
              <a:extLst>
                <a:ext uri="{FF2B5EF4-FFF2-40B4-BE49-F238E27FC236}">
                  <a16:creationId xmlns:a16="http://schemas.microsoft.com/office/drawing/2014/main" id="{01694A91-ED9D-0643-AFFC-5FE0EBDBF135}"/>
                </a:ext>
              </a:extLst>
            </p:cNvPr>
            <p:cNvSpPr txBox="1"/>
            <p:nvPr/>
          </p:nvSpPr>
          <p:spPr>
            <a:xfrm>
              <a:off x="1053109" y="11661"/>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780DB9D9-4A14-5545-952A-0075226A0292}" type="TxLink">
                <a:rPr lang="en-US" sz="1000" b="0" i="0" u="none" strike="noStrike">
                  <a:solidFill>
                    <a:srgbClr val="000000"/>
                  </a:solidFill>
                  <a:latin typeface="Calibri"/>
                  <a:cs typeface="Calibri"/>
                </a:rPr>
                <a:pPr algn="ctr"/>
                <a:t>13%</a:t>
              </a:fld>
              <a:endParaRPr lang="en-GB" sz="400"/>
            </a:p>
          </p:txBody>
        </p:sp>
      </p:grpSp>
      <p:grpSp>
        <p:nvGrpSpPr>
          <p:cNvPr id="19" name="Group 18">
            <a:extLst>
              <a:ext uri="{FF2B5EF4-FFF2-40B4-BE49-F238E27FC236}">
                <a16:creationId xmlns:a16="http://schemas.microsoft.com/office/drawing/2014/main" id="{D6EEFDA7-6C86-E044-9DC9-03AC87E14DBD}"/>
              </a:ext>
            </a:extLst>
          </p:cNvPr>
          <p:cNvGrpSpPr/>
          <p:nvPr/>
        </p:nvGrpSpPr>
        <p:grpSpPr>
          <a:xfrm>
            <a:off x="4278254" y="2337243"/>
            <a:ext cx="610231" cy="372484"/>
            <a:chOff x="1989126" y="0"/>
            <a:chExt cx="609600" cy="364752"/>
          </a:xfrm>
        </p:grpSpPr>
        <p:sp>
          <p:nvSpPr>
            <p:cNvPr id="24" name="Teardrop 23">
              <a:extLst>
                <a:ext uri="{FF2B5EF4-FFF2-40B4-BE49-F238E27FC236}">
                  <a16:creationId xmlns:a16="http://schemas.microsoft.com/office/drawing/2014/main" id="{7A052A97-82F1-F74E-AD53-4EA0719DC65D}"/>
                </a:ext>
              </a:extLst>
            </p:cNvPr>
            <p:cNvSpPr>
              <a:spLocks noChangeAspect="1"/>
            </p:cNvSpPr>
            <p:nvPr/>
          </p:nvSpPr>
          <p:spPr>
            <a:xfrm rot="8100000">
              <a:off x="2106625" y="0"/>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5" name="TextBox 64">
              <a:extLst>
                <a:ext uri="{FF2B5EF4-FFF2-40B4-BE49-F238E27FC236}">
                  <a16:creationId xmlns:a16="http://schemas.microsoft.com/office/drawing/2014/main" id="{30A5B472-292E-D843-9AD1-F29302C59A69}"/>
                </a:ext>
              </a:extLst>
            </p:cNvPr>
            <p:cNvSpPr txBox="1"/>
            <p:nvPr/>
          </p:nvSpPr>
          <p:spPr>
            <a:xfrm>
              <a:off x="1989126"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8776D0B5-4FD3-7042-B51D-B3A82B16FB41}" type="TxLink">
                <a:rPr lang="en-US" sz="1000" b="0" i="0" u="none" strike="noStrike">
                  <a:solidFill>
                    <a:srgbClr val="000000"/>
                  </a:solidFill>
                  <a:latin typeface="Calibri"/>
                  <a:cs typeface="Calibri"/>
                </a:rPr>
                <a:pPr algn="ctr"/>
                <a:t>4%</a:t>
              </a:fld>
              <a:endParaRPr lang="en-GB" sz="400"/>
            </a:p>
          </p:txBody>
        </p:sp>
      </p:grpSp>
      <p:grpSp>
        <p:nvGrpSpPr>
          <p:cNvPr id="20" name="Group 19">
            <a:extLst>
              <a:ext uri="{FF2B5EF4-FFF2-40B4-BE49-F238E27FC236}">
                <a16:creationId xmlns:a16="http://schemas.microsoft.com/office/drawing/2014/main" id="{ED312557-6398-9D48-9E99-C07EA1A35474}"/>
              </a:ext>
            </a:extLst>
          </p:cNvPr>
          <p:cNvGrpSpPr/>
          <p:nvPr/>
        </p:nvGrpSpPr>
        <p:grpSpPr>
          <a:xfrm>
            <a:off x="5194126" y="2216858"/>
            <a:ext cx="610231" cy="372484"/>
            <a:chOff x="2943158" y="35307"/>
            <a:chExt cx="609600" cy="364752"/>
          </a:xfrm>
        </p:grpSpPr>
        <p:sp>
          <p:nvSpPr>
            <p:cNvPr id="21" name="Teardrop 20">
              <a:extLst>
                <a:ext uri="{FF2B5EF4-FFF2-40B4-BE49-F238E27FC236}">
                  <a16:creationId xmlns:a16="http://schemas.microsoft.com/office/drawing/2014/main" id="{B4D195C1-04D0-1D4F-89BB-A58AF6B660C0}"/>
                </a:ext>
              </a:extLst>
            </p:cNvPr>
            <p:cNvSpPr>
              <a:spLocks noChangeAspect="1"/>
            </p:cNvSpPr>
            <p:nvPr/>
          </p:nvSpPr>
          <p:spPr>
            <a:xfrm rot="8100000">
              <a:off x="3060657" y="35307"/>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2" name="TextBox 67">
              <a:extLst>
                <a:ext uri="{FF2B5EF4-FFF2-40B4-BE49-F238E27FC236}">
                  <a16:creationId xmlns:a16="http://schemas.microsoft.com/office/drawing/2014/main" id="{2493286D-6DD4-5944-B0DC-37F6F7AAB455}"/>
                </a:ext>
              </a:extLst>
            </p:cNvPr>
            <p:cNvSpPr txBox="1"/>
            <p:nvPr/>
          </p:nvSpPr>
          <p:spPr>
            <a:xfrm>
              <a:off x="2943158" y="46247"/>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AD0CB722-D006-B441-8456-FB0E43942AA5}" type="TxLink">
                <a:rPr lang="en-US" sz="1000" b="0" i="0" u="none" strike="noStrike">
                  <a:solidFill>
                    <a:srgbClr val="000000"/>
                  </a:solidFill>
                  <a:latin typeface="Calibri"/>
                  <a:cs typeface="Calibri"/>
                </a:rPr>
                <a:pPr algn="ctr"/>
                <a:t>2%</a:t>
              </a:fld>
              <a:endParaRPr lang="en-GB" sz="400"/>
            </a:p>
          </p:txBody>
        </p:sp>
      </p:grpSp>
    </p:spTree>
    <p:extLst>
      <p:ext uri="{BB962C8B-B14F-4D97-AF65-F5344CB8AC3E}">
        <p14:creationId xmlns:p14="http://schemas.microsoft.com/office/powerpoint/2010/main" val="3284488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5E1C-6100-F74D-B645-547984C5C640}"/>
              </a:ext>
            </a:extLst>
          </p:cNvPr>
          <p:cNvSpPr>
            <a:spLocks noGrp="1"/>
          </p:cNvSpPr>
          <p:nvPr>
            <p:ph type="title"/>
          </p:nvPr>
        </p:nvSpPr>
        <p:spPr>
          <a:xfrm>
            <a:off x="838200" y="338792"/>
            <a:ext cx="10515600" cy="1505883"/>
          </a:xfrm>
        </p:spPr>
        <p:txBody>
          <a:bodyPr vert="horz" lIns="91440" tIns="45720" rIns="91440" bIns="45720" rtlCol="0" anchor="ctr">
            <a:normAutofit/>
          </a:bodyPr>
          <a:lstStyle/>
          <a:p>
            <a:r>
              <a:rPr lang="en-US" sz="2800" b="1" dirty="0">
                <a:solidFill>
                  <a:prstClr val="black"/>
                </a:solidFill>
              </a:rPr>
              <a:t>Provincial search interest in mattress brands</a:t>
            </a:r>
            <a:br>
              <a:rPr lang="en-US" sz="2800" dirty="0">
                <a:solidFill>
                  <a:prstClr val="black"/>
                </a:solidFill>
              </a:rPr>
            </a:br>
            <a:r>
              <a:rPr lang="en-US" sz="2000" dirty="0">
                <a:solidFill>
                  <a:prstClr val="black"/>
                </a:solidFill>
              </a:rPr>
              <a:t>(Interest levels have been index to 2019 levels)</a:t>
            </a:r>
            <a:endParaRPr lang="en-US" sz="5200" kern="1200" dirty="0">
              <a:solidFill>
                <a:schemeClr val="tx1"/>
              </a:solidFill>
              <a:latin typeface="+mj-lt"/>
              <a:ea typeface="+mj-ea"/>
              <a:cs typeface="+mj-cs"/>
            </a:endParaRPr>
          </a:p>
        </p:txBody>
      </p:sp>
      <p:graphicFrame>
        <p:nvGraphicFramePr>
          <p:cNvPr id="30" name="Content Placeholder 7">
            <a:extLst>
              <a:ext uri="{FF2B5EF4-FFF2-40B4-BE49-F238E27FC236}">
                <a16:creationId xmlns:a16="http://schemas.microsoft.com/office/drawing/2014/main" id="{AADD5710-A0B6-2F42-BD04-8DB34D69C466}"/>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9" name="Content Placeholder 38">
            <a:extLst>
              <a:ext uri="{FF2B5EF4-FFF2-40B4-BE49-F238E27FC236}">
                <a16:creationId xmlns:a16="http://schemas.microsoft.com/office/drawing/2014/main" id="{93D83844-28A8-1E42-9980-B96C5512CB77}"/>
              </a:ext>
            </a:extLst>
          </p:cNvPr>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1363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208E0-745E-254F-9ED8-0D56C7D7A804}"/>
              </a:ext>
            </a:extLst>
          </p:cNvPr>
          <p:cNvSpPr>
            <a:spLocks noGrp="1"/>
          </p:cNvSpPr>
          <p:nvPr>
            <p:ph type="title"/>
          </p:nvPr>
        </p:nvSpPr>
        <p:spPr/>
        <p:txBody>
          <a:bodyPr/>
          <a:lstStyle/>
          <a:p>
            <a:r>
              <a:rPr lang="en-US" dirty="0"/>
              <a:t>Potential questions</a:t>
            </a:r>
          </a:p>
        </p:txBody>
      </p:sp>
      <p:sp>
        <p:nvSpPr>
          <p:cNvPr id="3" name="Content Placeholder 2">
            <a:extLst>
              <a:ext uri="{FF2B5EF4-FFF2-40B4-BE49-F238E27FC236}">
                <a16:creationId xmlns:a16="http://schemas.microsoft.com/office/drawing/2014/main" id="{52E2D9EB-0222-3348-8B5F-BCA81174F6F7}"/>
              </a:ext>
            </a:extLst>
          </p:cNvPr>
          <p:cNvSpPr>
            <a:spLocks noGrp="1"/>
          </p:cNvSpPr>
          <p:nvPr>
            <p:ph idx="1"/>
          </p:nvPr>
        </p:nvSpPr>
        <p:spPr/>
        <p:txBody>
          <a:bodyPr/>
          <a:lstStyle/>
          <a:p>
            <a:r>
              <a:rPr lang="en-US" dirty="0"/>
              <a:t>When is the best time to advertise during the year?</a:t>
            </a:r>
          </a:p>
          <a:p>
            <a:r>
              <a:rPr lang="en-US" dirty="0"/>
              <a:t>How are market dynamics changing? Bigger vs. smaller brands</a:t>
            </a:r>
          </a:p>
          <a:p>
            <a:r>
              <a:rPr lang="en-US" dirty="0"/>
              <a:t>How does marketing spend and sales correlate to interest</a:t>
            </a:r>
          </a:p>
          <a:p>
            <a:r>
              <a:rPr lang="en-US" dirty="0"/>
              <a:t>What happened in 2019 and 2020 with respect to decreased interest in ‘Sealy Posturepedic’?</a:t>
            </a:r>
          </a:p>
          <a:p>
            <a:pPr lvl="1"/>
            <a:r>
              <a:rPr lang="en-US" dirty="0"/>
              <a:t>Was there less marketing / advertising?</a:t>
            </a:r>
          </a:p>
          <a:p>
            <a:endParaRPr lang="en-US" dirty="0"/>
          </a:p>
        </p:txBody>
      </p:sp>
      <p:sp>
        <p:nvSpPr>
          <p:cNvPr id="4" name="Rectangle 3">
            <a:extLst>
              <a:ext uri="{FF2B5EF4-FFF2-40B4-BE49-F238E27FC236}">
                <a16:creationId xmlns:a16="http://schemas.microsoft.com/office/drawing/2014/main" id="{E49EE20E-27D6-7449-9FF3-72020CE0131B}"/>
              </a:ext>
            </a:extLst>
          </p:cNvPr>
          <p:cNvSpPr/>
          <p:nvPr/>
        </p:nvSpPr>
        <p:spPr>
          <a:xfrm>
            <a:off x="9161929" y="365125"/>
            <a:ext cx="2501153" cy="916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a:t>
            </a:r>
          </a:p>
          <a:p>
            <a:pPr algn="ctr"/>
            <a:r>
              <a:rPr lang="en-US" dirty="0"/>
              <a:t>Where does the analysis take us?</a:t>
            </a:r>
          </a:p>
        </p:txBody>
      </p:sp>
    </p:spTree>
    <p:extLst>
      <p:ext uri="{BB962C8B-B14F-4D97-AF65-F5344CB8AC3E}">
        <p14:creationId xmlns:p14="http://schemas.microsoft.com/office/powerpoint/2010/main" val="2151522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5E1C-6100-F74D-B645-547984C5C640}"/>
              </a:ext>
            </a:extLst>
          </p:cNvPr>
          <p:cNvSpPr>
            <a:spLocks noGrp="1"/>
          </p:cNvSpPr>
          <p:nvPr>
            <p:ph type="title"/>
          </p:nvPr>
        </p:nvSpPr>
        <p:spPr>
          <a:xfrm>
            <a:off x="838200" y="248070"/>
            <a:ext cx="10515600" cy="1505883"/>
          </a:xfrm>
        </p:spPr>
        <p:txBody>
          <a:bodyPr vert="horz" lIns="91440" tIns="45720" rIns="91440" bIns="45720" rtlCol="0" anchor="ctr">
            <a:normAutofit/>
          </a:bodyPr>
          <a:lstStyle/>
          <a:p>
            <a:r>
              <a:rPr lang="en-US" sz="2800" b="1" dirty="0">
                <a:solidFill>
                  <a:prstClr val="black"/>
                </a:solidFill>
              </a:rPr>
              <a:t>Bravo vs. rest of market search interest</a:t>
            </a:r>
            <a:br>
              <a:rPr lang="en-US" sz="2800" dirty="0">
                <a:solidFill>
                  <a:prstClr val="black"/>
                </a:solidFill>
              </a:rPr>
            </a:br>
            <a:r>
              <a:rPr lang="en-US" sz="2000" dirty="0">
                <a:solidFill>
                  <a:prstClr val="black"/>
                </a:solidFill>
              </a:rPr>
              <a:t>(Interest levels have been index to 2017 levels)</a:t>
            </a:r>
            <a:endParaRPr lang="en-US" sz="5200" kern="1200" dirty="0">
              <a:solidFill>
                <a:schemeClr val="tx1"/>
              </a:solidFill>
              <a:latin typeface="+mj-lt"/>
              <a:ea typeface="+mj-ea"/>
              <a:cs typeface="+mj-cs"/>
            </a:endParaRPr>
          </a:p>
        </p:txBody>
      </p:sp>
      <p:grpSp>
        <p:nvGrpSpPr>
          <p:cNvPr id="22" name="Group 21">
            <a:extLst>
              <a:ext uri="{FF2B5EF4-FFF2-40B4-BE49-F238E27FC236}">
                <a16:creationId xmlns:a16="http://schemas.microsoft.com/office/drawing/2014/main" id="{8D74A1BD-C433-B242-BE00-7357FFC4AFBF}"/>
              </a:ext>
            </a:extLst>
          </p:cNvPr>
          <p:cNvGrpSpPr/>
          <p:nvPr/>
        </p:nvGrpSpPr>
        <p:grpSpPr>
          <a:xfrm>
            <a:off x="8743991" y="2513368"/>
            <a:ext cx="609600" cy="364558"/>
            <a:chOff x="728133" y="0"/>
            <a:chExt cx="609600" cy="364752"/>
          </a:xfrm>
        </p:grpSpPr>
        <p:sp>
          <p:nvSpPr>
            <p:cNvPr id="33" name="Teardrop 32">
              <a:extLst>
                <a:ext uri="{FF2B5EF4-FFF2-40B4-BE49-F238E27FC236}">
                  <a16:creationId xmlns:a16="http://schemas.microsoft.com/office/drawing/2014/main" id="{72D1706C-E131-4D44-85FF-34793567D614}"/>
                </a:ext>
              </a:extLst>
            </p:cNvPr>
            <p:cNvSpPr>
              <a:spLocks noChangeAspect="1"/>
            </p:cNvSpPr>
            <p:nvPr/>
          </p:nvSpPr>
          <p:spPr>
            <a:xfrm rot="8100000">
              <a:off x="845632" y="0"/>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4" name="TextBox 12">
              <a:extLst>
                <a:ext uri="{FF2B5EF4-FFF2-40B4-BE49-F238E27FC236}">
                  <a16:creationId xmlns:a16="http://schemas.microsoft.com/office/drawing/2014/main" id="{3BE45DEB-CFD2-9841-ACDC-E8521D175037}"/>
                </a:ext>
              </a:extLst>
            </p:cNvPr>
            <p:cNvSpPr txBox="1"/>
            <p:nvPr/>
          </p:nvSpPr>
          <p:spPr>
            <a:xfrm>
              <a:off x="728133"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1244CC66-373A-CE45-B396-972172F6E1E8}" type="TxLink">
                <a:rPr lang="en-US" sz="1000" b="0" i="0" u="none" strike="noStrike">
                  <a:solidFill>
                    <a:srgbClr val="000000"/>
                  </a:solidFill>
                  <a:latin typeface="Calibri"/>
                  <a:cs typeface="Calibri"/>
                </a:rPr>
                <a:pPr algn="ctr"/>
                <a:t>2.6%</a:t>
              </a:fld>
              <a:endParaRPr lang="en-US" sz="1000"/>
            </a:p>
          </p:txBody>
        </p:sp>
      </p:grpSp>
      <p:grpSp>
        <p:nvGrpSpPr>
          <p:cNvPr id="24" name="Group 23">
            <a:extLst>
              <a:ext uri="{FF2B5EF4-FFF2-40B4-BE49-F238E27FC236}">
                <a16:creationId xmlns:a16="http://schemas.microsoft.com/office/drawing/2014/main" id="{7A5414CF-B9D1-774C-B8FF-A1023DE53C7D}"/>
              </a:ext>
            </a:extLst>
          </p:cNvPr>
          <p:cNvGrpSpPr/>
          <p:nvPr/>
        </p:nvGrpSpPr>
        <p:grpSpPr>
          <a:xfrm>
            <a:off x="7839907" y="2532626"/>
            <a:ext cx="609600" cy="364558"/>
            <a:chOff x="0" y="0"/>
            <a:chExt cx="609600" cy="364752"/>
          </a:xfrm>
        </p:grpSpPr>
        <p:sp>
          <p:nvSpPr>
            <p:cNvPr id="31" name="Teardrop 30">
              <a:extLst>
                <a:ext uri="{FF2B5EF4-FFF2-40B4-BE49-F238E27FC236}">
                  <a16:creationId xmlns:a16="http://schemas.microsoft.com/office/drawing/2014/main" id="{E742F7CE-3A78-C94D-8C45-1980256730B0}"/>
                </a:ext>
              </a:extLst>
            </p:cNvPr>
            <p:cNvSpPr>
              <a:spLocks noChangeAspect="1"/>
            </p:cNvSpPr>
            <p:nvPr/>
          </p:nvSpPr>
          <p:spPr>
            <a:xfrm rot="8100000">
              <a:off x="117499" y="0"/>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2" name="TextBox 19">
              <a:extLst>
                <a:ext uri="{FF2B5EF4-FFF2-40B4-BE49-F238E27FC236}">
                  <a16:creationId xmlns:a16="http://schemas.microsoft.com/office/drawing/2014/main" id="{2861E319-6BC1-9B41-A2F0-0668F90853C5}"/>
                </a:ext>
              </a:extLst>
            </p:cNvPr>
            <p:cNvSpPr txBox="1"/>
            <p:nvPr/>
          </p:nvSpPr>
          <p:spPr>
            <a:xfrm>
              <a:off x="0"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C09CD1E7-82DD-0B44-9AAA-F8AE05E3E502}" type="TxLink">
                <a:rPr lang="en-US" sz="1000" b="0" i="0" u="none" strike="noStrike">
                  <a:solidFill>
                    <a:srgbClr val="000000"/>
                  </a:solidFill>
                  <a:latin typeface="Calibri"/>
                  <a:cs typeface="Calibri"/>
                </a:rPr>
                <a:pPr algn="ctr"/>
                <a:t>-2.3%</a:t>
              </a:fld>
              <a:endParaRPr lang="en-GB" sz="900"/>
            </a:p>
          </p:txBody>
        </p:sp>
      </p:grpSp>
      <p:grpSp>
        <p:nvGrpSpPr>
          <p:cNvPr id="25" name="Group 24">
            <a:extLst>
              <a:ext uri="{FF2B5EF4-FFF2-40B4-BE49-F238E27FC236}">
                <a16:creationId xmlns:a16="http://schemas.microsoft.com/office/drawing/2014/main" id="{0F605095-0F30-1248-9EAB-1307041ED307}"/>
              </a:ext>
            </a:extLst>
          </p:cNvPr>
          <p:cNvGrpSpPr/>
          <p:nvPr/>
        </p:nvGrpSpPr>
        <p:grpSpPr>
          <a:xfrm>
            <a:off x="9630350" y="2225187"/>
            <a:ext cx="609600" cy="364558"/>
            <a:chOff x="1422400" y="8467"/>
            <a:chExt cx="609600" cy="364752"/>
          </a:xfrm>
        </p:grpSpPr>
        <p:sp>
          <p:nvSpPr>
            <p:cNvPr id="29" name="Teardrop 28">
              <a:extLst>
                <a:ext uri="{FF2B5EF4-FFF2-40B4-BE49-F238E27FC236}">
                  <a16:creationId xmlns:a16="http://schemas.microsoft.com/office/drawing/2014/main" id="{D2B9DCDD-B0DD-1B4B-9619-303D0DB2636F}"/>
                </a:ext>
              </a:extLst>
            </p:cNvPr>
            <p:cNvSpPr>
              <a:spLocks noChangeAspect="1"/>
            </p:cNvSpPr>
            <p:nvPr/>
          </p:nvSpPr>
          <p:spPr>
            <a:xfrm rot="8100000">
              <a:off x="1539899" y="8467"/>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0" name="TextBox 22">
              <a:extLst>
                <a:ext uri="{FF2B5EF4-FFF2-40B4-BE49-F238E27FC236}">
                  <a16:creationId xmlns:a16="http://schemas.microsoft.com/office/drawing/2014/main" id="{6A922158-7B39-654B-8085-6021E2AD7B8A}"/>
                </a:ext>
              </a:extLst>
            </p:cNvPr>
            <p:cNvSpPr txBox="1"/>
            <p:nvPr/>
          </p:nvSpPr>
          <p:spPr>
            <a:xfrm>
              <a:off x="1422400" y="19407"/>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BC1773CC-2EDA-1A4A-8978-D6DD5A096BC3}" type="TxLink">
                <a:rPr lang="en-US" sz="1000" b="0" i="0" u="none" strike="noStrike">
                  <a:solidFill>
                    <a:srgbClr val="000000"/>
                  </a:solidFill>
                  <a:latin typeface="Calibri"/>
                  <a:cs typeface="Calibri"/>
                </a:rPr>
                <a:pPr algn="ctr"/>
                <a:t>11.2%</a:t>
              </a:fld>
              <a:endParaRPr lang="en-GB" sz="600"/>
            </a:p>
          </p:txBody>
        </p:sp>
      </p:grpSp>
      <p:grpSp>
        <p:nvGrpSpPr>
          <p:cNvPr id="26" name="Group 25">
            <a:extLst>
              <a:ext uri="{FF2B5EF4-FFF2-40B4-BE49-F238E27FC236}">
                <a16:creationId xmlns:a16="http://schemas.microsoft.com/office/drawing/2014/main" id="{E4B58001-52D8-1C42-9397-0DC34CAAB3C8}"/>
              </a:ext>
            </a:extLst>
          </p:cNvPr>
          <p:cNvGrpSpPr/>
          <p:nvPr/>
        </p:nvGrpSpPr>
        <p:grpSpPr>
          <a:xfrm>
            <a:off x="10465170" y="2092358"/>
            <a:ext cx="609600" cy="364558"/>
            <a:chOff x="2159000" y="1"/>
            <a:chExt cx="609600" cy="364752"/>
          </a:xfrm>
        </p:grpSpPr>
        <p:sp>
          <p:nvSpPr>
            <p:cNvPr id="27" name="Teardrop 26">
              <a:extLst>
                <a:ext uri="{FF2B5EF4-FFF2-40B4-BE49-F238E27FC236}">
                  <a16:creationId xmlns:a16="http://schemas.microsoft.com/office/drawing/2014/main" id="{530D1DB0-B28E-004C-8828-9F289B6DE382}"/>
                </a:ext>
              </a:extLst>
            </p:cNvPr>
            <p:cNvSpPr>
              <a:spLocks noChangeAspect="1"/>
            </p:cNvSpPr>
            <p:nvPr/>
          </p:nvSpPr>
          <p:spPr>
            <a:xfrm rot="8100000">
              <a:off x="2276499" y="1"/>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8" name="TextBox 25">
              <a:extLst>
                <a:ext uri="{FF2B5EF4-FFF2-40B4-BE49-F238E27FC236}">
                  <a16:creationId xmlns:a16="http://schemas.microsoft.com/office/drawing/2014/main" id="{E1CAB165-3966-9E4D-B68C-BD98D55BA52D}"/>
                </a:ext>
              </a:extLst>
            </p:cNvPr>
            <p:cNvSpPr txBox="1"/>
            <p:nvPr/>
          </p:nvSpPr>
          <p:spPr>
            <a:xfrm>
              <a:off x="2159000" y="10941"/>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7366C6C1-69DE-7A4A-8A98-CE39205A7CBE}" type="TxLink">
                <a:rPr lang="en-US" sz="1000" b="0" i="0" u="none" strike="noStrike">
                  <a:solidFill>
                    <a:srgbClr val="000000"/>
                  </a:solidFill>
                  <a:latin typeface="Calibri"/>
                  <a:cs typeface="Calibri"/>
                </a:rPr>
                <a:pPr algn="ctr"/>
                <a:t>5.3%</a:t>
              </a:fld>
              <a:endParaRPr lang="en-GB" sz="600"/>
            </a:p>
          </p:txBody>
        </p:sp>
      </p:grpSp>
      <p:graphicFrame>
        <p:nvGraphicFramePr>
          <p:cNvPr id="37" name="Content Placeholder 36">
            <a:extLst>
              <a:ext uri="{FF2B5EF4-FFF2-40B4-BE49-F238E27FC236}">
                <a16:creationId xmlns:a16="http://schemas.microsoft.com/office/drawing/2014/main" id="{02D5E7CD-D069-CC43-868B-5A6D355E91CB}"/>
              </a:ext>
            </a:extLst>
          </p:cNvPr>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grpSp>
        <p:nvGrpSpPr>
          <p:cNvPr id="62" name="Group 61">
            <a:extLst>
              <a:ext uri="{FF2B5EF4-FFF2-40B4-BE49-F238E27FC236}">
                <a16:creationId xmlns:a16="http://schemas.microsoft.com/office/drawing/2014/main" id="{CD3D2D5D-9900-1D46-9E86-446F6F236486}"/>
              </a:ext>
            </a:extLst>
          </p:cNvPr>
          <p:cNvGrpSpPr/>
          <p:nvPr/>
        </p:nvGrpSpPr>
        <p:grpSpPr>
          <a:xfrm>
            <a:off x="2290716" y="2853630"/>
            <a:ext cx="610231" cy="372484"/>
            <a:chOff x="0" y="0"/>
            <a:chExt cx="609600" cy="364752"/>
          </a:xfrm>
        </p:grpSpPr>
        <p:sp>
          <p:nvSpPr>
            <p:cNvPr id="66" name="Teardrop 65">
              <a:extLst>
                <a:ext uri="{FF2B5EF4-FFF2-40B4-BE49-F238E27FC236}">
                  <a16:creationId xmlns:a16="http://schemas.microsoft.com/office/drawing/2014/main" id="{2ACBA89F-3605-794B-8A17-83143EF02AFD}"/>
                </a:ext>
              </a:extLst>
            </p:cNvPr>
            <p:cNvSpPr>
              <a:spLocks noChangeAspect="1"/>
            </p:cNvSpPr>
            <p:nvPr/>
          </p:nvSpPr>
          <p:spPr>
            <a:xfrm rot="8100000">
              <a:off x="117499" y="0"/>
              <a:ext cx="365145" cy="364752"/>
            </a:xfrm>
            <a:prstGeom prst="teardrop">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67" name="TextBox 28">
              <a:extLst>
                <a:ext uri="{FF2B5EF4-FFF2-40B4-BE49-F238E27FC236}">
                  <a16:creationId xmlns:a16="http://schemas.microsoft.com/office/drawing/2014/main" id="{19A17737-4538-114B-8D9D-28CAC73B01CE}"/>
                </a:ext>
              </a:extLst>
            </p:cNvPr>
            <p:cNvSpPr txBox="1"/>
            <p:nvPr/>
          </p:nvSpPr>
          <p:spPr>
            <a:xfrm>
              <a:off x="0"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F9FBB657-93C6-3147-8C77-2FB24DBC28CB}" type="TxLink">
                <a:rPr lang="en-US" sz="1000" b="0" i="0" u="none" strike="noStrike">
                  <a:solidFill>
                    <a:srgbClr val="000000"/>
                  </a:solidFill>
                  <a:latin typeface="Calibri"/>
                  <a:cs typeface="Calibri"/>
                </a:rPr>
                <a:pPr algn="ctr"/>
                <a:t>11%</a:t>
              </a:fld>
              <a:endParaRPr lang="en-GB" sz="1000"/>
            </a:p>
          </p:txBody>
        </p:sp>
      </p:grpSp>
      <p:grpSp>
        <p:nvGrpSpPr>
          <p:cNvPr id="63" name="Group 62">
            <a:extLst>
              <a:ext uri="{FF2B5EF4-FFF2-40B4-BE49-F238E27FC236}">
                <a16:creationId xmlns:a16="http://schemas.microsoft.com/office/drawing/2014/main" id="{B322E3DB-E455-2D46-A37B-688BBA47352F}"/>
              </a:ext>
            </a:extLst>
          </p:cNvPr>
          <p:cNvGrpSpPr/>
          <p:nvPr/>
        </p:nvGrpSpPr>
        <p:grpSpPr>
          <a:xfrm>
            <a:off x="2697746" y="2913790"/>
            <a:ext cx="610229" cy="372484"/>
            <a:chOff x="407031" y="0"/>
            <a:chExt cx="609600" cy="364752"/>
          </a:xfrm>
        </p:grpSpPr>
        <p:sp>
          <p:nvSpPr>
            <p:cNvPr id="64" name="Teardrop 63">
              <a:extLst>
                <a:ext uri="{FF2B5EF4-FFF2-40B4-BE49-F238E27FC236}">
                  <a16:creationId xmlns:a16="http://schemas.microsoft.com/office/drawing/2014/main" id="{882E6470-C455-744F-9961-6E85ACDCC465}"/>
                </a:ext>
              </a:extLst>
            </p:cNvPr>
            <p:cNvSpPr>
              <a:spLocks noChangeAspect="1"/>
            </p:cNvSpPr>
            <p:nvPr/>
          </p:nvSpPr>
          <p:spPr>
            <a:xfrm rot="8100000">
              <a:off x="524530" y="0"/>
              <a:ext cx="365145" cy="364752"/>
            </a:xfrm>
            <a:prstGeom prst="teardrop">
              <a:avLst/>
            </a:prstGeom>
            <a:noFill/>
            <a:ln w="6350">
              <a:solidFill>
                <a:srgbClr val="43B5C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65" name="TextBox 31">
              <a:extLst>
                <a:ext uri="{FF2B5EF4-FFF2-40B4-BE49-F238E27FC236}">
                  <a16:creationId xmlns:a16="http://schemas.microsoft.com/office/drawing/2014/main" id="{179088A3-FEA5-074D-B8CD-FFC02200D957}"/>
                </a:ext>
              </a:extLst>
            </p:cNvPr>
            <p:cNvSpPr txBox="1"/>
            <p:nvPr/>
          </p:nvSpPr>
          <p:spPr>
            <a:xfrm>
              <a:off x="407031"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89016885-23B3-CC44-9B8C-639EBF27F2BE}" type="TxLink">
                <a:rPr lang="en-US" sz="1000" b="0" i="0" u="none" strike="noStrike">
                  <a:solidFill>
                    <a:srgbClr val="000000"/>
                  </a:solidFill>
                  <a:latin typeface="Calibri"/>
                  <a:cs typeface="Calibri"/>
                </a:rPr>
                <a:pPr algn="ctr"/>
                <a:t>15%</a:t>
              </a:fld>
              <a:endParaRPr lang="en-GB" sz="600"/>
            </a:p>
          </p:txBody>
        </p:sp>
      </p:grpSp>
      <p:grpSp>
        <p:nvGrpSpPr>
          <p:cNvPr id="68" name="Group 67">
            <a:extLst>
              <a:ext uri="{FF2B5EF4-FFF2-40B4-BE49-F238E27FC236}">
                <a16:creationId xmlns:a16="http://schemas.microsoft.com/office/drawing/2014/main" id="{B3844B4A-BCEB-0247-AB8A-071586872BD9}"/>
              </a:ext>
            </a:extLst>
          </p:cNvPr>
          <p:cNvGrpSpPr/>
          <p:nvPr/>
        </p:nvGrpSpPr>
        <p:grpSpPr>
          <a:xfrm>
            <a:off x="3183398" y="2628801"/>
            <a:ext cx="610231" cy="372484"/>
            <a:chOff x="0" y="0"/>
            <a:chExt cx="609600" cy="364752"/>
          </a:xfrm>
        </p:grpSpPr>
        <p:sp>
          <p:nvSpPr>
            <p:cNvPr id="72" name="Teardrop 71">
              <a:extLst>
                <a:ext uri="{FF2B5EF4-FFF2-40B4-BE49-F238E27FC236}">
                  <a16:creationId xmlns:a16="http://schemas.microsoft.com/office/drawing/2014/main" id="{17A328A5-D35D-6149-9495-E8821E976F93}"/>
                </a:ext>
              </a:extLst>
            </p:cNvPr>
            <p:cNvSpPr>
              <a:spLocks noChangeAspect="1"/>
            </p:cNvSpPr>
            <p:nvPr/>
          </p:nvSpPr>
          <p:spPr>
            <a:xfrm rot="8100000">
              <a:off x="117499" y="0"/>
              <a:ext cx="365145" cy="364752"/>
            </a:xfrm>
            <a:prstGeom prst="teardrop">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73" name="TextBox 40">
              <a:extLst>
                <a:ext uri="{FF2B5EF4-FFF2-40B4-BE49-F238E27FC236}">
                  <a16:creationId xmlns:a16="http://schemas.microsoft.com/office/drawing/2014/main" id="{46B8C1CE-C932-E942-AFBD-90E0A58F6EB7}"/>
                </a:ext>
              </a:extLst>
            </p:cNvPr>
            <p:cNvSpPr txBox="1"/>
            <p:nvPr/>
          </p:nvSpPr>
          <p:spPr>
            <a:xfrm>
              <a:off x="0"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84B3ADD9-06F5-8C43-B7A6-3C766BA9DC6F}" type="TxLink">
                <a:rPr lang="en-US" sz="1000" b="0" i="0" u="none" strike="noStrike">
                  <a:solidFill>
                    <a:srgbClr val="000000"/>
                  </a:solidFill>
                  <a:latin typeface="Calibri"/>
                  <a:cs typeface="Calibri"/>
                </a:rPr>
                <a:pPr algn="ctr"/>
                <a:t>16%</a:t>
              </a:fld>
              <a:endParaRPr lang="en-GB" sz="600" dirty="0"/>
            </a:p>
          </p:txBody>
        </p:sp>
      </p:grpSp>
      <p:grpSp>
        <p:nvGrpSpPr>
          <p:cNvPr id="69" name="Group 68">
            <a:extLst>
              <a:ext uri="{FF2B5EF4-FFF2-40B4-BE49-F238E27FC236}">
                <a16:creationId xmlns:a16="http://schemas.microsoft.com/office/drawing/2014/main" id="{D79DE57F-CCBF-BA44-A2A2-A45867AF155F}"/>
              </a:ext>
            </a:extLst>
          </p:cNvPr>
          <p:cNvGrpSpPr/>
          <p:nvPr/>
        </p:nvGrpSpPr>
        <p:grpSpPr>
          <a:xfrm>
            <a:off x="3589798" y="2628801"/>
            <a:ext cx="610231" cy="372484"/>
            <a:chOff x="406400" y="0"/>
            <a:chExt cx="609600" cy="364752"/>
          </a:xfrm>
        </p:grpSpPr>
        <p:sp>
          <p:nvSpPr>
            <p:cNvPr id="70" name="Teardrop 69">
              <a:extLst>
                <a:ext uri="{FF2B5EF4-FFF2-40B4-BE49-F238E27FC236}">
                  <a16:creationId xmlns:a16="http://schemas.microsoft.com/office/drawing/2014/main" id="{DC1E2B0D-2C45-8440-A5E3-1518CBB9BB35}"/>
                </a:ext>
              </a:extLst>
            </p:cNvPr>
            <p:cNvSpPr>
              <a:spLocks noChangeAspect="1"/>
            </p:cNvSpPr>
            <p:nvPr/>
          </p:nvSpPr>
          <p:spPr>
            <a:xfrm rot="8100000">
              <a:off x="523899" y="0"/>
              <a:ext cx="365145" cy="364752"/>
            </a:xfrm>
            <a:prstGeom prst="teardrop">
              <a:avLst/>
            </a:prstGeom>
            <a:noFill/>
            <a:ln w="6350">
              <a:solidFill>
                <a:srgbClr val="43B5C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dirty="0"/>
            </a:p>
          </p:txBody>
        </p:sp>
        <p:sp>
          <p:nvSpPr>
            <p:cNvPr id="71" name="TextBox 43">
              <a:extLst>
                <a:ext uri="{FF2B5EF4-FFF2-40B4-BE49-F238E27FC236}">
                  <a16:creationId xmlns:a16="http://schemas.microsoft.com/office/drawing/2014/main" id="{EB5CF218-F99E-1C4A-94CF-D635E6430FC4}"/>
                </a:ext>
              </a:extLst>
            </p:cNvPr>
            <p:cNvSpPr txBox="1"/>
            <p:nvPr/>
          </p:nvSpPr>
          <p:spPr>
            <a:xfrm>
              <a:off x="406400"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CA97E45B-6F38-204D-ABB0-00F002EA12F0}" type="TxLink">
                <a:rPr lang="en-US" sz="1000" b="0" i="0" u="none" strike="noStrike">
                  <a:solidFill>
                    <a:srgbClr val="000000"/>
                  </a:solidFill>
                  <a:latin typeface="Calibri"/>
                  <a:cs typeface="Calibri"/>
                </a:rPr>
                <a:pPr algn="ctr"/>
                <a:t>11%</a:t>
              </a:fld>
              <a:endParaRPr lang="en-GB" sz="600"/>
            </a:p>
          </p:txBody>
        </p:sp>
      </p:grpSp>
      <p:grpSp>
        <p:nvGrpSpPr>
          <p:cNvPr id="74" name="Group 73">
            <a:extLst>
              <a:ext uri="{FF2B5EF4-FFF2-40B4-BE49-F238E27FC236}">
                <a16:creationId xmlns:a16="http://schemas.microsoft.com/office/drawing/2014/main" id="{769F479F-79CC-DB47-8E2A-E5A567B0E18A}"/>
              </a:ext>
            </a:extLst>
          </p:cNvPr>
          <p:cNvGrpSpPr/>
          <p:nvPr/>
        </p:nvGrpSpPr>
        <p:grpSpPr>
          <a:xfrm>
            <a:off x="4068640" y="2665141"/>
            <a:ext cx="613922" cy="372484"/>
            <a:chOff x="0" y="0"/>
            <a:chExt cx="609600" cy="364752"/>
          </a:xfrm>
        </p:grpSpPr>
        <p:sp>
          <p:nvSpPr>
            <p:cNvPr id="78" name="Teardrop 77">
              <a:extLst>
                <a:ext uri="{FF2B5EF4-FFF2-40B4-BE49-F238E27FC236}">
                  <a16:creationId xmlns:a16="http://schemas.microsoft.com/office/drawing/2014/main" id="{FC54BF1E-765B-974E-9000-60B7104BF916}"/>
                </a:ext>
              </a:extLst>
            </p:cNvPr>
            <p:cNvSpPr>
              <a:spLocks noChangeAspect="1"/>
            </p:cNvSpPr>
            <p:nvPr/>
          </p:nvSpPr>
          <p:spPr>
            <a:xfrm rot="8100000">
              <a:off x="117499" y="0"/>
              <a:ext cx="365145" cy="364752"/>
            </a:xfrm>
            <a:prstGeom prst="teardrop">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79" name="TextBox 46">
              <a:extLst>
                <a:ext uri="{FF2B5EF4-FFF2-40B4-BE49-F238E27FC236}">
                  <a16:creationId xmlns:a16="http://schemas.microsoft.com/office/drawing/2014/main" id="{3F10DB3E-992E-8540-8769-340B8C3EA292}"/>
                </a:ext>
              </a:extLst>
            </p:cNvPr>
            <p:cNvSpPr txBox="1"/>
            <p:nvPr/>
          </p:nvSpPr>
          <p:spPr>
            <a:xfrm>
              <a:off x="0"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9212FBE7-4F1A-4246-928B-854819019ABE}" type="TxLink">
                <a:rPr lang="en-US" sz="1000" b="0" i="0" u="none" strike="noStrike">
                  <a:solidFill>
                    <a:srgbClr val="000000"/>
                  </a:solidFill>
                  <a:latin typeface="Calibri"/>
                  <a:cs typeface="Calibri"/>
                </a:rPr>
                <a:pPr algn="ctr"/>
                <a:t>16%</a:t>
              </a:fld>
              <a:endParaRPr lang="en-GB" sz="600" dirty="0"/>
            </a:p>
          </p:txBody>
        </p:sp>
      </p:grpSp>
      <p:grpSp>
        <p:nvGrpSpPr>
          <p:cNvPr id="75" name="Group 74">
            <a:extLst>
              <a:ext uri="{FF2B5EF4-FFF2-40B4-BE49-F238E27FC236}">
                <a16:creationId xmlns:a16="http://schemas.microsoft.com/office/drawing/2014/main" id="{DC4A6441-F548-0A49-8EEA-229D12F95C98}"/>
              </a:ext>
            </a:extLst>
          </p:cNvPr>
          <p:cNvGrpSpPr/>
          <p:nvPr/>
        </p:nvGrpSpPr>
        <p:grpSpPr>
          <a:xfrm>
            <a:off x="4407171" y="2280131"/>
            <a:ext cx="609600" cy="372484"/>
            <a:chOff x="410723" y="0"/>
            <a:chExt cx="609600" cy="364752"/>
          </a:xfrm>
        </p:grpSpPr>
        <p:sp>
          <p:nvSpPr>
            <p:cNvPr id="76" name="Teardrop 75">
              <a:extLst>
                <a:ext uri="{FF2B5EF4-FFF2-40B4-BE49-F238E27FC236}">
                  <a16:creationId xmlns:a16="http://schemas.microsoft.com/office/drawing/2014/main" id="{317AA6EC-2741-9045-97A5-C63131F8487F}"/>
                </a:ext>
              </a:extLst>
            </p:cNvPr>
            <p:cNvSpPr>
              <a:spLocks noChangeAspect="1"/>
            </p:cNvSpPr>
            <p:nvPr/>
          </p:nvSpPr>
          <p:spPr>
            <a:xfrm rot="8100000">
              <a:off x="528222" y="0"/>
              <a:ext cx="365145" cy="364752"/>
            </a:xfrm>
            <a:prstGeom prst="teardrop">
              <a:avLst/>
            </a:prstGeom>
            <a:noFill/>
            <a:ln w="6350">
              <a:solidFill>
                <a:srgbClr val="43B5C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77" name="TextBox 49">
              <a:extLst>
                <a:ext uri="{FF2B5EF4-FFF2-40B4-BE49-F238E27FC236}">
                  <a16:creationId xmlns:a16="http://schemas.microsoft.com/office/drawing/2014/main" id="{1C6407F8-D8BD-B045-BF31-AF4126E6BC91}"/>
                </a:ext>
              </a:extLst>
            </p:cNvPr>
            <p:cNvSpPr txBox="1"/>
            <p:nvPr/>
          </p:nvSpPr>
          <p:spPr>
            <a:xfrm>
              <a:off x="410723"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B557C387-B0FB-1C48-8483-2B4CFD048C94}" type="TxLink">
                <a:rPr lang="en-US" sz="1000" b="0" i="0" u="none" strike="noStrike">
                  <a:solidFill>
                    <a:srgbClr val="000000"/>
                  </a:solidFill>
                  <a:latin typeface="Calibri"/>
                  <a:cs typeface="Calibri"/>
                </a:rPr>
                <a:pPr algn="ctr"/>
                <a:t>-2%</a:t>
              </a:fld>
              <a:endParaRPr lang="en-GB" sz="600"/>
            </a:p>
          </p:txBody>
        </p:sp>
      </p:grpSp>
      <p:grpSp>
        <p:nvGrpSpPr>
          <p:cNvPr id="80" name="Group 79">
            <a:extLst>
              <a:ext uri="{FF2B5EF4-FFF2-40B4-BE49-F238E27FC236}">
                <a16:creationId xmlns:a16="http://schemas.microsoft.com/office/drawing/2014/main" id="{D1007ED8-65E0-A342-8244-889D3E1AD2DC}"/>
              </a:ext>
            </a:extLst>
          </p:cNvPr>
          <p:cNvGrpSpPr/>
          <p:nvPr/>
        </p:nvGrpSpPr>
        <p:grpSpPr>
          <a:xfrm>
            <a:off x="4946807" y="2703484"/>
            <a:ext cx="609600" cy="372484"/>
            <a:chOff x="0" y="0"/>
            <a:chExt cx="609600" cy="364752"/>
          </a:xfrm>
        </p:grpSpPr>
        <p:sp>
          <p:nvSpPr>
            <p:cNvPr id="84" name="Teardrop 83">
              <a:extLst>
                <a:ext uri="{FF2B5EF4-FFF2-40B4-BE49-F238E27FC236}">
                  <a16:creationId xmlns:a16="http://schemas.microsoft.com/office/drawing/2014/main" id="{B243E01F-2B9F-8749-BF63-DEC49DB278CF}"/>
                </a:ext>
              </a:extLst>
            </p:cNvPr>
            <p:cNvSpPr>
              <a:spLocks noChangeAspect="1"/>
            </p:cNvSpPr>
            <p:nvPr/>
          </p:nvSpPr>
          <p:spPr>
            <a:xfrm rot="8100000">
              <a:off x="117499" y="0"/>
              <a:ext cx="365145" cy="364752"/>
            </a:xfrm>
            <a:prstGeom prst="teardrop">
              <a:avLst/>
            </a:prstGeom>
            <a:noFill/>
            <a:ln w="6350">
              <a:solidFill>
                <a:srgbClr val="3F68A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85" name="TextBox 52">
              <a:extLst>
                <a:ext uri="{FF2B5EF4-FFF2-40B4-BE49-F238E27FC236}">
                  <a16:creationId xmlns:a16="http://schemas.microsoft.com/office/drawing/2014/main" id="{094B4BF9-97F6-4F49-B545-07A9FD52680F}"/>
                </a:ext>
              </a:extLst>
            </p:cNvPr>
            <p:cNvSpPr txBox="1"/>
            <p:nvPr/>
          </p:nvSpPr>
          <p:spPr>
            <a:xfrm>
              <a:off x="0"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EDA2B033-23C7-9349-888F-0F4A83F5F95F}" type="TxLink">
                <a:rPr lang="en-US" sz="1000" b="0" i="0" u="none" strike="noStrike">
                  <a:solidFill>
                    <a:srgbClr val="000000"/>
                  </a:solidFill>
                  <a:latin typeface="Calibri"/>
                  <a:cs typeface="Calibri"/>
                </a:rPr>
                <a:pPr algn="ctr"/>
                <a:t>7%</a:t>
              </a:fld>
              <a:endParaRPr lang="en-GB" sz="600"/>
            </a:p>
          </p:txBody>
        </p:sp>
      </p:grpSp>
      <p:grpSp>
        <p:nvGrpSpPr>
          <p:cNvPr id="81" name="Group 80">
            <a:extLst>
              <a:ext uri="{FF2B5EF4-FFF2-40B4-BE49-F238E27FC236}">
                <a16:creationId xmlns:a16="http://schemas.microsoft.com/office/drawing/2014/main" id="{FA627CDB-5645-D442-864B-50256CC722B8}"/>
              </a:ext>
            </a:extLst>
          </p:cNvPr>
          <p:cNvGrpSpPr/>
          <p:nvPr/>
        </p:nvGrpSpPr>
        <p:grpSpPr>
          <a:xfrm>
            <a:off x="5313777" y="2113989"/>
            <a:ext cx="612663" cy="372484"/>
            <a:chOff x="406400" y="0"/>
            <a:chExt cx="609600" cy="364752"/>
          </a:xfrm>
        </p:grpSpPr>
        <p:sp>
          <p:nvSpPr>
            <p:cNvPr id="82" name="Teardrop 81">
              <a:extLst>
                <a:ext uri="{FF2B5EF4-FFF2-40B4-BE49-F238E27FC236}">
                  <a16:creationId xmlns:a16="http://schemas.microsoft.com/office/drawing/2014/main" id="{B3371751-B7D8-534C-830C-B2281CCC264E}"/>
                </a:ext>
              </a:extLst>
            </p:cNvPr>
            <p:cNvSpPr>
              <a:spLocks noChangeAspect="1"/>
            </p:cNvSpPr>
            <p:nvPr/>
          </p:nvSpPr>
          <p:spPr>
            <a:xfrm rot="8100000">
              <a:off x="523899" y="0"/>
              <a:ext cx="365145" cy="364752"/>
            </a:xfrm>
            <a:prstGeom prst="teardrop">
              <a:avLst/>
            </a:prstGeom>
            <a:noFill/>
            <a:ln w="6350">
              <a:solidFill>
                <a:srgbClr val="43B5C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83" name="TextBox 55">
              <a:extLst>
                <a:ext uri="{FF2B5EF4-FFF2-40B4-BE49-F238E27FC236}">
                  <a16:creationId xmlns:a16="http://schemas.microsoft.com/office/drawing/2014/main" id="{F8CC5808-0461-0944-B89A-4F7D520BC3B0}"/>
                </a:ext>
              </a:extLst>
            </p:cNvPr>
            <p:cNvSpPr txBox="1"/>
            <p:nvPr/>
          </p:nvSpPr>
          <p:spPr>
            <a:xfrm>
              <a:off x="406400"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1FF508B6-5DB2-ED4E-B0DD-BB60F0582066}" type="TxLink">
                <a:rPr lang="en-US" sz="1000" b="0" i="0" u="none" strike="noStrike">
                  <a:solidFill>
                    <a:srgbClr val="000000"/>
                  </a:solidFill>
                  <a:latin typeface="Calibri"/>
                  <a:cs typeface="Calibri"/>
                </a:rPr>
                <a:pPr algn="ctr"/>
                <a:t>-2%</a:t>
              </a:fld>
              <a:endParaRPr lang="en-GB" sz="600"/>
            </a:p>
          </p:txBody>
        </p:sp>
      </p:grpSp>
      <p:graphicFrame>
        <p:nvGraphicFramePr>
          <p:cNvPr id="43" name="Content Placeholder 42">
            <a:extLst>
              <a:ext uri="{FF2B5EF4-FFF2-40B4-BE49-F238E27FC236}">
                <a16:creationId xmlns:a16="http://schemas.microsoft.com/office/drawing/2014/main" id="{7A3708A8-3EFA-0245-ABF7-66F484BA659E}"/>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80396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46716-025A-4946-A064-6CDC2AD15BED}"/>
              </a:ext>
            </a:extLst>
          </p:cNvPr>
          <p:cNvSpPr>
            <a:spLocks noGrp="1"/>
          </p:cNvSpPr>
          <p:nvPr>
            <p:ph type="title"/>
          </p:nvPr>
        </p:nvSpPr>
        <p:spPr/>
        <p:txBody>
          <a:bodyPr>
            <a:normAutofit/>
          </a:bodyPr>
          <a:lstStyle/>
          <a:p>
            <a:r>
              <a:rPr lang="en-US" sz="2800" b="1" dirty="0">
                <a:solidFill>
                  <a:prstClr val="black"/>
                </a:solidFill>
              </a:rPr>
              <a:t>Search interest overtime by province</a:t>
            </a:r>
            <a:br>
              <a:rPr lang="en-US" sz="2800" dirty="0">
                <a:solidFill>
                  <a:prstClr val="black"/>
                </a:solidFill>
              </a:rPr>
            </a:br>
            <a:r>
              <a:rPr lang="en-US" sz="2000" dirty="0">
                <a:solidFill>
                  <a:prstClr val="black"/>
                </a:solidFill>
              </a:rPr>
              <a:t>(Interest levels have been index to 2017 levels)</a:t>
            </a:r>
            <a:endParaRPr lang="en-US" dirty="0"/>
          </a:p>
        </p:txBody>
      </p:sp>
      <p:graphicFrame>
        <p:nvGraphicFramePr>
          <p:cNvPr id="8" name="Chart 7">
            <a:extLst>
              <a:ext uri="{FF2B5EF4-FFF2-40B4-BE49-F238E27FC236}">
                <a16:creationId xmlns:a16="http://schemas.microsoft.com/office/drawing/2014/main" id="{22FC2532-09F4-3344-8223-BBE0BAE3D990}"/>
              </a:ext>
            </a:extLst>
          </p:cNvPr>
          <p:cNvGraphicFramePr>
            <a:graphicFrameLocks/>
          </p:cNvGraphicFramePr>
          <p:nvPr/>
        </p:nvGraphicFramePr>
        <p:xfrm>
          <a:off x="1316866" y="1927269"/>
          <a:ext cx="8985896" cy="184184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A0A02AD4-A0CE-4640-85F2-6EFC9D03DFB2}"/>
              </a:ext>
            </a:extLst>
          </p:cNvPr>
          <p:cNvGraphicFramePr>
            <a:graphicFrameLocks/>
          </p:cNvGraphicFramePr>
          <p:nvPr/>
        </p:nvGraphicFramePr>
        <p:xfrm>
          <a:off x="1316866" y="4282652"/>
          <a:ext cx="8985896" cy="2118803"/>
        </p:xfrm>
        <a:graphic>
          <a:graphicData uri="http://schemas.openxmlformats.org/drawingml/2006/chart">
            <c:chart xmlns:c="http://schemas.openxmlformats.org/drawingml/2006/chart" xmlns:r="http://schemas.openxmlformats.org/officeDocument/2006/relationships" r:id="rId4"/>
          </a:graphicData>
        </a:graphic>
      </p:graphicFrame>
      <p:cxnSp>
        <p:nvCxnSpPr>
          <p:cNvPr id="11" name="Straight Connector 10">
            <a:extLst>
              <a:ext uri="{FF2B5EF4-FFF2-40B4-BE49-F238E27FC236}">
                <a16:creationId xmlns:a16="http://schemas.microsoft.com/office/drawing/2014/main" id="{F0371B2C-3F4F-C94B-842A-0D7DD595F9E1}"/>
              </a:ext>
            </a:extLst>
          </p:cNvPr>
          <p:cNvCxnSpPr/>
          <p:nvPr/>
        </p:nvCxnSpPr>
        <p:spPr>
          <a:xfrm>
            <a:off x="3512634" y="3429000"/>
            <a:ext cx="0" cy="215776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2D8D74F-5AF3-CB49-B3DB-AEEC70526EDF}"/>
              </a:ext>
            </a:extLst>
          </p:cNvPr>
          <p:cNvCxnSpPr>
            <a:cxnSpLocks/>
          </p:cNvCxnSpPr>
          <p:nvPr/>
        </p:nvCxnSpPr>
        <p:spPr>
          <a:xfrm>
            <a:off x="5583043" y="3429000"/>
            <a:ext cx="0" cy="185667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535FBF5-CE22-7641-BAB4-5F273A057739}"/>
              </a:ext>
            </a:extLst>
          </p:cNvPr>
          <p:cNvCxnSpPr>
            <a:cxnSpLocks/>
          </p:cNvCxnSpPr>
          <p:nvPr/>
        </p:nvCxnSpPr>
        <p:spPr>
          <a:xfrm>
            <a:off x="7653453" y="3503342"/>
            <a:ext cx="0" cy="161506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F246C2-E086-674D-B609-ED67AB5FB370}"/>
              </a:ext>
            </a:extLst>
          </p:cNvPr>
          <p:cNvCxnSpPr>
            <a:cxnSpLocks/>
          </p:cNvCxnSpPr>
          <p:nvPr/>
        </p:nvCxnSpPr>
        <p:spPr>
          <a:xfrm>
            <a:off x="9757316" y="3475118"/>
            <a:ext cx="0" cy="18997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97EAA5BC-15C3-1145-9E74-429D42B7C0B5}"/>
              </a:ext>
            </a:extLst>
          </p:cNvPr>
          <p:cNvGrpSpPr/>
          <p:nvPr/>
        </p:nvGrpSpPr>
        <p:grpSpPr>
          <a:xfrm>
            <a:off x="3207951" y="4095284"/>
            <a:ext cx="602166" cy="450000"/>
            <a:chOff x="3207951" y="4095284"/>
            <a:chExt cx="602166" cy="450000"/>
          </a:xfrm>
        </p:grpSpPr>
        <p:sp>
          <p:nvSpPr>
            <p:cNvPr id="19" name="Oval 18">
              <a:extLst>
                <a:ext uri="{FF2B5EF4-FFF2-40B4-BE49-F238E27FC236}">
                  <a16:creationId xmlns:a16="http://schemas.microsoft.com/office/drawing/2014/main" id="{6B0A8176-86AD-EB4F-B91A-32EC2D609411}"/>
                </a:ext>
              </a:extLst>
            </p:cNvPr>
            <p:cNvSpPr/>
            <p:nvPr/>
          </p:nvSpPr>
          <p:spPr>
            <a:xfrm>
              <a:off x="3284034" y="409528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0ACEB71-F6B2-5644-8593-5E1110D2511F}"/>
                </a:ext>
              </a:extLst>
            </p:cNvPr>
            <p:cNvSpPr/>
            <p:nvPr/>
          </p:nvSpPr>
          <p:spPr>
            <a:xfrm>
              <a:off x="3207951" y="4201993"/>
              <a:ext cx="602166" cy="236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2.7x</a:t>
              </a:r>
            </a:p>
          </p:txBody>
        </p:sp>
      </p:grpSp>
      <p:grpSp>
        <p:nvGrpSpPr>
          <p:cNvPr id="22" name="Group 21">
            <a:extLst>
              <a:ext uri="{FF2B5EF4-FFF2-40B4-BE49-F238E27FC236}">
                <a16:creationId xmlns:a16="http://schemas.microsoft.com/office/drawing/2014/main" id="{11DF6560-A1C1-9C46-9684-EE48EFE0E078}"/>
              </a:ext>
            </a:extLst>
          </p:cNvPr>
          <p:cNvGrpSpPr/>
          <p:nvPr/>
        </p:nvGrpSpPr>
        <p:grpSpPr>
          <a:xfrm>
            <a:off x="5278360" y="4112242"/>
            <a:ext cx="602166" cy="450000"/>
            <a:chOff x="3207951" y="4095284"/>
            <a:chExt cx="602166" cy="450000"/>
          </a:xfrm>
        </p:grpSpPr>
        <p:sp>
          <p:nvSpPr>
            <p:cNvPr id="23" name="Oval 22">
              <a:extLst>
                <a:ext uri="{FF2B5EF4-FFF2-40B4-BE49-F238E27FC236}">
                  <a16:creationId xmlns:a16="http://schemas.microsoft.com/office/drawing/2014/main" id="{88A18427-1526-C147-9334-45F058E343B7}"/>
                </a:ext>
              </a:extLst>
            </p:cNvPr>
            <p:cNvSpPr/>
            <p:nvPr/>
          </p:nvSpPr>
          <p:spPr>
            <a:xfrm>
              <a:off x="3284034" y="409528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5886793-C198-A04B-9D71-DD6E0D92B11D}"/>
                </a:ext>
              </a:extLst>
            </p:cNvPr>
            <p:cNvSpPr/>
            <p:nvPr/>
          </p:nvSpPr>
          <p:spPr>
            <a:xfrm>
              <a:off x="3207951" y="4201993"/>
              <a:ext cx="602166" cy="236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1.3x</a:t>
              </a:r>
            </a:p>
          </p:txBody>
        </p:sp>
      </p:grpSp>
      <p:grpSp>
        <p:nvGrpSpPr>
          <p:cNvPr id="25" name="Group 24">
            <a:extLst>
              <a:ext uri="{FF2B5EF4-FFF2-40B4-BE49-F238E27FC236}">
                <a16:creationId xmlns:a16="http://schemas.microsoft.com/office/drawing/2014/main" id="{57F486E3-36EF-034B-957B-926B58B0B0DB}"/>
              </a:ext>
            </a:extLst>
          </p:cNvPr>
          <p:cNvGrpSpPr/>
          <p:nvPr/>
        </p:nvGrpSpPr>
        <p:grpSpPr>
          <a:xfrm>
            <a:off x="7348769" y="4095284"/>
            <a:ext cx="602166" cy="450000"/>
            <a:chOff x="3207951" y="4095284"/>
            <a:chExt cx="602166" cy="450000"/>
          </a:xfrm>
        </p:grpSpPr>
        <p:sp>
          <p:nvSpPr>
            <p:cNvPr id="26" name="Oval 25">
              <a:extLst>
                <a:ext uri="{FF2B5EF4-FFF2-40B4-BE49-F238E27FC236}">
                  <a16:creationId xmlns:a16="http://schemas.microsoft.com/office/drawing/2014/main" id="{AA899E67-2A6F-034D-AAF3-782F80712DE2}"/>
                </a:ext>
              </a:extLst>
            </p:cNvPr>
            <p:cNvSpPr/>
            <p:nvPr/>
          </p:nvSpPr>
          <p:spPr>
            <a:xfrm>
              <a:off x="3284034" y="409528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A7B9DB3-993D-804F-A27A-B34DE5051C2B}"/>
                </a:ext>
              </a:extLst>
            </p:cNvPr>
            <p:cNvSpPr/>
            <p:nvPr/>
          </p:nvSpPr>
          <p:spPr>
            <a:xfrm>
              <a:off x="3207951" y="4201993"/>
              <a:ext cx="602166" cy="236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1.3x</a:t>
              </a:r>
            </a:p>
          </p:txBody>
        </p:sp>
      </p:grpSp>
      <p:grpSp>
        <p:nvGrpSpPr>
          <p:cNvPr id="28" name="Group 27">
            <a:extLst>
              <a:ext uri="{FF2B5EF4-FFF2-40B4-BE49-F238E27FC236}">
                <a16:creationId xmlns:a16="http://schemas.microsoft.com/office/drawing/2014/main" id="{14EB931A-7958-4F46-AA2D-E5A843473577}"/>
              </a:ext>
            </a:extLst>
          </p:cNvPr>
          <p:cNvGrpSpPr/>
          <p:nvPr/>
        </p:nvGrpSpPr>
        <p:grpSpPr>
          <a:xfrm>
            <a:off x="9480008" y="4095283"/>
            <a:ext cx="602166" cy="450000"/>
            <a:chOff x="3207951" y="4095284"/>
            <a:chExt cx="602166" cy="450000"/>
          </a:xfrm>
        </p:grpSpPr>
        <p:sp>
          <p:nvSpPr>
            <p:cNvPr id="29" name="Oval 28">
              <a:extLst>
                <a:ext uri="{FF2B5EF4-FFF2-40B4-BE49-F238E27FC236}">
                  <a16:creationId xmlns:a16="http://schemas.microsoft.com/office/drawing/2014/main" id="{109E6A3B-480E-8B43-8D62-4FAE55B4B090}"/>
                </a:ext>
              </a:extLst>
            </p:cNvPr>
            <p:cNvSpPr/>
            <p:nvPr/>
          </p:nvSpPr>
          <p:spPr>
            <a:xfrm>
              <a:off x="3284034" y="409528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54044B7-BE25-D046-A3AE-61548D927933}"/>
                </a:ext>
              </a:extLst>
            </p:cNvPr>
            <p:cNvSpPr/>
            <p:nvPr/>
          </p:nvSpPr>
          <p:spPr>
            <a:xfrm>
              <a:off x="3207951" y="4201993"/>
              <a:ext cx="602166" cy="236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1.8x</a:t>
              </a:r>
            </a:p>
          </p:txBody>
        </p:sp>
      </p:grpSp>
      <p:sp>
        <p:nvSpPr>
          <p:cNvPr id="31" name="Rectangle 30">
            <a:extLst>
              <a:ext uri="{FF2B5EF4-FFF2-40B4-BE49-F238E27FC236}">
                <a16:creationId xmlns:a16="http://schemas.microsoft.com/office/drawing/2014/main" id="{A9086C90-6F2C-4742-A7C1-EBB7003DFEA3}"/>
              </a:ext>
            </a:extLst>
          </p:cNvPr>
          <p:cNvSpPr/>
          <p:nvPr/>
        </p:nvSpPr>
        <p:spPr>
          <a:xfrm>
            <a:off x="10302762" y="254643"/>
            <a:ext cx="1630737" cy="729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Improve ordering</a:t>
            </a:r>
          </a:p>
        </p:txBody>
      </p:sp>
    </p:spTree>
    <p:extLst>
      <p:ext uri="{BB962C8B-B14F-4D97-AF65-F5344CB8AC3E}">
        <p14:creationId xmlns:p14="http://schemas.microsoft.com/office/powerpoint/2010/main" val="17949879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Content Placeholder 30">
            <a:extLst>
              <a:ext uri="{FF2B5EF4-FFF2-40B4-BE49-F238E27FC236}">
                <a16:creationId xmlns:a16="http://schemas.microsoft.com/office/drawing/2014/main" id="{C3F7B712-7F58-B749-B019-500448BE7F72}"/>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D2C41619-D992-F642-BBEC-C5D5B67B8F9A}"/>
              </a:ext>
            </a:extLst>
          </p:cNvPr>
          <p:cNvSpPr>
            <a:spLocks noGrp="1"/>
          </p:cNvSpPr>
          <p:nvPr>
            <p:ph type="title"/>
          </p:nvPr>
        </p:nvSpPr>
        <p:spPr/>
        <p:txBody>
          <a:bodyPr>
            <a:normAutofit/>
          </a:bodyPr>
          <a:lstStyle/>
          <a:p>
            <a:r>
              <a:rPr lang="en-US" sz="2800" b="1" dirty="0">
                <a:solidFill>
                  <a:prstClr val="black"/>
                </a:solidFill>
              </a:rPr>
              <a:t>Monthly mattress brand search interest</a:t>
            </a:r>
            <a:br>
              <a:rPr lang="en-US" sz="2800" dirty="0">
                <a:solidFill>
                  <a:prstClr val="black"/>
                </a:solidFill>
              </a:rPr>
            </a:br>
            <a:r>
              <a:rPr lang="en-US" sz="2000" dirty="0">
                <a:solidFill>
                  <a:prstClr val="black"/>
                </a:solidFill>
              </a:rPr>
              <a:t>(Interest levels have been indexed to the month with the highest interest, November 2020)</a:t>
            </a:r>
            <a:endParaRPr lang="en-US" dirty="0"/>
          </a:p>
        </p:txBody>
      </p:sp>
      <p:sp>
        <p:nvSpPr>
          <p:cNvPr id="12" name="Oval 11">
            <a:extLst>
              <a:ext uri="{FF2B5EF4-FFF2-40B4-BE49-F238E27FC236}">
                <a16:creationId xmlns:a16="http://schemas.microsoft.com/office/drawing/2014/main" id="{800EC800-3F42-8F42-A15C-60BA79EF5315}"/>
              </a:ext>
            </a:extLst>
          </p:cNvPr>
          <p:cNvSpPr/>
          <p:nvPr/>
        </p:nvSpPr>
        <p:spPr>
          <a:xfrm>
            <a:off x="2852057" y="3622437"/>
            <a:ext cx="270000" cy="270000"/>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891EA36-6561-C24E-9E1A-E6A72CC664D9}"/>
              </a:ext>
            </a:extLst>
          </p:cNvPr>
          <p:cNvSpPr/>
          <p:nvPr/>
        </p:nvSpPr>
        <p:spPr>
          <a:xfrm>
            <a:off x="6901542" y="2989200"/>
            <a:ext cx="270000" cy="270000"/>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8E0D159-70F1-6F4A-8DAC-E505C0057EF8}"/>
              </a:ext>
            </a:extLst>
          </p:cNvPr>
          <p:cNvSpPr/>
          <p:nvPr/>
        </p:nvSpPr>
        <p:spPr>
          <a:xfrm>
            <a:off x="8893629" y="2697429"/>
            <a:ext cx="270000" cy="270000"/>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312B10F-B570-CE48-AE0D-85F92B3CF842}"/>
              </a:ext>
            </a:extLst>
          </p:cNvPr>
          <p:cNvSpPr/>
          <p:nvPr/>
        </p:nvSpPr>
        <p:spPr>
          <a:xfrm>
            <a:off x="10885715" y="3161143"/>
            <a:ext cx="270000" cy="270000"/>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7F6BFC39-2A35-F84C-907B-B43A2DB6B254}"/>
              </a:ext>
            </a:extLst>
          </p:cNvPr>
          <p:cNvGrpSpPr/>
          <p:nvPr/>
        </p:nvGrpSpPr>
        <p:grpSpPr>
          <a:xfrm>
            <a:off x="1271752" y="2367249"/>
            <a:ext cx="1850305" cy="390360"/>
            <a:chOff x="1271752" y="2367249"/>
            <a:chExt cx="1850305" cy="390360"/>
          </a:xfrm>
        </p:grpSpPr>
        <p:sp>
          <p:nvSpPr>
            <p:cNvPr id="32" name="Oval 31">
              <a:extLst>
                <a:ext uri="{FF2B5EF4-FFF2-40B4-BE49-F238E27FC236}">
                  <a16:creationId xmlns:a16="http://schemas.microsoft.com/office/drawing/2014/main" id="{86D9183E-2502-934F-B21D-387F1FF04B87}"/>
                </a:ext>
              </a:extLst>
            </p:cNvPr>
            <p:cNvSpPr/>
            <p:nvPr/>
          </p:nvSpPr>
          <p:spPr>
            <a:xfrm>
              <a:off x="1406884" y="2427429"/>
              <a:ext cx="270000" cy="270000"/>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A42D1EE-6127-B449-91BF-F3B2A02B5E32}"/>
                </a:ext>
              </a:extLst>
            </p:cNvPr>
            <p:cNvSpPr/>
            <p:nvPr/>
          </p:nvSpPr>
          <p:spPr>
            <a:xfrm>
              <a:off x="1271752" y="2367249"/>
              <a:ext cx="1850305" cy="390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November</a:t>
              </a:r>
            </a:p>
          </p:txBody>
        </p:sp>
      </p:grpSp>
    </p:spTree>
    <p:extLst>
      <p:ext uri="{BB962C8B-B14F-4D97-AF65-F5344CB8AC3E}">
        <p14:creationId xmlns:p14="http://schemas.microsoft.com/office/powerpoint/2010/main" val="39728593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8A88931-18E6-E04F-AFA6-E53342B790B1}"/>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B49B0638-B502-3342-831E-C720A304A5C0}"/>
              </a:ext>
            </a:extLst>
          </p:cNvPr>
          <p:cNvSpPr>
            <a:spLocks noGrp="1"/>
          </p:cNvSpPr>
          <p:nvPr>
            <p:ph type="title"/>
          </p:nvPr>
        </p:nvSpPr>
        <p:spPr/>
        <p:txBody>
          <a:bodyPr>
            <a:normAutofit/>
          </a:bodyPr>
          <a:lstStyle/>
          <a:p>
            <a:r>
              <a:rPr lang="en-US" sz="2800" b="1" dirty="0">
                <a:solidFill>
                  <a:prstClr val="black"/>
                </a:solidFill>
              </a:rPr>
              <a:t>Mattress brand interest by month</a:t>
            </a:r>
            <a:br>
              <a:rPr lang="en-US" sz="2800" b="1" dirty="0">
                <a:solidFill>
                  <a:prstClr val="black"/>
                </a:solidFill>
              </a:rPr>
            </a:br>
            <a:r>
              <a:rPr lang="en-US" sz="2000" dirty="0">
                <a:solidFill>
                  <a:prstClr val="black"/>
                </a:solidFill>
              </a:rPr>
              <a:t>(Interest levels have been indexed to the month with the highest interest, November)</a:t>
            </a:r>
            <a:endParaRPr lang="en-US" dirty="0"/>
          </a:p>
        </p:txBody>
      </p:sp>
      <p:sp>
        <p:nvSpPr>
          <p:cNvPr id="5" name="Rectangle 4">
            <a:extLst>
              <a:ext uri="{FF2B5EF4-FFF2-40B4-BE49-F238E27FC236}">
                <a16:creationId xmlns:a16="http://schemas.microsoft.com/office/drawing/2014/main" id="{5C28EAF3-E97F-EE4E-B96A-5752AAC95F2E}"/>
              </a:ext>
            </a:extLst>
          </p:cNvPr>
          <p:cNvSpPr/>
          <p:nvPr/>
        </p:nvSpPr>
        <p:spPr>
          <a:xfrm>
            <a:off x="4595149" y="2164466"/>
            <a:ext cx="4143737" cy="3703899"/>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BAB82AE-BB6A-734D-9A05-A4C553F31E81}"/>
              </a:ext>
            </a:extLst>
          </p:cNvPr>
          <p:cNvSpPr/>
          <p:nvPr/>
        </p:nvSpPr>
        <p:spPr>
          <a:xfrm>
            <a:off x="4595149" y="1855869"/>
            <a:ext cx="4143736" cy="308598"/>
          </a:xfrm>
          <a:prstGeom prst="rect">
            <a:avLst/>
          </a:prstGeom>
          <a:solidFill>
            <a:schemeClr val="tx1">
              <a:lumMod val="50000"/>
              <a:lumOff val="50000"/>
            </a:schemeClr>
          </a:solidFill>
          <a:ln>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Peak interest occurs in colder months</a:t>
            </a:r>
          </a:p>
        </p:txBody>
      </p:sp>
      <p:sp>
        <p:nvSpPr>
          <p:cNvPr id="8" name="Rectangle 7">
            <a:extLst>
              <a:ext uri="{FF2B5EF4-FFF2-40B4-BE49-F238E27FC236}">
                <a16:creationId xmlns:a16="http://schemas.microsoft.com/office/drawing/2014/main" id="{A53F861B-706B-4044-9E18-6DC1B56DC8C8}"/>
              </a:ext>
            </a:extLst>
          </p:cNvPr>
          <p:cNvSpPr/>
          <p:nvPr/>
        </p:nvSpPr>
        <p:spPr>
          <a:xfrm>
            <a:off x="9232737" y="1855869"/>
            <a:ext cx="1352309" cy="308598"/>
          </a:xfrm>
          <a:prstGeom prst="rect">
            <a:avLst/>
          </a:prstGeom>
          <a:solidFill>
            <a:schemeClr val="tx1">
              <a:lumMod val="50000"/>
              <a:lumOff val="50000"/>
            </a:schemeClr>
          </a:solidFill>
          <a:ln>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Black Friday</a:t>
            </a:r>
          </a:p>
        </p:txBody>
      </p:sp>
    </p:spTree>
    <p:extLst>
      <p:ext uri="{BB962C8B-B14F-4D97-AF65-F5344CB8AC3E}">
        <p14:creationId xmlns:p14="http://schemas.microsoft.com/office/powerpoint/2010/main" val="30524404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0638-B502-3342-831E-C720A304A5C0}"/>
              </a:ext>
            </a:extLst>
          </p:cNvPr>
          <p:cNvSpPr>
            <a:spLocks noGrp="1"/>
          </p:cNvSpPr>
          <p:nvPr>
            <p:ph type="title"/>
          </p:nvPr>
        </p:nvSpPr>
        <p:spPr/>
        <p:txBody>
          <a:bodyPr>
            <a:normAutofit/>
          </a:bodyPr>
          <a:lstStyle/>
          <a:p>
            <a:r>
              <a:rPr lang="en-US" sz="2800" b="1" dirty="0">
                <a:solidFill>
                  <a:prstClr val="black"/>
                </a:solidFill>
              </a:rPr>
              <a:t>Mattress brand interest by month</a:t>
            </a:r>
            <a:br>
              <a:rPr lang="en-US" sz="2800" b="1" dirty="0">
                <a:solidFill>
                  <a:prstClr val="black"/>
                </a:solidFill>
              </a:rPr>
            </a:br>
            <a:r>
              <a:rPr lang="en-US" sz="2000" dirty="0">
                <a:solidFill>
                  <a:prstClr val="black"/>
                </a:solidFill>
              </a:rPr>
              <a:t>(Interest levels are relative to the average month)</a:t>
            </a:r>
            <a:endParaRPr lang="en-US" dirty="0"/>
          </a:p>
        </p:txBody>
      </p:sp>
      <p:graphicFrame>
        <p:nvGraphicFramePr>
          <p:cNvPr id="6" name="Content Placeholder 5">
            <a:extLst>
              <a:ext uri="{FF2B5EF4-FFF2-40B4-BE49-F238E27FC236}">
                <a16:creationId xmlns:a16="http://schemas.microsoft.com/office/drawing/2014/main" id="{C9923E2B-E0D0-3A43-AD2C-0B002334701D}"/>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6">
            <a:extLst>
              <a:ext uri="{FF2B5EF4-FFF2-40B4-BE49-F238E27FC236}">
                <a16:creationId xmlns:a16="http://schemas.microsoft.com/office/drawing/2014/main" id="{FB9BF02C-93F5-E04E-806D-109AF1B2157C}"/>
              </a:ext>
            </a:extLst>
          </p:cNvPr>
          <p:cNvSpPr/>
          <p:nvPr/>
        </p:nvSpPr>
        <p:spPr>
          <a:xfrm>
            <a:off x="4595149" y="2164466"/>
            <a:ext cx="4143737" cy="3703899"/>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AF07DDB-FD0C-6A4D-A60E-9725E3635AA8}"/>
              </a:ext>
            </a:extLst>
          </p:cNvPr>
          <p:cNvSpPr/>
          <p:nvPr/>
        </p:nvSpPr>
        <p:spPr>
          <a:xfrm>
            <a:off x="4595149" y="1855869"/>
            <a:ext cx="4143736" cy="308598"/>
          </a:xfrm>
          <a:prstGeom prst="rect">
            <a:avLst/>
          </a:prstGeom>
          <a:solidFill>
            <a:schemeClr val="tx1">
              <a:lumMod val="50000"/>
              <a:lumOff val="50000"/>
            </a:schemeClr>
          </a:solidFill>
          <a:ln>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Peak interest occurs in colder months</a:t>
            </a:r>
          </a:p>
        </p:txBody>
      </p:sp>
      <p:sp>
        <p:nvSpPr>
          <p:cNvPr id="9" name="Rectangle 8">
            <a:extLst>
              <a:ext uri="{FF2B5EF4-FFF2-40B4-BE49-F238E27FC236}">
                <a16:creationId xmlns:a16="http://schemas.microsoft.com/office/drawing/2014/main" id="{11C2CC50-63E2-6449-8BA8-56FD7F982D26}"/>
              </a:ext>
            </a:extLst>
          </p:cNvPr>
          <p:cNvSpPr/>
          <p:nvPr/>
        </p:nvSpPr>
        <p:spPr>
          <a:xfrm>
            <a:off x="9232737" y="1855869"/>
            <a:ext cx="1352309" cy="308598"/>
          </a:xfrm>
          <a:prstGeom prst="rect">
            <a:avLst/>
          </a:prstGeom>
          <a:solidFill>
            <a:schemeClr val="tx1">
              <a:lumMod val="50000"/>
              <a:lumOff val="50000"/>
            </a:schemeClr>
          </a:solidFill>
          <a:ln>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Black Friday</a:t>
            </a:r>
          </a:p>
        </p:txBody>
      </p:sp>
    </p:spTree>
    <p:extLst>
      <p:ext uri="{BB962C8B-B14F-4D97-AF65-F5344CB8AC3E}">
        <p14:creationId xmlns:p14="http://schemas.microsoft.com/office/powerpoint/2010/main" val="6923271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28835-EBCB-4447-A9FD-249B55158784}"/>
              </a:ext>
            </a:extLst>
          </p:cNvPr>
          <p:cNvSpPr>
            <a:spLocks noGrp="1"/>
          </p:cNvSpPr>
          <p:nvPr>
            <p:ph type="title"/>
          </p:nvPr>
        </p:nvSpPr>
        <p:spPr/>
        <p:txBody>
          <a:bodyPr>
            <a:normAutofit/>
          </a:bodyPr>
          <a:lstStyle/>
          <a:p>
            <a:r>
              <a:rPr lang="en-US" sz="2800" b="1" dirty="0">
                <a:solidFill>
                  <a:prstClr val="black"/>
                </a:solidFill>
              </a:rPr>
              <a:t>Interest in the 5 most popular brands overtime</a:t>
            </a:r>
            <a:br>
              <a:rPr lang="en-US" sz="2800" b="1" dirty="0">
                <a:solidFill>
                  <a:prstClr val="black"/>
                </a:solidFill>
              </a:rPr>
            </a:br>
            <a:r>
              <a:rPr lang="en-US" sz="2000" dirty="0">
                <a:solidFill>
                  <a:prstClr val="black"/>
                </a:solidFill>
              </a:rPr>
              <a:t>(Search interest levels as expressed as a proportion of Sealy’s interest in 2021)</a:t>
            </a:r>
            <a:endParaRPr lang="en-US" dirty="0"/>
          </a:p>
        </p:txBody>
      </p:sp>
      <p:graphicFrame>
        <p:nvGraphicFramePr>
          <p:cNvPr id="4" name="Content Placeholder 3">
            <a:extLst>
              <a:ext uri="{FF2B5EF4-FFF2-40B4-BE49-F238E27FC236}">
                <a16:creationId xmlns:a16="http://schemas.microsoft.com/office/drawing/2014/main" id="{2303BBB6-1916-4C49-A459-3F62F4B25550}"/>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grpSp>
        <p:nvGrpSpPr>
          <p:cNvPr id="9" name="Group 8">
            <a:extLst>
              <a:ext uri="{FF2B5EF4-FFF2-40B4-BE49-F238E27FC236}">
                <a16:creationId xmlns:a16="http://schemas.microsoft.com/office/drawing/2014/main" id="{FE93A859-0466-024F-8C19-D3039BAE4C9C}"/>
              </a:ext>
            </a:extLst>
          </p:cNvPr>
          <p:cNvGrpSpPr/>
          <p:nvPr/>
        </p:nvGrpSpPr>
        <p:grpSpPr>
          <a:xfrm>
            <a:off x="10473676" y="2354944"/>
            <a:ext cx="576839" cy="450000"/>
            <a:chOff x="10473676" y="2354944"/>
            <a:chExt cx="576839" cy="450000"/>
          </a:xfrm>
        </p:grpSpPr>
        <p:sp>
          <p:nvSpPr>
            <p:cNvPr id="5" name="Oval 4">
              <a:extLst>
                <a:ext uri="{FF2B5EF4-FFF2-40B4-BE49-F238E27FC236}">
                  <a16:creationId xmlns:a16="http://schemas.microsoft.com/office/drawing/2014/main" id="{95FE473B-060C-EE40-8674-5B62F006BD05}"/>
                </a:ext>
              </a:extLst>
            </p:cNvPr>
            <p:cNvSpPr>
              <a:spLocks noChangeAspect="1"/>
            </p:cNvSpPr>
            <p:nvPr/>
          </p:nvSpPr>
          <p:spPr>
            <a:xfrm>
              <a:off x="10521388" y="235494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9370545-8B90-5D4B-A0DF-6E85E202A573}"/>
                </a:ext>
              </a:extLst>
            </p:cNvPr>
            <p:cNvSpPr/>
            <p:nvPr/>
          </p:nvSpPr>
          <p:spPr>
            <a:xfrm>
              <a:off x="10473676" y="2368942"/>
              <a:ext cx="576839" cy="4220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+67%</a:t>
              </a:r>
            </a:p>
          </p:txBody>
        </p:sp>
      </p:grpSp>
      <p:grpSp>
        <p:nvGrpSpPr>
          <p:cNvPr id="10" name="Group 9">
            <a:extLst>
              <a:ext uri="{FF2B5EF4-FFF2-40B4-BE49-F238E27FC236}">
                <a16:creationId xmlns:a16="http://schemas.microsoft.com/office/drawing/2014/main" id="{BD5C577E-2A78-D54A-AA20-1613B91AEBFC}"/>
              </a:ext>
            </a:extLst>
          </p:cNvPr>
          <p:cNvGrpSpPr/>
          <p:nvPr/>
        </p:nvGrpSpPr>
        <p:grpSpPr>
          <a:xfrm>
            <a:off x="10497980" y="3348261"/>
            <a:ext cx="576839" cy="450000"/>
            <a:chOff x="10473676" y="2354944"/>
            <a:chExt cx="576839" cy="450000"/>
          </a:xfrm>
        </p:grpSpPr>
        <p:sp>
          <p:nvSpPr>
            <p:cNvPr id="11" name="Oval 10">
              <a:extLst>
                <a:ext uri="{FF2B5EF4-FFF2-40B4-BE49-F238E27FC236}">
                  <a16:creationId xmlns:a16="http://schemas.microsoft.com/office/drawing/2014/main" id="{6329233B-3550-6141-AC04-468F0FBDBE14}"/>
                </a:ext>
              </a:extLst>
            </p:cNvPr>
            <p:cNvSpPr>
              <a:spLocks noChangeAspect="1"/>
            </p:cNvSpPr>
            <p:nvPr/>
          </p:nvSpPr>
          <p:spPr>
            <a:xfrm>
              <a:off x="10521388" y="235494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28B808D-FF3B-6B47-B42B-D52ECC1A76C4}"/>
                </a:ext>
              </a:extLst>
            </p:cNvPr>
            <p:cNvSpPr/>
            <p:nvPr/>
          </p:nvSpPr>
          <p:spPr>
            <a:xfrm>
              <a:off x="10473676" y="2368942"/>
              <a:ext cx="576839" cy="4220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+73%</a:t>
              </a:r>
            </a:p>
          </p:txBody>
        </p:sp>
      </p:grpSp>
      <p:grpSp>
        <p:nvGrpSpPr>
          <p:cNvPr id="13" name="Group 12">
            <a:extLst>
              <a:ext uri="{FF2B5EF4-FFF2-40B4-BE49-F238E27FC236}">
                <a16:creationId xmlns:a16="http://schemas.microsoft.com/office/drawing/2014/main" id="{2CD478FA-87E5-B544-9C2B-A331DA8AB263}"/>
              </a:ext>
            </a:extLst>
          </p:cNvPr>
          <p:cNvGrpSpPr/>
          <p:nvPr/>
        </p:nvGrpSpPr>
        <p:grpSpPr>
          <a:xfrm>
            <a:off x="10497980" y="3968675"/>
            <a:ext cx="576839" cy="450000"/>
            <a:chOff x="10473676" y="2354944"/>
            <a:chExt cx="576839" cy="450000"/>
          </a:xfrm>
        </p:grpSpPr>
        <p:sp>
          <p:nvSpPr>
            <p:cNvPr id="14" name="Oval 13">
              <a:extLst>
                <a:ext uri="{FF2B5EF4-FFF2-40B4-BE49-F238E27FC236}">
                  <a16:creationId xmlns:a16="http://schemas.microsoft.com/office/drawing/2014/main" id="{51CA4146-F2AF-2045-BE1E-B35E5326A2B3}"/>
                </a:ext>
              </a:extLst>
            </p:cNvPr>
            <p:cNvSpPr>
              <a:spLocks noChangeAspect="1"/>
            </p:cNvSpPr>
            <p:nvPr/>
          </p:nvSpPr>
          <p:spPr>
            <a:xfrm>
              <a:off x="10521388" y="235494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AC87536-8F61-BB49-ABF3-FB48B20D9639}"/>
                </a:ext>
              </a:extLst>
            </p:cNvPr>
            <p:cNvSpPr/>
            <p:nvPr/>
          </p:nvSpPr>
          <p:spPr>
            <a:xfrm>
              <a:off x="10473676" y="2368942"/>
              <a:ext cx="576839" cy="4220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+31%</a:t>
              </a:r>
            </a:p>
          </p:txBody>
        </p:sp>
      </p:grpSp>
      <p:grpSp>
        <p:nvGrpSpPr>
          <p:cNvPr id="19" name="Group 18">
            <a:extLst>
              <a:ext uri="{FF2B5EF4-FFF2-40B4-BE49-F238E27FC236}">
                <a16:creationId xmlns:a16="http://schemas.microsoft.com/office/drawing/2014/main" id="{0C3B85EE-65BF-014C-86BC-1A4483296D04}"/>
              </a:ext>
            </a:extLst>
          </p:cNvPr>
          <p:cNvGrpSpPr/>
          <p:nvPr/>
        </p:nvGrpSpPr>
        <p:grpSpPr>
          <a:xfrm>
            <a:off x="10497980" y="4548993"/>
            <a:ext cx="576839" cy="450000"/>
            <a:chOff x="10473676" y="2354944"/>
            <a:chExt cx="576839" cy="450000"/>
          </a:xfrm>
        </p:grpSpPr>
        <p:sp>
          <p:nvSpPr>
            <p:cNvPr id="20" name="Oval 19">
              <a:extLst>
                <a:ext uri="{FF2B5EF4-FFF2-40B4-BE49-F238E27FC236}">
                  <a16:creationId xmlns:a16="http://schemas.microsoft.com/office/drawing/2014/main" id="{D832D1BB-E517-E446-AED1-FF6EF009C6B1}"/>
                </a:ext>
              </a:extLst>
            </p:cNvPr>
            <p:cNvSpPr>
              <a:spLocks noChangeAspect="1"/>
            </p:cNvSpPr>
            <p:nvPr/>
          </p:nvSpPr>
          <p:spPr>
            <a:xfrm>
              <a:off x="10521388" y="235494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F12643D6-01D2-904F-A3AB-CC7AC6C467C5}"/>
                </a:ext>
              </a:extLst>
            </p:cNvPr>
            <p:cNvSpPr/>
            <p:nvPr/>
          </p:nvSpPr>
          <p:spPr>
            <a:xfrm>
              <a:off x="10473676" y="2368942"/>
              <a:ext cx="576839" cy="4220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-13%</a:t>
              </a:r>
            </a:p>
          </p:txBody>
        </p:sp>
      </p:grpSp>
      <p:grpSp>
        <p:nvGrpSpPr>
          <p:cNvPr id="22" name="Group 21">
            <a:extLst>
              <a:ext uri="{FF2B5EF4-FFF2-40B4-BE49-F238E27FC236}">
                <a16:creationId xmlns:a16="http://schemas.microsoft.com/office/drawing/2014/main" id="{77ACC51F-B293-AC46-8F4A-A25C4F4FBDE9}"/>
              </a:ext>
            </a:extLst>
          </p:cNvPr>
          <p:cNvGrpSpPr/>
          <p:nvPr/>
        </p:nvGrpSpPr>
        <p:grpSpPr>
          <a:xfrm>
            <a:off x="10497980" y="5095896"/>
            <a:ext cx="576839" cy="450000"/>
            <a:chOff x="10473676" y="2354944"/>
            <a:chExt cx="576839" cy="450000"/>
          </a:xfrm>
        </p:grpSpPr>
        <p:sp>
          <p:nvSpPr>
            <p:cNvPr id="23" name="Oval 22">
              <a:extLst>
                <a:ext uri="{FF2B5EF4-FFF2-40B4-BE49-F238E27FC236}">
                  <a16:creationId xmlns:a16="http://schemas.microsoft.com/office/drawing/2014/main" id="{2479355D-29B8-EB48-9F45-E042B47D4DD1}"/>
                </a:ext>
              </a:extLst>
            </p:cNvPr>
            <p:cNvSpPr>
              <a:spLocks noChangeAspect="1"/>
            </p:cNvSpPr>
            <p:nvPr/>
          </p:nvSpPr>
          <p:spPr>
            <a:xfrm>
              <a:off x="10521388" y="235494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6413199-74E0-A746-8122-BE850AA3BFF3}"/>
                </a:ext>
              </a:extLst>
            </p:cNvPr>
            <p:cNvSpPr/>
            <p:nvPr/>
          </p:nvSpPr>
          <p:spPr>
            <a:xfrm>
              <a:off x="10473676" y="2368942"/>
              <a:ext cx="576839" cy="4220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0.0%</a:t>
              </a:r>
            </a:p>
          </p:txBody>
        </p:sp>
      </p:grpSp>
    </p:spTree>
    <p:extLst>
      <p:ext uri="{BB962C8B-B14F-4D97-AF65-F5344CB8AC3E}">
        <p14:creationId xmlns:p14="http://schemas.microsoft.com/office/powerpoint/2010/main" val="1294672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668DC-25E0-D243-A07D-96F6C0CE5D30}"/>
              </a:ext>
            </a:extLst>
          </p:cNvPr>
          <p:cNvSpPr>
            <a:spLocks noGrp="1"/>
          </p:cNvSpPr>
          <p:nvPr>
            <p:ph type="title"/>
          </p:nvPr>
        </p:nvSpPr>
        <p:spPr/>
        <p:txBody>
          <a:bodyPr>
            <a:normAutofit/>
          </a:bodyPr>
          <a:lstStyle/>
          <a:p>
            <a:r>
              <a:rPr lang="en-US" sz="2800" b="1" dirty="0">
                <a:solidFill>
                  <a:prstClr val="black"/>
                </a:solidFill>
              </a:rPr>
              <a:t>Sealy Posturepedic vs. all other Seal interest overtime</a:t>
            </a:r>
            <a:br>
              <a:rPr lang="en-US" sz="2800" dirty="0">
                <a:solidFill>
                  <a:prstClr val="black"/>
                </a:solidFill>
              </a:rPr>
            </a:br>
            <a:r>
              <a:rPr lang="en-US" sz="2000" dirty="0">
                <a:solidFill>
                  <a:prstClr val="black"/>
                </a:solidFill>
              </a:rPr>
              <a:t>(Interest levels have been index to 2017 levels)</a:t>
            </a:r>
            <a:endParaRPr lang="en-US" dirty="0"/>
          </a:p>
        </p:txBody>
      </p:sp>
      <p:graphicFrame>
        <p:nvGraphicFramePr>
          <p:cNvPr id="5" name="Content Placeholder 4">
            <a:extLst>
              <a:ext uri="{FF2B5EF4-FFF2-40B4-BE49-F238E27FC236}">
                <a16:creationId xmlns:a16="http://schemas.microsoft.com/office/drawing/2014/main" id="{2DCD4B30-687F-E045-B033-DF5153986B56}"/>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ontent Placeholder 5">
            <a:extLst>
              <a:ext uri="{FF2B5EF4-FFF2-40B4-BE49-F238E27FC236}">
                <a16:creationId xmlns:a16="http://schemas.microsoft.com/office/drawing/2014/main" id="{BFD4CE85-835C-BE4A-9631-1BDBF2BB2DA4}"/>
              </a:ext>
            </a:extLst>
          </p:cNvPr>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183929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EA906-57E7-EF46-BB05-6398E86E7302}"/>
              </a:ext>
            </a:extLst>
          </p:cNvPr>
          <p:cNvSpPr>
            <a:spLocks noGrp="1"/>
          </p:cNvSpPr>
          <p:nvPr>
            <p:ph type="title"/>
          </p:nvPr>
        </p:nvSpPr>
        <p:spPr/>
        <p:txBody>
          <a:bodyPr>
            <a:normAutofit/>
          </a:bodyPr>
          <a:lstStyle/>
          <a:p>
            <a:r>
              <a:rPr lang="en-US" sz="2800" b="1" dirty="0">
                <a:solidFill>
                  <a:prstClr val="black"/>
                </a:solidFill>
              </a:rPr>
              <a:t>Market share by brand</a:t>
            </a:r>
            <a:br>
              <a:rPr lang="en-US" sz="2800" dirty="0">
                <a:solidFill>
                  <a:prstClr val="black"/>
                </a:solidFill>
              </a:rPr>
            </a:br>
            <a:r>
              <a:rPr lang="en-US" sz="2000" dirty="0">
                <a:solidFill>
                  <a:prstClr val="black"/>
                </a:solidFill>
              </a:rPr>
              <a:t>(Interest levels have been index to 2017 levels)</a:t>
            </a:r>
            <a:endParaRPr lang="en-US" dirty="0"/>
          </a:p>
        </p:txBody>
      </p:sp>
      <p:graphicFrame>
        <p:nvGraphicFramePr>
          <p:cNvPr id="5" name="Content Placeholder 4">
            <a:extLst>
              <a:ext uri="{FF2B5EF4-FFF2-40B4-BE49-F238E27FC236}">
                <a16:creationId xmlns:a16="http://schemas.microsoft.com/office/drawing/2014/main" id="{43484C9B-0C70-1342-849F-0A20F24AB13C}"/>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212147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6DDC5-82BA-F64E-A35F-F2EE3500984A}"/>
              </a:ext>
            </a:extLst>
          </p:cNvPr>
          <p:cNvSpPr>
            <a:spLocks noGrp="1"/>
          </p:cNvSpPr>
          <p:nvPr>
            <p:ph type="title"/>
          </p:nvPr>
        </p:nvSpPr>
        <p:spPr/>
        <p:txBody>
          <a:bodyPr>
            <a:normAutofit/>
          </a:bodyPr>
          <a:lstStyle/>
          <a:p>
            <a:r>
              <a:rPr lang="en-US" sz="2800" b="1" dirty="0">
                <a:solidFill>
                  <a:prstClr val="black"/>
                </a:solidFill>
              </a:rPr>
              <a:t>Search interest market share overtime for Gauteng and Kwa-Zulu Natal</a:t>
            </a:r>
            <a:endParaRPr lang="en-US" dirty="0"/>
          </a:p>
        </p:txBody>
      </p:sp>
      <p:graphicFrame>
        <p:nvGraphicFramePr>
          <p:cNvPr id="5" name="Content Placeholder 4">
            <a:extLst>
              <a:ext uri="{FF2B5EF4-FFF2-40B4-BE49-F238E27FC236}">
                <a16:creationId xmlns:a16="http://schemas.microsoft.com/office/drawing/2014/main" id="{7B1BA171-ADC8-1D4D-B82F-405C83D2C7C8}"/>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ontent Placeholder 5">
            <a:extLst>
              <a:ext uri="{FF2B5EF4-FFF2-40B4-BE49-F238E27FC236}">
                <a16:creationId xmlns:a16="http://schemas.microsoft.com/office/drawing/2014/main" id="{329BA36C-27E4-1141-BC90-332B93EDE86E}"/>
              </a:ext>
            </a:extLst>
          </p:cNvPr>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027472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6DDC5-82BA-F64E-A35F-F2EE3500984A}"/>
              </a:ext>
            </a:extLst>
          </p:cNvPr>
          <p:cNvSpPr>
            <a:spLocks noGrp="1"/>
          </p:cNvSpPr>
          <p:nvPr>
            <p:ph type="title"/>
          </p:nvPr>
        </p:nvSpPr>
        <p:spPr/>
        <p:txBody>
          <a:bodyPr/>
          <a:lstStyle/>
          <a:p>
            <a:r>
              <a:rPr lang="en-US" sz="2800" b="1" dirty="0">
                <a:solidFill>
                  <a:prstClr val="black"/>
                </a:solidFill>
              </a:rPr>
              <a:t>Search interest market share overtime for Western Cape and Eastern</a:t>
            </a:r>
            <a:endParaRPr lang="en-US" dirty="0"/>
          </a:p>
        </p:txBody>
      </p:sp>
      <p:graphicFrame>
        <p:nvGraphicFramePr>
          <p:cNvPr id="7" name="Content Placeholder 6">
            <a:extLst>
              <a:ext uri="{FF2B5EF4-FFF2-40B4-BE49-F238E27FC236}">
                <a16:creationId xmlns:a16="http://schemas.microsoft.com/office/drawing/2014/main" id="{935B71D6-9003-B844-BC6D-34C22027CF63}"/>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ontent Placeholder 12">
            <a:extLst>
              <a:ext uri="{FF2B5EF4-FFF2-40B4-BE49-F238E27FC236}">
                <a16:creationId xmlns:a16="http://schemas.microsoft.com/office/drawing/2014/main" id="{79AA5CBD-87F9-1249-9A49-E2C1B5AA1C67}"/>
              </a:ext>
            </a:extLst>
          </p:cNvPr>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803494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208E0-745E-254F-9ED8-0D56C7D7A804}"/>
              </a:ext>
            </a:extLst>
          </p:cNvPr>
          <p:cNvSpPr>
            <a:spLocks noGrp="1"/>
          </p:cNvSpPr>
          <p:nvPr>
            <p:ph type="title"/>
          </p:nvPr>
        </p:nvSpPr>
        <p:spPr/>
        <p:txBody>
          <a:bodyPr/>
          <a:lstStyle/>
          <a:p>
            <a:r>
              <a:rPr lang="en-US" dirty="0"/>
              <a:t>Data Limitations</a:t>
            </a:r>
          </a:p>
        </p:txBody>
      </p:sp>
      <p:sp>
        <p:nvSpPr>
          <p:cNvPr id="3" name="Content Placeholder 2">
            <a:extLst>
              <a:ext uri="{FF2B5EF4-FFF2-40B4-BE49-F238E27FC236}">
                <a16:creationId xmlns:a16="http://schemas.microsoft.com/office/drawing/2014/main" id="{52E2D9EB-0222-3348-8B5F-BCA81174F6F7}"/>
              </a:ext>
            </a:extLst>
          </p:cNvPr>
          <p:cNvSpPr>
            <a:spLocks noGrp="1"/>
          </p:cNvSpPr>
          <p:nvPr>
            <p:ph idx="1"/>
          </p:nvPr>
        </p:nvSpPr>
        <p:spPr/>
        <p:txBody>
          <a:bodyPr/>
          <a:lstStyle/>
          <a:p>
            <a:r>
              <a:rPr lang="en-US" dirty="0"/>
              <a:t>When is the best time to advertise during the year?</a:t>
            </a:r>
          </a:p>
          <a:p>
            <a:r>
              <a:rPr lang="en-US" dirty="0"/>
              <a:t>How are market dynamics changing? Bigger vs. smaller brands</a:t>
            </a:r>
          </a:p>
          <a:p>
            <a:endParaRPr lang="en-US" dirty="0"/>
          </a:p>
        </p:txBody>
      </p:sp>
      <p:sp>
        <p:nvSpPr>
          <p:cNvPr id="4" name="Rectangle 3">
            <a:extLst>
              <a:ext uri="{FF2B5EF4-FFF2-40B4-BE49-F238E27FC236}">
                <a16:creationId xmlns:a16="http://schemas.microsoft.com/office/drawing/2014/main" id="{9EFDDEDC-8979-5249-BCCF-9B24CE339A02}"/>
              </a:ext>
            </a:extLst>
          </p:cNvPr>
          <p:cNvSpPr/>
          <p:nvPr/>
        </p:nvSpPr>
        <p:spPr>
          <a:xfrm>
            <a:off x="9161929" y="365125"/>
            <a:ext cx="2501153" cy="916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a:t>
            </a:r>
          </a:p>
          <a:p>
            <a:pPr algn="ctr"/>
            <a:r>
              <a:rPr lang="en-US" dirty="0"/>
              <a:t>Data  caveats, not necessarily shared</a:t>
            </a:r>
          </a:p>
        </p:txBody>
      </p:sp>
    </p:spTree>
    <p:extLst>
      <p:ext uri="{BB962C8B-B14F-4D97-AF65-F5344CB8AC3E}">
        <p14:creationId xmlns:p14="http://schemas.microsoft.com/office/powerpoint/2010/main" val="20819711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A732E-9253-8243-885E-E2ECCA308272}"/>
              </a:ext>
            </a:extLst>
          </p:cNvPr>
          <p:cNvSpPr>
            <a:spLocks noGrp="1"/>
          </p:cNvSpPr>
          <p:nvPr>
            <p:ph type="title"/>
          </p:nvPr>
        </p:nvSpPr>
        <p:spPr/>
        <p:txBody>
          <a:bodyPr>
            <a:normAutofit/>
          </a:bodyPr>
          <a:lstStyle/>
          <a:p>
            <a:r>
              <a:rPr lang="en-US" sz="2800" b="1" dirty="0">
                <a:solidFill>
                  <a:prstClr val="black"/>
                </a:solidFill>
              </a:rPr>
              <a:t>Search interest in Bravo brands overtime</a:t>
            </a:r>
            <a:br>
              <a:rPr lang="en-US" sz="2800" dirty="0">
                <a:solidFill>
                  <a:prstClr val="black"/>
                </a:solidFill>
              </a:rPr>
            </a:br>
            <a:r>
              <a:rPr lang="en-US" sz="2000" dirty="0">
                <a:solidFill>
                  <a:prstClr val="black"/>
                </a:solidFill>
              </a:rPr>
              <a:t>(Interest levels have been index to 2017 levels)</a:t>
            </a:r>
            <a:endParaRPr lang="en-US" dirty="0"/>
          </a:p>
        </p:txBody>
      </p:sp>
      <p:graphicFrame>
        <p:nvGraphicFramePr>
          <p:cNvPr id="7" name="Content Placeholder 6">
            <a:extLst>
              <a:ext uri="{FF2B5EF4-FFF2-40B4-BE49-F238E27FC236}">
                <a16:creationId xmlns:a16="http://schemas.microsoft.com/office/drawing/2014/main" id="{ADED662B-35E3-4042-8EB9-5C0F148C53B2}"/>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50724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87EB-5A3F-324E-B4F0-14CE37953733}"/>
              </a:ext>
            </a:extLst>
          </p:cNvPr>
          <p:cNvSpPr>
            <a:spLocks noGrp="1"/>
          </p:cNvSpPr>
          <p:nvPr>
            <p:ph type="title"/>
          </p:nvPr>
        </p:nvSpPr>
        <p:spPr/>
        <p:txBody>
          <a:bodyPr>
            <a:normAutofit/>
          </a:bodyPr>
          <a:lstStyle/>
          <a:p>
            <a:r>
              <a:rPr lang="en-US" sz="2800" b="1" dirty="0">
                <a:solidFill>
                  <a:prstClr val="black"/>
                </a:solidFill>
              </a:rPr>
              <a:t>Search interest in competitor brands overtime</a:t>
            </a:r>
            <a:br>
              <a:rPr lang="en-US" sz="2800" dirty="0">
                <a:solidFill>
                  <a:prstClr val="black"/>
                </a:solidFill>
              </a:rPr>
            </a:br>
            <a:r>
              <a:rPr lang="en-US" sz="2000" dirty="0">
                <a:solidFill>
                  <a:prstClr val="black"/>
                </a:solidFill>
              </a:rPr>
              <a:t>(Interest levels have been index to 2017 levels)</a:t>
            </a:r>
            <a:endParaRPr lang="en-US" dirty="0"/>
          </a:p>
        </p:txBody>
      </p:sp>
      <p:graphicFrame>
        <p:nvGraphicFramePr>
          <p:cNvPr id="11" name="Content Placeholder 10">
            <a:extLst>
              <a:ext uri="{FF2B5EF4-FFF2-40B4-BE49-F238E27FC236}">
                <a16:creationId xmlns:a16="http://schemas.microsoft.com/office/drawing/2014/main" id="{87252380-5670-C54E-BE3C-D2ED06D9920C}"/>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05171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99982-7BF3-0B43-A64E-C8AC6E8D22EF}"/>
              </a:ext>
            </a:extLst>
          </p:cNvPr>
          <p:cNvSpPr>
            <a:spLocks noGrp="1"/>
          </p:cNvSpPr>
          <p:nvPr>
            <p:ph type="title"/>
          </p:nvPr>
        </p:nvSpPr>
        <p:spPr/>
        <p:txBody>
          <a:bodyPr>
            <a:normAutofit/>
          </a:bodyPr>
          <a:lstStyle/>
          <a:p>
            <a:r>
              <a:rPr lang="en-US" sz="2800" b="1" dirty="0">
                <a:solidFill>
                  <a:prstClr val="black"/>
                </a:solidFill>
              </a:rPr>
              <a:t>Proportion of search interest within Bravo’s and competitor’s brands</a:t>
            </a:r>
            <a:endParaRPr lang="en-US" dirty="0"/>
          </a:p>
        </p:txBody>
      </p:sp>
      <p:graphicFrame>
        <p:nvGraphicFramePr>
          <p:cNvPr id="5" name="Content Placeholder 4">
            <a:extLst>
              <a:ext uri="{FF2B5EF4-FFF2-40B4-BE49-F238E27FC236}">
                <a16:creationId xmlns:a16="http://schemas.microsoft.com/office/drawing/2014/main" id="{754155A1-C3EA-A24D-BE00-C058B07B3372}"/>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ontent Placeholder 8">
            <a:extLst>
              <a:ext uri="{FF2B5EF4-FFF2-40B4-BE49-F238E27FC236}">
                <a16:creationId xmlns:a16="http://schemas.microsoft.com/office/drawing/2014/main" id="{5812D639-DEBE-B244-8597-792C1F3883C7}"/>
              </a:ext>
            </a:extLst>
          </p:cNvPr>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076821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00F3-CBEF-8540-B974-E22F86292D9A}"/>
              </a:ext>
            </a:extLst>
          </p:cNvPr>
          <p:cNvSpPr>
            <a:spLocks noGrp="1"/>
          </p:cNvSpPr>
          <p:nvPr>
            <p:ph type="title"/>
          </p:nvPr>
        </p:nvSpPr>
        <p:spPr>
          <a:xfrm>
            <a:off x="838200" y="226226"/>
            <a:ext cx="10515600" cy="1046986"/>
          </a:xfrm>
        </p:spPr>
        <p:txBody>
          <a:bodyPr>
            <a:normAutofit/>
          </a:bodyPr>
          <a:lstStyle/>
          <a:p>
            <a:r>
              <a:rPr lang="en-US" sz="2800" b="1" dirty="0">
                <a:solidFill>
                  <a:prstClr val="black"/>
                </a:solidFill>
              </a:rPr>
              <a:t>Provincial performance of top 5 brands</a:t>
            </a:r>
            <a:br>
              <a:rPr lang="en-US" sz="2800" dirty="0">
                <a:solidFill>
                  <a:prstClr val="black"/>
                </a:solidFill>
              </a:rPr>
            </a:br>
            <a:r>
              <a:rPr lang="en-US" sz="2000" dirty="0">
                <a:solidFill>
                  <a:prstClr val="black"/>
                </a:solidFill>
              </a:rPr>
              <a:t>(Interest levels have been index to 2017 levels)</a:t>
            </a:r>
            <a:endParaRPr lang="en-US" dirty="0"/>
          </a:p>
        </p:txBody>
      </p:sp>
      <p:sp>
        <p:nvSpPr>
          <p:cNvPr id="5" name="Rectangle 4">
            <a:extLst>
              <a:ext uri="{FF2B5EF4-FFF2-40B4-BE49-F238E27FC236}">
                <a16:creationId xmlns:a16="http://schemas.microsoft.com/office/drawing/2014/main" id="{9594AE4C-28D3-194B-8568-C40C547C9B09}"/>
              </a:ext>
            </a:extLst>
          </p:cNvPr>
          <p:cNvSpPr/>
          <p:nvPr/>
        </p:nvSpPr>
        <p:spPr>
          <a:xfrm>
            <a:off x="0" y="5174174"/>
            <a:ext cx="12192000" cy="16956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35C7E7E-9E10-954A-87D3-BA7ACE13DAB2}"/>
              </a:ext>
            </a:extLst>
          </p:cNvPr>
          <p:cNvSpPr txBox="1"/>
          <p:nvPr/>
        </p:nvSpPr>
        <p:spPr>
          <a:xfrm>
            <a:off x="146756" y="5283200"/>
            <a:ext cx="5873044" cy="523220"/>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b="1" dirty="0">
                <a:solidFill>
                  <a:schemeClr val="bg1"/>
                </a:solidFill>
              </a:rPr>
              <a:t>…</a:t>
            </a:r>
            <a:endParaRPr lang="en-US" sz="1400" dirty="0">
              <a:solidFill>
                <a:schemeClr val="bg1"/>
              </a:solidFill>
            </a:endParaRPr>
          </a:p>
          <a:p>
            <a:endParaRPr lang="en-US" sz="1400" dirty="0"/>
          </a:p>
        </p:txBody>
      </p:sp>
      <p:cxnSp>
        <p:nvCxnSpPr>
          <p:cNvPr id="13" name="Straight Connector 12">
            <a:extLst>
              <a:ext uri="{FF2B5EF4-FFF2-40B4-BE49-F238E27FC236}">
                <a16:creationId xmlns:a16="http://schemas.microsoft.com/office/drawing/2014/main" id="{44C54723-BE67-484F-82A2-1CF431834398}"/>
              </a:ext>
            </a:extLst>
          </p:cNvPr>
          <p:cNvCxnSpPr>
            <a:cxnSpLocks/>
          </p:cNvCxnSpPr>
          <p:nvPr/>
        </p:nvCxnSpPr>
        <p:spPr>
          <a:xfrm>
            <a:off x="6096000" y="5283200"/>
            <a:ext cx="0" cy="145626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0767DB8-D475-2C4B-A776-6D1F2831769C}"/>
              </a:ext>
            </a:extLst>
          </p:cNvPr>
          <p:cNvCxnSpPr>
            <a:cxnSpLocks/>
          </p:cNvCxnSpPr>
          <p:nvPr/>
        </p:nvCxnSpPr>
        <p:spPr>
          <a:xfrm>
            <a:off x="6090356" y="1608666"/>
            <a:ext cx="5644" cy="34141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E00E4F-0C10-E449-A2D9-89E53BD4F655}"/>
              </a:ext>
            </a:extLst>
          </p:cNvPr>
          <p:cNvSpPr txBox="1"/>
          <p:nvPr/>
        </p:nvSpPr>
        <p:spPr>
          <a:xfrm>
            <a:off x="6242756" y="5287081"/>
            <a:ext cx="5873044" cy="307777"/>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a:t>
            </a:r>
            <a:endParaRPr lang="en-US" sz="1400" b="1" dirty="0">
              <a:solidFill>
                <a:schemeClr val="bg1"/>
              </a:solidFill>
            </a:endParaRPr>
          </a:p>
        </p:txBody>
      </p:sp>
      <p:sp>
        <p:nvSpPr>
          <p:cNvPr id="7" name="Content Placeholder 6">
            <a:extLst>
              <a:ext uri="{FF2B5EF4-FFF2-40B4-BE49-F238E27FC236}">
                <a16:creationId xmlns:a16="http://schemas.microsoft.com/office/drawing/2014/main" id="{40C6586C-0CD1-AB4F-A3E3-96F50CDD9B2E}"/>
              </a:ext>
            </a:extLst>
          </p:cNvPr>
          <p:cNvSpPr>
            <a:spLocks noGrp="1"/>
          </p:cNvSpPr>
          <p:nvPr>
            <p:ph sz="half" idx="2"/>
          </p:nvPr>
        </p:nvSpPr>
        <p:spPr>
          <a:xfrm>
            <a:off x="6172200" y="1424535"/>
            <a:ext cx="5181600" cy="3598314"/>
          </a:xfrm>
        </p:spPr>
        <p:txBody>
          <a:bodyPr/>
          <a:lstStyle/>
          <a:p>
            <a:endParaRPr lang="en-US" dirty="0"/>
          </a:p>
        </p:txBody>
      </p:sp>
      <p:graphicFrame>
        <p:nvGraphicFramePr>
          <p:cNvPr id="17" name="Content Placeholder 16">
            <a:extLst>
              <a:ext uri="{FF2B5EF4-FFF2-40B4-BE49-F238E27FC236}">
                <a16:creationId xmlns:a16="http://schemas.microsoft.com/office/drawing/2014/main" id="{D043AE5A-888E-9647-A726-D43019F588E9}"/>
              </a:ext>
            </a:extLst>
          </p:cNvPr>
          <p:cNvGraphicFramePr>
            <a:graphicFrameLocks noGrp="1"/>
          </p:cNvGraphicFramePr>
          <p:nvPr>
            <p:ph sz="half" idx="1"/>
          </p:nvPr>
        </p:nvGraphicFramePr>
        <p:xfrm>
          <a:off x="838200" y="1423988"/>
          <a:ext cx="5181600" cy="35988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693488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E4B44-89AB-D64E-BA7D-3ED1724F352A}"/>
              </a:ext>
            </a:extLst>
          </p:cNvPr>
          <p:cNvSpPr>
            <a:spLocks noGrp="1"/>
          </p:cNvSpPr>
          <p:nvPr>
            <p:ph type="title"/>
          </p:nvPr>
        </p:nvSpPr>
        <p:spPr/>
        <p:txBody>
          <a:bodyPr/>
          <a:lstStyle/>
          <a:p>
            <a:r>
              <a:rPr lang="en-US" sz="2800" b="1" dirty="0">
                <a:solidFill>
                  <a:prstClr val="black"/>
                </a:solidFill>
              </a:rPr>
              <a:t>Furniture and bed store search interest market share (2021)</a:t>
            </a:r>
            <a:br>
              <a:rPr lang="en-US" sz="2800" b="1" dirty="0">
                <a:solidFill>
                  <a:prstClr val="black"/>
                </a:solidFill>
              </a:rPr>
            </a:br>
            <a:r>
              <a:rPr lang="en-US" sz="2000" dirty="0">
                <a:solidFill>
                  <a:prstClr val="black"/>
                </a:solidFill>
              </a:rPr>
              <a:t>(…</a:t>
            </a:r>
            <a:endParaRPr lang="en-US" dirty="0"/>
          </a:p>
        </p:txBody>
      </p:sp>
      <p:graphicFrame>
        <p:nvGraphicFramePr>
          <p:cNvPr id="5" name="Content Placeholder 4">
            <a:extLst>
              <a:ext uri="{FF2B5EF4-FFF2-40B4-BE49-F238E27FC236}">
                <a16:creationId xmlns:a16="http://schemas.microsoft.com/office/drawing/2014/main" id="{5A584382-0E1F-7C42-B142-3998B00FF43D}"/>
              </a:ext>
            </a:extLst>
          </p:cNvPr>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ontent Placeholder 5">
            <a:extLst>
              <a:ext uri="{FF2B5EF4-FFF2-40B4-BE49-F238E27FC236}">
                <a16:creationId xmlns:a16="http://schemas.microsoft.com/office/drawing/2014/main" id="{7689C521-D018-E344-AD62-167542BF4BA1}"/>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582309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67567-4418-1744-B9D6-550929B62199}"/>
              </a:ext>
            </a:extLst>
          </p:cNvPr>
          <p:cNvSpPr>
            <a:spLocks noGrp="1"/>
          </p:cNvSpPr>
          <p:nvPr>
            <p:ph type="title"/>
          </p:nvPr>
        </p:nvSpPr>
        <p:spPr/>
        <p:txBody>
          <a:bodyPr>
            <a:normAutofit/>
          </a:bodyPr>
          <a:lstStyle/>
          <a:p>
            <a:r>
              <a:rPr lang="en-US" sz="2800" b="1" dirty="0">
                <a:solidFill>
                  <a:prstClr val="black"/>
                </a:solidFill>
              </a:rPr>
              <a:t>Furniture and bed store interest overtime</a:t>
            </a:r>
            <a:br>
              <a:rPr lang="en-US" sz="2800" b="1" dirty="0">
                <a:solidFill>
                  <a:prstClr val="black"/>
                </a:solidFill>
              </a:rPr>
            </a:br>
            <a:r>
              <a:rPr lang="en-US" sz="2000" dirty="0">
                <a:solidFill>
                  <a:prstClr val="black"/>
                </a:solidFill>
              </a:rPr>
              <a:t>(…</a:t>
            </a:r>
            <a:endParaRPr lang="en-US" dirty="0"/>
          </a:p>
        </p:txBody>
      </p:sp>
      <p:graphicFrame>
        <p:nvGraphicFramePr>
          <p:cNvPr id="5" name="Content Placeholder 4">
            <a:extLst>
              <a:ext uri="{FF2B5EF4-FFF2-40B4-BE49-F238E27FC236}">
                <a16:creationId xmlns:a16="http://schemas.microsoft.com/office/drawing/2014/main" id="{052E7CC0-D666-A449-9078-7B38AC0ADE18}"/>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ontent Placeholder 6">
            <a:extLst>
              <a:ext uri="{FF2B5EF4-FFF2-40B4-BE49-F238E27FC236}">
                <a16:creationId xmlns:a16="http://schemas.microsoft.com/office/drawing/2014/main" id="{EFEA99C6-9606-BF45-9ADE-45669FBC281D}"/>
              </a:ext>
            </a:extLst>
          </p:cNvPr>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76790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4DC0C-6F7C-3348-88CE-845927980AC8}"/>
              </a:ext>
            </a:extLst>
          </p:cNvPr>
          <p:cNvSpPr>
            <a:spLocks noGrp="1"/>
          </p:cNvSpPr>
          <p:nvPr>
            <p:ph type="title"/>
          </p:nvPr>
        </p:nvSpPr>
        <p:spPr/>
        <p:txBody>
          <a:bodyPr/>
          <a:lstStyle/>
          <a:p>
            <a:r>
              <a:rPr lang="en-US" dirty="0"/>
              <a:t>Strategic Insights</a:t>
            </a:r>
          </a:p>
        </p:txBody>
      </p:sp>
      <p:sp>
        <p:nvSpPr>
          <p:cNvPr id="3" name="Content Placeholder 2">
            <a:extLst>
              <a:ext uri="{FF2B5EF4-FFF2-40B4-BE49-F238E27FC236}">
                <a16:creationId xmlns:a16="http://schemas.microsoft.com/office/drawing/2014/main" id="{C080F027-9046-ED40-9A5B-2F834FE62384}"/>
              </a:ext>
            </a:extLst>
          </p:cNvPr>
          <p:cNvSpPr>
            <a:spLocks noGrp="1"/>
          </p:cNvSpPr>
          <p:nvPr>
            <p:ph idx="1"/>
          </p:nvPr>
        </p:nvSpPr>
        <p:spPr/>
        <p:txBody>
          <a:bodyPr/>
          <a:lstStyle/>
          <a:p>
            <a:r>
              <a:rPr lang="en-US" dirty="0"/>
              <a:t>Concentration of interest in top 3 brands have increased</a:t>
            </a:r>
          </a:p>
          <a:p>
            <a:pPr lvl="1"/>
            <a:r>
              <a:rPr lang="en-US" dirty="0"/>
              <a:t>Winner takes all scenario and importance of flagship brand </a:t>
            </a:r>
          </a:p>
          <a:p>
            <a:r>
              <a:rPr lang="en-US" dirty="0"/>
              <a:t>Awareness of need is potentially linked to weather</a:t>
            </a:r>
          </a:p>
          <a:p>
            <a:pPr lvl="1"/>
            <a:r>
              <a:rPr lang="en-US" dirty="0"/>
              <a:t>Marketing / advertising can take advantage of heightened need awareness during colder months, including campaign messaging </a:t>
            </a:r>
          </a:p>
          <a:p>
            <a:pPr lvl="1"/>
            <a:endParaRPr lang="en-US" dirty="0"/>
          </a:p>
        </p:txBody>
      </p:sp>
    </p:spTree>
    <p:extLst>
      <p:ext uri="{BB962C8B-B14F-4D97-AF65-F5344CB8AC3E}">
        <p14:creationId xmlns:p14="http://schemas.microsoft.com/office/powerpoint/2010/main" val="1291420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8CB2D-9B9A-5344-88E4-E5CA24A7ACF3}"/>
              </a:ext>
            </a:extLst>
          </p:cNvPr>
          <p:cNvSpPr>
            <a:spLocks noGrp="1"/>
          </p:cNvSpPr>
          <p:nvPr>
            <p:ph type="ctrTitle"/>
          </p:nvPr>
        </p:nvSpPr>
        <p:spPr/>
        <p:txBody>
          <a:bodyPr/>
          <a:lstStyle/>
          <a:p>
            <a:r>
              <a:rPr lang="en-US" dirty="0"/>
              <a:t>National mattress search interest overview</a:t>
            </a:r>
          </a:p>
        </p:txBody>
      </p:sp>
      <p:sp>
        <p:nvSpPr>
          <p:cNvPr id="3" name="Subtitle 2">
            <a:extLst>
              <a:ext uri="{FF2B5EF4-FFF2-40B4-BE49-F238E27FC236}">
                <a16:creationId xmlns:a16="http://schemas.microsoft.com/office/drawing/2014/main" id="{B8B99DA8-CB0F-3D42-AECF-C080D365E69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91260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Content Placeholder 26">
            <a:extLst>
              <a:ext uri="{FF2B5EF4-FFF2-40B4-BE49-F238E27FC236}">
                <a16:creationId xmlns:a16="http://schemas.microsoft.com/office/drawing/2014/main" id="{F1F12EAD-EF99-4A43-A34D-A16A22A711F8}"/>
              </a:ext>
            </a:extLst>
          </p:cNvPr>
          <p:cNvGraphicFramePr>
            <a:graphicFrameLocks noGrp="1"/>
          </p:cNvGraphicFramePr>
          <p:nvPr>
            <p:ph sz="half" idx="1"/>
            <p:extLst>
              <p:ext uri="{D42A27DB-BD31-4B8C-83A1-F6EECF244321}">
                <p14:modId xmlns:p14="http://schemas.microsoft.com/office/powerpoint/2010/main" val="2230453419"/>
              </p:ext>
            </p:extLst>
          </p:nvPr>
        </p:nvGraphicFramePr>
        <p:xfrm>
          <a:off x="838200" y="1412875"/>
          <a:ext cx="5181600" cy="3609975"/>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E43E00F3-CBEF-8540-B974-E22F86292D9A}"/>
              </a:ext>
            </a:extLst>
          </p:cNvPr>
          <p:cNvSpPr>
            <a:spLocks noGrp="1"/>
          </p:cNvSpPr>
          <p:nvPr>
            <p:ph type="title"/>
          </p:nvPr>
        </p:nvSpPr>
        <p:spPr>
          <a:xfrm>
            <a:off x="838200" y="226226"/>
            <a:ext cx="10515600" cy="1046986"/>
          </a:xfrm>
        </p:spPr>
        <p:txBody>
          <a:bodyPr>
            <a:normAutofit/>
          </a:bodyPr>
          <a:lstStyle/>
          <a:p>
            <a:r>
              <a:rPr lang="en-US" sz="2800" b="1" dirty="0">
                <a:solidFill>
                  <a:prstClr val="black"/>
                </a:solidFill>
              </a:rPr>
              <a:t>National search interest in beds, mattresses and brands</a:t>
            </a:r>
            <a:br>
              <a:rPr lang="en-US" sz="2800" dirty="0">
                <a:solidFill>
                  <a:prstClr val="black"/>
                </a:solidFill>
              </a:rPr>
            </a:br>
            <a:r>
              <a:rPr lang="en-US" sz="2000" dirty="0">
                <a:solidFill>
                  <a:prstClr val="black"/>
                </a:solidFill>
              </a:rPr>
              <a:t>(Interest levels have been indexed to 2017 levels)</a:t>
            </a:r>
            <a:endParaRPr lang="en-US" dirty="0"/>
          </a:p>
        </p:txBody>
      </p:sp>
      <p:sp>
        <p:nvSpPr>
          <p:cNvPr id="5" name="Rectangle 4">
            <a:extLst>
              <a:ext uri="{FF2B5EF4-FFF2-40B4-BE49-F238E27FC236}">
                <a16:creationId xmlns:a16="http://schemas.microsoft.com/office/drawing/2014/main" id="{9594AE4C-28D3-194B-8568-C40C547C9B09}"/>
              </a:ext>
            </a:extLst>
          </p:cNvPr>
          <p:cNvSpPr/>
          <p:nvPr/>
        </p:nvSpPr>
        <p:spPr>
          <a:xfrm>
            <a:off x="0" y="5185463"/>
            <a:ext cx="12192000" cy="16956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35C7E7E-9E10-954A-87D3-BA7ACE13DAB2}"/>
              </a:ext>
            </a:extLst>
          </p:cNvPr>
          <p:cNvSpPr txBox="1"/>
          <p:nvPr/>
        </p:nvSpPr>
        <p:spPr>
          <a:xfrm>
            <a:off x="146756" y="5283200"/>
            <a:ext cx="5873044" cy="1384995"/>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Search interest has consistently increased year-on-year</a:t>
            </a:r>
          </a:p>
          <a:p>
            <a:pPr marL="285750" indent="-285750">
              <a:buFont typeface="Arial" panose="020B0604020202020204" pitchFamily="34" charset="0"/>
              <a:buChar char="•"/>
            </a:pPr>
            <a:r>
              <a:rPr lang="en-US" sz="1400" dirty="0">
                <a:solidFill>
                  <a:schemeClr val="bg1"/>
                </a:solidFill>
              </a:rPr>
              <a:t>There has been a 36% increase over the past 5 years </a:t>
            </a:r>
            <a:r>
              <a:rPr lang="en-US" sz="1400" b="1" dirty="0">
                <a:solidFill>
                  <a:schemeClr val="bg1"/>
                </a:solidFill>
              </a:rPr>
              <a:t>(8% p.a.)</a:t>
            </a:r>
          </a:p>
          <a:p>
            <a:pPr marL="285750" indent="-285750">
              <a:buFont typeface="Arial" panose="020B0604020202020204" pitchFamily="34" charset="0"/>
              <a:buChar char="•"/>
            </a:pPr>
            <a:r>
              <a:rPr lang="en-US" sz="1400" dirty="0">
                <a:solidFill>
                  <a:schemeClr val="bg1"/>
                </a:solidFill>
              </a:rPr>
              <a:t>Over the same period, internet penetration in South Africa has increase by 12%</a:t>
            </a:r>
          </a:p>
          <a:p>
            <a:pPr marL="285750" indent="-285750">
              <a:buFont typeface="Arial" panose="020B0604020202020204" pitchFamily="34" charset="0"/>
              <a:buChar char="•"/>
            </a:pPr>
            <a:r>
              <a:rPr lang="en-US" sz="1400" dirty="0">
                <a:solidFill>
                  <a:schemeClr val="bg1"/>
                </a:solidFill>
              </a:rPr>
              <a:t>Therefore, the significant increase is also attributable to consumers growing propensity to search online for mattress brands</a:t>
            </a:r>
          </a:p>
        </p:txBody>
      </p:sp>
      <p:cxnSp>
        <p:nvCxnSpPr>
          <p:cNvPr id="13" name="Straight Connector 12">
            <a:extLst>
              <a:ext uri="{FF2B5EF4-FFF2-40B4-BE49-F238E27FC236}">
                <a16:creationId xmlns:a16="http://schemas.microsoft.com/office/drawing/2014/main" id="{44C54723-BE67-484F-82A2-1CF431834398}"/>
              </a:ext>
            </a:extLst>
          </p:cNvPr>
          <p:cNvCxnSpPr>
            <a:cxnSpLocks/>
          </p:cNvCxnSpPr>
          <p:nvPr/>
        </p:nvCxnSpPr>
        <p:spPr>
          <a:xfrm>
            <a:off x="6096000" y="5283200"/>
            <a:ext cx="0" cy="145626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9599A3B-604A-8F4E-BC45-2436B38CEF9F}"/>
              </a:ext>
            </a:extLst>
          </p:cNvPr>
          <p:cNvSpPr txBox="1"/>
          <p:nvPr/>
        </p:nvSpPr>
        <p:spPr>
          <a:xfrm>
            <a:off x="6242756" y="5287081"/>
            <a:ext cx="5873044" cy="1384995"/>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Bed and mattress search interest has increased faster than mattress brand interest</a:t>
            </a:r>
          </a:p>
          <a:p>
            <a:pPr marL="285750" indent="-285750">
              <a:buFont typeface="Arial" panose="020B0604020202020204" pitchFamily="34" charset="0"/>
              <a:buChar char="•"/>
            </a:pPr>
            <a:r>
              <a:rPr lang="en-US" sz="1400" dirty="0">
                <a:solidFill>
                  <a:schemeClr val="bg1"/>
                </a:solidFill>
              </a:rPr>
              <a:t>In particular, over the past 5 years search interest has increased 56%    </a:t>
            </a:r>
            <a:r>
              <a:rPr lang="en-US" sz="1400" b="1" dirty="0">
                <a:solidFill>
                  <a:schemeClr val="bg1"/>
                </a:solidFill>
              </a:rPr>
              <a:t>(12% p.a.)</a:t>
            </a:r>
          </a:p>
          <a:p>
            <a:pPr marL="285750" indent="-285750">
              <a:buFont typeface="Arial" panose="020B0604020202020204" pitchFamily="34" charset="0"/>
              <a:buChar char="•"/>
            </a:pPr>
            <a:r>
              <a:rPr lang="en-US" sz="1400" dirty="0">
                <a:solidFill>
                  <a:schemeClr val="bg1"/>
                </a:solidFill>
              </a:rPr>
              <a:t>However, bed and mattress interest decreased </a:t>
            </a:r>
            <a:r>
              <a:rPr lang="en-US" sz="1400" b="1" dirty="0">
                <a:solidFill>
                  <a:schemeClr val="bg1"/>
                </a:solidFill>
              </a:rPr>
              <a:t>(-2%) </a:t>
            </a:r>
            <a:r>
              <a:rPr lang="en-US" sz="1400" dirty="0">
                <a:solidFill>
                  <a:schemeClr val="bg1"/>
                </a:solidFill>
              </a:rPr>
              <a:t>in 2021</a:t>
            </a:r>
          </a:p>
          <a:p>
            <a:r>
              <a:rPr lang="en-US" sz="1400" dirty="0">
                <a:solidFill>
                  <a:schemeClr val="bg1"/>
                </a:solidFill>
              </a:rPr>
              <a:t> </a:t>
            </a:r>
          </a:p>
        </p:txBody>
      </p:sp>
      <p:grpSp>
        <p:nvGrpSpPr>
          <p:cNvPr id="11" name="Group 10">
            <a:extLst>
              <a:ext uri="{FF2B5EF4-FFF2-40B4-BE49-F238E27FC236}">
                <a16:creationId xmlns:a16="http://schemas.microsoft.com/office/drawing/2014/main" id="{908EE76C-6CB5-534C-80C1-8EF86E7F0202}"/>
              </a:ext>
            </a:extLst>
          </p:cNvPr>
          <p:cNvGrpSpPr/>
          <p:nvPr/>
        </p:nvGrpSpPr>
        <p:grpSpPr>
          <a:xfrm>
            <a:off x="3391152" y="1942014"/>
            <a:ext cx="610231" cy="363853"/>
            <a:chOff x="963226" y="721"/>
            <a:chExt cx="609600" cy="364752"/>
          </a:xfrm>
        </p:grpSpPr>
        <p:sp>
          <p:nvSpPr>
            <p:cNvPr id="23" name="Teardrop 22">
              <a:extLst>
                <a:ext uri="{FF2B5EF4-FFF2-40B4-BE49-F238E27FC236}">
                  <a16:creationId xmlns:a16="http://schemas.microsoft.com/office/drawing/2014/main" id="{07A5976C-0D97-6A44-AEA6-C2826CBAD83A}"/>
                </a:ext>
              </a:extLst>
            </p:cNvPr>
            <p:cNvSpPr>
              <a:spLocks noChangeAspect="1"/>
            </p:cNvSpPr>
            <p:nvPr/>
          </p:nvSpPr>
          <p:spPr>
            <a:xfrm rot="8100000">
              <a:off x="1080725" y="721"/>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4" name="TextBox 61">
              <a:extLst>
                <a:ext uri="{FF2B5EF4-FFF2-40B4-BE49-F238E27FC236}">
                  <a16:creationId xmlns:a16="http://schemas.microsoft.com/office/drawing/2014/main" id="{01694A91-ED9D-0643-AFFC-5FE0EBDBF135}"/>
                </a:ext>
              </a:extLst>
            </p:cNvPr>
            <p:cNvSpPr txBox="1"/>
            <p:nvPr/>
          </p:nvSpPr>
          <p:spPr>
            <a:xfrm>
              <a:off x="963226" y="11661"/>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+13%</a:t>
              </a:r>
              <a:endParaRPr lang="en-GB" sz="400"/>
            </a:p>
          </p:txBody>
        </p:sp>
      </p:grpSp>
      <p:grpSp>
        <p:nvGrpSpPr>
          <p:cNvPr id="12" name="Group 11">
            <a:extLst>
              <a:ext uri="{FF2B5EF4-FFF2-40B4-BE49-F238E27FC236}">
                <a16:creationId xmlns:a16="http://schemas.microsoft.com/office/drawing/2014/main" id="{D6EEFDA7-6C86-E044-9DC9-03AC87E14DBD}"/>
              </a:ext>
            </a:extLst>
          </p:cNvPr>
          <p:cNvGrpSpPr/>
          <p:nvPr/>
        </p:nvGrpSpPr>
        <p:grpSpPr>
          <a:xfrm>
            <a:off x="4261039" y="1855059"/>
            <a:ext cx="610231" cy="363853"/>
            <a:chOff x="1924013" y="0"/>
            <a:chExt cx="609600" cy="364752"/>
          </a:xfrm>
        </p:grpSpPr>
        <p:sp>
          <p:nvSpPr>
            <p:cNvPr id="21" name="Teardrop 20">
              <a:extLst>
                <a:ext uri="{FF2B5EF4-FFF2-40B4-BE49-F238E27FC236}">
                  <a16:creationId xmlns:a16="http://schemas.microsoft.com/office/drawing/2014/main" id="{7A052A97-82F1-F74E-AD53-4EA0719DC65D}"/>
                </a:ext>
              </a:extLst>
            </p:cNvPr>
            <p:cNvSpPr>
              <a:spLocks noChangeAspect="1"/>
            </p:cNvSpPr>
            <p:nvPr/>
          </p:nvSpPr>
          <p:spPr>
            <a:xfrm rot="8100000">
              <a:off x="2041512" y="0"/>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2" name="TextBox 64">
              <a:extLst>
                <a:ext uri="{FF2B5EF4-FFF2-40B4-BE49-F238E27FC236}">
                  <a16:creationId xmlns:a16="http://schemas.microsoft.com/office/drawing/2014/main" id="{30A5B472-292E-D843-9AD1-F29302C59A69}"/>
                </a:ext>
              </a:extLst>
            </p:cNvPr>
            <p:cNvSpPr txBox="1"/>
            <p:nvPr/>
          </p:nvSpPr>
          <p:spPr>
            <a:xfrm>
              <a:off x="1924013"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+4%</a:t>
              </a:r>
              <a:endParaRPr lang="en-GB" sz="400"/>
            </a:p>
          </p:txBody>
        </p:sp>
      </p:grpSp>
      <p:grpSp>
        <p:nvGrpSpPr>
          <p:cNvPr id="14" name="Group 13">
            <a:extLst>
              <a:ext uri="{FF2B5EF4-FFF2-40B4-BE49-F238E27FC236}">
                <a16:creationId xmlns:a16="http://schemas.microsoft.com/office/drawing/2014/main" id="{ED312557-6398-9D48-9E99-C07EA1A35474}"/>
              </a:ext>
            </a:extLst>
          </p:cNvPr>
          <p:cNvGrpSpPr/>
          <p:nvPr/>
        </p:nvGrpSpPr>
        <p:grpSpPr>
          <a:xfrm>
            <a:off x="5150542" y="1812678"/>
            <a:ext cx="610231" cy="368169"/>
            <a:chOff x="2902814" y="30991"/>
            <a:chExt cx="609600" cy="364752"/>
          </a:xfrm>
        </p:grpSpPr>
        <p:sp>
          <p:nvSpPr>
            <p:cNvPr id="19" name="Teardrop 18">
              <a:extLst>
                <a:ext uri="{FF2B5EF4-FFF2-40B4-BE49-F238E27FC236}">
                  <a16:creationId xmlns:a16="http://schemas.microsoft.com/office/drawing/2014/main" id="{B4D195C1-04D0-1D4F-89BB-A58AF6B660C0}"/>
                </a:ext>
              </a:extLst>
            </p:cNvPr>
            <p:cNvSpPr>
              <a:spLocks noChangeAspect="1"/>
            </p:cNvSpPr>
            <p:nvPr/>
          </p:nvSpPr>
          <p:spPr>
            <a:xfrm rot="8100000">
              <a:off x="3020313" y="30991"/>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0" name="TextBox 67">
              <a:extLst>
                <a:ext uri="{FF2B5EF4-FFF2-40B4-BE49-F238E27FC236}">
                  <a16:creationId xmlns:a16="http://schemas.microsoft.com/office/drawing/2014/main" id="{2493286D-6DD4-5944-B0DC-37F6F7AAB455}"/>
                </a:ext>
              </a:extLst>
            </p:cNvPr>
            <p:cNvSpPr txBox="1"/>
            <p:nvPr/>
          </p:nvSpPr>
          <p:spPr>
            <a:xfrm>
              <a:off x="2902814" y="41931"/>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+2%</a:t>
              </a:r>
              <a:endParaRPr lang="en-GB" sz="400"/>
            </a:p>
          </p:txBody>
        </p:sp>
      </p:grpSp>
      <p:grpSp>
        <p:nvGrpSpPr>
          <p:cNvPr id="15" name="Group 14">
            <a:extLst>
              <a:ext uri="{FF2B5EF4-FFF2-40B4-BE49-F238E27FC236}">
                <a16:creationId xmlns:a16="http://schemas.microsoft.com/office/drawing/2014/main" id="{E20177B6-DB4A-A446-948B-B6D0D8550E72}"/>
              </a:ext>
            </a:extLst>
          </p:cNvPr>
          <p:cNvGrpSpPr/>
          <p:nvPr/>
        </p:nvGrpSpPr>
        <p:grpSpPr>
          <a:xfrm>
            <a:off x="2506755" y="2180748"/>
            <a:ext cx="610231" cy="363853"/>
            <a:chOff x="0" y="23772"/>
            <a:chExt cx="609600" cy="364752"/>
          </a:xfrm>
        </p:grpSpPr>
        <p:sp>
          <p:nvSpPr>
            <p:cNvPr id="16" name="Teardrop 15">
              <a:extLst>
                <a:ext uri="{FF2B5EF4-FFF2-40B4-BE49-F238E27FC236}">
                  <a16:creationId xmlns:a16="http://schemas.microsoft.com/office/drawing/2014/main" id="{15BDFEBC-4002-9041-BA0C-77AF3A7644C0}"/>
                </a:ext>
              </a:extLst>
            </p:cNvPr>
            <p:cNvSpPr>
              <a:spLocks noChangeAspect="1"/>
            </p:cNvSpPr>
            <p:nvPr/>
          </p:nvSpPr>
          <p:spPr>
            <a:xfrm rot="8100000">
              <a:off x="117499" y="23772"/>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8" name="TextBox 71">
              <a:extLst>
                <a:ext uri="{FF2B5EF4-FFF2-40B4-BE49-F238E27FC236}">
                  <a16:creationId xmlns:a16="http://schemas.microsoft.com/office/drawing/2014/main" id="{C7E69E2E-D1F1-C142-825F-5AE1241E9C91}"/>
                </a:ext>
              </a:extLst>
            </p:cNvPr>
            <p:cNvSpPr txBox="1"/>
            <p:nvPr/>
          </p:nvSpPr>
          <p:spPr>
            <a:xfrm>
              <a:off x="0" y="34712"/>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+14%</a:t>
              </a:r>
              <a:endParaRPr lang="en-GB" sz="100"/>
            </a:p>
          </p:txBody>
        </p:sp>
      </p:grpSp>
      <p:cxnSp>
        <p:nvCxnSpPr>
          <p:cNvPr id="25" name="Straight Connector 24">
            <a:extLst>
              <a:ext uri="{FF2B5EF4-FFF2-40B4-BE49-F238E27FC236}">
                <a16:creationId xmlns:a16="http://schemas.microsoft.com/office/drawing/2014/main" id="{EB4BEFCE-5C97-1F4A-99C9-7C25E01A2CE5}"/>
              </a:ext>
            </a:extLst>
          </p:cNvPr>
          <p:cNvCxnSpPr>
            <a:cxnSpLocks/>
          </p:cNvCxnSpPr>
          <p:nvPr/>
        </p:nvCxnSpPr>
        <p:spPr>
          <a:xfrm>
            <a:off x="6090356" y="1608666"/>
            <a:ext cx="5644" cy="34141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8" name="Content Placeholder 27">
            <a:extLst>
              <a:ext uri="{FF2B5EF4-FFF2-40B4-BE49-F238E27FC236}">
                <a16:creationId xmlns:a16="http://schemas.microsoft.com/office/drawing/2014/main" id="{53B01F65-7645-E748-92D1-517ACE00AA60}"/>
              </a:ext>
            </a:extLst>
          </p:cNvPr>
          <p:cNvGraphicFramePr>
            <a:graphicFrameLocks noGrp="1"/>
          </p:cNvGraphicFramePr>
          <p:nvPr>
            <p:ph sz="half" idx="2"/>
            <p:extLst>
              <p:ext uri="{D42A27DB-BD31-4B8C-83A1-F6EECF244321}">
                <p14:modId xmlns:p14="http://schemas.microsoft.com/office/powerpoint/2010/main" val="4134366406"/>
              </p:ext>
            </p:extLst>
          </p:nvPr>
        </p:nvGraphicFramePr>
        <p:xfrm>
          <a:off x="6172200" y="1412875"/>
          <a:ext cx="5181600" cy="3609975"/>
        </p:xfrm>
        <a:graphic>
          <a:graphicData uri="http://schemas.openxmlformats.org/drawingml/2006/chart">
            <c:chart xmlns:c="http://schemas.openxmlformats.org/drawingml/2006/chart" xmlns:r="http://schemas.openxmlformats.org/officeDocument/2006/relationships" r:id="rId4"/>
          </a:graphicData>
        </a:graphic>
      </p:graphicFrame>
      <p:grpSp>
        <p:nvGrpSpPr>
          <p:cNvPr id="29" name="Group 28">
            <a:extLst>
              <a:ext uri="{FF2B5EF4-FFF2-40B4-BE49-F238E27FC236}">
                <a16:creationId xmlns:a16="http://schemas.microsoft.com/office/drawing/2014/main" id="{908EE76C-6CB5-534C-80C1-8EF86E7F0202}"/>
              </a:ext>
            </a:extLst>
          </p:cNvPr>
          <p:cNvGrpSpPr/>
          <p:nvPr/>
        </p:nvGrpSpPr>
        <p:grpSpPr>
          <a:xfrm>
            <a:off x="7818171" y="2324429"/>
            <a:ext cx="610231" cy="363853"/>
            <a:chOff x="0" y="0"/>
            <a:chExt cx="609600" cy="364752"/>
          </a:xfrm>
        </p:grpSpPr>
        <p:sp>
          <p:nvSpPr>
            <p:cNvPr id="30" name="Teardrop 29">
              <a:extLst>
                <a:ext uri="{FF2B5EF4-FFF2-40B4-BE49-F238E27FC236}">
                  <a16:creationId xmlns:a16="http://schemas.microsoft.com/office/drawing/2014/main" id="{07A5976C-0D97-6A44-AEA6-C2826CBAD83A}"/>
                </a:ext>
              </a:extLst>
            </p:cNvPr>
            <p:cNvSpPr>
              <a:spLocks noChangeAspect="1"/>
            </p:cNvSpPr>
            <p:nvPr/>
          </p:nvSpPr>
          <p:spPr>
            <a:xfrm rot="8100000">
              <a:off x="117499" y="0"/>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1" name="TextBox 61">
              <a:extLst>
                <a:ext uri="{FF2B5EF4-FFF2-40B4-BE49-F238E27FC236}">
                  <a16:creationId xmlns:a16="http://schemas.microsoft.com/office/drawing/2014/main" id="{01694A91-ED9D-0643-AFFC-5FE0EBDBF135}"/>
                </a:ext>
              </a:extLst>
            </p:cNvPr>
            <p:cNvSpPr txBox="1"/>
            <p:nvPr/>
          </p:nvSpPr>
          <p:spPr>
            <a:xfrm>
              <a:off x="0"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+21%</a:t>
              </a:r>
              <a:endParaRPr lang="en-GB" sz="400"/>
            </a:p>
          </p:txBody>
        </p:sp>
      </p:grpSp>
      <p:grpSp>
        <p:nvGrpSpPr>
          <p:cNvPr id="32" name="Group 31">
            <a:extLst>
              <a:ext uri="{FF2B5EF4-FFF2-40B4-BE49-F238E27FC236}">
                <a16:creationId xmlns:a16="http://schemas.microsoft.com/office/drawing/2014/main" id="{CF0CA8A0-6643-2649-BFAD-4E53A15DD75F}"/>
              </a:ext>
            </a:extLst>
          </p:cNvPr>
          <p:cNvGrpSpPr/>
          <p:nvPr/>
        </p:nvGrpSpPr>
        <p:grpSpPr>
          <a:xfrm>
            <a:off x="8723437" y="2096813"/>
            <a:ext cx="610231" cy="363853"/>
            <a:chOff x="0" y="0"/>
            <a:chExt cx="609600" cy="364752"/>
          </a:xfrm>
        </p:grpSpPr>
        <p:sp>
          <p:nvSpPr>
            <p:cNvPr id="33" name="Teardrop 32">
              <a:extLst>
                <a:ext uri="{FF2B5EF4-FFF2-40B4-BE49-F238E27FC236}">
                  <a16:creationId xmlns:a16="http://schemas.microsoft.com/office/drawing/2014/main" id="{58561A2B-8960-4046-81C3-36FBE7A9657B}"/>
                </a:ext>
              </a:extLst>
            </p:cNvPr>
            <p:cNvSpPr>
              <a:spLocks noChangeAspect="1"/>
            </p:cNvSpPr>
            <p:nvPr/>
          </p:nvSpPr>
          <p:spPr>
            <a:xfrm rot="8100000">
              <a:off x="117499" y="0"/>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4" name="TextBox 61">
              <a:extLst>
                <a:ext uri="{FF2B5EF4-FFF2-40B4-BE49-F238E27FC236}">
                  <a16:creationId xmlns:a16="http://schemas.microsoft.com/office/drawing/2014/main" id="{ABC5AAA6-3144-F441-858A-1E921D273CB1}"/>
                </a:ext>
              </a:extLst>
            </p:cNvPr>
            <p:cNvSpPr txBox="1"/>
            <p:nvPr/>
          </p:nvSpPr>
          <p:spPr>
            <a:xfrm>
              <a:off x="0"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+12%</a:t>
              </a:r>
              <a:endParaRPr lang="en-GB" sz="400"/>
            </a:p>
          </p:txBody>
        </p:sp>
      </p:grpSp>
      <p:grpSp>
        <p:nvGrpSpPr>
          <p:cNvPr id="35" name="Group 34">
            <a:extLst>
              <a:ext uri="{FF2B5EF4-FFF2-40B4-BE49-F238E27FC236}">
                <a16:creationId xmlns:a16="http://schemas.microsoft.com/office/drawing/2014/main" id="{8BB07FD8-E81E-844A-A403-2F18F17FAA1A}"/>
              </a:ext>
            </a:extLst>
          </p:cNvPr>
          <p:cNvGrpSpPr/>
          <p:nvPr/>
        </p:nvGrpSpPr>
        <p:grpSpPr>
          <a:xfrm>
            <a:off x="9596659" y="1723142"/>
            <a:ext cx="610231" cy="363853"/>
            <a:chOff x="0" y="0"/>
            <a:chExt cx="609600" cy="364752"/>
          </a:xfrm>
        </p:grpSpPr>
        <p:sp>
          <p:nvSpPr>
            <p:cNvPr id="36" name="Teardrop 35">
              <a:extLst>
                <a:ext uri="{FF2B5EF4-FFF2-40B4-BE49-F238E27FC236}">
                  <a16:creationId xmlns:a16="http://schemas.microsoft.com/office/drawing/2014/main" id="{A5285F7B-43FD-CB4A-9D87-C70194087866}"/>
                </a:ext>
              </a:extLst>
            </p:cNvPr>
            <p:cNvSpPr>
              <a:spLocks noChangeAspect="1"/>
            </p:cNvSpPr>
            <p:nvPr/>
          </p:nvSpPr>
          <p:spPr>
            <a:xfrm rot="8100000">
              <a:off x="117499" y="0"/>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7" name="TextBox 61">
              <a:extLst>
                <a:ext uri="{FF2B5EF4-FFF2-40B4-BE49-F238E27FC236}">
                  <a16:creationId xmlns:a16="http://schemas.microsoft.com/office/drawing/2014/main" id="{A1F675BC-1ECD-A24E-A5FC-4F882636A019}"/>
                </a:ext>
              </a:extLst>
            </p:cNvPr>
            <p:cNvSpPr txBox="1"/>
            <p:nvPr/>
          </p:nvSpPr>
          <p:spPr>
            <a:xfrm>
              <a:off x="0"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+17%</a:t>
              </a:r>
              <a:endParaRPr lang="en-GB" sz="400"/>
            </a:p>
          </p:txBody>
        </p:sp>
      </p:grpSp>
      <p:grpSp>
        <p:nvGrpSpPr>
          <p:cNvPr id="38" name="Group 37">
            <a:extLst>
              <a:ext uri="{FF2B5EF4-FFF2-40B4-BE49-F238E27FC236}">
                <a16:creationId xmlns:a16="http://schemas.microsoft.com/office/drawing/2014/main" id="{84EFC29F-FEE2-5840-AA18-5CB351DC70AA}"/>
              </a:ext>
            </a:extLst>
          </p:cNvPr>
          <p:cNvGrpSpPr/>
          <p:nvPr/>
        </p:nvGrpSpPr>
        <p:grpSpPr>
          <a:xfrm>
            <a:off x="10475229" y="1767054"/>
            <a:ext cx="610231" cy="363853"/>
            <a:chOff x="0" y="0"/>
            <a:chExt cx="609600" cy="364752"/>
          </a:xfrm>
        </p:grpSpPr>
        <p:sp>
          <p:nvSpPr>
            <p:cNvPr id="39" name="Teardrop 38">
              <a:extLst>
                <a:ext uri="{FF2B5EF4-FFF2-40B4-BE49-F238E27FC236}">
                  <a16:creationId xmlns:a16="http://schemas.microsoft.com/office/drawing/2014/main" id="{75A0AF2F-A45C-1F45-906D-DAD4A2305BCB}"/>
                </a:ext>
              </a:extLst>
            </p:cNvPr>
            <p:cNvSpPr>
              <a:spLocks noChangeAspect="1"/>
            </p:cNvSpPr>
            <p:nvPr/>
          </p:nvSpPr>
          <p:spPr>
            <a:xfrm rot="8100000">
              <a:off x="117499" y="0"/>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40" name="TextBox 61">
              <a:extLst>
                <a:ext uri="{FF2B5EF4-FFF2-40B4-BE49-F238E27FC236}">
                  <a16:creationId xmlns:a16="http://schemas.microsoft.com/office/drawing/2014/main" id="{F8153156-C0BB-C643-B3C2-1F8A928F4D63}"/>
                </a:ext>
              </a:extLst>
            </p:cNvPr>
            <p:cNvSpPr txBox="1"/>
            <p:nvPr/>
          </p:nvSpPr>
          <p:spPr>
            <a:xfrm>
              <a:off x="0"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-2%</a:t>
              </a:r>
              <a:endParaRPr lang="en-GB" sz="400"/>
            </a:p>
          </p:txBody>
        </p:sp>
      </p:grpSp>
    </p:spTree>
    <p:extLst>
      <p:ext uri="{BB962C8B-B14F-4D97-AF65-F5344CB8AC3E}">
        <p14:creationId xmlns:p14="http://schemas.microsoft.com/office/powerpoint/2010/main" val="2310082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8CB2D-9B9A-5344-88E4-E5CA24A7ACF3}"/>
              </a:ext>
            </a:extLst>
          </p:cNvPr>
          <p:cNvSpPr>
            <a:spLocks noGrp="1"/>
          </p:cNvSpPr>
          <p:nvPr>
            <p:ph type="ctrTitle"/>
          </p:nvPr>
        </p:nvSpPr>
        <p:spPr/>
        <p:txBody>
          <a:bodyPr/>
          <a:lstStyle/>
          <a:p>
            <a:r>
              <a:rPr lang="en-US" dirty="0"/>
              <a:t>Bravo vs. competitors</a:t>
            </a:r>
          </a:p>
        </p:txBody>
      </p:sp>
      <p:sp>
        <p:nvSpPr>
          <p:cNvPr id="3" name="Subtitle 2">
            <a:extLst>
              <a:ext uri="{FF2B5EF4-FFF2-40B4-BE49-F238E27FC236}">
                <a16:creationId xmlns:a16="http://schemas.microsoft.com/office/drawing/2014/main" id="{B8B99DA8-CB0F-3D42-AECF-C080D365E69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94150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3306</TotalTime>
  <Words>5335</Words>
  <Application>Microsoft Macintosh PowerPoint</Application>
  <PresentationFormat>Widescreen</PresentationFormat>
  <Paragraphs>784</Paragraphs>
  <Slides>55</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Calibri</vt:lpstr>
      <vt:lpstr>Calibri Light</vt:lpstr>
      <vt:lpstr>Roboto</vt:lpstr>
      <vt:lpstr>Roboto Light</vt:lpstr>
      <vt:lpstr>Roboto Medium</vt:lpstr>
      <vt:lpstr>Office Theme</vt:lpstr>
      <vt:lpstr>Bravo’s search interest performance in South Africa</vt:lpstr>
      <vt:lpstr>Checklist</vt:lpstr>
      <vt:lpstr>Executive summary</vt:lpstr>
      <vt:lpstr>Potential questions</vt:lpstr>
      <vt:lpstr>Data Limitations</vt:lpstr>
      <vt:lpstr>Strategic Insights</vt:lpstr>
      <vt:lpstr>National mattress search interest overview</vt:lpstr>
      <vt:lpstr>National search interest in beds, mattresses and brands (Interest levels have been indexed to 2017 levels)</vt:lpstr>
      <vt:lpstr>Bravo vs. competitors</vt:lpstr>
      <vt:lpstr>Bravo vs. rest of market search interest (Interest levels have been indexed to 2017 levels)</vt:lpstr>
      <vt:lpstr>Analysis by brand</vt:lpstr>
      <vt:lpstr>Brand share of search interest overview</vt:lpstr>
      <vt:lpstr>Interest in the 5 most popular brands over time (Search interest levels expressed as a proportion of Sealy’s interest in 2021)</vt:lpstr>
      <vt:lpstr>Share of interest across top 5 brands (Including other competitors and Bravo other)</vt:lpstr>
      <vt:lpstr>Search interest in Bravo brands over time (Brand interest levels have been indexed to their 2017 levels)</vt:lpstr>
      <vt:lpstr>Search interest in competitor brands over time (Brand interest levels have been indexed to their 2017 levels)</vt:lpstr>
      <vt:lpstr>Proportion of search interest within Bravo’s and competitors’ brands</vt:lpstr>
      <vt:lpstr>Analysis by brand and province</vt:lpstr>
      <vt:lpstr>Provincial search interest in mattress brands (Interest levels have been indexed to 2017 levels)</vt:lpstr>
      <vt:lpstr>Search interest over time by province (Interest levels have been indexed to 2017 levels)</vt:lpstr>
      <vt:lpstr>Share of search interest across top and *notable brands Gauteng and Kwa-Zulu Natal</vt:lpstr>
      <vt:lpstr>Share of search interest across top and *notable brands Western Cape and Eastern cape</vt:lpstr>
      <vt:lpstr>Sealy deep dive</vt:lpstr>
      <vt:lpstr>Sealy Posturepedic search vs. all other Sealy search interest (Interest levels have been indexed to 2017 levels)</vt:lpstr>
      <vt:lpstr>Time analysis</vt:lpstr>
      <vt:lpstr>Monthly mattress brand search interest (Interest levels have been indexed to November 2020)</vt:lpstr>
      <vt:lpstr>Average monthly mattress brand search interest (Interest levels are relative to average monthly interest)</vt:lpstr>
      <vt:lpstr>Furniture stores</vt:lpstr>
      <vt:lpstr>Furniture and bed store share of search interest overview</vt:lpstr>
      <vt:lpstr>National search interest in furniture stores and bed stores (Interest levels have been indexed to 2017 levels)</vt:lpstr>
      <vt:lpstr>Search interest market share for bed and furniture stores (…</vt:lpstr>
      <vt:lpstr>Provincial search interest in furniture stores and bed stores (Interest levels have been indexed to 2017 levels)</vt:lpstr>
      <vt:lpstr>Generic section on mattress and beds interest</vt:lpstr>
      <vt:lpstr>Appendix</vt:lpstr>
      <vt:lpstr>Monthly temperature patterns in major South African cities (Interest levels have been indexed to November 2020)</vt:lpstr>
      <vt:lpstr>Black Friday impact</vt:lpstr>
      <vt:lpstr>Old Slides</vt:lpstr>
      <vt:lpstr>Overall interest in mattress brands overtime (Interest levels have been index to 2017 levels)</vt:lpstr>
      <vt:lpstr>Provincial search interest in mattress brands (Interest levels have been index to 2019 levels)</vt:lpstr>
      <vt:lpstr>Bravo vs. rest of market search interest (Interest levels have been index to 2017 levels)</vt:lpstr>
      <vt:lpstr>Search interest overtime by province (Interest levels have been index to 2017 levels)</vt:lpstr>
      <vt:lpstr>Monthly mattress brand search interest (Interest levels have been indexed to the month with the highest interest, November 2020)</vt:lpstr>
      <vt:lpstr>Mattress brand interest by month (Interest levels have been indexed to the month with the highest interest, November)</vt:lpstr>
      <vt:lpstr>Mattress brand interest by month (Interest levels are relative to the average month)</vt:lpstr>
      <vt:lpstr>Interest in the 5 most popular brands overtime (Search interest levels as expressed as a proportion of Sealy’s interest in 2021)</vt:lpstr>
      <vt:lpstr>Sealy Posturepedic vs. all other Seal interest overtime (Interest levels have been index to 2017 levels)</vt:lpstr>
      <vt:lpstr>Market share by brand (Interest levels have been index to 2017 levels)</vt:lpstr>
      <vt:lpstr>Search interest market share overtime for Gauteng and Kwa-Zulu Natal</vt:lpstr>
      <vt:lpstr>Search interest market share overtime for Western Cape and Eastern</vt:lpstr>
      <vt:lpstr>Search interest in Bravo brands overtime (Interest levels have been index to 2017 levels)</vt:lpstr>
      <vt:lpstr>Search interest in competitor brands overtime (Interest levels have been index to 2017 levels)</vt:lpstr>
      <vt:lpstr>Proportion of search interest within Bravo’s and competitor’s brands</vt:lpstr>
      <vt:lpstr>Provincial performance of top 5 brands (Interest levels have been index to 2017 levels)</vt:lpstr>
      <vt:lpstr>Furniture and bed store search interest market share (2021) (…</vt:lpstr>
      <vt:lpstr>Furniture and bed store interest overtime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Timothy Dobson</dc:creator>
  <cp:lastModifiedBy>Timothy Dobson</cp:lastModifiedBy>
  <cp:revision>35</cp:revision>
  <dcterms:created xsi:type="dcterms:W3CDTF">2022-01-09T10:08:08Z</dcterms:created>
  <dcterms:modified xsi:type="dcterms:W3CDTF">2022-01-23T19:02:40Z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etDate">
    <vt:lpwstr>2022-01-10T05:45:33Z</vt:lpwstr>
  </property>
  <property fmtid="{D5CDD505-2E9C-101B-9397-08002B2CF9AE}" pid="4" name="MSIP_Label_e3a8a6ec-262f-4cc0-befe-9b4753855296_Method">
    <vt:lpwstr>Privileged</vt:lpwstr>
  </property>
  <property fmtid="{D5CDD505-2E9C-101B-9397-08002B2CF9AE}" pid="5" name="MSIP_Label_e3a8a6ec-262f-4cc0-befe-9b4753855296_Name">
    <vt:lpwstr>e3a8a6ec-262f-4cc0-befe-9b4753855296</vt:lpwstr>
  </property>
  <property fmtid="{D5CDD505-2E9C-101B-9397-08002B2CF9AE}" pid="6" name="MSIP_Label_e3a8a6ec-262f-4cc0-befe-9b4753855296_SiteId">
    <vt:lpwstr>6cf6dc61-aaec-4d60-8dd0-2007ec95b05e</vt:lpwstr>
  </property>
  <property fmtid="{D5CDD505-2E9C-101B-9397-08002B2CF9AE}" pid="7" name="MSIP_Label_e3a8a6ec-262f-4cc0-befe-9b4753855296_ActionId">
    <vt:lpwstr>9c63c536-f6f9-4fc0-b2c2-76ed0df26332</vt:lpwstr>
  </property>
  <property fmtid="{D5CDD505-2E9C-101B-9397-08002B2CF9AE}" pid="8" name="MSIP_Label_e3a8a6ec-262f-4cc0-befe-9b4753855296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Classification: Confidential</vt:lpwstr>
  </property>
</Properties>
</file>