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1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2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3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16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17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18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19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20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21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notesSlides/notesSlide22.xml" ContentType="application/vnd.openxmlformats-officedocument.presentationml.notesSl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93" r:id="rId2"/>
    <p:sldId id="292" r:id="rId3"/>
    <p:sldId id="299" r:id="rId4"/>
    <p:sldId id="300" r:id="rId5"/>
    <p:sldId id="267" r:id="rId6"/>
    <p:sldId id="303" r:id="rId7"/>
    <p:sldId id="268" r:id="rId8"/>
    <p:sldId id="306" r:id="rId9"/>
    <p:sldId id="269" r:id="rId10"/>
    <p:sldId id="274" r:id="rId11"/>
    <p:sldId id="313" r:id="rId12"/>
    <p:sldId id="275" r:id="rId13"/>
    <p:sldId id="280" r:id="rId14"/>
    <p:sldId id="281" r:id="rId15"/>
    <p:sldId id="276" r:id="rId16"/>
    <p:sldId id="282" r:id="rId17"/>
    <p:sldId id="305" r:id="rId18"/>
    <p:sldId id="307" r:id="rId19"/>
    <p:sldId id="289" r:id="rId20"/>
    <p:sldId id="290" r:id="rId21"/>
    <p:sldId id="291" r:id="rId22"/>
    <p:sldId id="272" r:id="rId23"/>
    <p:sldId id="314" r:id="rId24"/>
    <p:sldId id="286" r:id="rId25"/>
    <p:sldId id="308" r:id="rId26"/>
    <p:sldId id="309" r:id="rId27"/>
    <p:sldId id="270" r:id="rId28"/>
    <p:sldId id="294" r:id="rId29"/>
    <p:sldId id="295" r:id="rId30"/>
    <p:sldId id="297" r:id="rId31"/>
    <p:sldId id="296" r:id="rId32"/>
    <p:sldId id="304" r:id="rId33"/>
    <p:sldId id="312" r:id="rId34"/>
    <p:sldId id="311" r:id="rId35"/>
    <p:sldId id="310" r:id="rId36"/>
    <p:sldId id="261" r:id="rId37"/>
    <p:sldId id="264" r:id="rId38"/>
    <p:sldId id="262" r:id="rId39"/>
    <p:sldId id="266" r:id="rId40"/>
    <p:sldId id="284" r:id="rId41"/>
    <p:sldId id="285" r:id="rId42"/>
    <p:sldId id="287" r:id="rId43"/>
    <p:sldId id="279" r:id="rId44"/>
    <p:sldId id="28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43B5C5"/>
    <a:srgbClr val="3F6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7438"/>
  </p:normalViewPr>
  <p:slideViewPr>
    <p:cSldViewPr snapToGrid="0" snapToObjects="1" showGuides="1">
      <p:cViewPr>
        <p:scale>
          <a:sx n="121" d="100"/>
          <a:sy n="121" d="100"/>
        </p:scale>
        <p:origin x="10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search interest in mattress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'0_matress_brand_index_interest'!$Q$6:$U$6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'0_matress_brand_index_interest'!$Q$7:$U$7</c:f>
              <c:numCache>
                <c:formatCode>0.00</c:formatCode>
                <c:ptCount val="5"/>
                <c:pt idx="0">
                  <c:v>1</c:v>
                </c:pt>
                <c:pt idx="1">
                  <c:v>1.1407991301984199</c:v>
                </c:pt>
                <c:pt idx="2">
                  <c:v>1.2881217722207099</c:v>
                </c:pt>
                <c:pt idx="3">
                  <c:v>1.34166893177493</c:v>
                </c:pt>
                <c:pt idx="4">
                  <c:v>1.3647730361511199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7-F745-AF53-16927E38A6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-27"/>
        <c:axId val="1277484063"/>
        <c:axId val="773061055"/>
      </c:barChart>
      <c:catAx>
        <c:axId val="127748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73061055"/>
        <c:crosses val="autoZero"/>
        <c:auto val="1"/>
        <c:lblAlgn val="ctr"/>
        <c:lblOffset val="100"/>
        <c:noMultiLvlLbl val="0"/>
      </c:catAx>
      <c:valAx>
        <c:axId val="773061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7748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 dirty="0"/>
              <a:t>Provincial search interest share (2021)</a:t>
            </a:r>
          </a:p>
        </c:rich>
      </c:tx>
      <c:layout>
        <c:manualLayout>
          <c:xMode val="edge"/>
          <c:yMode val="edge"/>
          <c:x val="0.24354157017137565"/>
          <c:y val="2.1108179419525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ln w="31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F68AD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71-2E40-9165-A767B3801A07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71-2E40-9165-A767B3801A07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71-2E40-9165-A767B3801A07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71-2E40-9165-A767B3801A07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71-2E40-9165-A767B3801A07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671-2E40-9165-A767B3801A07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671-2E40-9165-A767B3801A07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671-2E40-9165-A767B3801A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'0_matress_brand_index_interest'!$S$121:$S$128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'0_matress_brand_index_interest'!$T$121:$T$128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671-2E40-9165-A767B3801A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over</a:t>
            </a:r>
            <a:r>
              <a:rPr lang="en-GB" baseline="0"/>
              <a:t> time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'0_matress_brand_index_interest'!$U$136</c:f>
              <c:strCache>
                <c:ptCount val="1"/>
                <c:pt idx="0">
                  <c:v>Gauteng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'0_matress_brand_index_interest'!$V$136:$Z$136</c:f>
              <c:numCache>
                <c:formatCode>0.00</c:formatCode>
                <c:ptCount val="5"/>
                <c:pt idx="0">
                  <c:v>1</c:v>
                </c:pt>
                <c:pt idx="1">
                  <c:v>1.1145552560646901</c:v>
                </c:pt>
                <c:pt idx="2">
                  <c:v>1.2412398921832799</c:v>
                </c:pt>
                <c:pt idx="3">
                  <c:v>1.4624887690925401</c:v>
                </c:pt>
                <c:pt idx="4">
                  <c:v>1.46698113207547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46-C748-AC11-BA5410F4F57A}"/>
            </c:ext>
          </c:extLst>
        </c:ser>
        <c:ser>
          <c:idx val="1"/>
          <c:order val="1"/>
          <c:tx>
            <c:strRef>
              <c:f>'0_matress_brand_index_interest'!$U$137</c:f>
              <c:strCache>
                <c:ptCount val="1"/>
                <c:pt idx="0">
                  <c:v>KwaZulu-Natal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'0_matress_brand_index_interest'!$V$137:$Z$137</c:f>
              <c:numCache>
                <c:formatCode>0.00</c:formatCode>
                <c:ptCount val="5"/>
                <c:pt idx="0">
                  <c:v>1</c:v>
                </c:pt>
                <c:pt idx="1">
                  <c:v>1.74968944099378</c:v>
                </c:pt>
                <c:pt idx="2">
                  <c:v>1.64720496894409</c:v>
                </c:pt>
                <c:pt idx="3">
                  <c:v>2.2478260869565201</c:v>
                </c:pt>
                <c:pt idx="4">
                  <c:v>2.1118012422360199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6-C748-AC11-BA5410F4F57A}"/>
            </c:ext>
          </c:extLst>
        </c:ser>
        <c:ser>
          <c:idx val="2"/>
          <c:order val="2"/>
          <c:tx>
            <c:strRef>
              <c:f>'0_matress_brand_index_interest'!$U$138</c:f>
              <c:strCache>
                <c:ptCount val="1"/>
                <c:pt idx="0">
                  <c:v>Western Cape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'0_matress_brand_index_interest'!$V$138:$Z$138</c:f>
              <c:numCache>
                <c:formatCode>0.00</c:formatCode>
                <c:ptCount val="5"/>
                <c:pt idx="0">
                  <c:v>1</c:v>
                </c:pt>
                <c:pt idx="1">
                  <c:v>1.15222594542843</c:v>
                </c:pt>
                <c:pt idx="2">
                  <c:v>1.0703685974150301</c:v>
                </c:pt>
                <c:pt idx="3">
                  <c:v>1.49497367161321</c:v>
                </c:pt>
                <c:pt idx="4">
                  <c:v>1.33652465294399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46-C748-AC11-BA5410F4F57A}"/>
            </c:ext>
          </c:extLst>
        </c:ser>
        <c:ser>
          <c:idx val="3"/>
          <c:order val="3"/>
          <c:tx>
            <c:strRef>
              <c:f>'0_matress_brand_index_interest'!$U$139</c:f>
              <c:strCache>
                <c:ptCount val="1"/>
                <c:pt idx="0">
                  <c:v>Eastern Cape</c:v>
                </c:pt>
              </c:strCache>
            </c:strRef>
          </c:tx>
          <c:spPr>
            <a:ln w="50800" cap="rnd">
              <a:solidFill>
                <a:srgbClr val="80DE7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'0_matress_brand_index_interest'!$V$139:$Z$139</c:f>
              <c:numCache>
                <c:formatCode>0.00</c:formatCode>
                <c:ptCount val="5"/>
                <c:pt idx="0">
                  <c:v>1</c:v>
                </c:pt>
                <c:pt idx="1">
                  <c:v>0.53208773354995897</c:v>
                </c:pt>
                <c:pt idx="2">
                  <c:v>0.69455727051177896</c:v>
                </c:pt>
                <c:pt idx="3">
                  <c:v>1.02843216896831</c:v>
                </c:pt>
                <c:pt idx="4">
                  <c:v>0.78391551584077901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46-C748-AC11-BA5410F4F57A}"/>
            </c:ext>
          </c:extLst>
        </c:ser>
        <c:ser>
          <c:idx val="4"/>
          <c:order val="4"/>
          <c:tx>
            <c:strRef>
              <c:f>'0_matress_brand_index_interest'!$U$140</c:f>
              <c:strCache>
                <c:ptCount val="1"/>
                <c:pt idx="0">
                  <c:v>Limpopo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'0_matress_brand_index_interest'!$V$140:$Z$140</c:f>
              <c:numCache>
                <c:formatCode>0.00</c:formatCode>
                <c:ptCount val="5"/>
                <c:pt idx="0">
                  <c:v>1</c:v>
                </c:pt>
                <c:pt idx="1">
                  <c:v>2.0498960498960499</c:v>
                </c:pt>
                <c:pt idx="2">
                  <c:v>1.0103950103950099</c:v>
                </c:pt>
                <c:pt idx="3">
                  <c:v>1.53014553014553</c:v>
                </c:pt>
                <c:pt idx="4">
                  <c:v>1.5945945945945901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46-C748-AC11-BA5410F4F57A}"/>
            </c:ext>
          </c:extLst>
        </c:ser>
        <c:ser>
          <c:idx val="5"/>
          <c:order val="5"/>
          <c:tx>
            <c:strRef>
              <c:f>'0_matress_brand_index_interest'!$U$141</c:f>
              <c:strCache>
                <c:ptCount val="1"/>
                <c:pt idx="0">
                  <c:v>Free State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'0_matress_brand_index_interest'!$V$141:$Z$141</c:f>
              <c:numCache>
                <c:formatCode>0.00</c:formatCode>
                <c:ptCount val="5"/>
                <c:pt idx="0">
                  <c:v>1</c:v>
                </c:pt>
                <c:pt idx="1">
                  <c:v>1.67654986522911</c:v>
                </c:pt>
                <c:pt idx="2">
                  <c:v>1.23450134770889</c:v>
                </c:pt>
                <c:pt idx="3">
                  <c:v>1.2264150943396199</c:v>
                </c:pt>
                <c:pt idx="4">
                  <c:v>1.6630727762803199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46-C748-AC11-BA5410F4F57A}"/>
            </c:ext>
          </c:extLst>
        </c:ser>
        <c:ser>
          <c:idx val="6"/>
          <c:order val="6"/>
          <c:tx>
            <c:strRef>
              <c:f>'0_matress_brand_index_interest'!$U$142</c:f>
              <c:strCache>
                <c:ptCount val="1"/>
                <c:pt idx="0">
                  <c:v>Mpumalanga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'0_matress_brand_index_interest'!$V$142:$Z$142</c:f>
              <c:numCache>
                <c:formatCode>0.00</c:formatCode>
                <c:ptCount val="5"/>
                <c:pt idx="0">
                  <c:v>1</c:v>
                </c:pt>
                <c:pt idx="1">
                  <c:v>1.5767790262172201</c:v>
                </c:pt>
                <c:pt idx="2">
                  <c:v>2.2846441947565501</c:v>
                </c:pt>
                <c:pt idx="3">
                  <c:v>1.5880149812733999</c:v>
                </c:pt>
                <c:pt idx="4">
                  <c:v>2.86142322097378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46-C748-AC11-BA5410F4F57A}"/>
            </c:ext>
          </c:extLst>
        </c:ser>
        <c:ser>
          <c:idx val="7"/>
          <c:order val="7"/>
          <c:tx>
            <c:strRef>
              <c:f>'0_matress_brand_index_interest'!$U$143</c:f>
              <c:strCache>
                <c:ptCount val="1"/>
                <c:pt idx="0">
                  <c:v>North West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'0_matress_brand_index_interest'!$V$143:$Z$143</c:f>
              <c:numCache>
                <c:formatCode>0.00</c:formatCode>
                <c:ptCount val="5"/>
                <c:pt idx="0">
                  <c:v>1</c:v>
                </c:pt>
                <c:pt idx="1">
                  <c:v>0.7578125</c:v>
                </c:pt>
                <c:pt idx="2">
                  <c:v>1.21484375</c:v>
                </c:pt>
                <c:pt idx="3">
                  <c:v>0.9609375</c:v>
                </c:pt>
                <c:pt idx="4">
                  <c:v>1.38671875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46-C748-AC11-BA5410F4F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9787023"/>
        <c:axId val="1389807103"/>
      </c:lineChart>
      <c:catAx>
        <c:axId val="138978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807103"/>
        <c:crosses val="autoZero"/>
        <c:auto val="1"/>
        <c:lblAlgn val="ctr"/>
        <c:lblOffset val="100"/>
        <c:noMultiLvlLbl val="0"/>
      </c:catAx>
      <c:valAx>
        <c:axId val="1389807103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78702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</a:t>
            </a:r>
          </a:p>
        </c:rich>
      </c:tx>
      <c:layout>
        <c:manualLayout>
          <c:xMode val="edge"/>
          <c:yMode val="edge"/>
          <c:x val="7.48109264119763E-2"/>
          <c:y val="3.998555902120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'0_matress_brand_index_interest'!$U$156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'0_matress_brand_index_interest'!$U$157:$U$160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D-7748-8201-17D6465EEA73}"/>
            </c:ext>
          </c:extLst>
        </c:ser>
        <c:ser>
          <c:idx val="1"/>
          <c:order val="1"/>
          <c:tx>
            <c:strRef>
              <c:f>'0_matress_brand_index_interest'!$V$156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'0_matress_brand_index_interest'!$V$157:$V$160</c:f>
              <c:numCache>
                <c:formatCode>0.00</c:formatCode>
                <c:ptCount val="4"/>
                <c:pt idx="0">
                  <c:v>1.2290720311486001</c:v>
                </c:pt>
                <c:pt idx="1">
                  <c:v>1.29680365296803</c:v>
                </c:pt>
                <c:pt idx="2">
                  <c:v>1.1081081081080999</c:v>
                </c:pt>
                <c:pt idx="3">
                  <c:v>0.774535809018567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AD-7748-8201-17D6465EEA73}"/>
            </c:ext>
          </c:extLst>
        </c:ser>
        <c:ser>
          <c:idx val="2"/>
          <c:order val="2"/>
          <c:tx>
            <c:strRef>
              <c:f>'0_matress_brand_index_interest'!$W$156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'0_matress_brand_index_interest'!$W$157:$W$160</c:f>
              <c:numCache>
                <c:formatCode>0.00</c:formatCode>
                <c:ptCount val="4"/>
                <c:pt idx="0">
                  <c:v>1.4127190136275101</c:v>
                </c:pt>
                <c:pt idx="1">
                  <c:v>1.3135464231354601</c:v>
                </c:pt>
                <c:pt idx="2">
                  <c:v>1.0238473767885501</c:v>
                </c:pt>
                <c:pt idx="3">
                  <c:v>1.0689655172413699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AD-7748-8201-17D6465EEA73}"/>
            </c:ext>
          </c:extLst>
        </c:ser>
        <c:ser>
          <c:idx val="3"/>
          <c:order val="3"/>
          <c:tx>
            <c:strRef>
              <c:f>'0_matress_brand_index_interest'!$X$156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'0_matress_brand_index_interest'!$X$157:$X$160</c:f>
              <c:numCache>
                <c:formatCode>0.00</c:formatCode>
                <c:ptCount val="4"/>
                <c:pt idx="0">
                  <c:v>1.64503569110966</c:v>
                </c:pt>
                <c:pt idx="1">
                  <c:v>2.2861491628614901</c:v>
                </c:pt>
                <c:pt idx="2">
                  <c:v>1.77742448330683</c:v>
                </c:pt>
                <c:pt idx="3">
                  <c:v>1.29177718832891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AD-7748-8201-17D6465EEA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5"/>
        <c:axId val="1662084559"/>
        <c:axId val="1662086207"/>
      </c:barChart>
      <c:catAx>
        <c:axId val="1662084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6207"/>
        <c:crosses val="autoZero"/>
        <c:auto val="1"/>
        <c:lblAlgn val="ctr"/>
        <c:lblOffset val="100"/>
        <c:noMultiLvlLbl val="0"/>
      </c:catAx>
      <c:valAx>
        <c:axId val="16620862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4559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Rest of market</a:t>
            </a:r>
          </a:p>
        </c:rich>
      </c:tx>
      <c:layout>
        <c:manualLayout>
          <c:xMode val="edge"/>
          <c:yMode val="edge"/>
          <c:x val="8.2542407893457764E-2"/>
          <c:y val="4.83467873179143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'0_matress_brand_index_interest'!$U$166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'0_matress_brand_index_interest'!$U$167:$U$170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0-6B40-B8E4-C058A8B7D28B}"/>
            </c:ext>
          </c:extLst>
        </c:ser>
        <c:ser>
          <c:idx val="1"/>
          <c:order val="1"/>
          <c:tx>
            <c:strRef>
              <c:f>'0_matress_brand_index_interest'!$V$166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'0_matress_brand_index_interest'!$V$167:$V$170</c:f>
              <c:numCache>
                <c:formatCode>0.00</c:formatCode>
                <c:ptCount val="4"/>
                <c:pt idx="0">
                  <c:v>1.05393335623497</c:v>
                </c:pt>
                <c:pt idx="1">
                  <c:v>2.0619097586568702</c:v>
                </c:pt>
                <c:pt idx="2">
                  <c:v>1.1712328767123199</c:v>
                </c:pt>
                <c:pt idx="3">
                  <c:v>0.42505854800936699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70-6B40-B8E4-C058A8B7D28B}"/>
            </c:ext>
          </c:extLst>
        </c:ser>
        <c:ser>
          <c:idx val="2"/>
          <c:order val="2"/>
          <c:tx>
            <c:strRef>
              <c:f>'0_matress_brand_index_interest'!$W$166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'0_matress_brand_index_interest'!$W$167:$W$170</c:f>
              <c:numCache>
                <c:formatCode>0.00</c:formatCode>
                <c:ptCount val="4"/>
                <c:pt idx="0">
                  <c:v>1.1504637581587001</c:v>
                </c:pt>
                <c:pt idx="1">
                  <c:v>1.87722980062959</c:v>
                </c:pt>
                <c:pt idx="2">
                  <c:v>1.0904109589041</c:v>
                </c:pt>
                <c:pt idx="3">
                  <c:v>0.52927400468384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70-6B40-B8E4-C058A8B7D28B}"/>
            </c:ext>
          </c:extLst>
        </c:ser>
        <c:ser>
          <c:idx val="3"/>
          <c:order val="3"/>
          <c:tx>
            <c:strRef>
              <c:f>'0_matress_brand_index_interest'!$X$166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'0_matress_brand_index_interest'!$X$167:$X$170</c:f>
              <c:numCache>
                <c:formatCode>0.00</c:formatCode>
                <c:ptCount val="4"/>
                <c:pt idx="0">
                  <c:v>1.3658536585365799</c:v>
                </c:pt>
                <c:pt idx="1">
                  <c:v>2.2214060860440701</c:v>
                </c:pt>
                <c:pt idx="2">
                  <c:v>1.3732876712328701</c:v>
                </c:pt>
                <c:pt idx="3">
                  <c:v>0.91217798594847699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70-6B40-B8E4-C058A8B7D2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5"/>
        <c:axId val="1284202783"/>
        <c:axId val="1284204431"/>
      </c:barChart>
      <c:catAx>
        <c:axId val="128420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4431"/>
        <c:crosses val="autoZero"/>
        <c:auto val="1"/>
        <c:lblAlgn val="ctr"/>
        <c:lblOffset val="100"/>
        <c:noMultiLvlLbl val="0"/>
      </c:catAx>
      <c:valAx>
        <c:axId val="1284204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278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659254398755709"/>
          <c:y val="0.89194493034446132"/>
          <c:w val="0.24681479051229707"/>
          <c:h val="0.10805506965553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5 brands market share by province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'1_benchmark'!$AA$237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'1_benchmark'!$AB$237:$AF$237</c:f>
              <c:numCache>
                <c:formatCode>0%</c:formatCode>
                <c:ptCount val="5"/>
                <c:pt idx="0">
                  <c:v>0.31627165903206533</c:v>
                </c:pt>
                <c:pt idx="1">
                  <c:v>0.32123717654264278</c:v>
                </c:pt>
                <c:pt idx="2">
                  <c:v>0.39058823529411762</c:v>
                </c:pt>
                <c:pt idx="3">
                  <c:v>0.35709169054441259</c:v>
                </c:pt>
                <c:pt idx="4">
                  <c:v>0.39689119170984455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2-BD48-8833-86748A620DE3}"/>
            </c:ext>
          </c:extLst>
        </c:ser>
        <c:ser>
          <c:idx val="1"/>
          <c:order val="1"/>
          <c:tx>
            <c:strRef>
              <c:f>'1_benchmark'!$AA$238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'1_benchmark'!$AB$238:$AF$238</c:f>
              <c:numCache>
                <c:formatCode>0%</c:formatCode>
                <c:ptCount val="5"/>
                <c:pt idx="0">
                  <c:v>0.19557857000597489</c:v>
                </c:pt>
                <c:pt idx="1">
                  <c:v>0.23641096309906598</c:v>
                </c:pt>
                <c:pt idx="2">
                  <c:v>0.16794117647058823</c:v>
                </c:pt>
                <c:pt idx="3">
                  <c:v>0.14577363896848136</c:v>
                </c:pt>
                <c:pt idx="4">
                  <c:v>0.22694300518134716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32-BD48-8833-86748A620DE3}"/>
            </c:ext>
          </c:extLst>
        </c:ser>
        <c:ser>
          <c:idx val="2"/>
          <c:order val="2"/>
          <c:tx>
            <c:strRef>
              <c:f>'1_benchmark'!$AA$239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'1_benchmark'!$AB$239:$AF$239</c:f>
              <c:numCache>
                <c:formatCode>0%</c:formatCode>
                <c:ptCount val="5"/>
                <c:pt idx="0">
                  <c:v>0.16570404301931885</c:v>
                </c:pt>
                <c:pt idx="1">
                  <c:v>0.12831113152656562</c:v>
                </c:pt>
                <c:pt idx="2">
                  <c:v>9.8823529411764699E-2</c:v>
                </c:pt>
                <c:pt idx="3">
                  <c:v>0.1758595988538682</c:v>
                </c:pt>
                <c:pt idx="4">
                  <c:v>0.18134715025906736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32-BD48-8833-86748A620DE3}"/>
            </c:ext>
          </c:extLst>
        </c:ser>
        <c:ser>
          <c:idx val="3"/>
          <c:order val="3"/>
          <c:tx>
            <c:strRef>
              <c:f>'1_benchmark'!$AA$240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'1_benchmark'!$AB$240:$AF$240</c:f>
              <c:numCache>
                <c:formatCode>0%</c:formatCode>
                <c:ptCount val="5"/>
                <c:pt idx="0">
                  <c:v>6.6321449910376418E-2</c:v>
                </c:pt>
                <c:pt idx="1">
                  <c:v>5.8949624866023578E-2</c:v>
                </c:pt>
                <c:pt idx="2">
                  <c:v>6.0588235294117644E-2</c:v>
                </c:pt>
                <c:pt idx="3">
                  <c:v>7.1275071633237819E-2</c:v>
                </c:pt>
                <c:pt idx="4">
                  <c:v>4.9740932642487044E-2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32-BD48-8833-86748A620DE3}"/>
            </c:ext>
          </c:extLst>
        </c:ser>
        <c:ser>
          <c:idx val="4"/>
          <c:order val="4"/>
          <c:tx>
            <c:strRef>
              <c:f>'1_benchmark'!$AA$241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D32-BD48-8833-86748A620D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'1_benchmark'!$AB$241:$AF$241</c:f>
              <c:numCache>
                <c:formatCode>0%</c:formatCode>
                <c:ptCount val="5"/>
                <c:pt idx="0">
                  <c:v>5.6363274248157735E-2</c:v>
                </c:pt>
                <c:pt idx="1">
                  <c:v>5.9102740774766495E-2</c:v>
                </c:pt>
                <c:pt idx="2">
                  <c:v>4.5294117647058825E-2</c:v>
                </c:pt>
                <c:pt idx="3">
                  <c:v>3.3309455587392553E-2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32-BD48-8833-86748A620DE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64091135"/>
        <c:axId val="864206415"/>
      </c:barChart>
      <c:catAx>
        <c:axId val="8640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206415"/>
        <c:crosses val="autoZero"/>
        <c:auto val="1"/>
        <c:lblAlgn val="ctr"/>
        <c:lblOffset val="100"/>
        <c:noMultiLvlLbl val="0"/>
      </c:catAx>
      <c:valAx>
        <c:axId val="8642064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09113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relative to national 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'1_benchmark'!$AI$236</c:f>
              <c:strCache>
                <c:ptCount val="1"/>
                <c:pt idx="0">
                  <c:v>Gauteng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'1_benchmark'!$AI$237:$AI$241</c:f>
              <c:numCache>
                <c:formatCode>0.00</c:formatCode>
                <c:ptCount val="5"/>
                <c:pt idx="0">
                  <c:v>1.0157001658819957</c:v>
                </c:pt>
                <c:pt idx="1">
                  <c:v>1.2087774396338191</c:v>
                </c:pt>
                <c:pt idx="2">
                  <c:v>0.77433917234962257</c:v>
                </c:pt>
                <c:pt idx="3">
                  <c:v>0.88884704640331647</c:v>
                </c:pt>
                <c:pt idx="4">
                  <c:v>1.048603750636405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F-594A-BDDE-C0780612082E}"/>
            </c:ext>
          </c:extLst>
        </c:ser>
        <c:ser>
          <c:idx val="1"/>
          <c:order val="1"/>
          <c:tx>
            <c:strRef>
              <c:f>'1_benchmark'!$AJ$236</c:f>
              <c:strCache>
                <c:ptCount val="1"/>
                <c:pt idx="0">
                  <c:v>Kwa-Zulu Natal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8.9868242880141127E-17"/>
                  <c:y val="-1.4593212478552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4F-594A-BDDE-C078061208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'1_benchmark'!$AJ$237:$AJ$241</c:f>
              <c:numCache>
                <c:formatCode>0.00</c:formatCode>
                <c:ptCount val="5"/>
                <c:pt idx="0">
                  <c:v>1.2349770336346124</c:v>
                </c:pt>
                <c:pt idx="1">
                  <c:v>0.85868904995806883</c:v>
                </c:pt>
                <c:pt idx="2">
                  <c:v>0.59638574660633481</c:v>
                </c:pt>
                <c:pt idx="3">
                  <c:v>0.91355414237767174</c:v>
                </c:pt>
                <c:pt idx="4">
                  <c:v>0.80361047599251723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F-594A-BDDE-C0780612082E}"/>
            </c:ext>
          </c:extLst>
        </c:ser>
        <c:ser>
          <c:idx val="2"/>
          <c:order val="2"/>
          <c:tx>
            <c:strRef>
              <c:f>'1_benchmark'!$AK$236</c:f>
              <c:strCache>
                <c:ptCount val="1"/>
                <c:pt idx="0">
                  <c:v>Western Cape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'1_benchmark'!$AK$237:$AK$241</c:f>
              <c:numCache>
                <c:formatCode>0.00</c:formatCode>
                <c:ptCount val="5"/>
                <c:pt idx="0">
                  <c:v>1.1290663590828058</c:v>
                </c:pt>
                <c:pt idx="1">
                  <c:v>0.74534566319831463</c:v>
                </c:pt>
                <c:pt idx="2">
                  <c:v>1.0612873147178754</c:v>
                </c:pt>
                <c:pt idx="3">
                  <c:v>1.0746910951065678</c:v>
                </c:pt>
                <c:pt idx="4">
                  <c:v>0.59097800884910956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F-594A-BDDE-C0780612082E}"/>
            </c:ext>
          </c:extLst>
        </c:ser>
        <c:ser>
          <c:idx val="3"/>
          <c:order val="3"/>
          <c:tx>
            <c:strRef>
              <c:f>'1_benchmark'!$AL$236</c:f>
              <c:strCache>
                <c:ptCount val="1"/>
                <c:pt idx="0">
                  <c:v>Eastern Cape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1.16745699828420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4F-594A-BDDE-C0780612082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4F-594A-BDDE-C078061208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'1_benchmark'!$AL$237:$AL$241</c:f>
              <c:numCache>
                <c:formatCode>0.00</c:formatCode>
                <c:ptCount val="5"/>
                <c:pt idx="0">
                  <c:v>1.2549059657274115</c:v>
                </c:pt>
                <c:pt idx="1">
                  <c:v>1.1603674429893525</c:v>
                </c:pt>
                <c:pt idx="2">
                  <c:v>1.0944038959744919</c:v>
                </c:pt>
                <c:pt idx="3">
                  <c:v>0.74999766605984219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F-594A-BDDE-C078061208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6"/>
        <c:axId val="891981295"/>
        <c:axId val="864144287"/>
      </c:barChart>
      <c:catAx>
        <c:axId val="89198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144287"/>
        <c:crosses val="autoZero"/>
        <c:auto val="1"/>
        <c:lblAlgn val="ctr"/>
        <c:lblOffset val="100"/>
        <c:noMultiLvlLbl val="0"/>
      </c:catAx>
      <c:valAx>
        <c:axId val="8641442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Relative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9198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brancd search market share in Gauteng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'1_benchmark'!$V$267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'1_benchmark'!$W$267:$AA$267</c:f>
              <c:numCache>
                <c:formatCode>0%</c:formatCode>
                <c:ptCount val="5"/>
                <c:pt idx="0">
                  <c:v>0.27897574123989216</c:v>
                </c:pt>
                <c:pt idx="1">
                  <c:v>0.28980249899234178</c:v>
                </c:pt>
                <c:pt idx="2">
                  <c:v>0.29714078899746654</c:v>
                </c:pt>
                <c:pt idx="3">
                  <c:v>0.30102902779910917</c:v>
                </c:pt>
                <c:pt idx="4">
                  <c:v>0.32123717654264278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7B-C840-9A3C-763358C40BC5}"/>
            </c:ext>
          </c:extLst>
        </c:ser>
        <c:ser>
          <c:idx val="1"/>
          <c:order val="1"/>
          <c:tx>
            <c:strRef>
              <c:f>'1_benchmark'!$V$268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'1_benchmark'!$W$268:$AA$268</c:f>
              <c:numCache>
                <c:formatCode>0%</c:formatCode>
                <c:ptCount val="5"/>
                <c:pt idx="0">
                  <c:v>0.19339622641509435</c:v>
                </c:pt>
                <c:pt idx="1">
                  <c:v>0.24748085449415558</c:v>
                </c:pt>
                <c:pt idx="2">
                  <c:v>0.22964169381107491</c:v>
                </c:pt>
                <c:pt idx="3">
                  <c:v>0.24973122408232223</c:v>
                </c:pt>
                <c:pt idx="4">
                  <c:v>0.23641096309906598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7B-C840-9A3C-763358C40BC5}"/>
            </c:ext>
          </c:extLst>
        </c:ser>
        <c:ser>
          <c:idx val="2"/>
          <c:order val="2"/>
          <c:tx>
            <c:strRef>
              <c:f>'1_benchmark'!$V$269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'1_benchmark'!$W$269:$AA$269</c:f>
              <c:numCache>
                <c:formatCode>0%</c:formatCode>
                <c:ptCount val="5"/>
                <c:pt idx="0">
                  <c:v>0.16442048517520216</c:v>
                </c:pt>
                <c:pt idx="1">
                  <c:v>0.13986295848448208</c:v>
                </c:pt>
                <c:pt idx="2">
                  <c:v>0.12685486789721317</c:v>
                </c:pt>
                <c:pt idx="3">
                  <c:v>0.11949009368760559</c:v>
                </c:pt>
                <c:pt idx="4">
                  <c:v>0.12831113152656562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7B-C840-9A3C-763358C40BC5}"/>
            </c:ext>
          </c:extLst>
        </c:ser>
        <c:ser>
          <c:idx val="3"/>
          <c:order val="3"/>
          <c:tx>
            <c:strRef>
              <c:f>'1_benchmark'!$V$270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'1_benchmark'!$W$270:$AA$270</c:f>
              <c:numCache>
                <c:formatCode>0%</c:formatCode>
                <c:ptCount val="5"/>
                <c:pt idx="0">
                  <c:v>0.11680143755615453</c:v>
                </c:pt>
                <c:pt idx="1">
                  <c:v>9.1495364772269244E-2</c:v>
                </c:pt>
                <c:pt idx="2">
                  <c:v>9.6634093376764388E-2</c:v>
                </c:pt>
                <c:pt idx="3">
                  <c:v>8.078636154200583E-2</c:v>
                </c:pt>
                <c:pt idx="4">
                  <c:v>5.8949624866023578E-2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7B-C840-9A3C-763358C40BC5}"/>
            </c:ext>
          </c:extLst>
        </c:ser>
        <c:ser>
          <c:idx val="4"/>
          <c:order val="4"/>
          <c:tx>
            <c:strRef>
              <c:f>'1_benchmark'!$V$271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'1_benchmark'!$W$271:$AA$271</c:f>
              <c:numCache>
                <c:formatCode>0%</c:formatCode>
                <c:ptCount val="5"/>
                <c:pt idx="0">
                  <c:v>8.7376460017969448E-2</c:v>
                </c:pt>
                <c:pt idx="1">
                  <c:v>5.7638049173720271E-2</c:v>
                </c:pt>
                <c:pt idx="2">
                  <c:v>5.2479189287006879E-2</c:v>
                </c:pt>
                <c:pt idx="3">
                  <c:v>4.9147596375364769E-2</c:v>
                </c:pt>
                <c:pt idx="4">
                  <c:v>5.9102740774766495E-2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7B-C840-9A3C-763358C40BC5}"/>
            </c:ext>
          </c:extLst>
        </c:ser>
        <c:ser>
          <c:idx val="5"/>
          <c:order val="5"/>
          <c:tx>
            <c:strRef>
              <c:f>'1_benchmark'!$V$272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'1_benchmark'!$W$272:$AA$272</c:f>
              <c:numCache>
                <c:formatCode>0%</c:formatCode>
                <c:ptCount val="5"/>
                <c:pt idx="0">
                  <c:v>4.6495956873315362E-2</c:v>
                </c:pt>
                <c:pt idx="1">
                  <c:v>5.3405884723901655E-2</c:v>
                </c:pt>
                <c:pt idx="2">
                  <c:v>4.1259500542888163E-2</c:v>
                </c:pt>
                <c:pt idx="3">
                  <c:v>4.8840423898018737E-2</c:v>
                </c:pt>
                <c:pt idx="4">
                  <c:v>4.4097381717960495E-2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7B-C840-9A3C-763358C40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1189023"/>
        <c:axId val="870898719"/>
      </c:lineChart>
      <c:catAx>
        <c:axId val="87118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70898719"/>
        <c:crosses val="autoZero"/>
        <c:auto val="1"/>
        <c:lblAlgn val="ctr"/>
        <c:lblOffset val="100"/>
        <c:noMultiLvlLbl val="0"/>
      </c:catAx>
      <c:valAx>
        <c:axId val="87089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7118902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248610467809171"/>
          <c:y val="0.83031012529939063"/>
          <c:w val="0.71306700633009124"/>
          <c:h val="0.1521780197263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Kwa-Zulu Natal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'1_benchmark'!$V$296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'1_benchmark'!$W$296:$AA$296</c:f>
              <c:numCache>
                <c:formatCode>0%</c:formatCode>
                <c:ptCount val="5"/>
                <c:pt idx="0">
                  <c:v>0.34223602484472049</c:v>
                </c:pt>
                <c:pt idx="1">
                  <c:v>0.23961661341853036</c:v>
                </c:pt>
                <c:pt idx="2">
                  <c:v>0.25075414781297134</c:v>
                </c:pt>
                <c:pt idx="3">
                  <c:v>0.33075435203094777</c:v>
                </c:pt>
                <c:pt idx="4">
                  <c:v>0.39058823529411762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CF-6E41-877A-D23F3BE27365}"/>
            </c:ext>
          </c:extLst>
        </c:ser>
        <c:ser>
          <c:idx val="1"/>
          <c:order val="1"/>
          <c:tx>
            <c:strRef>
              <c:f>'1_benchmark'!$V$297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'1_benchmark'!$W$297:$AA$297</c:f>
              <c:numCache>
                <c:formatCode>0%</c:formatCode>
                <c:ptCount val="5"/>
                <c:pt idx="0">
                  <c:v>0.15714285714285714</c:v>
                </c:pt>
                <c:pt idx="1">
                  <c:v>0.1111111111111111</c:v>
                </c:pt>
                <c:pt idx="2">
                  <c:v>9.1251885369532423E-2</c:v>
                </c:pt>
                <c:pt idx="3">
                  <c:v>0.10886985355070461</c:v>
                </c:pt>
                <c:pt idx="4">
                  <c:v>0.16794117647058823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CF-6E41-877A-D23F3BE27365}"/>
            </c:ext>
          </c:extLst>
        </c:ser>
        <c:ser>
          <c:idx val="2"/>
          <c:order val="2"/>
          <c:tx>
            <c:strRef>
              <c:f>'1_benchmark'!$V$298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'1_benchmark'!$W$298:$AA$298</c:f>
              <c:numCache>
                <c:formatCode>0%</c:formatCode>
                <c:ptCount val="5"/>
                <c:pt idx="0">
                  <c:v>0.11614906832298137</c:v>
                </c:pt>
                <c:pt idx="1">
                  <c:v>0.15441959531416399</c:v>
                </c:pt>
                <c:pt idx="2">
                  <c:v>0.21945701357466063</c:v>
                </c:pt>
                <c:pt idx="3">
                  <c:v>0.16081790549875657</c:v>
                </c:pt>
                <c:pt idx="4">
                  <c:v>9.8823529411764699E-2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CF-6E41-877A-D23F3BE27365}"/>
            </c:ext>
          </c:extLst>
        </c:ser>
        <c:ser>
          <c:idx val="3"/>
          <c:order val="3"/>
          <c:tx>
            <c:strRef>
              <c:f>'1_benchmark'!$V$299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'1_benchmark'!$W$299:$AA$299</c:f>
              <c:numCache>
                <c:formatCode>0%</c:formatCode>
                <c:ptCount val="5"/>
                <c:pt idx="0">
                  <c:v>9.4409937888198764E-2</c:v>
                </c:pt>
                <c:pt idx="1">
                  <c:v>0.14341498047568335</c:v>
                </c:pt>
                <c:pt idx="2">
                  <c:v>9.0874811463046754E-2</c:v>
                </c:pt>
                <c:pt idx="3">
                  <c:v>0.10058027079303675</c:v>
                </c:pt>
                <c:pt idx="4">
                  <c:v>6.0588235294117644E-2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CF-6E41-877A-D23F3BE27365}"/>
            </c:ext>
          </c:extLst>
        </c:ser>
        <c:ser>
          <c:idx val="4"/>
          <c:order val="4"/>
          <c:tx>
            <c:strRef>
              <c:f>'1_benchmark'!$V$300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'1_benchmark'!$W$300:$AA$300</c:f>
              <c:numCache>
                <c:formatCode>0%</c:formatCode>
                <c:ptCount val="5"/>
                <c:pt idx="0">
                  <c:v>6.8322981366459631E-2</c:v>
                </c:pt>
                <c:pt idx="1">
                  <c:v>9.4781682641107562E-2</c:v>
                </c:pt>
                <c:pt idx="2">
                  <c:v>7.5791855203619904E-2</c:v>
                </c:pt>
                <c:pt idx="3">
                  <c:v>2.8737220226581928E-2</c:v>
                </c:pt>
                <c:pt idx="4">
                  <c:v>4.5294117647058825E-2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CF-6E41-877A-D23F3BE27365}"/>
            </c:ext>
          </c:extLst>
        </c:ser>
        <c:ser>
          <c:idx val="5"/>
          <c:order val="5"/>
          <c:tx>
            <c:strRef>
              <c:f>'1_benchmark'!$V$301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'1_benchmark'!$W$301:$AA$301</c:f>
              <c:numCache>
                <c:formatCode>0%</c:formatCode>
                <c:ptCount val="5"/>
                <c:pt idx="0">
                  <c:v>6.5838509316770183E-2</c:v>
                </c:pt>
                <c:pt idx="1">
                  <c:v>3.1948881789137379E-2</c:v>
                </c:pt>
                <c:pt idx="2">
                  <c:v>5.8069381598793365E-2</c:v>
                </c:pt>
                <c:pt idx="3">
                  <c:v>4.5592705167173252E-2</c:v>
                </c:pt>
                <c:pt idx="4">
                  <c:v>4.9705882352941176E-2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FCF-6E41-877A-D23F3BE27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7586623"/>
        <c:axId val="154480191"/>
      </c:lineChart>
      <c:catAx>
        <c:axId val="111758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54480191"/>
        <c:crosses val="autoZero"/>
        <c:auto val="1"/>
        <c:lblAlgn val="ctr"/>
        <c:lblOffset val="100"/>
        <c:noMultiLvlLbl val="0"/>
      </c:catAx>
      <c:valAx>
        <c:axId val="15448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1758662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039807524059483E-2"/>
          <c:y val="0.80963671404060078"/>
          <c:w val="0.86647594050743659"/>
          <c:h val="0.16258562308880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Western Cape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'1_benchmark'!$V$320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'1_benchmark'!$W$320:$AA$320</c:f>
              <c:numCache>
                <c:formatCode>0%</c:formatCode>
                <c:ptCount val="5"/>
                <c:pt idx="0">
                  <c:v>0.27955959789372908</c:v>
                </c:pt>
                <c:pt idx="1">
                  <c:v>0.24678022434565849</c:v>
                </c:pt>
                <c:pt idx="2">
                  <c:v>0.2240608228980322</c:v>
                </c:pt>
                <c:pt idx="3">
                  <c:v>0.30451488952929873</c:v>
                </c:pt>
                <c:pt idx="4">
                  <c:v>0.35709169054441259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3D-1742-A938-8B435455DCA6}"/>
            </c:ext>
          </c:extLst>
        </c:ser>
        <c:ser>
          <c:idx val="1"/>
          <c:order val="1"/>
          <c:tx>
            <c:strRef>
              <c:f>'1_benchmark'!$V$321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'1_benchmark'!$W$321:$AA$321</c:f>
              <c:numCache>
                <c:formatCode>0%</c:formatCode>
                <c:ptCount val="5"/>
                <c:pt idx="0">
                  <c:v>0.10148396361895644</c:v>
                </c:pt>
                <c:pt idx="1">
                  <c:v>9.8047361861238053E-2</c:v>
                </c:pt>
                <c:pt idx="2">
                  <c:v>8.8998211091234347E-2</c:v>
                </c:pt>
                <c:pt idx="3">
                  <c:v>0.11943643932116554</c:v>
                </c:pt>
                <c:pt idx="4">
                  <c:v>0.14577363896848136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3D-1742-A938-8B435455DCA6}"/>
            </c:ext>
          </c:extLst>
        </c:ser>
        <c:ser>
          <c:idx val="2"/>
          <c:order val="2"/>
          <c:tx>
            <c:strRef>
              <c:f>'1_benchmark'!$V$322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'1_benchmark'!$W$322:$AA$322</c:f>
              <c:numCache>
                <c:formatCode>0%</c:formatCode>
                <c:ptCount val="5"/>
                <c:pt idx="0">
                  <c:v>0.25562470081378652</c:v>
                </c:pt>
                <c:pt idx="1">
                  <c:v>0.28209389281262981</c:v>
                </c:pt>
                <c:pt idx="2">
                  <c:v>0.30500894454382826</c:v>
                </c:pt>
                <c:pt idx="3">
                  <c:v>0.20589177073326928</c:v>
                </c:pt>
                <c:pt idx="4">
                  <c:v>0.1758595988538682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3D-1742-A938-8B435455DCA6}"/>
            </c:ext>
          </c:extLst>
        </c:ser>
        <c:ser>
          <c:idx val="3"/>
          <c:order val="3"/>
          <c:tx>
            <c:strRef>
              <c:f>'1_benchmark'!$V$323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'1_benchmark'!$W$323:$AA$323</c:f>
              <c:numCache>
                <c:formatCode>0%</c:formatCode>
                <c:ptCount val="5"/>
                <c:pt idx="0">
                  <c:v>0.11057922450933461</c:v>
                </c:pt>
                <c:pt idx="1">
                  <c:v>9.6800997091815541E-2</c:v>
                </c:pt>
                <c:pt idx="2">
                  <c:v>0.10465116279069768</c:v>
                </c:pt>
                <c:pt idx="3">
                  <c:v>7.652897854626961E-2</c:v>
                </c:pt>
                <c:pt idx="4">
                  <c:v>7.1275071633237819E-2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3D-1742-A938-8B435455DCA6}"/>
            </c:ext>
          </c:extLst>
        </c:ser>
        <c:ser>
          <c:idx val="4"/>
          <c:order val="4"/>
          <c:tx>
            <c:strRef>
              <c:f>'1_benchmark'!$V$324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'1_benchmark'!$W$324:$AA$324</c:f>
              <c:numCache>
                <c:formatCode>0%</c:formatCode>
                <c:ptCount val="5"/>
                <c:pt idx="0">
                  <c:v>9.5739588319770225E-2</c:v>
                </c:pt>
                <c:pt idx="1">
                  <c:v>9.5554632322393016E-2</c:v>
                </c:pt>
                <c:pt idx="2">
                  <c:v>7.0661896243291597E-2</c:v>
                </c:pt>
                <c:pt idx="3">
                  <c:v>8.645533141210375E-2</c:v>
                </c:pt>
                <c:pt idx="4">
                  <c:v>3.3309455587392553E-2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3D-1742-A938-8B435455DCA6}"/>
            </c:ext>
          </c:extLst>
        </c:ser>
        <c:ser>
          <c:idx val="5"/>
          <c:order val="5"/>
          <c:tx>
            <c:strRef>
              <c:f>'1_benchmark'!$V$325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'1_benchmark'!$W$325:$AA$325</c:f>
              <c:numCache>
                <c:formatCode>0%</c:formatCode>
                <c:ptCount val="5"/>
                <c:pt idx="0">
                  <c:v>1.0531354715174725E-2</c:v>
                </c:pt>
                <c:pt idx="1">
                  <c:v>3.4067303697548817E-2</c:v>
                </c:pt>
                <c:pt idx="2">
                  <c:v>3.6672629695885507E-2</c:v>
                </c:pt>
                <c:pt idx="3">
                  <c:v>3.2340698046749917E-2</c:v>
                </c:pt>
                <c:pt idx="4">
                  <c:v>5.3724928366762174E-2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3D-1742-A938-8B435455D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388959"/>
        <c:axId val="166092751"/>
      </c:lineChart>
      <c:catAx>
        <c:axId val="15838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092751"/>
        <c:crosses val="autoZero"/>
        <c:auto val="1"/>
        <c:lblAlgn val="ctr"/>
        <c:lblOffset val="100"/>
        <c:noMultiLvlLbl val="0"/>
      </c:catAx>
      <c:valAx>
        <c:axId val="16609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583889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248610467809171"/>
          <c:y val="0.83031012529939063"/>
          <c:w val="0.71061602593793438"/>
          <c:h val="0.1521780197263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Eastern cape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39620966496835"/>
          <c:y val="0.10040130185244171"/>
          <c:w val="0.83764300602130615"/>
          <c:h val="0.64943242745105068"/>
        </c:manualLayout>
      </c:layout>
      <c:lineChart>
        <c:grouping val="standard"/>
        <c:varyColors val="0"/>
        <c:ser>
          <c:idx val="0"/>
          <c:order val="0"/>
          <c:tx>
            <c:strRef>
              <c:f>'1_benchmark'!$V$346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'1_benchmark'!$W$346:$AA$346</c:f>
              <c:numCache>
                <c:formatCode>0%</c:formatCode>
                <c:ptCount val="5"/>
                <c:pt idx="0">
                  <c:v>0.23395613322502032</c:v>
                </c:pt>
                <c:pt idx="1">
                  <c:v>0.33587786259541985</c:v>
                </c:pt>
                <c:pt idx="2">
                  <c:v>0.22456140350877193</c:v>
                </c:pt>
                <c:pt idx="3">
                  <c:v>0.31042654028436018</c:v>
                </c:pt>
                <c:pt idx="4">
                  <c:v>0.39689119170984455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3-5843-BA7D-F18817B2B100}"/>
            </c:ext>
          </c:extLst>
        </c:ser>
        <c:ser>
          <c:idx val="1"/>
          <c:order val="1"/>
          <c:tx>
            <c:strRef>
              <c:f>'1_benchmark'!$V$347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'1_benchmark'!$W$347:$AA$347</c:f>
              <c:numCache>
                <c:formatCode>0%</c:formatCode>
                <c:ptCount val="5"/>
                <c:pt idx="0">
                  <c:v>0</c:v>
                </c:pt>
                <c:pt idx="1">
                  <c:v>0.1099236641221374</c:v>
                </c:pt>
                <c:pt idx="2">
                  <c:v>0.37894736842105264</c:v>
                </c:pt>
                <c:pt idx="3">
                  <c:v>0.19273301737756715</c:v>
                </c:pt>
                <c:pt idx="4">
                  <c:v>0.22694300518134716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83-5843-BA7D-F18817B2B100}"/>
            </c:ext>
          </c:extLst>
        </c:ser>
        <c:ser>
          <c:idx val="2"/>
          <c:order val="2"/>
          <c:tx>
            <c:strRef>
              <c:f>'1_benchmark'!$V$348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'1_benchmark'!$W$348:$AA$348</c:f>
              <c:numCache>
                <c:formatCode>0%</c:formatCode>
                <c:ptCount val="5"/>
                <c:pt idx="0">
                  <c:v>0.61332250203086924</c:v>
                </c:pt>
                <c:pt idx="1">
                  <c:v>0.44427480916030532</c:v>
                </c:pt>
                <c:pt idx="2">
                  <c:v>0.14970760233918129</c:v>
                </c:pt>
                <c:pt idx="3">
                  <c:v>0.42259083728278041</c:v>
                </c:pt>
                <c:pt idx="4">
                  <c:v>0.18134715025906736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83-5843-BA7D-F18817B2B100}"/>
            </c:ext>
          </c:extLst>
        </c:ser>
        <c:ser>
          <c:idx val="3"/>
          <c:order val="3"/>
          <c:tx>
            <c:strRef>
              <c:f>'1_benchmark'!$V$349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'1_benchmark'!$W$349:$AA$349</c:f>
              <c:numCache>
                <c:formatCode>0%</c:formatCode>
                <c:ptCount val="5"/>
                <c:pt idx="0">
                  <c:v>8.0422420796100735E-2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4.9740932642487044E-2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83-5843-BA7D-F18817B2B100}"/>
            </c:ext>
          </c:extLst>
        </c:ser>
        <c:ser>
          <c:idx val="5"/>
          <c:order val="4"/>
          <c:tx>
            <c:strRef>
              <c:f>'1_benchmark'!$V$351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'1_benchmark'!$W$351:$AA$351</c:f>
              <c:numCache>
                <c:formatCode>0%</c:formatCode>
                <c:ptCount val="5"/>
                <c:pt idx="0">
                  <c:v>7.2298943948009745E-2</c:v>
                </c:pt>
                <c:pt idx="1">
                  <c:v>0.1099236641221374</c:v>
                </c:pt>
                <c:pt idx="2">
                  <c:v>0.24678362573099416</c:v>
                </c:pt>
                <c:pt idx="3">
                  <c:v>7.4249605055292253E-2</c:v>
                </c:pt>
                <c:pt idx="4">
                  <c:v>0.14507772020725387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83-5843-BA7D-F18817B2B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414735"/>
        <c:axId val="193016655"/>
      </c:lineChart>
      <c:catAx>
        <c:axId val="19741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93016655"/>
        <c:crosses val="autoZero"/>
        <c:auto val="1"/>
        <c:lblAlgn val="ctr"/>
        <c:lblOffset val="100"/>
        <c:noMultiLvlLbl val="0"/>
      </c:catAx>
      <c:valAx>
        <c:axId val="19301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9741473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70638412845453"/>
          <c:y val="0.84637139197184874"/>
          <c:w val="0.69703149606299208"/>
          <c:h val="0.1509110531059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Bravo's share of search interest</a:t>
            </a:r>
          </a:p>
        </c:rich>
      </c:tx>
      <c:layout>
        <c:manualLayout>
          <c:xMode val="edge"/>
          <c:yMode val="edge"/>
          <c:x val="0.333805002315887"/>
          <c:y val="2.1173359800959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Bravo's share of interest</c:v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'0_matress_brand_index_interest'!$U$95:$Y$95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'0_matress_brand_index_interest'!$U$96:$Y$96</c:f>
              <c:numCache>
                <c:formatCode>0%</c:formatCode>
                <c:ptCount val="5"/>
                <c:pt idx="0">
                  <c:v>0.34683337863549801</c:v>
                </c:pt>
                <c:pt idx="1">
                  <c:v>0.338813438170121</c:v>
                </c:pt>
                <c:pt idx="2">
                  <c:v>0.34775269044102097</c:v>
                </c:pt>
                <c:pt idx="3">
                  <c:v>0.38654781199351701</c:v>
                </c:pt>
                <c:pt idx="4">
                  <c:v>0.406891057558255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8-0D43-AF86-A9734BB302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5890703"/>
        <c:axId val="935892351"/>
      </c:barChart>
      <c:catAx>
        <c:axId val="93589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2351"/>
        <c:crosses val="autoZero"/>
        <c:auto val="1"/>
        <c:lblAlgn val="ctr"/>
        <c:lblOffset val="100"/>
        <c:noMultiLvlLbl val="0"/>
      </c:catAx>
      <c:valAx>
        <c:axId val="935892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070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Total Sealy interest with Seal Posturepedic specific search split out</a:t>
            </a:r>
          </a:p>
        </c:rich>
      </c:tx>
      <c:layout>
        <c:manualLayout>
          <c:xMode val="edge"/>
          <c:yMode val="edge"/>
          <c:x val="0.17095588235294118"/>
          <c:y val="2.0878640027860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'1_benchmark'!$V$182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'1_benchmark'!$W$186:$AA$186</c:f>
              <c:numCache>
                <c:formatCode>0.00</c:formatCode>
                <c:ptCount val="5"/>
                <c:pt idx="0">
                  <c:v>0.68980021030494221</c:v>
                </c:pt>
                <c:pt idx="1">
                  <c:v>0.82544689800210302</c:v>
                </c:pt>
                <c:pt idx="2">
                  <c:v>1.1366982124079916</c:v>
                </c:pt>
                <c:pt idx="3">
                  <c:v>1.2723449001051526</c:v>
                </c:pt>
                <c:pt idx="4">
                  <c:v>1.2618296529968454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1F-324F-AFD6-EEAF0CA5BBDC}"/>
            </c:ext>
          </c:extLst>
        </c:ser>
        <c:ser>
          <c:idx val="0"/>
          <c:order val="1"/>
          <c:tx>
            <c:strRef>
              <c:f>'1_benchmark'!$V$181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'1_benchmark'!$W$185:$AA$185</c:f>
              <c:numCache>
                <c:formatCode>0.00</c:formatCode>
                <c:ptCount val="5"/>
                <c:pt idx="0">
                  <c:v>0.31019978969505785</c:v>
                </c:pt>
                <c:pt idx="1">
                  <c:v>0.31019978969505785</c:v>
                </c:pt>
                <c:pt idx="2">
                  <c:v>0.21766561514195584</c:v>
                </c:pt>
                <c:pt idx="3">
                  <c:v>0.25867507886435331</c:v>
                </c:pt>
                <c:pt idx="4">
                  <c:v>0.40799158780231337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1F-324F-AFD6-EEAF0CA5BB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7834287"/>
        <c:axId val="598510287"/>
      </c:barChart>
      <c:catAx>
        <c:axId val="59783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8510287"/>
        <c:crosses val="autoZero"/>
        <c:auto val="1"/>
        <c:lblAlgn val="ctr"/>
        <c:lblOffset val="100"/>
        <c:noMultiLvlLbl val="0"/>
      </c:catAx>
      <c:valAx>
        <c:axId val="598510287"/>
        <c:scaling>
          <c:orientation val="minMax"/>
          <c:max val="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783428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Proprtion of Sealy search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'1_benchmark'!$V$200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'1_benchmark'!$W$200:$AA$200</c:f>
              <c:numCache>
                <c:formatCode>0%</c:formatCode>
                <c:ptCount val="5"/>
                <c:pt idx="0">
                  <c:v>0.68980021030494221</c:v>
                </c:pt>
                <c:pt idx="1">
                  <c:v>0.72685185185185186</c:v>
                </c:pt>
                <c:pt idx="2">
                  <c:v>0.8392857142857143</c:v>
                </c:pt>
                <c:pt idx="3">
                  <c:v>0.83104395604395609</c:v>
                </c:pt>
                <c:pt idx="4">
                  <c:v>0.75566750629722923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2-2743-8847-1240FF228E6A}"/>
            </c:ext>
          </c:extLst>
        </c:ser>
        <c:ser>
          <c:idx val="0"/>
          <c:order val="1"/>
          <c:tx>
            <c:strRef>
              <c:f>'1_benchmark'!$V$199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'1_benchmark'!$W$199:$AA$199</c:f>
              <c:numCache>
                <c:formatCode>0%</c:formatCode>
                <c:ptCount val="5"/>
                <c:pt idx="0">
                  <c:v>0.31019978969505785</c:v>
                </c:pt>
                <c:pt idx="1">
                  <c:v>0.27314814814814814</c:v>
                </c:pt>
                <c:pt idx="2">
                  <c:v>0.16071428571428573</c:v>
                </c:pt>
                <c:pt idx="3">
                  <c:v>0.16895604395604397</c:v>
                </c:pt>
                <c:pt idx="4">
                  <c:v>0.24433249370277077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2-2743-8847-1240FF228E6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6617359"/>
        <c:axId val="596469327"/>
      </c:barChart>
      <c:catAx>
        <c:axId val="59661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469327"/>
        <c:crosses val="autoZero"/>
        <c:auto val="1"/>
        <c:lblAlgn val="ctr"/>
        <c:lblOffset val="100"/>
        <c:noMultiLvlLbl val="0"/>
      </c:catAx>
      <c:valAx>
        <c:axId val="59646932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61735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Monthly mattress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strRef>
              <c:f>date_time!$E$2:$E$61</c:f>
              <c:strCache>
                <c:ptCount val="60"/>
                <c:pt idx="0">
                  <c:v>'17-Jan</c:v>
                </c:pt>
                <c:pt idx="1">
                  <c:v>'17-Feb</c:v>
                </c:pt>
                <c:pt idx="2">
                  <c:v>'17-Mar</c:v>
                </c:pt>
                <c:pt idx="3">
                  <c:v>'17-Apr</c:v>
                </c:pt>
                <c:pt idx="4">
                  <c:v>'17-May</c:v>
                </c:pt>
                <c:pt idx="5">
                  <c:v>'17-Jun</c:v>
                </c:pt>
                <c:pt idx="6">
                  <c:v>'17-Jul</c:v>
                </c:pt>
                <c:pt idx="7">
                  <c:v>'17-Aug</c:v>
                </c:pt>
                <c:pt idx="8">
                  <c:v>'17-Sep</c:v>
                </c:pt>
                <c:pt idx="9">
                  <c:v>'17-Oct</c:v>
                </c:pt>
                <c:pt idx="10">
                  <c:v>'17-Nov</c:v>
                </c:pt>
                <c:pt idx="11">
                  <c:v>'17-Dec</c:v>
                </c:pt>
                <c:pt idx="12">
                  <c:v>'18-Jan</c:v>
                </c:pt>
                <c:pt idx="13">
                  <c:v>'18-Feb</c:v>
                </c:pt>
                <c:pt idx="14">
                  <c:v>'18-Mar</c:v>
                </c:pt>
                <c:pt idx="15">
                  <c:v>'18-Apr</c:v>
                </c:pt>
                <c:pt idx="16">
                  <c:v>'18-May</c:v>
                </c:pt>
                <c:pt idx="17">
                  <c:v>'18-Jun</c:v>
                </c:pt>
                <c:pt idx="18">
                  <c:v>'18-Jul</c:v>
                </c:pt>
                <c:pt idx="19">
                  <c:v>'18-Aug</c:v>
                </c:pt>
                <c:pt idx="20">
                  <c:v>'18-Sep</c:v>
                </c:pt>
                <c:pt idx="21">
                  <c:v>'18-Oct</c:v>
                </c:pt>
                <c:pt idx="22">
                  <c:v>'18-Nov</c:v>
                </c:pt>
                <c:pt idx="23">
                  <c:v>'18-Dec</c:v>
                </c:pt>
                <c:pt idx="24">
                  <c:v>'19-Jan</c:v>
                </c:pt>
                <c:pt idx="25">
                  <c:v>'19-Feb</c:v>
                </c:pt>
                <c:pt idx="26">
                  <c:v>'19-Mar</c:v>
                </c:pt>
                <c:pt idx="27">
                  <c:v>'19-Apr</c:v>
                </c:pt>
                <c:pt idx="28">
                  <c:v>'19-May</c:v>
                </c:pt>
                <c:pt idx="29">
                  <c:v>'19-Jun</c:v>
                </c:pt>
                <c:pt idx="30">
                  <c:v>'19-Jul</c:v>
                </c:pt>
                <c:pt idx="31">
                  <c:v>'19-Aug</c:v>
                </c:pt>
                <c:pt idx="32">
                  <c:v>'19-Sep</c:v>
                </c:pt>
                <c:pt idx="33">
                  <c:v>'19-Oct</c:v>
                </c:pt>
                <c:pt idx="34">
                  <c:v>'19-Nov</c:v>
                </c:pt>
                <c:pt idx="35">
                  <c:v>'19-Dec</c:v>
                </c:pt>
                <c:pt idx="36">
                  <c:v>'20-Jan</c:v>
                </c:pt>
                <c:pt idx="37">
                  <c:v>'20-Feb</c:v>
                </c:pt>
                <c:pt idx="38">
                  <c:v>'20-Mar</c:v>
                </c:pt>
                <c:pt idx="39">
                  <c:v>'20-Apr</c:v>
                </c:pt>
                <c:pt idx="40">
                  <c:v>'20-May</c:v>
                </c:pt>
                <c:pt idx="41">
                  <c:v>'20-Jun</c:v>
                </c:pt>
                <c:pt idx="42">
                  <c:v>'20-Jul</c:v>
                </c:pt>
                <c:pt idx="43">
                  <c:v>'20-Aug</c:v>
                </c:pt>
                <c:pt idx="44">
                  <c:v>'20-Sep</c:v>
                </c:pt>
                <c:pt idx="45">
                  <c:v>'20-Oct</c:v>
                </c:pt>
                <c:pt idx="46">
                  <c:v>'20-Nov</c:v>
                </c:pt>
                <c:pt idx="47">
                  <c:v>'20-Dec</c:v>
                </c:pt>
                <c:pt idx="48">
                  <c:v>'21-Jan</c:v>
                </c:pt>
                <c:pt idx="49">
                  <c:v>'21-Feb</c:v>
                </c:pt>
                <c:pt idx="50">
                  <c:v>'21-Mar</c:v>
                </c:pt>
                <c:pt idx="51">
                  <c:v>'21-Apr</c:v>
                </c:pt>
                <c:pt idx="52">
                  <c:v>'21-May</c:v>
                </c:pt>
                <c:pt idx="53">
                  <c:v>'21-Jun</c:v>
                </c:pt>
                <c:pt idx="54">
                  <c:v>'21-Jul</c:v>
                </c:pt>
                <c:pt idx="55">
                  <c:v>'21-Aug</c:v>
                </c:pt>
                <c:pt idx="56">
                  <c:v>'21-Sep</c:v>
                </c:pt>
                <c:pt idx="57">
                  <c:v>'21-Oct</c:v>
                </c:pt>
                <c:pt idx="58">
                  <c:v>'21-Nov</c:v>
                </c:pt>
                <c:pt idx="59">
                  <c:v>'21-Dec</c:v>
                </c:pt>
              </c:strCache>
            </c:strRef>
          </c:cat>
          <c:val>
            <c:numRef>
              <c:f>date_time!$G$2:$G$61</c:f>
              <c:numCache>
                <c:formatCode>_(* #,##0.00_);_(* \(#,##0.00\);_(* "-"??_);_(@_)</c:formatCode>
                <c:ptCount val="60"/>
                <c:pt idx="0">
                  <c:v>0.40429042904290402</c:v>
                </c:pt>
                <c:pt idx="1">
                  <c:v>0.448844884488448</c:v>
                </c:pt>
                <c:pt idx="2">
                  <c:v>0.46039603960395997</c:v>
                </c:pt>
                <c:pt idx="3">
                  <c:v>0.43399339933993297</c:v>
                </c:pt>
                <c:pt idx="4">
                  <c:v>0.52310231023102305</c:v>
                </c:pt>
                <c:pt idx="5">
                  <c:v>0.471947194719471</c:v>
                </c:pt>
                <c:pt idx="6">
                  <c:v>0.61551155115511502</c:v>
                </c:pt>
                <c:pt idx="7">
                  <c:v>0.40759075907590703</c:v>
                </c:pt>
                <c:pt idx="8">
                  <c:v>0.37128712871287101</c:v>
                </c:pt>
                <c:pt idx="9">
                  <c:v>0.66336633663366296</c:v>
                </c:pt>
                <c:pt idx="10">
                  <c:v>0.65016501650165004</c:v>
                </c:pt>
                <c:pt idx="11">
                  <c:v>0.62046204620461998</c:v>
                </c:pt>
                <c:pt idx="12">
                  <c:v>0.52145214521452099</c:v>
                </c:pt>
                <c:pt idx="13">
                  <c:v>0.37623762376237602</c:v>
                </c:pt>
                <c:pt idx="14">
                  <c:v>0.498349834983498</c:v>
                </c:pt>
                <c:pt idx="15">
                  <c:v>0.62376237623762298</c:v>
                </c:pt>
                <c:pt idx="16">
                  <c:v>0.43894389438943798</c:v>
                </c:pt>
                <c:pt idx="17">
                  <c:v>0.43894389438943798</c:v>
                </c:pt>
                <c:pt idx="18">
                  <c:v>0.88943894389438904</c:v>
                </c:pt>
                <c:pt idx="19">
                  <c:v>0.64851485148514798</c:v>
                </c:pt>
                <c:pt idx="20">
                  <c:v>0.71617161716171596</c:v>
                </c:pt>
                <c:pt idx="21">
                  <c:v>0.50165016501650095</c:v>
                </c:pt>
                <c:pt idx="22">
                  <c:v>0.58250825082508195</c:v>
                </c:pt>
                <c:pt idx="23">
                  <c:v>0.68976897689768901</c:v>
                </c:pt>
                <c:pt idx="24">
                  <c:v>0.66666666666666596</c:v>
                </c:pt>
                <c:pt idx="25">
                  <c:v>0.528052805280528</c:v>
                </c:pt>
                <c:pt idx="26">
                  <c:v>0.83498349834983498</c:v>
                </c:pt>
                <c:pt idx="27">
                  <c:v>0.38118811881188103</c:v>
                </c:pt>
                <c:pt idx="28">
                  <c:v>0.69306930693069302</c:v>
                </c:pt>
                <c:pt idx="29">
                  <c:v>0.65016501650165004</c:v>
                </c:pt>
                <c:pt idx="30">
                  <c:v>0.64686468646864603</c:v>
                </c:pt>
                <c:pt idx="31">
                  <c:v>0.63531353135313495</c:v>
                </c:pt>
                <c:pt idx="32">
                  <c:v>0.64686468646864603</c:v>
                </c:pt>
                <c:pt idx="33">
                  <c:v>0.419141914191419</c:v>
                </c:pt>
                <c:pt idx="34">
                  <c:v>0.894389438943894</c:v>
                </c:pt>
                <c:pt idx="35">
                  <c:v>0.82343234323432302</c:v>
                </c:pt>
                <c:pt idx="36">
                  <c:v>0.52640264026402594</c:v>
                </c:pt>
                <c:pt idx="37">
                  <c:v>0.52310231023102305</c:v>
                </c:pt>
                <c:pt idx="38">
                  <c:v>0.339933993399339</c:v>
                </c:pt>
                <c:pt idx="39">
                  <c:v>0.31848184818481801</c:v>
                </c:pt>
                <c:pt idx="40">
                  <c:v>0.77392739273927302</c:v>
                </c:pt>
                <c:pt idx="41">
                  <c:v>0.94059405940593999</c:v>
                </c:pt>
                <c:pt idx="42">
                  <c:v>0.85478547854785403</c:v>
                </c:pt>
                <c:pt idx="43">
                  <c:v>0.97359735973597294</c:v>
                </c:pt>
                <c:pt idx="44">
                  <c:v>0.61881188118811803</c:v>
                </c:pt>
                <c:pt idx="45">
                  <c:v>0.64686468646864603</c:v>
                </c:pt>
                <c:pt idx="46">
                  <c:v>1</c:v>
                </c:pt>
                <c:pt idx="47">
                  <c:v>0.62871287128712805</c:v>
                </c:pt>
                <c:pt idx="48">
                  <c:v>0.92079207920791994</c:v>
                </c:pt>
                <c:pt idx="49">
                  <c:v>0.73432343234323405</c:v>
                </c:pt>
                <c:pt idx="50">
                  <c:v>0.62541254125412504</c:v>
                </c:pt>
                <c:pt idx="51">
                  <c:v>0.66171617161716101</c:v>
                </c:pt>
                <c:pt idx="52">
                  <c:v>0.69966996699669903</c:v>
                </c:pt>
                <c:pt idx="53">
                  <c:v>0.58580858085808496</c:v>
                </c:pt>
                <c:pt idx="54">
                  <c:v>0.66996699669966997</c:v>
                </c:pt>
                <c:pt idx="55">
                  <c:v>0.77227722772277196</c:v>
                </c:pt>
                <c:pt idx="56">
                  <c:v>0.59570957095709498</c:v>
                </c:pt>
                <c:pt idx="57">
                  <c:v>0.58085808580858</c:v>
                </c:pt>
                <c:pt idx="58">
                  <c:v>0.83003300330033003</c:v>
                </c:pt>
                <c:pt idx="59">
                  <c:v>0.60891089108910801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8B-084C-B329-06044278B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150687"/>
        <c:axId val="695067007"/>
      </c:lineChart>
      <c:catAx>
        <c:axId val="695150687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067007"/>
        <c:crosses val="autoZero"/>
        <c:auto val="1"/>
        <c:lblAlgn val="ctr"/>
        <c:lblOffset val="100"/>
        <c:tickLblSkip val="2"/>
        <c:noMultiLvlLbl val="0"/>
      </c:catAx>
      <c:valAx>
        <c:axId val="69506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_(* #,##0.0_);_(* \(#,##0.0\);_(* &quot;-&quot;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150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date_time!$X$4</c:f>
              <c:strCache>
                <c:ptCount val="1"/>
                <c:pt idx="0">
                  <c:v>average index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date_time!$X$5:$X$16</c:f>
              <c:numCache>
                <c:formatCode>0.00</c:formatCode>
                <c:ptCount val="12"/>
                <c:pt idx="0">
                  <c:v>0.97926634768740062</c:v>
                </c:pt>
                <c:pt idx="1">
                  <c:v>0.84104199893673581</c:v>
                </c:pt>
                <c:pt idx="2">
                  <c:v>0.88888888888888884</c:v>
                </c:pt>
                <c:pt idx="3">
                  <c:v>0.77937267410951616</c:v>
                </c:pt>
                <c:pt idx="4">
                  <c:v>1.0079744816586917</c:v>
                </c:pt>
                <c:pt idx="5">
                  <c:v>0.99468367889420439</c:v>
                </c:pt>
                <c:pt idx="6">
                  <c:v>1.1844763423710791</c:v>
                </c:pt>
                <c:pt idx="7">
                  <c:v>1.1073896863370545</c:v>
                </c:pt>
                <c:pt idx="8">
                  <c:v>0.950026581605529</c:v>
                </c:pt>
                <c:pt idx="9">
                  <c:v>0.90590111642743176</c:v>
                </c:pt>
                <c:pt idx="10">
                  <c:v>1.2748538011695911</c:v>
                </c:pt>
                <c:pt idx="11">
                  <c:v>1.0861244019138749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F7-0C45-BA5F-E972CE4CAD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Relative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Furniture store interest ovetime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'3_strore'!$S$4:$W$4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'3_strore'!$S$5:$W$5</c:f>
              <c:numCache>
                <c:formatCode>_(* #,##0.00_);_(* \(#,##0.00\);_(* "-"??_);_(@_)</c:formatCode>
                <c:ptCount val="5"/>
                <c:pt idx="0">
                  <c:v>1</c:v>
                </c:pt>
                <c:pt idx="1">
                  <c:v>1.1892752853729758</c:v>
                </c:pt>
                <c:pt idx="2">
                  <c:v>1.3788160339792939</c:v>
                </c:pt>
                <c:pt idx="3">
                  <c:v>1.9185027873639502</c:v>
                </c:pt>
                <c:pt idx="4">
                  <c:v>1.750730023891691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D-A442-83A7-1372149CDB8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27"/>
        <c:axId val="1109969247"/>
        <c:axId val="1109970895"/>
      </c:barChart>
      <c:catAx>
        <c:axId val="11099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70895"/>
        <c:crosses val="autoZero"/>
        <c:auto val="1"/>
        <c:lblAlgn val="ctr"/>
        <c:lblOffset val="100"/>
        <c:noMultiLvlLbl val="0"/>
      </c:catAx>
      <c:valAx>
        <c:axId val="110997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6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Bed store interest ovetime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'3_strore'!$AL$5:$AP$5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'3_strore'!$AL$6:$AP$6</c:f>
              <c:numCache>
                <c:formatCode>0.00</c:formatCode>
                <c:ptCount val="5"/>
                <c:pt idx="0">
                  <c:v>1</c:v>
                </c:pt>
                <c:pt idx="1">
                  <c:v>1.1738525730180807</c:v>
                </c:pt>
                <c:pt idx="2">
                  <c:v>1.5674547983310152</c:v>
                </c:pt>
                <c:pt idx="3">
                  <c:v>1.8623087621696801</c:v>
                </c:pt>
                <c:pt idx="4">
                  <c:v>1.6481223922114048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8-344E-ABB1-DFEEA3ED9D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27"/>
        <c:axId val="1109969247"/>
        <c:axId val="1109970895"/>
      </c:barChart>
      <c:catAx>
        <c:axId val="11099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70895"/>
        <c:crosses val="autoZero"/>
        <c:auto val="1"/>
        <c:lblAlgn val="ctr"/>
        <c:lblOffset val="100"/>
        <c:noMultiLvlLbl val="0"/>
      </c:catAx>
      <c:valAx>
        <c:axId val="110997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6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10 furniture stores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'3_strore'!$S$21</c:f>
              <c:strCache>
                <c:ptCount val="1"/>
                <c:pt idx="0">
                  <c:v>OK Furniture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'3_strore'!$T$21:$X$21</c:f>
              <c:numCache>
                <c:formatCode>0%</c:formatCode>
                <c:ptCount val="5"/>
                <c:pt idx="0">
                  <c:v>0.25564109370852139</c:v>
                </c:pt>
                <c:pt idx="1">
                  <c:v>0.25580357142857141</c:v>
                </c:pt>
                <c:pt idx="2">
                  <c:v>0.2587601078167116</c:v>
                </c:pt>
                <c:pt idx="3">
                  <c:v>0.26968313269683131</c:v>
                </c:pt>
                <c:pt idx="4">
                  <c:v>0.2567096285064443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2-C548-B307-A24584AB78C9}"/>
            </c:ext>
          </c:extLst>
        </c:ser>
        <c:ser>
          <c:idx val="1"/>
          <c:order val="1"/>
          <c:tx>
            <c:strRef>
              <c:f>'3_strore'!$S$22</c:f>
              <c:strCache>
                <c:ptCount val="1"/>
                <c:pt idx="0">
                  <c:v>House and Home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'3_strore'!$T$22:$X$22</c:f>
              <c:numCache>
                <c:formatCode>0%</c:formatCode>
                <c:ptCount val="5"/>
                <c:pt idx="0">
                  <c:v>0.15503052827183436</c:v>
                </c:pt>
                <c:pt idx="1">
                  <c:v>0.15825892857142856</c:v>
                </c:pt>
                <c:pt idx="2">
                  <c:v>0.13631112822487484</c:v>
                </c:pt>
                <c:pt idx="3">
                  <c:v>0.12093538120935381</c:v>
                </c:pt>
                <c:pt idx="4">
                  <c:v>0.12964366944655042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02-C548-B307-A24584AB78C9}"/>
            </c:ext>
          </c:extLst>
        </c:ser>
        <c:ser>
          <c:idx val="2"/>
          <c:order val="2"/>
          <c:tx>
            <c:strRef>
              <c:f>'3_strore'!$S$23</c:f>
              <c:strCache>
                <c:ptCount val="1"/>
                <c:pt idx="0">
                  <c:v>Bradlows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'3_strore'!$T$23:$X$23</c:f>
              <c:numCache>
                <c:formatCode>0%</c:formatCode>
                <c:ptCount val="5"/>
                <c:pt idx="0">
                  <c:v>0.11016724183700558</c:v>
                </c:pt>
                <c:pt idx="1">
                  <c:v>0.10736607142857142</c:v>
                </c:pt>
                <c:pt idx="2">
                  <c:v>0.11455525606469003</c:v>
                </c:pt>
                <c:pt idx="3">
                  <c:v>0.13158987131589872</c:v>
                </c:pt>
                <c:pt idx="4">
                  <c:v>0.14253222137983321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02-C548-B307-A24584AB78C9}"/>
            </c:ext>
          </c:extLst>
        </c:ser>
        <c:ser>
          <c:idx val="3"/>
          <c:order val="3"/>
          <c:tx>
            <c:strRef>
              <c:f>'3_strore'!$S$24</c:f>
              <c:strCache>
                <c:ptCount val="1"/>
                <c:pt idx="0">
                  <c:v>Lewis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'3_strore'!$T$24:$X$24</c:f>
              <c:numCache>
                <c:formatCode>0%</c:formatCode>
                <c:ptCount val="5"/>
                <c:pt idx="0">
                  <c:v>0.10857446243695248</c:v>
                </c:pt>
                <c:pt idx="1">
                  <c:v>8.9285714285714288E-2</c:v>
                </c:pt>
                <c:pt idx="2">
                  <c:v>9.7227570273392377E-2</c:v>
                </c:pt>
                <c:pt idx="3">
                  <c:v>9.5752040957520407E-2</c:v>
                </c:pt>
                <c:pt idx="4">
                  <c:v>9.7498104624715698E-2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02-C548-B307-A24584AB78C9}"/>
            </c:ext>
          </c:extLst>
        </c:ser>
        <c:ser>
          <c:idx val="4"/>
          <c:order val="4"/>
          <c:tx>
            <c:strRef>
              <c:f>'3_strore'!$S$25</c:f>
              <c:strCache>
                <c:ptCount val="1"/>
                <c:pt idx="0">
                  <c:v>Mattress Warehouse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'3_strore'!$T$25:$X$25</c:f>
              <c:numCache>
                <c:formatCode>0%</c:formatCode>
                <c:ptCount val="5"/>
                <c:pt idx="0">
                  <c:v>3.0793735067693125E-2</c:v>
                </c:pt>
                <c:pt idx="1">
                  <c:v>4.4866071428571429E-2</c:v>
                </c:pt>
                <c:pt idx="2">
                  <c:v>6.988833269156719E-2</c:v>
                </c:pt>
                <c:pt idx="3">
                  <c:v>6.2819980628199809E-2</c:v>
                </c:pt>
                <c:pt idx="4">
                  <c:v>5.6709628506444273E-2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02-C548-B307-A24584AB78C9}"/>
            </c:ext>
          </c:extLst>
        </c:ser>
        <c:ser>
          <c:idx val="5"/>
          <c:order val="5"/>
          <c:tx>
            <c:strRef>
              <c:f>'3_strore'!$S$26</c:f>
              <c:strCache>
                <c:ptCount val="1"/>
                <c:pt idx="0">
                  <c:v>Dial a Bed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'3_strore'!$T$26:$X$26</c:f>
              <c:numCache>
                <c:formatCode>0%</c:formatCode>
                <c:ptCount val="5"/>
                <c:pt idx="0">
                  <c:v>6.8489514202282983E-2</c:v>
                </c:pt>
                <c:pt idx="1">
                  <c:v>6.4732142857142863E-2</c:v>
                </c:pt>
                <c:pt idx="2">
                  <c:v>6.6422795533307669E-2</c:v>
                </c:pt>
                <c:pt idx="3">
                  <c:v>4.8429500484295007E-2</c:v>
                </c:pt>
                <c:pt idx="4">
                  <c:v>4.9128127369219107E-2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02-C548-B307-A24584AB78C9}"/>
            </c:ext>
          </c:extLst>
        </c:ser>
        <c:ser>
          <c:idx val="6"/>
          <c:order val="6"/>
          <c:tx>
            <c:strRef>
              <c:f>'3_strore'!$S$27</c:f>
              <c:strCache>
                <c:ptCount val="1"/>
                <c:pt idx="0">
                  <c:v>Tafelberg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'3_strore'!$T$27:$X$27</c:f>
              <c:numCache>
                <c:formatCode>0%</c:formatCode>
                <c:ptCount val="5"/>
                <c:pt idx="0">
                  <c:v>4.645606583488187E-2</c:v>
                </c:pt>
                <c:pt idx="1">
                  <c:v>4.0625000000000001E-2</c:v>
                </c:pt>
                <c:pt idx="2">
                  <c:v>3.946861763573354E-2</c:v>
                </c:pt>
                <c:pt idx="3">
                  <c:v>2.9611180296111803E-2</c:v>
                </c:pt>
                <c:pt idx="4">
                  <c:v>3.2145564821834727E-2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02-C548-B307-A24584AB78C9}"/>
            </c:ext>
          </c:extLst>
        </c:ser>
        <c:ser>
          <c:idx val="7"/>
          <c:order val="7"/>
          <c:tx>
            <c:strRef>
              <c:f>'3_strore'!$S$28</c:f>
              <c:strCache>
                <c:ptCount val="1"/>
                <c:pt idx="0">
                  <c:v>Russells</c:v>
                </c:pt>
              </c:strCache>
            </c:strRef>
          </c:tx>
          <c:spPr>
            <a:solidFill>
              <a:srgbClr val="C96378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'3_strore'!$T$28:$X$28</c:f>
              <c:numCache>
                <c:formatCode>0%</c:formatCode>
                <c:ptCount val="5"/>
                <c:pt idx="0">
                  <c:v>3.6102999734536768E-2</c:v>
                </c:pt>
                <c:pt idx="1">
                  <c:v>4.9107142857142856E-2</c:v>
                </c:pt>
                <c:pt idx="2">
                  <c:v>4.1393916056988833E-2</c:v>
                </c:pt>
                <c:pt idx="3">
                  <c:v>6.4342050643420509E-2</c:v>
                </c:pt>
                <c:pt idx="4">
                  <c:v>7.1417740712661104E-2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202-C548-B307-A24584AB78C9}"/>
            </c:ext>
          </c:extLst>
        </c:ser>
        <c:ser>
          <c:idx val="8"/>
          <c:order val="8"/>
          <c:tx>
            <c:strRef>
              <c:f>'3_strore'!$S$29</c:f>
              <c:strCache>
                <c:ptCount val="1"/>
                <c:pt idx="0">
                  <c:v>Rochester</c:v>
                </c:pt>
              </c:strCache>
            </c:strRef>
          </c:tx>
          <c:spPr>
            <a:solidFill>
              <a:srgbClr val="8F73BF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'3_strore'!$T$29:$X$29</c:f>
              <c:numCache>
                <c:formatCode>0%</c:formatCode>
                <c:ptCount val="5"/>
                <c:pt idx="0">
                  <c:v>5.0172551101672416E-2</c:v>
                </c:pt>
                <c:pt idx="1">
                  <c:v>5.7589285714285711E-2</c:v>
                </c:pt>
                <c:pt idx="2">
                  <c:v>4.9865229110512131E-2</c:v>
                </c:pt>
                <c:pt idx="3">
                  <c:v>6.8078040680780411E-2</c:v>
                </c:pt>
                <c:pt idx="4">
                  <c:v>5.9893858984078847E-2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02-C548-B307-A24584AB78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780063"/>
        <c:axId val="1141787487"/>
      </c:barChart>
      <c:catAx>
        <c:axId val="114178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41787487"/>
        <c:crosses val="autoZero"/>
        <c:auto val="1"/>
        <c:lblAlgn val="ctr"/>
        <c:lblOffset val="100"/>
        <c:noMultiLvlLbl val="0"/>
      </c:catAx>
      <c:valAx>
        <c:axId val="11417874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41780063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Bed store search interest 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'3_strore'!$S$48</c:f>
              <c:strCache>
                <c:ptCount val="1"/>
                <c:pt idx="0">
                  <c:v>Mattress Warehouse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'3_strore'!$T$48:$X$48</c:f>
              <c:numCache>
                <c:formatCode>0%</c:formatCode>
                <c:ptCount val="5"/>
                <c:pt idx="0">
                  <c:v>0.16133518776077885</c:v>
                </c:pt>
                <c:pt idx="1">
                  <c:v>0.2381516587677725</c:v>
                </c:pt>
                <c:pt idx="2">
                  <c:v>0.32209405501330968</c:v>
                </c:pt>
                <c:pt idx="3">
                  <c:v>0.33905899925317401</c:v>
                </c:pt>
                <c:pt idx="4">
                  <c:v>0.31561181434599156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E-FC43-99D2-5255811A5FFC}"/>
            </c:ext>
          </c:extLst>
        </c:ser>
        <c:ser>
          <c:idx val="1"/>
          <c:order val="1"/>
          <c:tx>
            <c:strRef>
              <c:f>'3_strore'!$S$49</c:f>
              <c:strCache>
                <c:ptCount val="1"/>
                <c:pt idx="0">
                  <c:v>Dial a Bed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'3_strore'!$T$49:$X$49</c:f>
              <c:numCache>
                <c:formatCode>0%</c:formatCode>
                <c:ptCount val="5"/>
                <c:pt idx="0">
                  <c:v>0.35883171070931852</c:v>
                </c:pt>
                <c:pt idx="1">
                  <c:v>0.34360189573459715</c:v>
                </c:pt>
                <c:pt idx="2">
                  <c:v>0.30612244897959184</c:v>
                </c:pt>
                <c:pt idx="3">
                  <c:v>0.26138909634055263</c:v>
                </c:pt>
                <c:pt idx="4">
                  <c:v>0.27341772151898736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0E-FC43-99D2-5255811A5FFC}"/>
            </c:ext>
          </c:extLst>
        </c:ser>
        <c:ser>
          <c:idx val="2"/>
          <c:order val="2"/>
          <c:tx>
            <c:strRef>
              <c:f>'3_strore'!$S$50</c:f>
              <c:strCache>
                <c:ptCount val="1"/>
                <c:pt idx="0">
                  <c:v>Sleepmasters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'3_strore'!$T$50:$X$50</c:f>
              <c:numCache>
                <c:formatCode>0%</c:formatCode>
                <c:ptCount val="5"/>
                <c:pt idx="0">
                  <c:v>0.10570236439499305</c:v>
                </c:pt>
                <c:pt idx="1">
                  <c:v>0.11848341232227488</c:v>
                </c:pt>
                <c:pt idx="2">
                  <c:v>0.14729370008873113</c:v>
                </c:pt>
                <c:pt idx="3">
                  <c:v>0.22778192681105303</c:v>
                </c:pt>
                <c:pt idx="4">
                  <c:v>0.2270042194092827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0E-FC43-99D2-5255811A5FFC}"/>
            </c:ext>
          </c:extLst>
        </c:ser>
        <c:ser>
          <c:idx val="3"/>
          <c:order val="3"/>
          <c:tx>
            <c:strRef>
              <c:f>'3_strore'!$S$51</c:f>
              <c:strCache>
                <c:ptCount val="1"/>
                <c:pt idx="0">
                  <c:v>The Bed Shop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'3_strore'!$T$51:$X$51</c:f>
              <c:numCache>
                <c:formatCode>0%</c:formatCode>
                <c:ptCount val="5"/>
                <c:pt idx="0">
                  <c:v>0.2239221140472879</c:v>
                </c:pt>
                <c:pt idx="1">
                  <c:v>0.17298578199052134</c:v>
                </c:pt>
                <c:pt idx="2">
                  <c:v>0.1313220940550133</c:v>
                </c:pt>
                <c:pt idx="3">
                  <c:v>0.1075429424943988</c:v>
                </c:pt>
                <c:pt idx="4">
                  <c:v>0.11561181434599156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0E-FC43-99D2-5255811A5FFC}"/>
            </c:ext>
          </c:extLst>
        </c:ser>
        <c:ser>
          <c:idx val="4"/>
          <c:order val="4"/>
          <c:tx>
            <c:strRef>
              <c:f>'3_strore'!$S$52</c:f>
              <c:strCache>
                <c:ptCount val="1"/>
                <c:pt idx="0">
                  <c:v>Bed centre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'3_strore'!$T$52:$X$52</c:f>
              <c:numCache>
                <c:formatCode>0%</c:formatCode>
                <c:ptCount val="5"/>
                <c:pt idx="0">
                  <c:v>6.9541029207232263E-2</c:v>
                </c:pt>
                <c:pt idx="1">
                  <c:v>6.398104265402843E-2</c:v>
                </c:pt>
                <c:pt idx="2">
                  <c:v>3.7267080745341616E-2</c:v>
                </c:pt>
                <c:pt idx="3">
                  <c:v>2.2404779686333084E-2</c:v>
                </c:pt>
                <c:pt idx="4">
                  <c:v>3.1223628691983123E-2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0E-FC43-99D2-5255811A5FFC}"/>
            </c:ext>
          </c:extLst>
        </c:ser>
        <c:ser>
          <c:idx val="5"/>
          <c:order val="5"/>
          <c:tx>
            <c:strRef>
              <c:f>'3_strore'!$S$53</c:f>
              <c:strCache>
                <c:ptCount val="1"/>
                <c:pt idx="0">
                  <c:v>The Bed Centre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3807532563489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E-FC43-99D2-5255811A5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'3_strore'!$T$53:$X$53</c:f>
              <c:numCache>
                <c:formatCode>0%</c:formatCode>
                <c:ptCount val="5"/>
                <c:pt idx="0">
                  <c:v>3.0598052851182198E-2</c:v>
                </c:pt>
                <c:pt idx="1">
                  <c:v>2.3696682464454975E-2</c:v>
                </c:pt>
                <c:pt idx="2">
                  <c:v>1.419698314108252E-2</c:v>
                </c:pt>
                <c:pt idx="3">
                  <c:v>1.4936519790888723E-2</c:v>
                </c:pt>
                <c:pt idx="4">
                  <c:v>1.9409282700421943E-2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0E-FC43-99D2-5255811A5FFC}"/>
            </c:ext>
          </c:extLst>
        </c:ser>
        <c:ser>
          <c:idx val="6"/>
          <c:order val="6"/>
          <c:tx>
            <c:strRef>
              <c:f>'3_strore'!$S$54</c:f>
              <c:strCache>
                <c:ptCount val="1"/>
                <c:pt idx="0">
                  <c:v>The Mattress King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'3_strore'!$T$54:$X$54</c:f>
              <c:numCache>
                <c:formatCode>0%</c:formatCode>
                <c:ptCount val="5"/>
                <c:pt idx="0">
                  <c:v>3.8942976356050069E-2</c:v>
                </c:pt>
                <c:pt idx="1">
                  <c:v>2.9620853080568721E-2</c:v>
                </c:pt>
                <c:pt idx="2">
                  <c:v>2.9281277728482696E-2</c:v>
                </c:pt>
                <c:pt idx="3">
                  <c:v>1.8670649738610903E-2</c:v>
                </c:pt>
                <c:pt idx="4">
                  <c:v>1.350210970464135E-2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0E-FC43-99D2-5255811A5FFC}"/>
            </c:ext>
          </c:extLst>
        </c:ser>
        <c:ser>
          <c:idx val="7"/>
          <c:order val="7"/>
          <c:tx>
            <c:strRef>
              <c:f>'3_strore'!$S$55</c:f>
              <c:strCache>
                <c:ptCount val="1"/>
                <c:pt idx="0">
                  <c:v>Mattress Gallery</c:v>
                </c:pt>
              </c:strCache>
            </c:strRef>
          </c:tx>
          <c:spPr>
            <a:solidFill>
              <a:srgbClr val="C96378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284519538093461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0E-FC43-99D2-5255811A5FFC}"/>
                </c:ext>
              </c:extLst>
            </c:dLbl>
            <c:dLbl>
              <c:idx val="1"/>
              <c:layout>
                <c:manualLayout>
                  <c:x val="-8.2845195380935113E-3"/>
                  <c:y val="-4.2854626651309309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0E-FC43-99D2-5255811A5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'3_strore'!$T$55:$X$55</c:f>
              <c:numCache>
                <c:formatCode>0%</c:formatCode>
                <c:ptCount val="5"/>
                <c:pt idx="0">
                  <c:v>1.1126564673157162E-2</c:v>
                </c:pt>
                <c:pt idx="1">
                  <c:v>9.4786729857819912E-3</c:v>
                </c:pt>
                <c:pt idx="2">
                  <c:v>1.2422360248447204E-2</c:v>
                </c:pt>
                <c:pt idx="3">
                  <c:v>8.215085884988798E-3</c:v>
                </c:pt>
                <c:pt idx="4">
                  <c:v>4.2194092827004216E-3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0E-FC43-99D2-5255811A5F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99810095"/>
        <c:axId val="799811743"/>
      </c:barChart>
      <c:catAx>
        <c:axId val="79981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9811743"/>
        <c:crosses val="autoZero"/>
        <c:auto val="1"/>
        <c:lblAlgn val="ctr"/>
        <c:lblOffset val="100"/>
        <c:noMultiLvlLbl val="0"/>
      </c:catAx>
      <c:valAx>
        <c:axId val="79981174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981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Bed store serach interest market share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DC-664C-B098-2D3B04E490C1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DC-664C-B098-2D3B04E490C1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DC-664C-B098-2D3B04E490C1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DC-664C-B098-2D3B04E490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'3_strore'!$S$85:$S$88</c:f>
              <c:strCache>
                <c:ptCount val="4"/>
                <c:pt idx="0">
                  <c:v>ZA-EC</c:v>
                </c:pt>
                <c:pt idx="1">
                  <c:v>ZA-GT</c:v>
                </c:pt>
                <c:pt idx="2">
                  <c:v>ZA-NL</c:v>
                </c:pt>
                <c:pt idx="3">
                  <c:v>ZA-WC</c:v>
                </c:pt>
              </c:strCache>
            </c:strRef>
          </c:cat>
          <c:val>
            <c:numRef>
              <c:f>'3_strore'!$X$85:$X$88</c:f>
              <c:numCache>
                <c:formatCode>0%</c:formatCode>
                <c:ptCount val="4"/>
                <c:pt idx="0">
                  <c:v>8.9219330855018583E-2</c:v>
                </c:pt>
                <c:pt idx="1">
                  <c:v>0.35656753407682773</c:v>
                </c:pt>
                <c:pt idx="2">
                  <c:v>0.19021065675340768</c:v>
                </c:pt>
                <c:pt idx="3">
                  <c:v>0.36400247831474597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DC-664C-B098-2D3B04E49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Furniture store search intrest market share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2E3-AB4C-BBE6-A5BDB6D7BD0A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2E3-AB4C-BBE6-A5BDB6D7BD0A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2E3-AB4C-BBE6-A5BDB6D7BD0A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2E3-AB4C-BBE6-A5BDB6D7BD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'3_strore'!$S$68:$S$71</c:f>
              <c:strCache>
                <c:ptCount val="4"/>
                <c:pt idx="0">
                  <c:v>ZA-EC</c:v>
                </c:pt>
                <c:pt idx="1">
                  <c:v>ZA-GT</c:v>
                </c:pt>
                <c:pt idx="2">
                  <c:v>ZA-NL</c:v>
                </c:pt>
                <c:pt idx="3">
                  <c:v>ZA-WC</c:v>
                </c:pt>
              </c:strCache>
            </c:strRef>
          </c:cat>
          <c:val>
            <c:numRef>
              <c:f>'3_strore'!$X$68:$X$71</c:f>
              <c:numCache>
                <c:formatCode>0%</c:formatCode>
                <c:ptCount val="4"/>
                <c:pt idx="0">
                  <c:v>0.14487022390553636</c:v>
                </c:pt>
                <c:pt idx="1">
                  <c:v>0.28974044781107272</c:v>
                </c:pt>
                <c:pt idx="2">
                  <c:v>0.21098362481898184</c:v>
                </c:pt>
                <c:pt idx="3">
                  <c:v>0.35440570346440903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E3-AB4C-BBE6-A5BDB6D7B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search interest: Bravo vs. rest</a:t>
            </a:r>
            <a:r>
              <a:rPr lang="en-GB" baseline="0"/>
              <a:t> of market</a:t>
            </a:r>
            <a:endParaRPr lang="en-GB"/>
          </a:p>
        </c:rich>
      </c:tx>
      <c:layout>
        <c:manualLayout>
          <c:xMode val="edge"/>
          <c:yMode val="edge"/>
          <c:x val="0.14732225567392312"/>
          <c:y val="2.1173359800959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02366064536051"/>
          <c:y val="0.13550950272613954"/>
          <c:w val="0.84901555504091397"/>
          <c:h val="0.692586712132890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'0_matress_brand_index_interest'!$L$76</c:f>
              <c:strCache>
                <c:ptCount val="1"/>
                <c:pt idx="0">
                  <c:v>Rest of market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'0_matress_brand_index_interest'!$M$76:$Q$76</c:f>
              <c:numCache>
                <c:formatCode>0.00</c:formatCode>
                <c:ptCount val="5"/>
                <c:pt idx="0">
                  <c:v>1</c:v>
                </c:pt>
                <c:pt idx="1">
                  <c:v>1.15480649188514</c:v>
                </c:pt>
                <c:pt idx="2">
                  <c:v>1.2863087806908</c:v>
                </c:pt>
                <c:pt idx="3">
                  <c:v>1.26009155222638</c:v>
                </c:pt>
                <c:pt idx="4">
                  <c:v>1.2392842280482701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7-EB4A-BDBF-244E077414AC}"/>
            </c:ext>
          </c:extLst>
        </c:ser>
        <c:ser>
          <c:idx val="1"/>
          <c:order val="1"/>
          <c:tx>
            <c:strRef>
              <c:f>'0_matress_brand_index_interest'!$L$77</c:f>
              <c:strCache>
                <c:ptCount val="1"/>
                <c:pt idx="0">
                  <c:v>Bravo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'0_matress_brand_index_interest'!$M$77:$Q$77</c:f>
              <c:numCache>
                <c:formatCode>0.00</c:formatCode>
                <c:ptCount val="5"/>
                <c:pt idx="0">
                  <c:v>1</c:v>
                </c:pt>
                <c:pt idx="1">
                  <c:v>1.11442006269592</c:v>
                </c:pt>
                <c:pt idx="2">
                  <c:v>1.2915360501567399</c:v>
                </c:pt>
                <c:pt idx="3">
                  <c:v>1.49529780564263</c:v>
                </c:pt>
                <c:pt idx="4">
                  <c:v>1.6010971786833801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7-EB4A-BDBF-244E077414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19"/>
        <c:axId val="831880127"/>
        <c:axId val="835990319"/>
      </c:barChart>
      <c:catAx>
        <c:axId val="83188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5990319"/>
        <c:crosses val="autoZero"/>
        <c:auto val="1"/>
        <c:lblAlgn val="ctr"/>
        <c:lblOffset val="100"/>
        <c:noMultiLvlLbl val="0"/>
      </c:catAx>
      <c:valAx>
        <c:axId val="835990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188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intrest </a:t>
            </a:r>
            <a:r>
              <a:rPr lang="en-GB" baseline="0"/>
              <a:t>market share by province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02-5840-9B2C-383D1A631AFB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02-5840-9B2C-383D1A631AFB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02-5840-9B2C-383D1A631AFB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A02-5840-9B2C-383D1A631AFB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A02-5840-9B2C-383D1A631AFB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A02-5840-9B2C-383D1A631AFB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A02-5840-9B2C-383D1A631AFB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A02-5840-9B2C-383D1A631A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matress_brand_index_interest!$S$121:$S$128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matress_brand_index_interest!$T$121:$T$128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A02-5840-9B2C-383D1A631A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Indexed national mattress brand interest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matress_brand_index_interest!$Q$6:$U$6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matress_brand_index_interest!$Q$7:$U$7</c:f>
              <c:numCache>
                <c:formatCode>0.00</c:formatCode>
                <c:ptCount val="5"/>
                <c:pt idx="0">
                  <c:v>1</c:v>
                </c:pt>
                <c:pt idx="1">
                  <c:v>1.1407991301984199</c:v>
                </c:pt>
                <c:pt idx="2">
                  <c:v>1.2881217722207099</c:v>
                </c:pt>
                <c:pt idx="3">
                  <c:v>1.34166893177493</c:v>
                </c:pt>
                <c:pt idx="4">
                  <c:v>1.3647730361511199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0-C944-B28A-DDC7C17D49D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-27"/>
        <c:axId val="1277484063"/>
        <c:axId val="773061055"/>
      </c:barChart>
      <c:catAx>
        <c:axId val="127748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73061055"/>
        <c:crosses val="autoZero"/>
        <c:auto val="1"/>
        <c:lblAlgn val="ctr"/>
        <c:lblOffset val="100"/>
        <c:noMultiLvlLbl val="0"/>
      </c:catAx>
      <c:valAx>
        <c:axId val="773061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7748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intrest </a:t>
            </a:r>
            <a:r>
              <a:rPr lang="en-GB" baseline="0"/>
              <a:t>market share by province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D4-F647-9C04-8DC2DF45F3A1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D4-F647-9C04-8DC2DF45F3A1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D4-F647-9C04-8DC2DF45F3A1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CD4-F647-9C04-8DC2DF45F3A1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CD4-F647-9C04-8DC2DF45F3A1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CD4-F647-9C04-8DC2DF45F3A1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CD4-F647-9C04-8DC2DF45F3A1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CD4-F647-9C04-8DC2DF45F3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'0_matress_brand_index_interest'!$S$121:$S$128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'0_matress_brand_index_interest'!$T$121:$T$128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CD4-F647-9C04-8DC2DF45F3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'0_matress_brand_index_interest'!$U$136</c:f>
              <c:strCache>
                <c:ptCount val="1"/>
                <c:pt idx="0">
                  <c:v>Gauteng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'0_matress_brand_index_interest'!$V$136:$Z$136</c:f>
              <c:numCache>
                <c:formatCode>0.00</c:formatCode>
                <c:ptCount val="5"/>
                <c:pt idx="0">
                  <c:v>1</c:v>
                </c:pt>
                <c:pt idx="1">
                  <c:v>1.1145552560646901</c:v>
                </c:pt>
                <c:pt idx="2">
                  <c:v>1.2412398921832799</c:v>
                </c:pt>
                <c:pt idx="3">
                  <c:v>1.4624887690925401</c:v>
                </c:pt>
                <c:pt idx="4">
                  <c:v>1.46698113207547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0A-CC4D-97E3-1DA4C9BA6BE3}"/>
            </c:ext>
          </c:extLst>
        </c:ser>
        <c:ser>
          <c:idx val="1"/>
          <c:order val="1"/>
          <c:tx>
            <c:strRef>
              <c:f>'0_matress_brand_index_interest'!$U$137</c:f>
              <c:strCache>
                <c:ptCount val="1"/>
                <c:pt idx="0">
                  <c:v>KwaZulu-Natal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'0_matress_brand_index_interest'!$V$137:$Z$137</c:f>
              <c:numCache>
                <c:formatCode>0.00</c:formatCode>
                <c:ptCount val="5"/>
                <c:pt idx="0">
                  <c:v>1</c:v>
                </c:pt>
                <c:pt idx="1">
                  <c:v>1.74968944099378</c:v>
                </c:pt>
                <c:pt idx="2">
                  <c:v>1.64720496894409</c:v>
                </c:pt>
                <c:pt idx="3">
                  <c:v>2.2478260869565201</c:v>
                </c:pt>
                <c:pt idx="4">
                  <c:v>2.1118012422360199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0A-CC4D-97E3-1DA4C9BA6BE3}"/>
            </c:ext>
          </c:extLst>
        </c:ser>
        <c:ser>
          <c:idx val="2"/>
          <c:order val="2"/>
          <c:tx>
            <c:strRef>
              <c:f>'0_matress_brand_index_interest'!$U$138</c:f>
              <c:strCache>
                <c:ptCount val="1"/>
                <c:pt idx="0">
                  <c:v>Western Cape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'0_matress_brand_index_interest'!$V$138:$Z$138</c:f>
              <c:numCache>
                <c:formatCode>0.00</c:formatCode>
                <c:ptCount val="5"/>
                <c:pt idx="0">
                  <c:v>1</c:v>
                </c:pt>
                <c:pt idx="1">
                  <c:v>1.15222594542843</c:v>
                </c:pt>
                <c:pt idx="2">
                  <c:v>1.0703685974150301</c:v>
                </c:pt>
                <c:pt idx="3">
                  <c:v>1.49497367161321</c:v>
                </c:pt>
                <c:pt idx="4">
                  <c:v>1.33652465294399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0A-CC4D-97E3-1DA4C9BA6BE3}"/>
            </c:ext>
          </c:extLst>
        </c:ser>
        <c:ser>
          <c:idx val="3"/>
          <c:order val="3"/>
          <c:tx>
            <c:strRef>
              <c:f>'0_matress_brand_index_interest'!$U$139</c:f>
              <c:strCache>
                <c:ptCount val="1"/>
                <c:pt idx="0">
                  <c:v>Eastern Cape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'0_matress_brand_index_interest'!$V$139:$Z$139</c:f>
              <c:numCache>
                <c:formatCode>0.00</c:formatCode>
                <c:ptCount val="5"/>
                <c:pt idx="0">
                  <c:v>1</c:v>
                </c:pt>
                <c:pt idx="1">
                  <c:v>0.53208773354995897</c:v>
                </c:pt>
                <c:pt idx="2">
                  <c:v>0.69455727051177896</c:v>
                </c:pt>
                <c:pt idx="3">
                  <c:v>1.02843216896831</c:v>
                </c:pt>
                <c:pt idx="4">
                  <c:v>0.78391551584077901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0A-CC4D-97E3-1DA4C9BA6BE3}"/>
            </c:ext>
          </c:extLst>
        </c:ser>
        <c:ser>
          <c:idx val="4"/>
          <c:order val="4"/>
          <c:tx>
            <c:strRef>
              <c:f>'0_matress_brand_index_interest'!$U$140</c:f>
              <c:strCache>
                <c:ptCount val="1"/>
                <c:pt idx="0">
                  <c:v>Limpopo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'0_matress_brand_index_interest'!$V$140:$Z$140</c:f>
              <c:numCache>
                <c:formatCode>0.00</c:formatCode>
                <c:ptCount val="5"/>
                <c:pt idx="0">
                  <c:v>1</c:v>
                </c:pt>
                <c:pt idx="1">
                  <c:v>2.0498960498960499</c:v>
                </c:pt>
                <c:pt idx="2">
                  <c:v>1.0103950103950099</c:v>
                </c:pt>
                <c:pt idx="3">
                  <c:v>1.53014553014553</c:v>
                </c:pt>
                <c:pt idx="4">
                  <c:v>1.5945945945945901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0A-CC4D-97E3-1DA4C9BA6BE3}"/>
            </c:ext>
          </c:extLst>
        </c:ser>
        <c:ser>
          <c:idx val="5"/>
          <c:order val="5"/>
          <c:tx>
            <c:strRef>
              <c:f>'0_matress_brand_index_interest'!$U$141</c:f>
              <c:strCache>
                <c:ptCount val="1"/>
                <c:pt idx="0">
                  <c:v>Free State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'0_matress_brand_index_interest'!$V$141:$Z$141</c:f>
              <c:numCache>
                <c:formatCode>0.00</c:formatCode>
                <c:ptCount val="5"/>
                <c:pt idx="0">
                  <c:v>1</c:v>
                </c:pt>
                <c:pt idx="1">
                  <c:v>1.67654986522911</c:v>
                </c:pt>
                <c:pt idx="2">
                  <c:v>1.23450134770889</c:v>
                </c:pt>
                <c:pt idx="3">
                  <c:v>1.2264150943396199</c:v>
                </c:pt>
                <c:pt idx="4">
                  <c:v>1.6630727762803199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0A-CC4D-97E3-1DA4C9BA6BE3}"/>
            </c:ext>
          </c:extLst>
        </c:ser>
        <c:ser>
          <c:idx val="6"/>
          <c:order val="6"/>
          <c:tx>
            <c:strRef>
              <c:f>'0_matress_brand_index_interest'!$U$142</c:f>
              <c:strCache>
                <c:ptCount val="1"/>
                <c:pt idx="0">
                  <c:v>Mpumalanga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'0_matress_brand_index_interest'!$V$142:$Z$142</c:f>
              <c:numCache>
                <c:formatCode>0.00</c:formatCode>
                <c:ptCount val="5"/>
                <c:pt idx="0">
                  <c:v>1</c:v>
                </c:pt>
                <c:pt idx="1">
                  <c:v>1.5767790262172201</c:v>
                </c:pt>
                <c:pt idx="2">
                  <c:v>2.2846441947565501</c:v>
                </c:pt>
                <c:pt idx="3">
                  <c:v>1.5880149812733999</c:v>
                </c:pt>
                <c:pt idx="4">
                  <c:v>2.86142322097378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60A-CC4D-97E3-1DA4C9BA6BE3}"/>
            </c:ext>
          </c:extLst>
        </c:ser>
        <c:ser>
          <c:idx val="7"/>
          <c:order val="7"/>
          <c:tx>
            <c:strRef>
              <c:f>'0_matress_brand_index_interest'!$U$143</c:f>
              <c:strCache>
                <c:ptCount val="1"/>
                <c:pt idx="0">
                  <c:v>North West</c:v>
                </c:pt>
              </c:strCache>
            </c:strRef>
          </c:tx>
          <c:spPr>
            <a:ln w="50800" cap="rnd">
              <a:solidFill>
                <a:srgbClr val="8F73BF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'0_matress_brand_index_interest'!$V$143:$Z$143</c:f>
              <c:numCache>
                <c:formatCode>0.00</c:formatCode>
                <c:ptCount val="5"/>
                <c:pt idx="0">
                  <c:v>1</c:v>
                </c:pt>
                <c:pt idx="1">
                  <c:v>0.7578125</c:v>
                </c:pt>
                <c:pt idx="2">
                  <c:v>1.21484375</c:v>
                </c:pt>
                <c:pt idx="3">
                  <c:v>0.9609375</c:v>
                </c:pt>
                <c:pt idx="4">
                  <c:v>1.38671875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60A-CC4D-97E3-1DA4C9BA6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9787023"/>
        <c:axId val="1389807103"/>
      </c:lineChart>
      <c:catAx>
        <c:axId val="138978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807103"/>
        <c:crosses val="autoZero"/>
        <c:auto val="1"/>
        <c:lblAlgn val="ctr"/>
        <c:lblOffset val="100"/>
        <c:noMultiLvlLbl val="0"/>
      </c:catAx>
      <c:valAx>
        <c:axId val="138980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78702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 search interest 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matress_brand_index_interest!$U$95:$Y$95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matress_brand_index_interest!$U$96:$Y$96</c:f>
              <c:numCache>
                <c:formatCode>0%</c:formatCode>
                <c:ptCount val="5"/>
                <c:pt idx="0">
                  <c:v>0.34683337863549801</c:v>
                </c:pt>
                <c:pt idx="1">
                  <c:v>0.338813438170121</c:v>
                </c:pt>
                <c:pt idx="2">
                  <c:v>0.34775269044102097</c:v>
                </c:pt>
                <c:pt idx="3">
                  <c:v>0.38654781199351701</c:v>
                </c:pt>
                <c:pt idx="4">
                  <c:v>0.406891057558255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CD-EF4D-9A3F-1D2137A8B6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5890703"/>
        <c:axId val="935892351"/>
      </c:barChart>
      <c:catAx>
        <c:axId val="93589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2351"/>
        <c:crosses val="autoZero"/>
        <c:auto val="1"/>
        <c:lblAlgn val="ctr"/>
        <c:lblOffset val="100"/>
        <c:noMultiLvlLbl val="0"/>
      </c:catAx>
      <c:valAx>
        <c:axId val="935892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 dirty="0"/>
              <a:t>National search interest</a:t>
            </a:r>
            <a:r>
              <a:rPr lang="en-GB" baseline="0" dirty="0"/>
              <a:t> in mattress brands</a:t>
            </a:r>
            <a:r>
              <a:rPr lang="en-GB" dirty="0"/>
              <a:t>: Bravo vs. rest</a:t>
            </a:r>
            <a:r>
              <a:rPr lang="en-GB" baseline="0" dirty="0"/>
              <a:t> of market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'0_matress_brand_index_interest'!$L$76</c:f>
              <c:strCache>
                <c:ptCount val="1"/>
                <c:pt idx="0">
                  <c:v>Rest of market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'0_matress_brand_index_interest'!$M$76:$Q$76</c:f>
              <c:numCache>
                <c:formatCode>0.00</c:formatCode>
                <c:ptCount val="5"/>
                <c:pt idx="0">
                  <c:v>1</c:v>
                </c:pt>
                <c:pt idx="1">
                  <c:v>1.15480649188514</c:v>
                </c:pt>
                <c:pt idx="2">
                  <c:v>1.2863087806908</c:v>
                </c:pt>
                <c:pt idx="3">
                  <c:v>1.26009155222638</c:v>
                </c:pt>
                <c:pt idx="4">
                  <c:v>1.2392842280482701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F-8A48-8FB5-FE03CF2E01C7}"/>
            </c:ext>
          </c:extLst>
        </c:ser>
        <c:ser>
          <c:idx val="1"/>
          <c:order val="1"/>
          <c:tx>
            <c:strRef>
              <c:f>'0_matress_brand_index_interest'!$L$77</c:f>
              <c:strCache>
                <c:ptCount val="1"/>
                <c:pt idx="0">
                  <c:v>Bravo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'0_matress_brand_index_interest'!$M$77:$Q$77</c:f>
              <c:numCache>
                <c:formatCode>0.00</c:formatCode>
                <c:ptCount val="5"/>
                <c:pt idx="0">
                  <c:v>1</c:v>
                </c:pt>
                <c:pt idx="1">
                  <c:v>1.11442006269592</c:v>
                </c:pt>
                <c:pt idx="2">
                  <c:v>1.2915360501567399</c:v>
                </c:pt>
                <c:pt idx="3">
                  <c:v>1.49529780564263</c:v>
                </c:pt>
                <c:pt idx="4">
                  <c:v>1.6010971786833801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7F-8A48-8FB5-FE03CF2E01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19"/>
        <c:axId val="831880127"/>
        <c:axId val="835990319"/>
      </c:barChart>
      <c:catAx>
        <c:axId val="831880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5990319"/>
        <c:crosses val="autoZero"/>
        <c:auto val="1"/>
        <c:lblAlgn val="ctr"/>
        <c:lblOffset val="100"/>
        <c:noMultiLvlLbl val="0"/>
      </c:catAx>
      <c:valAx>
        <c:axId val="835990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188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</a:t>
            </a:r>
          </a:p>
        </c:rich>
      </c:tx>
      <c:layout>
        <c:manualLayout>
          <c:xMode val="edge"/>
          <c:yMode val="edge"/>
          <c:x val="1.7317360450198865E-2"/>
          <c:y val="1.1987900715639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'0_matress_brand_index_interest'!$T$156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'0_matress_brand_index_interest'!$T$157:$T$160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D-DC49-85DB-9225D4349F2F}"/>
            </c:ext>
          </c:extLst>
        </c:ser>
        <c:ser>
          <c:idx val="1"/>
          <c:order val="1"/>
          <c:tx>
            <c:strRef>
              <c:f>'0_matress_brand_index_interest'!$U$156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'0_matress_brand_index_interest'!$U$157:$U$160</c:f>
              <c:numCache>
                <c:formatCode>0.00</c:formatCode>
                <c:ptCount val="4"/>
                <c:pt idx="0">
                  <c:v>0.774535809018567</c:v>
                </c:pt>
                <c:pt idx="1">
                  <c:v>1.2290720311486001</c:v>
                </c:pt>
                <c:pt idx="2">
                  <c:v>1.29680365296803</c:v>
                </c:pt>
                <c:pt idx="3">
                  <c:v>1.1081081081080999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D-DC49-85DB-9225D4349F2F}"/>
            </c:ext>
          </c:extLst>
        </c:ser>
        <c:ser>
          <c:idx val="2"/>
          <c:order val="2"/>
          <c:tx>
            <c:strRef>
              <c:f>'0_matress_brand_index_interest'!$V$156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'0_matress_brand_index_interest'!$V$157:$V$160</c:f>
              <c:numCache>
                <c:formatCode>0.00</c:formatCode>
                <c:ptCount val="4"/>
                <c:pt idx="0">
                  <c:v>1.0689655172413699</c:v>
                </c:pt>
                <c:pt idx="1">
                  <c:v>1.4127190136275101</c:v>
                </c:pt>
                <c:pt idx="2">
                  <c:v>1.3135464231354601</c:v>
                </c:pt>
                <c:pt idx="3">
                  <c:v>1.0238473767885501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0D-DC49-85DB-9225D4349F2F}"/>
            </c:ext>
          </c:extLst>
        </c:ser>
        <c:ser>
          <c:idx val="3"/>
          <c:order val="3"/>
          <c:tx>
            <c:strRef>
              <c:f>'0_matress_brand_index_interest'!$W$156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'0_matress_brand_index_interest'!$W$157:$W$160</c:f>
              <c:numCache>
                <c:formatCode>0.00</c:formatCode>
                <c:ptCount val="4"/>
                <c:pt idx="0">
                  <c:v>1.29177718832891</c:v>
                </c:pt>
                <c:pt idx="1">
                  <c:v>1.64503569110966</c:v>
                </c:pt>
                <c:pt idx="2">
                  <c:v>2.2861491628614901</c:v>
                </c:pt>
                <c:pt idx="3">
                  <c:v>1.77742448330683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0D-DC49-85DB-9225D4349F2F}"/>
            </c:ext>
          </c:extLst>
        </c:ser>
        <c:ser>
          <c:idx val="4"/>
          <c:order val="4"/>
          <c:tx>
            <c:strRef>
              <c:f>'0_matress_brand_index_interest'!$X$156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'0_matress_brand_index_interest'!$X$157:$X$160</c:f>
              <c:numCache>
                <c:formatCode>0.00</c:formatCode>
                <c:ptCount val="4"/>
                <c:pt idx="0">
                  <c:v>1.3872679045092799</c:v>
                </c:pt>
                <c:pt idx="1">
                  <c:v>1.73718364698247</c:v>
                </c:pt>
                <c:pt idx="2">
                  <c:v>2.4490106544900998</c:v>
                </c:pt>
                <c:pt idx="3">
                  <c:v>1.9602543720190699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0D-DC49-85DB-9225D4349F2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1662084559"/>
        <c:axId val="1662086207"/>
      </c:barChart>
      <c:catAx>
        <c:axId val="1662084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6207"/>
        <c:crosses val="autoZero"/>
        <c:auto val="1"/>
        <c:lblAlgn val="ctr"/>
        <c:lblOffset val="100"/>
        <c:noMultiLvlLbl val="0"/>
      </c:catAx>
      <c:valAx>
        <c:axId val="16620862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Indexed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4559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 dirty="0"/>
              <a:t>Rest of market</a:t>
            </a:r>
          </a:p>
        </c:rich>
      </c:tx>
      <c:layout>
        <c:manualLayout>
          <c:xMode val="edge"/>
          <c:yMode val="edge"/>
          <c:x val="1.1306607599286705E-2"/>
          <c:y val="2.9969751789099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'0_matress_brand_index_interest'!$T$166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'0_matress_brand_index_interest'!$T$167:$T$170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C-D645-A7D3-733752A23F3C}"/>
            </c:ext>
          </c:extLst>
        </c:ser>
        <c:ser>
          <c:idx val="1"/>
          <c:order val="1"/>
          <c:tx>
            <c:strRef>
              <c:f>'0_matress_brand_index_interest'!$U$166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'0_matress_brand_index_interest'!$U$167:$U$170</c:f>
              <c:numCache>
                <c:formatCode>0.00</c:formatCode>
                <c:ptCount val="4"/>
                <c:pt idx="0">
                  <c:v>0.42505854800936699</c:v>
                </c:pt>
                <c:pt idx="1">
                  <c:v>1.05393335623497</c:v>
                </c:pt>
                <c:pt idx="2">
                  <c:v>2.0619097586568702</c:v>
                </c:pt>
                <c:pt idx="3">
                  <c:v>1.1712328767123199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C-D645-A7D3-733752A23F3C}"/>
            </c:ext>
          </c:extLst>
        </c:ser>
        <c:ser>
          <c:idx val="2"/>
          <c:order val="2"/>
          <c:tx>
            <c:strRef>
              <c:f>'0_matress_brand_index_interest'!$V$166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'0_matress_brand_index_interest'!$V$167:$V$170</c:f>
              <c:numCache>
                <c:formatCode>0.00</c:formatCode>
                <c:ptCount val="4"/>
                <c:pt idx="0">
                  <c:v>0.52927400468384</c:v>
                </c:pt>
                <c:pt idx="1">
                  <c:v>1.1504637581587001</c:v>
                </c:pt>
                <c:pt idx="2">
                  <c:v>1.87722980062959</c:v>
                </c:pt>
                <c:pt idx="3">
                  <c:v>1.0904109589041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7C-D645-A7D3-733752A23F3C}"/>
            </c:ext>
          </c:extLst>
        </c:ser>
        <c:ser>
          <c:idx val="3"/>
          <c:order val="3"/>
          <c:tx>
            <c:strRef>
              <c:f>'0_matress_brand_index_interest'!$W$166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'0_matress_brand_index_interest'!$W$167:$W$170</c:f>
              <c:numCache>
                <c:formatCode>0.00</c:formatCode>
                <c:ptCount val="4"/>
                <c:pt idx="0">
                  <c:v>0.91217798594847699</c:v>
                </c:pt>
                <c:pt idx="1">
                  <c:v>1.3658536585365799</c:v>
                </c:pt>
                <c:pt idx="2">
                  <c:v>2.2214060860440701</c:v>
                </c:pt>
                <c:pt idx="3">
                  <c:v>1.3732876712328701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7C-D645-A7D3-733752A23F3C}"/>
            </c:ext>
          </c:extLst>
        </c:ser>
        <c:ser>
          <c:idx val="4"/>
          <c:order val="4"/>
          <c:tx>
            <c:strRef>
              <c:f>'0_matress_brand_index_interest'!$X$166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'0_matress_brand_index_interest'!$X$167:$X$170</c:f>
              <c:numCache>
                <c:formatCode>0.00</c:formatCode>
                <c:ptCount val="4"/>
                <c:pt idx="0">
                  <c:v>0.51756440281030403</c:v>
                </c:pt>
                <c:pt idx="1">
                  <c:v>1.3239436619718301</c:v>
                </c:pt>
                <c:pt idx="2">
                  <c:v>1.8793284365162599</c:v>
                </c:pt>
                <c:pt idx="3">
                  <c:v>1.06780821917808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7C-D645-A7D3-733752A23F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1284202783"/>
        <c:axId val="1284204431"/>
      </c:barChart>
      <c:catAx>
        <c:axId val="128420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4431"/>
        <c:crosses val="autoZero"/>
        <c:auto val="1"/>
        <c:lblAlgn val="ctr"/>
        <c:lblOffset val="100"/>
        <c:noMultiLvlLbl val="0"/>
      </c:catAx>
      <c:valAx>
        <c:axId val="1284204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278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mattress brands overtime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strRef>
              <c:f>date_time!$E$2:$E$61</c:f>
              <c:strCache>
                <c:ptCount val="60"/>
                <c:pt idx="0">
                  <c:v>'17-Jan</c:v>
                </c:pt>
                <c:pt idx="1">
                  <c:v>'17-Feb</c:v>
                </c:pt>
                <c:pt idx="2">
                  <c:v>'17-Mar</c:v>
                </c:pt>
                <c:pt idx="3">
                  <c:v>'17-Apr</c:v>
                </c:pt>
                <c:pt idx="4">
                  <c:v>'17-May</c:v>
                </c:pt>
                <c:pt idx="5">
                  <c:v>'17-Jun</c:v>
                </c:pt>
                <c:pt idx="6">
                  <c:v>'17-Jul</c:v>
                </c:pt>
                <c:pt idx="7">
                  <c:v>'17-Aug</c:v>
                </c:pt>
                <c:pt idx="8">
                  <c:v>'17-Sep</c:v>
                </c:pt>
                <c:pt idx="9">
                  <c:v>'17-Oct</c:v>
                </c:pt>
                <c:pt idx="10">
                  <c:v>'17-Nov</c:v>
                </c:pt>
                <c:pt idx="11">
                  <c:v>'17-Dec</c:v>
                </c:pt>
                <c:pt idx="12">
                  <c:v>'18-Jan</c:v>
                </c:pt>
                <c:pt idx="13">
                  <c:v>'18-Feb</c:v>
                </c:pt>
                <c:pt idx="14">
                  <c:v>'18-Mar</c:v>
                </c:pt>
                <c:pt idx="15">
                  <c:v>'18-Apr</c:v>
                </c:pt>
                <c:pt idx="16">
                  <c:v>'18-May</c:v>
                </c:pt>
                <c:pt idx="17">
                  <c:v>'18-Jun</c:v>
                </c:pt>
                <c:pt idx="18">
                  <c:v>'18-Jul</c:v>
                </c:pt>
                <c:pt idx="19">
                  <c:v>'18-Aug</c:v>
                </c:pt>
                <c:pt idx="20">
                  <c:v>'18-Sep</c:v>
                </c:pt>
                <c:pt idx="21">
                  <c:v>'18-Oct</c:v>
                </c:pt>
                <c:pt idx="22">
                  <c:v>'18-Nov</c:v>
                </c:pt>
                <c:pt idx="23">
                  <c:v>'18-Dec</c:v>
                </c:pt>
                <c:pt idx="24">
                  <c:v>'19-Jan</c:v>
                </c:pt>
                <c:pt idx="25">
                  <c:v>'19-Feb</c:v>
                </c:pt>
                <c:pt idx="26">
                  <c:v>'19-Mar</c:v>
                </c:pt>
                <c:pt idx="27">
                  <c:v>'19-Apr</c:v>
                </c:pt>
                <c:pt idx="28">
                  <c:v>'19-May</c:v>
                </c:pt>
                <c:pt idx="29">
                  <c:v>'19-Jun</c:v>
                </c:pt>
                <c:pt idx="30">
                  <c:v>'19-Jul</c:v>
                </c:pt>
                <c:pt idx="31">
                  <c:v>'19-Aug</c:v>
                </c:pt>
                <c:pt idx="32">
                  <c:v>'19-Sep</c:v>
                </c:pt>
                <c:pt idx="33">
                  <c:v>'19-Oct</c:v>
                </c:pt>
                <c:pt idx="34">
                  <c:v>'19-Nov</c:v>
                </c:pt>
                <c:pt idx="35">
                  <c:v>'19-Dec</c:v>
                </c:pt>
                <c:pt idx="36">
                  <c:v>'20-Jan</c:v>
                </c:pt>
                <c:pt idx="37">
                  <c:v>'20-Feb</c:v>
                </c:pt>
                <c:pt idx="38">
                  <c:v>'20-Mar</c:v>
                </c:pt>
                <c:pt idx="39">
                  <c:v>'20-Apr</c:v>
                </c:pt>
                <c:pt idx="40">
                  <c:v>'20-May</c:v>
                </c:pt>
                <c:pt idx="41">
                  <c:v>'20-Jun</c:v>
                </c:pt>
                <c:pt idx="42">
                  <c:v>'20-Jul</c:v>
                </c:pt>
                <c:pt idx="43">
                  <c:v>'20-Aug</c:v>
                </c:pt>
                <c:pt idx="44">
                  <c:v>'20-Sep</c:v>
                </c:pt>
                <c:pt idx="45">
                  <c:v>'20-Oct</c:v>
                </c:pt>
                <c:pt idx="46">
                  <c:v>'20-Nov</c:v>
                </c:pt>
                <c:pt idx="47">
                  <c:v>'20-Dec</c:v>
                </c:pt>
                <c:pt idx="48">
                  <c:v>'21-Jan</c:v>
                </c:pt>
                <c:pt idx="49">
                  <c:v>'21-Feb</c:v>
                </c:pt>
                <c:pt idx="50">
                  <c:v>'21-Mar</c:v>
                </c:pt>
                <c:pt idx="51">
                  <c:v>'21-Apr</c:v>
                </c:pt>
                <c:pt idx="52">
                  <c:v>'21-May</c:v>
                </c:pt>
                <c:pt idx="53">
                  <c:v>'21-Jun</c:v>
                </c:pt>
                <c:pt idx="54">
                  <c:v>'21-Jul</c:v>
                </c:pt>
                <c:pt idx="55">
                  <c:v>'21-Aug</c:v>
                </c:pt>
                <c:pt idx="56">
                  <c:v>'21-Sep</c:v>
                </c:pt>
                <c:pt idx="57">
                  <c:v>'21-Oct</c:v>
                </c:pt>
                <c:pt idx="58">
                  <c:v>'21-Nov</c:v>
                </c:pt>
                <c:pt idx="59">
                  <c:v>'21-Dec</c:v>
                </c:pt>
              </c:strCache>
            </c:strRef>
          </c:cat>
          <c:val>
            <c:numRef>
              <c:f>date_time!$G$2:$G$61</c:f>
              <c:numCache>
                <c:formatCode>_(* #,##0.00_);_(* \(#,##0.00\);_(* "-"??_);_(@_)</c:formatCode>
                <c:ptCount val="60"/>
                <c:pt idx="0">
                  <c:v>0.40429042904290402</c:v>
                </c:pt>
                <c:pt idx="1">
                  <c:v>0.448844884488448</c:v>
                </c:pt>
                <c:pt idx="2">
                  <c:v>0.46039603960395997</c:v>
                </c:pt>
                <c:pt idx="3">
                  <c:v>0.43399339933993297</c:v>
                </c:pt>
                <c:pt idx="4">
                  <c:v>0.52310231023102305</c:v>
                </c:pt>
                <c:pt idx="5">
                  <c:v>0.471947194719471</c:v>
                </c:pt>
                <c:pt idx="6">
                  <c:v>0.61551155115511502</c:v>
                </c:pt>
                <c:pt idx="7">
                  <c:v>0.40759075907590703</c:v>
                </c:pt>
                <c:pt idx="8">
                  <c:v>0.37128712871287101</c:v>
                </c:pt>
                <c:pt idx="9">
                  <c:v>0.66336633663366296</c:v>
                </c:pt>
                <c:pt idx="10">
                  <c:v>0.65016501650165004</c:v>
                </c:pt>
                <c:pt idx="11">
                  <c:v>0.62046204620461998</c:v>
                </c:pt>
                <c:pt idx="12">
                  <c:v>0.52145214521452099</c:v>
                </c:pt>
                <c:pt idx="13">
                  <c:v>0.37623762376237602</c:v>
                </c:pt>
                <c:pt idx="14">
                  <c:v>0.498349834983498</c:v>
                </c:pt>
                <c:pt idx="15">
                  <c:v>0.62376237623762298</c:v>
                </c:pt>
                <c:pt idx="16">
                  <c:v>0.43894389438943798</c:v>
                </c:pt>
                <c:pt idx="17">
                  <c:v>0.43894389438943798</c:v>
                </c:pt>
                <c:pt idx="18">
                  <c:v>0.88943894389438904</c:v>
                </c:pt>
                <c:pt idx="19">
                  <c:v>0.64851485148514798</c:v>
                </c:pt>
                <c:pt idx="20">
                  <c:v>0.71617161716171596</c:v>
                </c:pt>
                <c:pt idx="21">
                  <c:v>0.50165016501650095</c:v>
                </c:pt>
                <c:pt idx="22">
                  <c:v>0.58250825082508195</c:v>
                </c:pt>
                <c:pt idx="23">
                  <c:v>0.68976897689768901</c:v>
                </c:pt>
                <c:pt idx="24">
                  <c:v>0.66666666666666596</c:v>
                </c:pt>
                <c:pt idx="25">
                  <c:v>0.528052805280528</c:v>
                </c:pt>
                <c:pt idx="26">
                  <c:v>0.83498349834983498</c:v>
                </c:pt>
                <c:pt idx="27">
                  <c:v>0.38118811881188103</c:v>
                </c:pt>
                <c:pt idx="28">
                  <c:v>0.69306930693069302</c:v>
                </c:pt>
                <c:pt idx="29">
                  <c:v>0.65016501650165004</c:v>
                </c:pt>
                <c:pt idx="30">
                  <c:v>0.64686468646864603</c:v>
                </c:pt>
                <c:pt idx="31">
                  <c:v>0.63531353135313495</c:v>
                </c:pt>
                <c:pt idx="32">
                  <c:v>0.64686468646864603</c:v>
                </c:pt>
                <c:pt idx="33">
                  <c:v>0.419141914191419</c:v>
                </c:pt>
                <c:pt idx="34">
                  <c:v>0.894389438943894</c:v>
                </c:pt>
                <c:pt idx="35">
                  <c:v>0.82343234323432302</c:v>
                </c:pt>
                <c:pt idx="36">
                  <c:v>0.52640264026402594</c:v>
                </c:pt>
                <c:pt idx="37">
                  <c:v>0.52310231023102305</c:v>
                </c:pt>
                <c:pt idx="38">
                  <c:v>0.339933993399339</c:v>
                </c:pt>
                <c:pt idx="39">
                  <c:v>0.31848184818481801</c:v>
                </c:pt>
                <c:pt idx="40">
                  <c:v>0.77392739273927302</c:v>
                </c:pt>
                <c:pt idx="41">
                  <c:v>0.94059405940593999</c:v>
                </c:pt>
                <c:pt idx="42">
                  <c:v>0.85478547854785403</c:v>
                </c:pt>
                <c:pt idx="43">
                  <c:v>0.97359735973597294</c:v>
                </c:pt>
                <c:pt idx="44">
                  <c:v>0.61881188118811803</c:v>
                </c:pt>
                <c:pt idx="45">
                  <c:v>0.64686468646864603</c:v>
                </c:pt>
                <c:pt idx="46">
                  <c:v>1</c:v>
                </c:pt>
                <c:pt idx="47">
                  <c:v>0.62871287128712805</c:v>
                </c:pt>
                <c:pt idx="48">
                  <c:v>0.92079207920791994</c:v>
                </c:pt>
                <c:pt idx="49">
                  <c:v>0.73432343234323405</c:v>
                </c:pt>
                <c:pt idx="50">
                  <c:v>0.62541254125412504</c:v>
                </c:pt>
                <c:pt idx="51">
                  <c:v>0.66171617161716101</c:v>
                </c:pt>
                <c:pt idx="52">
                  <c:v>0.69966996699669903</c:v>
                </c:pt>
                <c:pt idx="53">
                  <c:v>0.58580858085808496</c:v>
                </c:pt>
                <c:pt idx="54">
                  <c:v>0.66996699669966997</c:v>
                </c:pt>
                <c:pt idx="55">
                  <c:v>0.77227722772277196</c:v>
                </c:pt>
                <c:pt idx="56">
                  <c:v>0.59570957095709498</c:v>
                </c:pt>
                <c:pt idx="57">
                  <c:v>0.58085808580858</c:v>
                </c:pt>
                <c:pt idx="58">
                  <c:v>0.83003300330033003</c:v>
                </c:pt>
                <c:pt idx="59">
                  <c:v>0.60891089108910801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7-2540-AB05-B7D1DC860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150687"/>
        <c:axId val="695067007"/>
      </c:lineChart>
      <c:catAx>
        <c:axId val="695150687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067007"/>
        <c:crosses val="autoZero"/>
        <c:auto val="1"/>
        <c:lblAlgn val="ctr"/>
        <c:lblOffset val="100"/>
        <c:tickLblSkip val="2"/>
        <c:noMultiLvlLbl val="0"/>
      </c:catAx>
      <c:valAx>
        <c:axId val="69506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_(* #,##0.0_);_(* \(#,##0.0\);_(* &quot;-&quot;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150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date_time!$W$4</c:f>
              <c:strCache>
                <c:ptCount val="1"/>
                <c:pt idx="0">
                  <c:v>interest_index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date_time!$W$5:$W$16</c:f>
              <c:numCache>
                <c:formatCode>0.00</c:formatCode>
                <c:ptCount val="12"/>
                <c:pt idx="0">
                  <c:v>0.76814011676396998</c:v>
                </c:pt>
                <c:pt idx="1">
                  <c:v>0.65971643035863203</c:v>
                </c:pt>
                <c:pt idx="2">
                  <c:v>0.69724770642201805</c:v>
                </c:pt>
                <c:pt idx="3">
                  <c:v>0.61134278565471201</c:v>
                </c:pt>
                <c:pt idx="4">
                  <c:v>0.790658882402001</c:v>
                </c:pt>
                <c:pt idx="5">
                  <c:v>0.78023352793994905</c:v>
                </c:pt>
                <c:pt idx="6">
                  <c:v>0.92910758965804796</c:v>
                </c:pt>
                <c:pt idx="7">
                  <c:v>0.86864053377814798</c:v>
                </c:pt>
                <c:pt idx="8">
                  <c:v>0.74520433694745603</c:v>
                </c:pt>
                <c:pt idx="9">
                  <c:v>0.71059216013344395</c:v>
                </c:pt>
                <c:pt idx="10">
                  <c:v>1</c:v>
                </c:pt>
                <c:pt idx="11">
                  <c:v>0.85195996663886497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D-AC47-833E-33E8AC10E2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5 brand interest overtime compared to Sealy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'1_benchmark'!$V$144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723089760400526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81-6443-B1F8-8F6D5B6C4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3F68A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'1_benchmark'!$W$144:$AA$144</c:f>
              <c:numCache>
                <c:formatCode>0%</c:formatCode>
                <c:ptCount val="5"/>
                <c:pt idx="0">
                  <c:v>0.5988664987405542</c:v>
                </c:pt>
                <c:pt idx="1">
                  <c:v>0.68010075566750627</c:v>
                </c:pt>
                <c:pt idx="2">
                  <c:v>0.81108312342569266</c:v>
                </c:pt>
                <c:pt idx="3">
                  <c:v>0.91687657430730474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81-6443-B1F8-8F6D5B6C4E68}"/>
            </c:ext>
          </c:extLst>
        </c:ser>
        <c:ser>
          <c:idx val="1"/>
          <c:order val="1"/>
          <c:tx>
            <c:strRef>
              <c:f>'1_benchmark'!$V$145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91E-2"/>
                  <c:y val="-3.648171490487685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81-6443-B1F8-8F6D5B6C4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44B5C5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'1_benchmark'!$W$145:$AA$145</c:f>
              <c:numCache>
                <c:formatCode>0%</c:formatCode>
                <c:ptCount val="5"/>
                <c:pt idx="0">
                  <c:v>0.35831234256926953</c:v>
                </c:pt>
                <c:pt idx="1">
                  <c:v>0.51196473551637278</c:v>
                </c:pt>
                <c:pt idx="2">
                  <c:v>0.58312342569269526</c:v>
                </c:pt>
                <c:pt idx="3">
                  <c:v>0.62909319899244331</c:v>
                </c:pt>
                <c:pt idx="4">
                  <c:v>0.61838790931989929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81-6443-B1F8-8F6D5B6C4E68}"/>
            </c:ext>
          </c:extLst>
        </c:ser>
        <c:ser>
          <c:idx val="2"/>
          <c:order val="2"/>
          <c:tx>
            <c:strRef>
              <c:f>'1_benchmark'!$V$146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-4.01298863953653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81-6443-B1F8-8F6D5B6C4E68}"/>
                </c:ext>
              </c:extLst>
            </c:dLbl>
            <c:dLbl>
              <c:idx val="1"/>
              <c:layout>
                <c:manualLayout>
                  <c:x val="-3.5730184059588437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81-6443-B1F8-8F6D5B6C4E68}"/>
                </c:ext>
              </c:extLst>
            </c:dLbl>
            <c:dLbl>
              <c:idx val="3"/>
              <c:layout>
                <c:manualLayout>
                  <c:x val="-3.8216099563848617E-2"/>
                  <c:y val="1.7886956092101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81-6443-B1F8-8F6D5B6C4E68}"/>
                </c:ext>
              </c:extLst>
            </c:dLbl>
            <c:dLbl>
              <c:idx val="4"/>
              <c:layout>
                <c:manualLayout>
                  <c:x val="-3.2024217760245284E-2"/>
                  <c:y val="2.5537200433414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81-6443-B1F8-8F6D5B6C4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0DE7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'1_benchmark'!$W$146:$AA$146</c:f>
              <c:numCache>
                <c:formatCode>0%</c:formatCode>
                <c:ptCount val="5"/>
                <c:pt idx="0">
                  <c:v>0.40050377833753148</c:v>
                </c:pt>
                <c:pt idx="1">
                  <c:v>0.46788413098236775</c:v>
                </c:pt>
                <c:pt idx="2">
                  <c:v>0.44710327455919396</c:v>
                </c:pt>
                <c:pt idx="3">
                  <c:v>0.50818639798488663</c:v>
                </c:pt>
                <c:pt idx="4">
                  <c:v>0.52392947103274556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281-6443-B1F8-8F6D5B6C4E68}"/>
            </c:ext>
          </c:extLst>
        </c:ser>
        <c:ser>
          <c:idx val="3"/>
          <c:order val="3"/>
          <c:tx>
            <c:strRef>
              <c:f>'1_benchmark'!$V$147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63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81-6443-B1F8-8F6D5B6C4E68}"/>
                </c:ext>
              </c:extLst>
            </c:dLbl>
            <c:dLbl>
              <c:idx val="1"/>
              <c:layout>
                <c:manualLayout>
                  <c:x val="-3.387720090991686E-2"/>
                  <c:y val="-3.6481714904877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81-6443-B1F8-8F6D5B6C4E68}"/>
                </c:ext>
              </c:extLst>
            </c:dLbl>
            <c:dLbl>
              <c:idx val="2"/>
              <c:layout>
                <c:manualLayout>
                  <c:x val="-7.2789847053019982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281-6443-B1F8-8F6D5B6C4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ACC7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'1_benchmark'!$W$147:$AA$147</c:f>
              <c:numCache>
                <c:formatCode>0%</c:formatCode>
                <c:ptCount val="5"/>
                <c:pt idx="0">
                  <c:v>0.24055415617128464</c:v>
                </c:pt>
                <c:pt idx="1">
                  <c:v>0.27329974811083124</c:v>
                </c:pt>
                <c:pt idx="2">
                  <c:v>0.34068010075566751</c:v>
                </c:pt>
                <c:pt idx="3">
                  <c:v>0.23110831234256926</c:v>
                </c:pt>
                <c:pt idx="4">
                  <c:v>0.2096977329974811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281-6443-B1F8-8F6D5B6C4E68}"/>
            </c:ext>
          </c:extLst>
        </c:ser>
        <c:ser>
          <c:idx val="4"/>
          <c:order val="4"/>
          <c:tx>
            <c:strRef>
              <c:f>'1_benchmark'!$V$148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1.45926859619508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81-6443-B1F8-8F6D5B6C4E68}"/>
                </c:ext>
              </c:extLst>
            </c:dLbl>
            <c:dLbl>
              <c:idx val="1"/>
              <c:layout>
                <c:manualLayout>
                  <c:x val="-3.387720090991686E-2"/>
                  <c:y val="4.3778057885853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281-6443-B1F8-8F6D5B6C4E68}"/>
                </c:ext>
              </c:extLst>
            </c:dLbl>
            <c:dLbl>
              <c:idx val="2"/>
              <c:layout>
                <c:manualLayout>
                  <c:x val="-3.5730184059588506E-2"/>
                  <c:y val="2.1889028942926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281-6443-B1F8-8F6D5B6C4E68}"/>
                </c:ext>
              </c:extLst>
            </c:dLbl>
            <c:dLbl>
              <c:idx val="3"/>
              <c:layout>
                <c:manualLayout>
                  <c:x val="-3.0171234610573704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281-6443-B1F8-8F6D5B6C4E68}"/>
                </c:ext>
              </c:extLst>
            </c:dLbl>
            <c:dLbl>
              <c:idx val="4"/>
              <c:layout>
                <c:manualLayout>
                  <c:x val="-3.5730184059588575E-2"/>
                  <c:y val="4.3778057885852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281-6443-B1F8-8F6D5B6C4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09C4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'1_benchmark'!$W$148:$AA$148</c:f>
              <c:numCache>
                <c:formatCode>0%</c:formatCode>
                <c:ptCount val="5"/>
                <c:pt idx="0">
                  <c:v>0.17821158690176322</c:v>
                </c:pt>
                <c:pt idx="1">
                  <c:v>0.22795969773299748</c:v>
                </c:pt>
                <c:pt idx="2">
                  <c:v>0.20340050377833754</c:v>
                </c:pt>
                <c:pt idx="3">
                  <c:v>0.15806045340050379</c:v>
                </c:pt>
                <c:pt idx="4">
                  <c:v>0.17821158690176322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B281-6443-B1F8-8F6D5B6C4E6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53280159"/>
        <c:axId val="446997039"/>
      </c:lineChart>
      <c:catAx>
        <c:axId val="55328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46997039"/>
        <c:crosses val="autoZero"/>
        <c:auto val="1"/>
        <c:lblAlgn val="ctr"/>
        <c:lblOffset val="100"/>
        <c:noMultiLvlLbl val="0"/>
      </c:catAx>
      <c:valAx>
        <c:axId val="44699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5328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date_time!$X$4</c:f>
              <c:strCache>
                <c:ptCount val="1"/>
                <c:pt idx="0">
                  <c:v>average index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date_time!$X$5:$X$16</c:f>
              <c:numCache>
                <c:formatCode>0.00</c:formatCode>
                <c:ptCount val="12"/>
                <c:pt idx="0">
                  <c:v>0.97926634768740062</c:v>
                </c:pt>
                <c:pt idx="1">
                  <c:v>0.84104199893673581</c:v>
                </c:pt>
                <c:pt idx="2">
                  <c:v>0.88888888888888884</c:v>
                </c:pt>
                <c:pt idx="3">
                  <c:v>0.77937267410951616</c:v>
                </c:pt>
                <c:pt idx="4">
                  <c:v>1.0079744816586917</c:v>
                </c:pt>
                <c:pt idx="5">
                  <c:v>0.99468367889420439</c:v>
                </c:pt>
                <c:pt idx="6">
                  <c:v>1.1844763423710791</c:v>
                </c:pt>
                <c:pt idx="7">
                  <c:v>1.1073896863370545</c:v>
                </c:pt>
                <c:pt idx="8">
                  <c:v>0.950026581605529</c:v>
                </c:pt>
                <c:pt idx="9">
                  <c:v>0.90590111642743176</c:v>
                </c:pt>
                <c:pt idx="10">
                  <c:v>1.2748538011695911</c:v>
                </c:pt>
                <c:pt idx="11">
                  <c:v>1.0861244019138749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5-E146-BB3D-37D347A9E3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5 brand interest overtime compared to Sealy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'1_benchmark'!$V$144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723089760400526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3F68A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'1_benchmark'!$W$144:$AA$144</c:f>
              <c:numCache>
                <c:formatCode>0%</c:formatCode>
                <c:ptCount val="5"/>
                <c:pt idx="0">
                  <c:v>0.5988664987405542</c:v>
                </c:pt>
                <c:pt idx="1">
                  <c:v>0.68010075566750627</c:v>
                </c:pt>
                <c:pt idx="2">
                  <c:v>0.81108312342569266</c:v>
                </c:pt>
                <c:pt idx="3">
                  <c:v>0.91687657430730474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AD-8C49-B8A7-2B4238EDE038}"/>
            </c:ext>
          </c:extLst>
        </c:ser>
        <c:ser>
          <c:idx val="1"/>
          <c:order val="1"/>
          <c:tx>
            <c:strRef>
              <c:f>'1_benchmark'!$V$145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91E-2"/>
                  <c:y val="-3.648171490487685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44B5C5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'1_benchmark'!$W$145:$AA$145</c:f>
              <c:numCache>
                <c:formatCode>0%</c:formatCode>
                <c:ptCount val="5"/>
                <c:pt idx="0">
                  <c:v>0.35831234256926953</c:v>
                </c:pt>
                <c:pt idx="1">
                  <c:v>0.51196473551637278</c:v>
                </c:pt>
                <c:pt idx="2">
                  <c:v>0.58312342569269526</c:v>
                </c:pt>
                <c:pt idx="3">
                  <c:v>0.62909319899244331</c:v>
                </c:pt>
                <c:pt idx="4">
                  <c:v>0.61838790931989929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AD-8C49-B8A7-2B4238EDE038}"/>
            </c:ext>
          </c:extLst>
        </c:ser>
        <c:ser>
          <c:idx val="2"/>
          <c:order val="2"/>
          <c:tx>
            <c:strRef>
              <c:f>'1_benchmark'!$V$146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-4.01298863953653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AD-8C49-B8A7-2B4238EDE038}"/>
                </c:ext>
              </c:extLst>
            </c:dLbl>
            <c:dLbl>
              <c:idx val="1"/>
              <c:layout>
                <c:manualLayout>
                  <c:x val="-3.5730184059588437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AD-8C49-B8A7-2B4238EDE038}"/>
                </c:ext>
              </c:extLst>
            </c:dLbl>
            <c:dLbl>
              <c:idx val="3"/>
              <c:layout>
                <c:manualLayout>
                  <c:x val="-3.8216099563848617E-2"/>
                  <c:y val="1.7886956092101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AD-8C49-B8A7-2B4238EDE038}"/>
                </c:ext>
              </c:extLst>
            </c:dLbl>
            <c:dLbl>
              <c:idx val="4"/>
              <c:layout>
                <c:manualLayout>
                  <c:x val="-3.2024217760245284E-2"/>
                  <c:y val="2.5537200433414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0DE7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'1_benchmark'!$W$146:$AA$146</c:f>
              <c:numCache>
                <c:formatCode>0%</c:formatCode>
                <c:ptCount val="5"/>
                <c:pt idx="0">
                  <c:v>0.40050377833753148</c:v>
                </c:pt>
                <c:pt idx="1">
                  <c:v>0.46788413098236775</c:v>
                </c:pt>
                <c:pt idx="2">
                  <c:v>0.44710327455919396</c:v>
                </c:pt>
                <c:pt idx="3">
                  <c:v>0.50818639798488663</c:v>
                </c:pt>
                <c:pt idx="4">
                  <c:v>0.52392947103274556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9AD-8C49-B8A7-2B4238EDE038}"/>
            </c:ext>
          </c:extLst>
        </c:ser>
        <c:ser>
          <c:idx val="3"/>
          <c:order val="3"/>
          <c:tx>
            <c:strRef>
              <c:f>'1_benchmark'!$V$147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63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9AD-8C49-B8A7-2B4238EDE038}"/>
                </c:ext>
              </c:extLst>
            </c:dLbl>
            <c:dLbl>
              <c:idx val="1"/>
              <c:layout>
                <c:manualLayout>
                  <c:x val="-3.387720090991686E-2"/>
                  <c:y val="-3.6481714904877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9AD-8C49-B8A7-2B4238EDE038}"/>
                </c:ext>
              </c:extLst>
            </c:dLbl>
            <c:dLbl>
              <c:idx val="2"/>
              <c:layout>
                <c:manualLayout>
                  <c:x val="-7.2789847053019982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ACC7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'1_benchmark'!$W$147:$AA$147</c:f>
              <c:numCache>
                <c:formatCode>0%</c:formatCode>
                <c:ptCount val="5"/>
                <c:pt idx="0">
                  <c:v>0.24055415617128464</c:v>
                </c:pt>
                <c:pt idx="1">
                  <c:v>0.27329974811083124</c:v>
                </c:pt>
                <c:pt idx="2">
                  <c:v>0.34068010075566751</c:v>
                </c:pt>
                <c:pt idx="3">
                  <c:v>0.23110831234256926</c:v>
                </c:pt>
                <c:pt idx="4">
                  <c:v>0.2096977329974811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9AD-8C49-B8A7-2B4238EDE038}"/>
            </c:ext>
          </c:extLst>
        </c:ser>
        <c:ser>
          <c:idx val="4"/>
          <c:order val="4"/>
          <c:tx>
            <c:strRef>
              <c:f>'1_benchmark'!$V$148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1.45926859619508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9AD-8C49-B8A7-2B4238EDE038}"/>
                </c:ext>
              </c:extLst>
            </c:dLbl>
            <c:dLbl>
              <c:idx val="1"/>
              <c:layout>
                <c:manualLayout>
                  <c:x val="-3.387720090991686E-2"/>
                  <c:y val="4.3778057885853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9AD-8C49-B8A7-2B4238EDE038}"/>
                </c:ext>
              </c:extLst>
            </c:dLbl>
            <c:dLbl>
              <c:idx val="2"/>
              <c:layout>
                <c:manualLayout>
                  <c:x val="-3.5730184059588506E-2"/>
                  <c:y val="2.1889028942926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9AD-8C49-B8A7-2B4238EDE038}"/>
                </c:ext>
              </c:extLst>
            </c:dLbl>
            <c:dLbl>
              <c:idx val="3"/>
              <c:layout>
                <c:manualLayout>
                  <c:x val="-3.0171234610573704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9AD-8C49-B8A7-2B4238EDE038}"/>
                </c:ext>
              </c:extLst>
            </c:dLbl>
            <c:dLbl>
              <c:idx val="4"/>
              <c:layout>
                <c:manualLayout>
                  <c:x val="-3.5730184059588575E-2"/>
                  <c:y val="4.3778057885852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09C4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'1_benchmark'!$W$148:$AA$148</c:f>
              <c:numCache>
                <c:formatCode>0%</c:formatCode>
                <c:ptCount val="5"/>
                <c:pt idx="0">
                  <c:v>0.17821158690176322</c:v>
                </c:pt>
                <c:pt idx="1">
                  <c:v>0.22795969773299748</c:v>
                </c:pt>
                <c:pt idx="2">
                  <c:v>0.20340050377833754</c:v>
                </c:pt>
                <c:pt idx="3">
                  <c:v>0.15806045340050379</c:v>
                </c:pt>
                <c:pt idx="4">
                  <c:v>0.17821158690176322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19AD-8C49-B8A7-2B4238EDE03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53280159"/>
        <c:axId val="446997039"/>
      </c:lineChart>
      <c:catAx>
        <c:axId val="55328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46997039"/>
        <c:crosses val="autoZero"/>
        <c:auto val="1"/>
        <c:lblAlgn val="ctr"/>
        <c:lblOffset val="100"/>
        <c:noMultiLvlLbl val="0"/>
      </c:catAx>
      <c:valAx>
        <c:axId val="44699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5328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Total Sealy interest with posturepedic specific search split 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'1_benchmark'!$V$182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'1_benchmark'!$W$186:$AA$186</c:f>
              <c:numCache>
                <c:formatCode>_(* #,##0.00_);_(* \(#,##0.00\);_(* "-"??_);_(@_)</c:formatCode>
                <c:ptCount val="5"/>
                <c:pt idx="0">
                  <c:v>0.41309823677581864</c:v>
                </c:pt>
                <c:pt idx="1">
                  <c:v>0.49433249370277077</c:v>
                </c:pt>
                <c:pt idx="2">
                  <c:v>0.68073047858942071</c:v>
                </c:pt>
                <c:pt idx="3">
                  <c:v>0.76196473551637278</c:v>
                </c:pt>
                <c:pt idx="4">
                  <c:v>0.75566750629722923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5-1346-B9D1-0C6DC80BC662}"/>
            </c:ext>
          </c:extLst>
        </c:ser>
        <c:ser>
          <c:idx val="0"/>
          <c:order val="1"/>
          <c:tx>
            <c:strRef>
              <c:f>'1_benchmark'!$V$181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'1_benchmark'!$W$185:$AA$185</c:f>
              <c:numCache>
                <c:formatCode>_(* #,##0.00_);_(* \(#,##0.00\);_(* "-"??_);_(@_)</c:formatCode>
                <c:ptCount val="5"/>
                <c:pt idx="0">
                  <c:v>0.1857682619647355</c:v>
                </c:pt>
                <c:pt idx="1">
                  <c:v>0.1857682619647355</c:v>
                </c:pt>
                <c:pt idx="2">
                  <c:v>0.13035264483627204</c:v>
                </c:pt>
                <c:pt idx="3">
                  <c:v>0.15491183879093198</c:v>
                </c:pt>
                <c:pt idx="4">
                  <c:v>0.24433249370277077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5-1346-B9D1-0C6DC80BC6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7834287"/>
        <c:axId val="598510287"/>
      </c:barChart>
      <c:catAx>
        <c:axId val="59783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8510287"/>
        <c:crosses val="autoZero"/>
        <c:auto val="1"/>
        <c:lblAlgn val="ctr"/>
        <c:lblOffset val="100"/>
        <c:noMultiLvlLbl val="0"/>
      </c:catAx>
      <c:valAx>
        <c:axId val="598510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783428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Proprtion of Sealy search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'1_benchmark'!$V$200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'1_benchmark'!$W$200:$AA$200</c:f>
              <c:numCache>
                <c:formatCode>0%</c:formatCode>
                <c:ptCount val="5"/>
                <c:pt idx="0">
                  <c:v>0.68980021030494221</c:v>
                </c:pt>
                <c:pt idx="1">
                  <c:v>0.72685185185185186</c:v>
                </c:pt>
                <c:pt idx="2">
                  <c:v>0.8392857142857143</c:v>
                </c:pt>
                <c:pt idx="3">
                  <c:v>0.83104395604395609</c:v>
                </c:pt>
                <c:pt idx="4">
                  <c:v>0.75566750629722923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D-EA47-9790-C7CBCF54FC60}"/>
            </c:ext>
          </c:extLst>
        </c:ser>
        <c:ser>
          <c:idx val="0"/>
          <c:order val="1"/>
          <c:tx>
            <c:strRef>
              <c:f>'1_benchmark'!$V$199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'1_benchmark'!$W$199:$AA$199</c:f>
              <c:numCache>
                <c:formatCode>0%</c:formatCode>
                <c:ptCount val="5"/>
                <c:pt idx="0">
                  <c:v>0.31019978969505785</c:v>
                </c:pt>
                <c:pt idx="1">
                  <c:v>0.27314814814814814</c:v>
                </c:pt>
                <c:pt idx="2">
                  <c:v>0.16071428571428573</c:v>
                </c:pt>
                <c:pt idx="3">
                  <c:v>0.16895604395604397</c:v>
                </c:pt>
                <c:pt idx="4">
                  <c:v>0.24433249370277077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DD-EA47-9790-C7CBCF54FC6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6617359"/>
        <c:axId val="596469327"/>
      </c:barChart>
      <c:catAx>
        <c:axId val="59661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469327"/>
        <c:crosses val="autoZero"/>
        <c:auto val="1"/>
        <c:lblAlgn val="ctr"/>
        <c:lblOffset val="100"/>
        <c:noMultiLvlLbl val="0"/>
      </c:catAx>
      <c:valAx>
        <c:axId val="59646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61735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Market</a:t>
            </a:r>
            <a:r>
              <a:rPr lang="en-GB" baseline="0"/>
              <a:t> share by brand</a:t>
            </a:r>
            <a:endParaRPr lang="en-GB"/>
          </a:p>
        </c:rich>
      </c:tx>
      <c:layout>
        <c:manualLayout>
          <c:xMode val="edge"/>
          <c:yMode val="edge"/>
          <c:x val="0.39227347940203122"/>
          <c:y val="2.334913996568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'1_benchmark'!$V$62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'1_benchmark'!$W$62:$AA$62</c:f>
              <c:numCache>
                <c:formatCode>0%</c:formatCode>
                <c:ptCount val="5"/>
                <c:pt idx="0">
                  <c:v>0.25849415602065778</c:v>
                </c:pt>
                <c:pt idx="1">
                  <c:v>0.25732666190135811</c:v>
                </c:pt>
                <c:pt idx="2">
                  <c:v>0.27178729689807979</c:v>
                </c:pt>
                <c:pt idx="3">
                  <c:v>0.29497568881685576</c:v>
                </c:pt>
                <c:pt idx="4">
                  <c:v>0.31627165903206533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5-A84A-AD3B-4433001EC546}"/>
            </c:ext>
          </c:extLst>
        </c:ser>
        <c:ser>
          <c:idx val="1"/>
          <c:order val="1"/>
          <c:tx>
            <c:strRef>
              <c:f>'1_benchmark'!$V$63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'1_benchmark'!$W$63:$AA$63</c:f>
              <c:numCache>
                <c:formatCode>0%</c:formatCode>
                <c:ptCount val="5"/>
                <c:pt idx="0">
                  <c:v>0.154661592824137</c:v>
                </c:pt>
                <c:pt idx="1">
                  <c:v>0.1937097927090779</c:v>
                </c:pt>
                <c:pt idx="2">
                  <c:v>0.19539987339101075</c:v>
                </c:pt>
                <c:pt idx="3">
                  <c:v>0.20239059967585088</c:v>
                </c:pt>
                <c:pt idx="4">
                  <c:v>0.19557857000597489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5-A84A-AD3B-4433001EC546}"/>
            </c:ext>
          </c:extLst>
        </c:ser>
        <c:ser>
          <c:idx val="2"/>
          <c:order val="2"/>
          <c:tx>
            <c:strRef>
              <c:f>'1_benchmark'!$V$64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'1_benchmark'!$W$64:$AA$64</c:f>
              <c:numCache>
                <c:formatCode>0%</c:formatCode>
                <c:ptCount val="5"/>
                <c:pt idx="0">
                  <c:v>0.1728730633324273</c:v>
                </c:pt>
                <c:pt idx="1">
                  <c:v>0.17703121277102693</c:v>
                </c:pt>
                <c:pt idx="2">
                  <c:v>0.14982063726524583</c:v>
                </c:pt>
                <c:pt idx="3">
                  <c:v>0.16349270664505672</c:v>
                </c:pt>
                <c:pt idx="4">
                  <c:v>0.16570404301931885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5-A84A-AD3B-4433001EC546}"/>
            </c:ext>
          </c:extLst>
        </c:ser>
        <c:ser>
          <c:idx val="3"/>
          <c:order val="3"/>
          <c:tx>
            <c:strRef>
              <c:f>'1_benchmark'!$V$65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'1_benchmark'!$W$65:$AA$65</c:f>
              <c:numCache>
                <c:formatCode>0%</c:formatCode>
                <c:ptCount val="5"/>
                <c:pt idx="0">
                  <c:v>0.10383256319652079</c:v>
                </c:pt>
                <c:pt idx="1">
                  <c:v>0.10340719561591613</c:v>
                </c:pt>
                <c:pt idx="2">
                  <c:v>0.11415910529647605</c:v>
                </c:pt>
                <c:pt idx="3">
                  <c:v>7.4351701782820093E-2</c:v>
                </c:pt>
                <c:pt idx="4">
                  <c:v>6.6321449910376418E-2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B5-A84A-AD3B-4433001EC546}"/>
            </c:ext>
          </c:extLst>
        </c:ser>
        <c:ser>
          <c:idx val="4"/>
          <c:order val="4"/>
          <c:tx>
            <c:strRef>
              <c:f>'1_benchmark'!$V$66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'1_benchmark'!$W$66:$AA$66</c:f>
              <c:numCache>
                <c:formatCode>0%</c:formatCode>
                <c:ptCount val="5"/>
                <c:pt idx="0">
                  <c:v>7.6923076923076927E-2</c:v>
                </c:pt>
                <c:pt idx="1">
                  <c:v>8.6252084822492261E-2</c:v>
                </c:pt>
                <c:pt idx="2">
                  <c:v>6.8157839206583665E-2</c:v>
                </c:pt>
                <c:pt idx="3">
                  <c:v>5.0850891410048622E-2</c:v>
                </c:pt>
                <c:pt idx="4">
                  <c:v>5.6363274248157735E-2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B5-A84A-AD3B-4433001EC546}"/>
            </c:ext>
          </c:extLst>
        </c:ser>
        <c:ser>
          <c:idx val="5"/>
          <c:order val="5"/>
          <c:tx>
            <c:strRef>
              <c:f>'1_benchmark'!$V$67</c:f>
              <c:strCache>
                <c:ptCount val="1"/>
                <c:pt idx="0">
                  <c:v>Bravo other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'1_benchmark'!$W$67:$AA$67</c:f>
              <c:numCache>
                <c:formatCode>0%</c:formatCode>
                <c:ptCount val="5"/>
                <c:pt idx="0">
                  <c:v>8.8339222614840979E-2</c:v>
                </c:pt>
                <c:pt idx="1">
                  <c:v>8.1486776268763411E-2</c:v>
                </c:pt>
                <c:pt idx="2">
                  <c:v>7.5965393542941545E-2</c:v>
                </c:pt>
                <c:pt idx="3">
                  <c:v>9.157212317666126E-2</c:v>
                </c:pt>
                <c:pt idx="4">
                  <c:v>9.0619398526189998E-2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2B5-A84A-AD3B-4433001EC546}"/>
            </c:ext>
          </c:extLst>
        </c:ser>
        <c:ser>
          <c:idx val="6"/>
          <c:order val="6"/>
          <c:tx>
            <c:strRef>
              <c:f>'1_benchmark'!$V$68</c:f>
              <c:strCache>
                <c:ptCount val="1"/>
                <c:pt idx="0">
                  <c:v>Competitor other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'1_benchmark'!$W$68:$AA$68</c:f>
              <c:numCache>
                <c:formatCode>0%</c:formatCode>
                <c:ptCount val="5"/>
                <c:pt idx="0">
                  <c:v>0.14487632508833914</c:v>
                </c:pt>
                <c:pt idx="1">
                  <c:v>0.10078627591136524</c:v>
                </c:pt>
                <c:pt idx="2">
                  <c:v>0.12470985439966231</c:v>
                </c:pt>
                <c:pt idx="3">
                  <c:v>0.12236628849270659</c:v>
                </c:pt>
                <c:pt idx="4">
                  <c:v>0.10914160525791683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B5-A84A-AD3B-4433001EC5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313855"/>
        <c:axId val="495145775"/>
      </c:barChart>
      <c:catAx>
        <c:axId val="4553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95145775"/>
        <c:crosses val="autoZero"/>
        <c:auto val="1"/>
        <c:lblAlgn val="ctr"/>
        <c:lblOffset val="100"/>
        <c:noMultiLvlLbl val="0"/>
      </c:catAx>
      <c:valAx>
        <c:axId val="4951457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531385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Sealy Brands: indexed to 2017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'1_benchmark'!$W$112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'1_benchmark'!$X$112:$AB$112</c:f>
              <c:numCache>
                <c:formatCode>0.00</c:formatCode>
                <c:ptCount val="5"/>
                <c:pt idx="0">
                  <c:v>1</c:v>
                </c:pt>
                <c:pt idx="1">
                  <c:v>1.13564668769716</c:v>
                </c:pt>
                <c:pt idx="2">
                  <c:v>1.3543638275499399</c:v>
                </c:pt>
                <c:pt idx="3">
                  <c:v>1.5310199789695</c:v>
                </c:pt>
                <c:pt idx="4">
                  <c:v>1.66982124079915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18-FF45-9987-7B92495E2627}"/>
            </c:ext>
          </c:extLst>
        </c:ser>
        <c:ser>
          <c:idx val="1"/>
          <c:order val="1"/>
          <c:tx>
            <c:strRef>
              <c:f>'1_benchmark'!$W$113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'1_benchmark'!$X$113:$AB$113</c:f>
              <c:numCache>
                <c:formatCode>0.00</c:formatCode>
                <c:ptCount val="5"/>
                <c:pt idx="0">
                  <c:v>1</c:v>
                </c:pt>
                <c:pt idx="1">
                  <c:v>1.2322580645161201</c:v>
                </c:pt>
                <c:pt idx="2">
                  <c:v>1.0967741935483799</c:v>
                </c:pt>
                <c:pt idx="3">
                  <c:v>1.4</c:v>
                </c:pt>
                <c:pt idx="4">
                  <c:v>1.3161290322580601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8-FF45-9987-7B92495E2627}"/>
            </c:ext>
          </c:extLst>
        </c:ser>
        <c:ser>
          <c:idx val="2"/>
          <c:order val="2"/>
          <c:tx>
            <c:strRef>
              <c:f>'1_benchmark'!$W$114</c:f>
              <c:strCache>
                <c:ptCount val="1"/>
                <c:pt idx="0">
                  <c:v>Slumberland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'1_benchmark'!$X$114:$AB$114</c:f>
              <c:numCache>
                <c:formatCode>0.00</c:formatCode>
                <c:ptCount val="5"/>
                <c:pt idx="0">
                  <c:v>1</c:v>
                </c:pt>
                <c:pt idx="1">
                  <c:v>0.569620253164557</c:v>
                </c:pt>
                <c:pt idx="2">
                  <c:v>1.34177215189873</c:v>
                </c:pt>
                <c:pt idx="3">
                  <c:v>1.0632911392405</c:v>
                </c:pt>
                <c:pt idx="4">
                  <c:v>1.96202531645569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8-FF45-9987-7B92495E2627}"/>
            </c:ext>
          </c:extLst>
        </c:ser>
        <c:ser>
          <c:idx val="3"/>
          <c:order val="3"/>
          <c:tx>
            <c:strRef>
              <c:f>'1_benchmark'!$W$115</c:f>
              <c:strCache>
                <c:ptCount val="1"/>
                <c:pt idx="0">
                  <c:v>King Koil - combined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'1_benchmark'!$X$115:$AB$115</c:f>
              <c:numCache>
                <c:formatCode>0.00</c:formatCode>
                <c:ptCount val="5"/>
                <c:pt idx="0">
                  <c:v>1</c:v>
                </c:pt>
                <c:pt idx="1">
                  <c:v>1.16483516483516</c:v>
                </c:pt>
                <c:pt idx="2">
                  <c:v>0.92307692307692302</c:v>
                </c:pt>
                <c:pt idx="3">
                  <c:v>1.6593406593406499</c:v>
                </c:pt>
                <c:pt idx="4">
                  <c:v>1.0549450549450501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8-FF45-9987-7B92495E2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907583"/>
        <c:axId val="488909231"/>
      </c:lineChart>
      <c:catAx>
        <c:axId val="48890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88909231"/>
        <c:crosses val="autoZero"/>
        <c:auto val="1"/>
        <c:lblAlgn val="ctr"/>
        <c:lblOffset val="100"/>
        <c:noMultiLvlLbl val="0"/>
      </c:catAx>
      <c:valAx>
        <c:axId val="48890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Indeedx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88907583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competitor brands: index to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'1_benchmark'!$W$127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'1_benchmark'!$X$127:$AB$127</c:f>
              <c:numCache>
                <c:formatCode>0.00</c:formatCode>
                <c:ptCount val="5"/>
                <c:pt idx="0">
                  <c:v>1</c:v>
                </c:pt>
                <c:pt idx="1">
                  <c:v>1.42882249560632</c:v>
                </c:pt>
                <c:pt idx="2">
                  <c:v>1.6274165202108899</c:v>
                </c:pt>
                <c:pt idx="3">
                  <c:v>1.7557117750439299</c:v>
                </c:pt>
                <c:pt idx="4">
                  <c:v>1.72583479789103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6A-AC43-BD03-F7A825EBAF6A}"/>
            </c:ext>
          </c:extLst>
        </c:ser>
        <c:ser>
          <c:idx val="1"/>
          <c:order val="1"/>
          <c:tx>
            <c:strRef>
              <c:f>'1_benchmark'!$W$128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'1_benchmark'!$X$128:$AB$128</c:f>
              <c:numCache>
                <c:formatCode>0.00</c:formatCode>
                <c:ptCount val="5"/>
                <c:pt idx="0">
                  <c:v>1</c:v>
                </c:pt>
                <c:pt idx="1">
                  <c:v>1.1682389937106901</c:v>
                </c:pt>
                <c:pt idx="2">
                  <c:v>1.1163522012578599</c:v>
                </c:pt>
                <c:pt idx="3">
                  <c:v>1.2688679245283001</c:v>
                </c:pt>
                <c:pt idx="4">
                  <c:v>1.3081761006289301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6A-AC43-BD03-F7A825EBAF6A}"/>
            </c:ext>
          </c:extLst>
        </c:ser>
        <c:ser>
          <c:idx val="2"/>
          <c:order val="2"/>
          <c:tx>
            <c:strRef>
              <c:f>'1_benchmark'!$W$129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'1_benchmark'!$X$129:$AB$129</c:f>
              <c:numCache>
                <c:formatCode>0.00</c:formatCode>
                <c:ptCount val="5"/>
                <c:pt idx="0">
                  <c:v>1</c:v>
                </c:pt>
                <c:pt idx="1">
                  <c:v>1.13612565445026</c:v>
                </c:pt>
                <c:pt idx="2">
                  <c:v>1.4162303664921401</c:v>
                </c:pt>
                <c:pt idx="3">
                  <c:v>0.96073298429319298</c:v>
                </c:pt>
                <c:pt idx="4">
                  <c:v>0.87172774869109904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6A-AC43-BD03-F7A825EBAF6A}"/>
            </c:ext>
          </c:extLst>
        </c:ser>
        <c:ser>
          <c:idx val="3"/>
          <c:order val="3"/>
          <c:tx>
            <c:strRef>
              <c:f>'1_benchmark'!$W$130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'1_benchmark'!$X$130:$AB$130</c:f>
              <c:numCache>
                <c:formatCode>0.00</c:formatCode>
                <c:ptCount val="5"/>
                <c:pt idx="0">
                  <c:v>1</c:v>
                </c:pt>
                <c:pt idx="1">
                  <c:v>1.27915194346289</c:v>
                </c:pt>
                <c:pt idx="2">
                  <c:v>1.1413427561837399</c:v>
                </c:pt>
                <c:pt idx="3">
                  <c:v>0.88692579505300295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6A-AC43-BD03-F7A825EBAF6A}"/>
            </c:ext>
          </c:extLst>
        </c:ser>
        <c:ser>
          <c:idx val="4"/>
          <c:order val="4"/>
          <c:tx>
            <c:strRef>
              <c:f>'1_benchmark'!$W$131</c:f>
              <c:strCache>
                <c:ptCount val="1"/>
                <c:pt idx="0">
                  <c:v>Rest Assured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'1_benchmark'!$X$131:$AB$131</c:f>
              <c:numCache>
                <c:formatCode>0.00</c:formatCode>
                <c:ptCount val="5"/>
                <c:pt idx="0">
                  <c:v>1</c:v>
                </c:pt>
                <c:pt idx="1">
                  <c:v>0.85909090909090902</c:v>
                </c:pt>
                <c:pt idx="2">
                  <c:v>1.0590909090909</c:v>
                </c:pt>
                <c:pt idx="3">
                  <c:v>1.3181818181818099</c:v>
                </c:pt>
                <c:pt idx="4">
                  <c:v>1.16818181818181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6A-AC43-BD03-F7A825EBAF6A}"/>
            </c:ext>
          </c:extLst>
        </c:ser>
        <c:ser>
          <c:idx val="5"/>
          <c:order val="5"/>
          <c:tx>
            <c:strRef>
              <c:f>'1_benchmark'!$W$132</c:f>
              <c:strCache>
                <c:ptCount val="1"/>
                <c:pt idx="0">
                  <c:v>Serta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'1_benchmark'!$X$132:$AB$132</c:f>
              <c:numCache>
                <c:formatCode>0.00</c:formatCode>
                <c:ptCount val="5"/>
                <c:pt idx="0">
                  <c:v>1</c:v>
                </c:pt>
                <c:pt idx="1">
                  <c:v>0.84862385321100897</c:v>
                </c:pt>
                <c:pt idx="2">
                  <c:v>1.3394495412844001</c:v>
                </c:pt>
                <c:pt idx="3">
                  <c:v>1.2064220183486201</c:v>
                </c:pt>
                <c:pt idx="4">
                  <c:v>1.0137614678899001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6A-AC43-BD03-F7A825EBAF6A}"/>
            </c:ext>
          </c:extLst>
        </c:ser>
        <c:ser>
          <c:idx val="6"/>
          <c:order val="6"/>
          <c:tx>
            <c:strRef>
              <c:f>'1_benchmark'!$W$133</c:f>
              <c:strCache>
                <c:ptCount val="1"/>
                <c:pt idx="0">
                  <c:v>Dunlopillo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'1_benchmark'!$X$133:$AB$133</c:f>
              <c:numCache>
                <c:formatCode>0.00</c:formatCode>
                <c:ptCount val="5"/>
                <c:pt idx="0">
                  <c:v>1</c:v>
                </c:pt>
                <c:pt idx="1">
                  <c:v>0.56976744186046502</c:v>
                </c:pt>
                <c:pt idx="2">
                  <c:v>0.41860465116279</c:v>
                </c:pt>
                <c:pt idx="3">
                  <c:v>0.59302325581395299</c:v>
                </c:pt>
                <c:pt idx="4">
                  <c:v>0.75581395348837199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A6A-AC43-BD03-F7A825EBA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019503"/>
        <c:axId val="627761391"/>
      </c:lineChart>
      <c:catAx>
        <c:axId val="62801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27761391"/>
        <c:crosses val="autoZero"/>
        <c:auto val="1"/>
        <c:lblAlgn val="ctr"/>
        <c:lblOffset val="100"/>
        <c:noMultiLvlLbl val="0"/>
      </c:catAx>
      <c:valAx>
        <c:axId val="62776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28019503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Proportion of interest in Bravo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'1_benchmark'!$W$82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'1_benchmark'!$X$82:$AB$82</c:f>
              <c:numCache>
                <c:formatCode>0%</c:formatCode>
                <c:ptCount val="5"/>
                <c:pt idx="0">
                  <c:v>0.74529780564263326</c:v>
                </c:pt>
                <c:pt idx="1">
                  <c:v>0.759493670886076</c:v>
                </c:pt>
                <c:pt idx="2">
                  <c:v>0.78155339805825241</c:v>
                </c:pt>
                <c:pt idx="3">
                  <c:v>0.76310272536687629</c:v>
                </c:pt>
                <c:pt idx="4">
                  <c:v>0.77728830151737638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8-4E48-9A7D-265697F3ACC8}"/>
            </c:ext>
          </c:extLst>
        </c:ser>
        <c:ser>
          <c:idx val="1"/>
          <c:order val="1"/>
          <c:tx>
            <c:strRef>
              <c:f>'1_benchmark'!$W$83</c:f>
              <c:strCache>
                <c:ptCount val="1"/>
                <c:pt idx="0">
                  <c:v>Edblo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'1_benchmark'!$X$83:$AB$83</c:f>
              <c:numCache>
                <c:formatCode>0%</c:formatCode>
                <c:ptCount val="5"/>
                <c:pt idx="0">
                  <c:v>0.12147335423197492</c:v>
                </c:pt>
                <c:pt idx="1">
                  <c:v>0.13431786216596342</c:v>
                </c:pt>
                <c:pt idx="2">
                  <c:v>0.10315533980582524</c:v>
                </c:pt>
                <c:pt idx="3">
                  <c:v>0.11373165618448637</c:v>
                </c:pt>
                <c:pt idx="4">
                  <c:v>9.9853157121879588E-2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08-4E48-9A7D-265697F3ACC8}"/>
            </c:ext>
          </c:extLst>
        </c:ser>
        <c:ser>
          <c:idx val="2"/>
          <c:order val="2"/>
          <c:tx>
            <c:strRef>
              <c:f>'1_benchmark'!$W$84</c:f>
              <c:strCache>
                <c:ptCount val="1"/>
                <c:pt idx="0">
                  <c:v>Slumberland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'1_benchmark'!$X$84:$AB$84</c:f>
              <c:numCache>
                <c:formatCode>0%</c:formatCode>
                <c:ptCount val="5"/>
                <c:pt idx="0">
                  <c:v>6.1912225705329151E-2</c:v>
                </c:pt>
                <c:pt idx="1">
                  <c:v>3.1645569620253167E-2</c:v>
                </c:pt>
                <c:pt idx="2">
                  <c:v>6.4320388349514562E-2</c:v>
                </c:pt>
                <c:pt idx="3">
                  <c:v>4.40251572327044E-2</c:v>
                </c:pt>
                <c:pt idx="4">
                  <c:v>7.586882036221243E-2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08-4E48-9A7D-265697F3ACC8}"/>
            </c:ext>
          </c:extLst>
        </c:ser>
        <c:ser>
          <c:idx val="3"/>
          <c:order val="3"/>
          <c:tx>
            <c:strRef>
              <c:f>'1_benchmark'!$W$85</c:f>
              <c:strCache>
                <c:ptCount val="1"/>
                <c:pt idx="0">
                  <c:v>King Koil - combined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'1_benchmark'!$X$85:$AB$85</c:f>
              <c:numCache>
                <c:formatCode>0%</c:formatCode>
                <c:ptCount val="5"/>
                <c:pt idx="0">
                  <c:v>7.1316614420062693E-2</c:v>
                </c:pt>
                <c:pt idx="1">
                  <c:v>7.4542897327707455E-2</c:v>
                </c:pt>
                <c:pt idx="2">
                  <c:v>5.0970873786407765E-2</c:v>
                </c:pt>
                <c:pt idx="3">
                  <c:v>7.914046121593292E-2</c:v>
                </c:pt>
                <c:pt idx="4">
                  <c:v>4.6989720998531569E-2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08-4E48-9A7D-265697F3AC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61558239"/>
        <c:axId val="461559887"/>
      </c:barChart>
      <c:catAx>
        <c:axId val="461558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61559887"/>
        <c:crosses val="autoZero"/>
        <c:auto val="1"/>
        <c:lblAlgn val="ctr"/>
        <c:lblOffset val="100"/>
        <c:noMultiLvlLbl val="0"/>
      </c:catAx>
      <c:valAx>
        <c:axId val="46155988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6155823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Proportion of interest in rest of market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'1_benchmark'!$W$94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'1_benchmark'!$X$94:$AB$94</c:f>
              <c:numCache>
                <c:formatCode>0%</c:formatCode>
                <c:ptCount val="5"/>
                <c:pt idx="0">
                  <c:v>0.23678734914689969</c:v>
                </c:pt>
                <c:pt idx="1">
                  <c:v>0.29297297297297298</c:v>
                </c:pt>
                <c:pt idx="2">
                  <c:v>0.29957942413458427</c:v>
                </c:pt>
                <c:pt idx="3">
                  <c:v>0.32992073976221931</c:v>
                </c:pt>
                <c:pt idx="4">
                  <c:v>0.3297515110812626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B-064A-99EE-49D79535274C}"/>
            </c:ext>
          </c:extLst>
        </c:ser>
        <c:ser>
          <c:idx val="1"/>
          <c:order val="1"/>
          <c:tx>
            <c:strRef>
              <c:f>'1_benchmark'!$W$95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'1_benchmark'!$X$95:$AB$95</c:f>
              <c:numCache>
                <c:formatCode>0%</c:formatCode>
                <c:ptCount val="5"/>
                <c:pt idx="0">
                  <c:v>0.26466916354556802</c:v>
                </c:pt>
                <c:pt idx="1">
                  <c:v>0.26774774774774773</c:v>
                </c:pt>
                <c:pt idx="2">
                  <c:v>0.22969912649627952</c:v>
                </c:pt>
                <c:pt idx="3">
                  <c:v>0.26651254953764864</c:v>
                </c:pt>
                <c:pt idx="4">
                  <c:v>0.27938213566151782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B-064A-99EE-49D79535274C}"/>
            </c:ext>
          </c:extLst>
        </c:ser>
        <c:ser>
          <c:idx val="2"/>
          <c:order val="2"/>
          <c:tx>
            <c:strRef>
              <c:f>'1_benchmark'!$W$96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'1_benchmark'!$X$96:$AB$96</c:f>
              <c:numCache>
                <c:formatCode>0%</c:formatCode>
                <c:ptCount val="5"/>
                <c:pt idx="0">
                  <c:v>0.15896795672076572</c:v>
                </c:pt>
                <c:pt idx="1">
                  <c:v>0.15639639639639641</c:v>
                </c:pt>
                <c:pt idx="2">
                  <c:v>0.17502426399223553</c:v>
                </c:pt>
                <c:pt idx="3">
                  <c:v>0.12120211360634082</c:v>
                </c:pt>
                <c:pt idx="4">
                  <c:v>0.11182001343183344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4B-064A-99EE-49D79535274C}"/>
            </c:ext>
          </c:extLst>
        </c:ser>
        <c:ser>
          <c:idx val="3"/>
          <c:order val="3"/>
          <c:tx>
            <c:strRef>
              <c:f>'1_benchmark'!$W$97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'1_benchmark'!$X$97:$AB$97</c:f>
              <c:numCache>
                <c:formatCode>0%</c:formatCode>
                <c:ptCount val="5"/>
                <c:pt idx="0">
                  <c:v>0.11776945484810654</c:v>
                </c:pt>
                <c:pt idx="1">
                  <c:v>0.13045045045045045</c:v>
                </c:pt>
                <c:pt idx="2">
                  <c:v>0.1044969265609835</c:v>
                </c:pt>
                <c:pt idx="3">
                  <c:v>8.2892998678996035E-2</c:v>
                </c:pt>
                <c:pt idx="4">
                  <c:v>9.5030221625251848E-2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4B-064A-99EE-49D79535274C}"/>
            </c:ext>
          </c:extLst>
        </c:ser>
        <c:ser>
          <c:idx val="4"/>
          <c:order val="4"/>
          <c:tx>
            <c:strRef>
              <c:f>'1_benchmark'!$W$98</c:f>
              <c:strCache>
                <c:ptCount val="1"/>
                <c:pt idx="0">
                  <c:v>Rest Assured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'1_benchmark'!$X$98:$AB$98</c:f>
              <c:numCache>
                <c:formatCode>0%</c:formatCode>
                <c:ptCount val="5"/>
                <c:pt idx="0">
                  <c:v>9.1552226383687055E-2</c:v>
                </c:pt>
                <c:pt idx="1">
                  <c:v>6.8108108108108106E-2</c:v>
                </c:pt>
                <c:pt idx="2">
                  <c:v>7.5380135878356513E-2</c:v>
                </c:pt>
                <c:pt idx="3">
                  <c:v>9.577278731836196E-2</c:v>
                </c:pt>
                <c:pt idx="4">
                  <c:v>8.629952988582941E-2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4B-064A-99EE-49D79535274C}"/>
            </c:ext>
          </c:extLst>
        </c:ser>
        <c:ser>
          <c:idx val="5"/>
          <c:order val="5"/>
          <c:tx>
            <c:strRef>
              <c:f>'1_benchmark'!$W$99</c:f>
              <c:strCache>
                <c:ptCount val="1"/>
                <c:pt idx="0">
                  <c:v>Serta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'1_benchmark'!$X$99:$AB$99</c:f>
              <c:numCache>
                <c:formatCode>0%</c:formatCode>
                <c:ptCount val="5"/>
                <c:pt idx="0">
                  <c:v>9.0719933416562634E-2</c:v>
                </c:pt>
                <c:pt idx="1">
                  <c:v>6.6666666666666666E-2</c:v>
                </c:pt>
                <c:pt idx="2">
                  <c:v>9.4467809770300878E-2</c:v>
                </c:pt>
                <c:pt idx="3">
                  <c:v>8.6856010568031702E-2</c:v>
                </c:pt>
                <c:pt idx="4">
                  <c:v>7.4210879785090667E-2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4B-064A-99EE-49D79535274C}"/>
            </c:ext>
          </c:extLst>
        </c:ser>
        <c:ser>
          <c:idx val="6"/>
          <c:order val="6"/>
          <c:tx>
            <c:strRef>
              <c:f>'1_benchmark'!$W$100</c:f>
              <c:strCache>
                <c:ptCount val="1"/>
                <c:pt idx="0">
                  <c:v>Dunlopillo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43539753023657E-17"/>
                  <c:y val="-2.29703024736664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D4B-064A-99EE-49D79535274C}"/>
                </c:ext>
              </c:extLst>
            </c:dLbl>
            <c:dLbl>
              <c:idx val="1"/>
              <c:layout>
                <c:manualLayout>
                  <c:x val="-5.087079506047314E-17"/>
                  <c:y val="-3.21584234631330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4B-064A-99EE-49D79535274C}"/>
                </c:ext>
              </c:extLst>
            </c:dLbl>
            <c:dLbl>
              <c:idx val="2"/>
              <c:layout>
                <c:manualLayout>
                  <c:x val="0"/>
                  <c:y val="-2.29703024736664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D4B-064A-99EE-49D79535274C}"/>
                </c:ext>
              </c:extLst>
            </c:dLbl>
            <c:dLbl>
              <c:idx val="3"/>
              <c:layout>
                <c:manualLayout>
                  <c:x val="-1.0174159012094628E-16"/>
                  <c:y val="-2.75643629683997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D4B-064A-99EE-49D79535274C}"/>
                </c:ext>
              </c:extLst>
            </c:dLbl>
            <c:dLbl>
              <c:idx val="4"/>
              <c:layout>
                <c:manualLayout>
                  <c:x val="-2.0348318024189256E-16"/>
                  <c:y val="-1.83762419789331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D4B-064A-99EE-49D7953527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'1_benchmark'!$X$100:$AB$100</c:f>
              <c:numCache>
                <c:formatCode>0%</c:formatCode>
                <c:ptCount val="5"/>
                <c:pt idx="0">
                  <c:v>3.5788597586350397E-2</c:v>
                </c:pt>
                <c:pt idx="1">
                  <c:v>1.7657657657657658E-2</c:v>
                </c:pt>
                <c:pt idx="2">
                  <c:v>1.1646716273050793E-2</c:v>
                </c:pt>
                <c:pt idx="3">
                  <c:v>1.6842800528401584E-2</c:v>
                </c:pt>
                <c:pt idx="4">
                  <c:v>2.1826729348556079E-2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D4B-064A-99EE-49D7953527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5267711"/>
        <c:axId val="475269359"/>
      </c:barChart>
      <c:catAx>
        <c:axId val="47526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75269359"/>
        <c:crosses val="autoZero"/>
        <c:auto val="1"/>
        <c:lblAlgn val="ctr"/>
        <c:lblOffset val="100"/>
        <c:noMultiLvlLbl val="0"/>
      </c:catAx>
      <c:valAx>
        <c:axId val="47526935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75267711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1215-86DD-E24D-9F63-0B0C8088623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E861-08AB-5745-B19E-7F6835E2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www.statista.com</a:t>
            </a:r>
            <a:r>
              <a:rPr lang="en-US" dirty="0"/>
              <a:t>/statistics/484933/internet-user-reach-south-</a:t>
            </a:r>
            <a:r>
              <a:rPr lang="en-US" dirty="0" err="1"/>
              <a:t>africa</a:t>
            </a:r>
            <a:r>
              <a:rPr lang="en-US" dirty="0"/>
              <a:t>/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60.73/53.92 = 1.1262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1.36^(1/4) = 1.07999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3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4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Purpose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growth, but who is growing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our focus on major province and their order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1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Key insights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Of all the provinces, Mpumalanga has increased interest the largest having almost tripled (xx%) over the past 5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Of the top 4 provinces, KZN has experiences the largest growth, having over doubled in interest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eastern cape has experience a decline in overall interest levels over the past 5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provinces have experienced modest growth of between XX% and YY% over the 5 year period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6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Key insights (index)</a:t>
            </a:r>
          </a:p>
          <a:p>
            <a:pPr marL="0" indent="0">
              <a:buFontTx/>
              <a:buNone/>
            </a:pPr>
            <a:r>
              <a:rPr lang="en-US" dirty="0"/>
              <a:t>-  Overall interest, seen previously, can be decomposed into Bravo and Rest of market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has had consistent growth in search interest from 2017, increase 60% over this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had higher growth than the rest of the market since 2019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Rest of market has experienced an overall decrease in past 2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Bravo’s strong growth offset rest of market decline which resulted in interest growing over  the past 2 years (see overall market above)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Key insights (market share)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lost market share in 2018 due to competitor search interest growth exceeding bravo’s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Thereafter, Bravo increased their market share for 3 consecutive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Overall, this translates to a 17% growth in search market share since 2017, which is driven primarily but 2020 (11.2%) and 2021 (5.3%)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7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Bravo’s search interest growth over the past 5 years has exceeded rest of market across the 4 most popular provinces (between 1.3x and 2.7x more growth)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particular, over the past year and reflecting the overall national trend, Bravo increased search interest within each province while Rest of market decline within each province.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Bravos’s</a:t>
            </a:r>
            <a:r>
              <a:rPr lang="en-US" dirty="0"/>
              <a:t> search interest growth exhibits stable YoY growth across the majority of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1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 is the only brand which has increased YoY throughout the 5 year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 the 5-year period, Sealy experienced the largest growth (67%) exceeded only by </a:t>
            </a:r>
            <a:r>
              <a:rPr lang="en-US" dirty="0" err="1"/>
              <a:t>Restonic’s</a:t>
            </a:r>
            <a:r>
              <a:rPr lang="en-US" dirty="0"/>
              <a:t> growth (+73%)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Sealy was able to maintain it’s strong upward trend where as </a:t>
            </a:r>
            <a:r>
              <a:rPr lang="en-US" dirty="0" err="1"/>
              <a:t>Restonic</a:t>
            </a:r>
            <a:r>
              <a:rPr lang="en-US" dirty="0"/>
              <a:t> has been relatively flat over the past 3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 the period, </a:t>
            </a:r>
            <a:r>
              <a:rPr lang="en-US" dirty="0" err="1"/>
              <a:t>Restonic</a:t>
            </a:r>
            <a:r>
              <a:rPr lang="en-US" dirty="0"/>
              <a:t> moved from the 3</a:t>
            </a:r>
            <a:r>
              <a:rPr lang="en-US" baseline="30000" dirty="0"/>
              <a:t>rd</a:t>
            </a:r>
            <a:r>
              <a:rPr lang="en-US" dirty="0"/>
              <a:t> most popular brand to the second most popular brand by displacing Cloud nine who experienced more modest growth (+31%)</a:t>
            </a:r>
          </a:p>
          <a:p>
            <a:pPr marL="171450" indent="-171450">
              <a:buFontTx/>
              <a:buChar char="-"/>
            </a:pPr>
            <a:r>
              <a:rPr lang="en-US" dirty="0"/>
              <a:t>Simmons although experiencing growth in earlier years has ended that 5-year period with reduced interest after two year’s of significantly decline interest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Excluding searches for Sealy Posturepedic, the Sealy brand experienced strong growth (+85%) over the past 5 years.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contrast, popularity for Sealy Posturepedic has been less stable. In particular, interest dropped (-32%) in 2018 before making a modest recovery in 2020 (+15%) and even stronger recovery in 2021 (+60%) to reach an 5 year high in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4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 has steadily increased it’s market share by 5.3% p.a. from 26% in 2017 to 32% in 2021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Sealy’s largest competitor is </a:t>
            </a:r>
            <a:r>
              <a:rPr lang="en-US" dirty="0" err="1"/>
              <a:t>Restonic</a:t>
            </a:r>
            <a:r>
              <a:rPr lang="en-US" dirty="0"/>
              <a:t>. Their market share has increased by 7.45% p.a. since 2017. However, in recent year’s they have not increased their market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Could nine’s market share has </a:t>
            </a:r>
            <a:r>
              <a:rPr lang="en-US" dirty="0" err="1"/>
              <a:t>flucataed</a:t>
            </a:r>
            <a:r>
              <a:rPr lang="en-US" dirty="0"/>
              <a:t> around 17% over the past 5 years with insignificant growth over the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2 brands in the top 5, Simmons and </a:t>
            </a:r>
            <a:r>
              <a:rPr lang="en-US" dirty="0" err="1"/>
              <a:t>Tempur</a:t>
            </a:r>
            <a:r>
              <a:rPr lang="en-US" dirty="0"/>
              <a:t>, have experience a downwards trend since 2017 losing 30% and 25% of their search interest respectively</a:t>
            </a:r>
          </a:p>
          <a:p>
            <a:pPr marL="171450" indent="-171450">
              <a:buFontTx/>
              <a:buChar char="-"/>
            </a:pPr>
            <a:r>
              <a:rPr lang="en-US" dirty="0"/>
              <a:t>Together, Bravo’s remaining 3 brands, </a:t>
            </a:r>
            <a:r>
              <a:rPr lang="en-US" dirty="0" err="1"/>
              <a:t>Edblo</a:t>
            </a:r>
            <a:r>
              <a:rPr lang="en-US" dirty="0"/>
              <a:t>, Slumberland and King </a:t>
            </a:r>
            <a:r>
              <a:rPr lang="en-US" dirty="0" err="1"/>
              <a:t>Koil</a:t>
            </a:r>
            <a:r>
              <a:rPr lang="en-US" dirty="0"/>
              <a:t> have had interest remain flat around 9%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brands in the market make up ~11% of search interest market share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a proportion of total interest in Bravo brands, Sealy’s interest has grown and was it’s highest in 2018 (78.2%) followed by 2021 (77.3%)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Bravo’s second most popular brand </a:t>
            </a:r>
            <a:r>
              <a:rPr lang="en-US" dirty="0" err="1"/>
              <a:t>Edblo</a:t>
            </a:r>
            <a:r>
              <a:rPr lang="en-US" dirty="0"/>
              <a:t> has lost interest and hit a 5 year low in 2021 (9.99%)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 in Bravo’s smaller brands has fluctuated overtime, with Slumberland hitting a peak interest in 2021 (8%) whereas King </a:t>
            </a:r>
            <a:r>
              <a:rPr lang="en-US" dirty="0" err="1"/>
              <a:t>Koil’s</a:t>
            </a:r>
            <a:r>
              <a:rPr lang="en-US" dirty="0"/>
              <a:t> share was it’s lowest in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Purpose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growth, but who is growing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our focus on major province and their order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5BFA-2953-F54C-A06A-C8A776D26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2722C-EF2D-7848-B258-F1F39371B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3354-FDED-9A47-A5B9-A5CDA125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2400-1936-C04A-8C8F-4AFA09B2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10C3-912A-F046-BD31-E60F67EF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3C93-8E7C-5C43-93C9-332DB5F6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1BF28-5F0D-3041-8532-295D4BFA6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8DD9-A0FB-6640-A1CD-48895C87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4067-7515-BA4E-8F0E-0B9B587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B25D-26CF-1C42-9417-3F043F32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A996B-CCD0-2347-AF97-90A558CE0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6A2BB-37A6-4A45-B319-69B1CF2B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D5B4-5340-5A49-BD09-32F54DEB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2123-0523-BC4D-9446-6EEE11E0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C2F2-08AC-0F4C-94AC-F8BCE886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CAC2-20A9-5348-A08C-504CEB4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D8DA-19A7-684A-A4ED-A93DE028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8A1C-5ED1-6043-8776-DAF9A3E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121F-D42C-7648-88D2-D15580CA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CEC3-13CF-2B4A-A6AB-751B1AF3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7796-2E65-C94D-A3FB-8397444E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28B0-F48C-0B42-ADDF-1D7F9A70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A589-0C3B-F742-9F05-0F0ECC9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524C-67A1-0F44-8507-4487BFA7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B45-0020-3B41-B4FC-3D5687F4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986E-9603-3443-9AAB-BAFAF396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29EB-3B83-8648-BC70-CEE6A1B8B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DCBF9-6480-A34F-A8D4-1A781603C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6928F-401D-714C-A9DE-D2E796B1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AEA5-70C1-9846-BED4-7F69A195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D8B1-4DE3-1A4A-8984-83A463C6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56C9-0134-E94B-936A-01B7D168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B28B-FE35-AE42-82EE-CC5C4ABF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F19A2-E22B-294C-98C6-35245987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3BD74-DD4A-DA4D-8659-01277396E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DA54F-3FD5-C845-942D-0A028CD80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9E0AD-411D-DA4D-B9F2-58CFAAD2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67BD-A2CA-CB48-AF0A-604557FB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0FAC3-6DEA-9748-98FA-AC466767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B753-1BD1-DB4D-8BE8-9E8556EE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2F27-D264-614B-B043-63A663C4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E18AB-9413-C740-8E8A-EC8F919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89D7-9E7F-5C45-BD73-EF112FCA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6136C-923F-564B-94B0-D0DA74B3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8755A-9D92-7842-9F31-18CEFB9A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F1F7B-97CD-F945-823F-11BE7E3C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4F96-4937-0340-B4AD-25AE9590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344C-0F52-1641-BD07-C88E49C6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2830-12F9-0041-92AB-2B14F08D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C87A-0EB1-4D4E-A7FC-13246D22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8FB47-143F-5A45-98E6-DF3311E1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708D-F57D-724D-9310-3A8263E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8560-5102-634C-8894-90571D57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6865B-73C2-EA4D-A61A-DE281E40E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DC41-E81A-214D-9ED5-5D1EFE84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58BE0-455B-7F4D-99BF-20DE89AC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B9DA-81B9-4C45-A444-21571D03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0794E-B324-8847-BC17-995048C6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D4F85-1D2F-B044-8228-5E1C3099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D52D-F94E-B74D-88EE-9BB5DFF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D435-1A67-FA40-BEE1-2E0A7E97A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1A13-9EC6-9348-B5C1-A2768DB3F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8DA9-6AC1-2942-B2D3-5110F192D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6F5F0-5874-2B40-9E2D-FAFFC2E60F6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25237" y="6705600"/>
            <a:ext cx="13858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184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D98B-EEEA-9547-860A-8A28DB4D5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Bravo’s search interest performance in South 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F6F0A-D521-4341-B1C3-86BD030FF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94DB-15EF-734C-944A-ED401C5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85FE9A5-8CDA-DE4B-9098-A3200194E73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372793"/>
          <a:ext cx="5181600" cy="3257001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505545330"/>
                    </a:ext>
                  </a:extLst>
                </a:gridCol>
                <a:gridCol w="1588655">
                  <a:extLst>
                    <a:ext uri="{9D8B030D-6E8A-4147-A177-3AD203B41FA5}">
                      <a16:colId xmlns:a16="http://schemas.microsoft.com/office/drawing/2014/main" val="1891108092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214894540"/>
                    </a:ext>
                  </a:extLst>
                </a:gridCol>
                <a:gridCol w="1838036">
                  <a:extLst>
                    <a:ext uri="{9D8B030D-6E8A-4147-A177-3AD203B41FA5}">
                      <a16:colId xmlns:a16="http://schemas.microsoft.com/office/drawing/2014/main" val="3995306046"/>
                    </a:ext>
                  </a:extLst>
                </a:gridCol>
              </a:tblGrid>
              <a:tr h="28375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 or 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serach interest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5779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Sealy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620802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Restonic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92411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nine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93248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Simmons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26702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Tempur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44760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Assured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23063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Serta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66214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Edblo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06944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Slumberland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746275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Koil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067264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Dunlopillo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9765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Forgeron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68326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Ashleigh's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7537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Ashleighs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275081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Dreamland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7070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3CD4E34-36C8-1A44-BBA4-1D7502B8AD37}"/>
              </a:ext>
            </a:extLst>
          </p:cNvPr>
          <p:cNvSpPr/>
          <p:nvPr/>
        </p:nvSpPr>
        <p:spPr>
          <a:xfrm>
            <a:off x="838200" y="1632417"/>
            <a:ext cx="4925992" cy="381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Brand market share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35E658-7F4B-3147-BE30-7D4ABE2AE247}"/>
              </a:ext>
            </a:extLst>
          </p:cNvPr>
          <p:cNvSpPr/>
          <p:nvPr/>
        </p:nvSpPr>
        <p:spPr>
          <a:xfrm>
            <a:off x="6394209" y="1632417"/>
            <a:ext cx="4925992" cy="381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Interest proportion of Bravo or Other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F41C23-5D60-8F4A-A85B-1217CA3ACBDC}"/>
              </a:ext>
            </a:extLst>
          </p:cNvPr>
          <p:cNvCxnSpPr/>
          <p:nvPr/>
        </p:nvCxnSpPr>
        <p:spPr>
          <a:xfrm>
            <a:off x="6280230" y="2013989"/>
            <a:ext cx="4925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ECF06-364C-6E44-9146-975B39645960}"/>
              </a:ext>
            </a:extLst>
          </p:cNvPr>
          <p:cNvCxnSpPr/>
          <p:nvPr/>
        </p:nvCxnSpPr>
        <p:spPr>
          <a:xfrm>
            <a:off x="838200" y="2013989"/>
            <a:ext cx="4925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B1405D80-74DA-2F4C-849E-5683B607CF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1872360"/>
              </p:ext>
            </p:extLst>
          </p:nvPr>
        </p:nvGraphicFramePr>
        <p:xfrm>
          <a:off x="6197600" y="2137251"/>
          <a:ext cx="5130799" cy="3556000"/>
        </p:xfrm>
        <a:graphic>
          <a:graphicData uri="http://schemas.openxmlformats.org/drawingml/2006/table">
            <a:tbl>
              <a:tblPr/>
              <a:tblGrid>
                <a:gridCol w="393213">
                  <a:extLst>
                    <a:ext uri="{9D8B030D-6E8A-4147-A177-3AD203B41FA5}">
                      <a16:colId xmlns:a16="http://schemas.microsoft.com/office/drawing/2014/main" val="2352084325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4044193062"/>
                    </a:ext>
                  </a:extLst>
                </a:gridCol>
                <a:gridCol w="1377387">
                  <a:extLst>
                    <a:ext uri="{9D8B030D-6E8A-4147-A177-3AD203B41FA5}">
                      <a16:colId xmlns:a16="http://schemas.microsoft.com/office/drawing/2014/main" val="1995313196"/>
                    </a:ext>
                  </a:extLst>
                </a:gridCol>
                <a:gridCol w="1790860">
                  <a:extLst>
                    <a:ext uri="{9D8B030D-6E8A-4147-A177-3AD203B41FA5}">
                      <a16:colId xmlns:a16="http://schemas.microsoft.com/office/drawing/2014/main" val="24600636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178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413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bravo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5174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09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996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Slumberland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22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Koil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078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of market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824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675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Restonic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rest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570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nine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49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Simmons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03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5701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Assured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380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7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Dunlopillo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9416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106EFB52-98BC-D247-AAF4-E075A168F0D5}"/>
              </a:ext>
            </a:extLst>
          </p:cNvPr>
          <p:cNvSpPr/>
          <p:nvPr/>
        </p:nvSpPr>
        <p:spPr>
          <a:xfrm>
            <a:off x="9595414" y="254643"/>
            <a:ext cx="2338086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heading wording</a:t>
            </a:r>
          </a:p>
        </p:txBody>
      </p:sp>
    </p:spTree>
    <p:extLst>
      <p:ext uri="{BB962C8B-B14F-4D97-AF65-F5344CB8AC3E}">
        <p14:creationId xmlns:p14="http://schemas.microsoft.com/office/powerpoint/2010/main" val="11660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0" y="365125"/>
            <a:ext cx="8229599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Interest in the 5 most popular brands over time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(Search interest levels as expressed as a proportion of Sealy’s interest in 2021)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44922" y="1601280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58990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Top 4 province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Analysis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Sealy remained the most popular mattress brand throughout the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2017, compared to it’s top 2 competitors, Sealy was </a:t>
            </a:r>
            <a:r>
              <a:rPr lang="en-US" sz="1400" b="1" dirty="0">
                <a:solidFill>
                  <a:schemeClr val="bg1"/>
                </a:solidFill>
              </a:rPr>
              <a:t>50% </a:t>
            </a:r>
            <a:r>
              <a:rPr lang="en-US" sz="1400" dirty="0">
                <a:solidFill>
                  <a:schemeClr val="bg1"/>
                </a:solidFill>
              </a:rPr>
              <a:t>more popular than Cloud Nine and </a:t>
            </a:r>
            <a:r>
              <a:rPr lang="en-US" sz="1400" b="1" dirty="0">
                <a:solidFill>
                  <a:schemeClr val="bg1"/>
                </a:solidFill>
              </a:rPr>
              <a:t>67%</a:t>
            </a:r>
            <a:r>
              <a:rPr lang="en-US" sz="1400" dirty="0">
                <a:solidFill>
                  <a:schemeClr val="bg1"/>
                </a:solidFill>
              </a:rPr>
              <a:t> more popular than </a:t>
            </a:r>
            <a:r>
              <a:rPr lang="en-US" sz="1400" dirty="0" err="1">
                <a:solidFill>
                  <a:schemeClr val="bg1"/>
                </a:solidFill>
              </a:rPr>
              <a:t>Restonic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2021, Sealy increased the gap between its top 2 competitors with </a:t>
            </a:r>
            <a:r>
              <a:rPr lang="en-US" sz="1400" b="1" dirty="0">
                <a:solidFill>
                  <a:schemeClr val="bg1"/>
                </a:solidFill>
              </a:rPr>
              <a:t>61% </a:t>
            </a:r>
            <a:r>
              <a:rPr lang="en-US" sz="1400" dirty="0">
                <a:solidFill>
                  <a:schemeClr val="bg1"/>
                </a:solidFill>
              </a:rPr>
              <a:t>more popularity than </a:t>
            </a:r>
            <a:r>
              <a:rPr lang="en-US" sz="1400" dirty="0" err="1">
                <a:solidFill>
                  <a:schemeClr val="bg1"/>
                </a:solidFill>
              </a:rPr>
              <a:t>Restonic</a:t>
            </a:r>
            <a:r>
              <a:rPr lang="en-US" sz="1400" dirty="0">
                <a:solidFill>
                  <a:schemeClr val="bg1"/>
                </a:solidFill>
              </a:rPr>
              <a:t> (now the second most popular brand) and </a:t>
            </a:r>
            <a:r>
              <a:rPr lang="en-US" sz="1400" b="1" dirty="0">
                <a:solidFill>
                  <a:schemeClr val="bg1"/>
                </a:solidFill>
              </a:rPr>
              <a:t>92% </a:t>
            </a:r>
            <a:r>
              <a:rPr lang="en-US" sz="1400" dirty="0">
                <a:solidFill>
                  <a:schemeClr val="bg1"/>
                </a:solidFill>
              </a:rPr>
              <a:t>more popular than Cloud Nine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Simmons remained the 4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most popular brand through the period  even after a significant decrease          </a:t>
            </a:r>
            <a:r>
              <a:rPr lang="en-US" sz="1400" b="1" dirty="0">
                <a:solidFill>
                  <a:schemeClr val="bg1"/>
                </a:solidFill>
              </a:rPr>
              <a:t>(-13%)</a:t>
            </a:r>
            <a:r>
              <a:rPr lang="en-US" sz="1400" dirty="0">
                <a:solidFill>
                  <a:schemeClr val="bg1"/>
                </a:solidFill>
              </a:rPr>
              <a:t> in interest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Likewise, </a:t>
            </a:r>
            <a:r>
              <a:rPr lang="en-US" sz="1400" dirty="0" err="1">
                <a:solidFill>
                  <a:schemeClr val="bg1"/>
                </a:solidFill>
              </a:rPr>
              <a:t>Tempur</a:t>
            </a:r>
            <a:r>
              <a:rPr lang="en-US" sz="1400" dirty="0">
                <a:solidFill>
                  <a:schemeClr val="bg1"/>
                </a:solidFill>
              </a:rPr>
              <a:t> remained the 5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most popular brand with interest levels remaining flat </a:t>
            </a:r>
            <a:r>
              <a:rPr lang="en-US" sz="1400" b="1" dirty="0">
                <a:solidFill>
                  <a:schemeClr val="bg1"/>
                </a:solidFill>
              </a:rPr>
              <a:t>(+0.0%)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303BBB6-1916-4C49-A459-3F62F4B25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233682"/>
              </p:ext>
            </p:extLst>
          </p:nvPr>
        </p:nvGraphicFramePr>
        <p:xfrm>
          <a:off x="427350" y="1799087"/>
          <a:ext cx="7918704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BE564A28-6D91-0548-A236-5A98CA8E91D9}"/>
              </a:ext>
            </a:extLst>
          </p:cNvPr>
          <p:cNvGrpSpPr/>
          <p:nvPr/>
        </p:nvGrpSpPr>
        <p:grpSpPr>
          <a:xfrm>
            <a:off x="7575066" y="2228869"/>
            <a:ext cx="576839" cy="450000"/>
            <a:chOff x="10473676" y="2354944"/>
            <a:chExt cx="576839" cy="450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184D03-EC5F-F245-8656-D1BC65EB5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44F84F-2230-0646-9C46-89C3C55FB2F8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+67%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D1B759-C9F1-F247-9E37-786A74794BAB}"/>
              </a:ext>
            </a:extLst>
          </p:cNvPr>
          <p:cNvGrpSpPr/>
          <p:nvPr/>
        </p:nvGrpSpPr>
        <p:grpSpPr>
          <a:xfrm>
            <a:off x="7575066" y="3218837"/>
            <a:ext cx="576839" cy="450000"/>
            <a:chOff x="10473676" y="2354944"/>
            <a:chExt cx="576839" cy="450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E3FED55-8602-AB42-AE8A-9D1115A3DB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CB75C9-2361-2E47-9E3B-53921FE4718A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+73%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030750-ADC6-1540-8C6C-3AEFECE162BA}"/>
              </a:ext>
            </a:extLst>
          </p:cNvPr>
          <p:cNvGrpSpPr/>
          <p:nvPr/>
        </p:nvGrpSpPr>
        <p:grpSpPr>
          <a:xfrm>
            <a:off x="7575065" y="3840948"/>
            <a:ext cx="576839" cy="450000"/>
            <a:chOff x="10473676" y="2354944"/>
            <a:chExt cx="576839" cy="45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C3529D-EA51-054F-862F-5DF88EEFC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ED893E-2676-A04D-9B2E-8D7272429D97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+31%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82BB7D-AB07-5C4A-9F70-9CFA6415BB02}"/>
              </a:ext>
            </a:extLst>
          </p:cNvPr>
          <p:cNvGrpSpPr/>
          <p:nvPr/>
        </p:nvGrpSpPr>
        <p:grpSpPr>
          <a:xfrm>
            <a:off x="7575064" y="4425420"/>
            <a:ext cx="576839" cy="450000"/>
            <a:chOff x="10473676" y="2354944"/>
            <a:chExt cx="576839" cy="450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1F1B09-6CF6-6C4E-91E7-EA364BB52F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B39DDF-70EF-9A4A-9411-76F9C10CD6BA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-13%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1CA7E3-ACC4-4744-8577-555C190A3D41}"/>
              </a:ext>
            </a:extLst>
          </p:cNvPr>
          <p:cNvGrpSpPr/>
          <p:nvPr/>
        </p:nvGrpSpPr>
        <p:grpSpPr>
          <a:xfrm>
            <a:off x="7575063" y="4983819"/>
            <a:ext cx="576839" cy="450000"/>
            <a:chOff x="10473676" y="2354944"/>
            <a:chExt cx="576839" cy="450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BCBDD8D-ECAE-8442-9686-EDC719A0D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ED2C14-A1C4-C64D-8EFD-E53AA261C793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+0.0%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15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A906-57E7-EF46-BB05-6398E86E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Market share by brand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484C9B-0C70-1342-849F-0A20F24AB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65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061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732E-9253-8243-885E-E2ECCA30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in Bravo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D662B-35E3-4042-8EB9-5C0F148C5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85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714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87EB-5A3F-324E-B4F0-14CE3795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in competitor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7252380-5670-C54E-BE3C-D2ED06D9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958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1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9982-7BF3-0B43-A64E-C8AC6E8D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Share of interest within Bravo brands and rest of market brands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155A1-C3EA-A24D-BE00-C058B07B3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118392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12D639-DEBE-B244-8597-792C1F388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531404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1561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by brand and province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7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Provincial search interest in mattress brands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74174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90% </a:t>
            </a:r>
            <a:r>
              <a:rPr lang="en-US" sz="1400" dirty="0">
                <a:solidFill>
                  <a:schemeClr val="bg1"/>
                </a:solidFill>
              </a:rPr>
              <a:t>share of search interest comes from the top 4 provinces, namely: Gauteng </a:t>
            </a:r>
            <a:r>
              <a:rPr lang="en-US" sz="1400" b="1" dirty="0">
                <a:solidFill>
                  <a:schemeClr val="bg1"/>
                </a:solidFill>
              </a:rPr>
              <a:t>(40%)</a:t>
            </a:r>
            <a:r>
              <a:rPr lang="en-US" sz="1400" dirty="0">
                <a:solidFill>
                  <a:schemeClr val="bg1"/>
                </a:solidFill>
              </a:rPr>
              <a:t>, Kwa-Zulu Natal </a:t>
            </a:r>
            <a:r>
              <a:rPr lang="en-US" sz="1400" b="1" dirty="0">
                <a:solidFill>
                  <a:schemeClr val="bg1"/>
                </a:solidFill>
              </a:rPr>
              <a:t>(22%)</a:t>
            </a:r>
            <a:r>
              <a:rPr lang="en-US" sz="1400" dirty="0">
                <a:solidFill>
                  <a:schemeClr val="bg1"/>
                </a:solidFill>
              </a:rPr>
              <a:t>, Western Cape </a:t>
            </a:r>
            <a:r>
              <a:rPr lang="en-US" sz="1400" b="1" dirty="0">
                <a:solidFill>
                  <a:schemeClr val="bg1"/>
                </a:solidFill>
              </a:rPr>
              <a:t>(19%)</a:t>
            </a:r>
            <a:r>
              <a:rPr lang="en-US" sz="1400" dirty="0">
                <a:solidFill>
                  <a:schemeClr val="bg1"/>
                </a:solidFill>
              </a:rPr>
              <a:t> and Eastern Cape </a:t>
            </a:r>
            <a:r>
              <a:rPr lang="en-US" sz="1400" b="1" dirty="0">
                <a:solidFill>
                  <a:schemeClr val="bg1"/>
                </a:solidFill>
              </a:rPr>
              <a:t>(8%)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Therefore, focus will be given to these 4 provinces in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Northern Cape’s interest is negligible and has been excluded</a:t>
            </a:r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F5F467-1A32-204E-BE8E-AFD5B65CBB3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767DB8-D475-2C4B-A776-6D1F2831769C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00E4F-0C10-E449-A2D9-89E53BD4F655}"/>
              </a:ext>
            </a:extLst>
          </p:cNvPr>
          <p:cNvSpPr txBox="1"/>
          <p:nvPr/>
        </p:nvSpPr>
        <p:spPr>
          <a:xfrm>
            <a:off x="6242756" y="5287081"/>
            <a:ext cx="5873044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 the past 5 years, of the top 4 provinces, Kwa-Zulu Natal had the highest growth in search interest </a:t>
            </a:r>
            <a:r>
              <a:rPr lang="en-US" sz="1400" b="1" dirty="0">
                <a:solidFill>
                  <a:schemeClr val="bg1"/>
                </a:solidFill>
              </a:rPr>
              <a:t>(+111%) </a:t>
            </a:r>
            <a:r>
              <a:rPr lang="en-US" sz="1400" dirty="0">
                <a:solidFill>
                  <a:schemeClr val="bg1"/>
                </a:solidFill>
              </a:rPr>
              <a:t>followed by Gauteng </a:t>
            </a:r>
            <a:r>
              <a:rPr lang="en-US" sz="1400" b="1" dirty="0">
                <a:solidFill>
                  <a:schemeClr val="bg1"/>
                </a:solidFill>
              </a:rPr>
              <a:t>(+47%)</a:t>
            </a:r>
            <a:r>
              <a:rPr lang="en-US" sz="1400" dirty="0">
                <a:solidFill>
                  <a:schemeClr val="bg1"/>
                </a:solidFill>
              </a:rPr>
              <a:t>,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Western Cape </a:t>
            </a:r>
            <a:r>
              <a:rPr lang="en-US" sz="1400" b="1" dirty="0">
                <a:solidFill>
                  <a:schemeClr val="bg1"/>
                </a:solidFill>
              </a:rPr>
              <a:t>(+43%)</a:t>
            </a:r>
            <a:r>
              <a:rPr lang="en-US" sz="1400" dirty="0">
                <a:solidFill>
                  <a:schemeClr val="bg1"/>
                </a:solidFill>
              </a:rPr>
              <a:t> and Eastern Cape </a:t>
            </a:r>
            <a:r>
              <a:rPr lang="en-US" sz="1400" b="1" dirty="0">
                <a:solidFill>
                  <a:schemeClr val="bg1"/>
                </a:solidFill>
              </a:rPr>
              <a:t>(-22%)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Eastern Cape was the only province to experience a decline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Mpumalanga experienced the largest growth </a:t>
            </a:r>
            <a:r>
              <a:rPr lang="en-US" sz="1400" b="1" dirty="0">
                <a:solidFill>
                  <a:schemeClr val="bg1"/>
                </a:solidFill>
              </a:rPr>
              <a:t>(+187%)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93D83844-28A8-1E42-9980-B96C5512CB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006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613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 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44922" y="1601280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60272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Top 4 province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Bravo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Overall, Bravo’s brands experienced significant growth across the top 4 provinces </a:t>
            </a:r>
            <a:r>
              <a:rPr lang="en-US" sz="1400" b="1" dirty="0">
                <a:solidFill>
                  <a:schemeClr val="bg1"/>
                </a:solidFill>
              </a:rPr>
              <a:t>(&gt;39% growth)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was consistently year-on-year growth most years across provinces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particular, each province exhibited peak search interest in 2021 following previous peak in 2020</a:t>
            </a: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Rest of market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contrast, the rest of the market shrunk in Eastern Cape </a:t>
            </a:r>
            <a:r>
              <a:rPr lang="en-US" sz="1400" b="1" dirty="0">
                <a:solidFill>
                  <a:schemeClr val="bg1"/>
                </a:solidFill>
              </a:rPr>
              <a:t>(-48%) </a:t>
            </a:r>
            <a:r>
              <a:rPr lang="en-US" sz="1400" dirty="0">
                <a:solidFill>
                  <a:schemeClr val="bg1"/>
                </a:solidFill>
              </a:rPr>
              <a:t>and experienced modest growth in Western Cape </a:t>
            </a:r>
            <a:r>
              <a:rPr lang="en-US" sz="1400" b="1" dirty="0">
                <a:solidFill>
                  <a:schemeClr val="bg1"/>
                </a:solidFill>
              </a:rPr>
              <a:t>(+7%)</a:t>
            </a: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Overall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differences in growth over the past 5 years lead to Bravo outperforming the rest of the market across all provinces by at </a:t>
            </a:r>
            <a:r>
              <a:rPr lang="en-US" sz="1400" b="1" dirty="0">
                <a:solidFill>
                  <a:schemeClr val="bg1"/>
                </a:solidFill>
              </a:rPr>
              <a:t>least 1.3x </a:t>
            </a:r>
            <a:r>
              <a:rPr lang="en-US" sz="1400" dirty="0">
                <a:solidFill>
                  <a:schemeClr val="bg1"/>
                </a:solidFill>
              </a:rPr>
              <a:t>with performance in Eastern Cape being </a:t>
            </a:r>
            <a:r>
              <a:rPr lang="en-US" sz="1400" b="1" dirty="0">
                <a:solidFill>
                  <a:schemeClr val="bg1"/>
                </a:solidFill>
              </a:rPr>
              <a:t>2.7x</a:t>
            </a:r>
            <a:r>
              <a:rPr lang="en-US" sz="1400" dirty="0">
                <a:solidFill>
                  <a:schemeClr val="bg1"/>
                </a:solidFill>
              </a:rPr>
              <a:t> better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97F25C-2453-254F-BFE9-FFC55D955A80}"/>
              </a:ext>
            </a:extLst>
          </p:cNvPr>
          <p:cNvCxnSpPr>
            <a:cxnSpLocks/>
          </p:cNvCxnSpPr>
          <p:nvPr/>
        </p:nvCxnSpPr>
        <p:spPr>
          <a:xfrm>
            <a:off x="2293434" y="3369071"/>
            <a:ext cx="0" cy="1871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927F0C-3C3A-EB40-B9C6-1569B03231A7}"/>
              </a:ext>
            </a:extLst>
          </p:cNvPr>
          <p:cNvCxnSpPr>
            <a:cxnSpLocks/>
          </p:cNvCxnSpPr>
          <p:nvPr/>
        </p:nvCxnSpPr>
        <p:spPr>
          <a:xfrm>
            <a:off x="4178110" y="3311593"/>
            <a:ext cx="0" cy="18566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3B80E6-8FC8-DD40-A122-01C7C8413AC7}"/>
              </a:ext>
            </a:extLst>
          </p:cNvPr>
          <p:cNvCxnSpPr>
            <a:cxnSpLocks/>
          </p:cNvCxnSpPr>
          <p:nvPr/>
        </p:nvCxnSpPr>
        <p:spPr>
          <a:xfrm>
            <a:off x="6091353" y="3327676"/>
            <a:ext cx="0" cy="16150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501E28-37C9-A343-B475-A66CD24BE094}"/>
              </a:ext>
            </a:extLst>
          </p:cNvPr>
          <p:cNvCxnSpPr>
            <a:cxnSpLocks/>
          </p:cNvCxnSpPr>
          <p:nvPr/>
        </p:nvCxnSpPr>
        <p:spPr>
          <a:xfrm>
            <a:off x="7983314" y="3303616"/>
            <a:ext cx="0" cy="18997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3BE99D-E111-B249-B38C-F832FA749F5C}"/>
              </a:ext>
            </a:extLst>
          </p:cNvPr>
          <p:cNvGrpSpPr/>
          <p:nvPr/>
        </p:nvGrpSpPr>
        <p:grpSpPr>
          <a:xfrm>
            <a:off x="7675475" y="3874549"/>
            <a:ext cx="602166" cy="450000"/>
            <a:chOff x="3207951" y="4095284"/>
            <a:chExt cx="602166" cy="45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98B1F2-CFE4-2043-9789-0AF544AE77F8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2FADC7-B729-394D-91CB-AF75B185FC48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2.7x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631BBD-6D28-C94F-BC9E-E3A2F4B9A39F}"/>
              </a:ext>
            </a:extLst>
          </p:cNvPr>
          <p:cNvGrpSpPr/>
          <p:nvPr/>
        </p:nvGrpSpPr>
        <p:grpSpPr>
          <a:xfrm>
            <a:off x="2002518" y="3871545"/>
            <a:ext cx="602166" cy="450000"/>
            <a:chOff x="3207951" y="4095284"/>
            <a:chExt cx="602166" cy="45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F7928F-7E1F-EB42-89A6-8CCDF36AC42B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42E724-3EE3-3144-A4D1-EBE1CF5C300D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0BBDA2-466C-EE46-A9C8-D91D394BFAC2}"/>
              </a:ext>
            </a:extLst>
          </p:cNvPr>
          <p:cNvGrpSpPr/>
          <p:nvPr/>
        </p:nvGrpSpPr>
        <p:grpSpPr>
          <a:xfrm>
            <a:off x="3884312" y="3871545"/>
            <a:ext cx="602166" cy="450000"/>
            <a:chOff x="3207951" y="4095284"/>
            <a:chExt cx="602166" cy="45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050A90-9957-6A46-A7A7-145BC75191A8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40430C-24E8-074C-ACD5-AB276C657BA0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E8A5E-B82A-594A-9DB5-A38ED235BDA7}"/>
              </a:ext>
            </a:extLst>
          </p:cNvPr>
          <p:cNvGrpSpPr/>
          <p:nvPr/>
        </p:nvGrpSpPr>
        <p:grpSpPr>
          <a:xfrm>
            <a:off x="5794917" y="3885993"/>
            <a:ext cx="602166" cy="450000"/>
            <a:chOff x="3207951" y="4095284"/>
            <a:chExt cx="602166" cy="450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FB3BB9-1FB1-5E47-96CC-9CAE616F95EA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885A33-B760-BF41-B32C-B44607557869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1.8x</a:t>
              </a:r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22FC2532-09F4-3344-8223-BBE0BAE3D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78032"/>
              </p:ext>
            </p:extLst>
          </p:nvPr>
        </p:nvGraphicFramePr>
        <p:xfrm>
          <a:off x="216717" y="1785666"/>
          <a:ext cx="8229600" cy="190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0A02AD4-A0CE-4640-85F2-6EFC9D03DF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424626"/>
              </p:ext>
            </p:extLst>
          </p:nvPr>
        </p:nvGraphicFramePr>
        <p:xfrm>
          <a:off x="218955" y="3950341"/>
          <a:ext cx="8229600" cy="210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206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D428-3738-D547-B41D-177C2AD4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Provincial performance of top 5 brands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43AE5A-888E-9647-A726-D43019F588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817520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9F84B2B-F512-8842-9FD0-C8D08F1EE8B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588576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207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3F84-6DB0-8041-A4BA-98B6DFBC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856E-23E2-8C40-9D61-BA332A73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36% </a:t>
            </a:r>
            <a:r>
              <a:rPr lang="en-US" sz="1800" dirty="0"/>
              <a:t>growth in mattress brand search interest (8% </a:t>
            </a:r>
            <a:r>
              <a:rPr lang="en-US" sz="1800" dirty="0" err="1"/>
              <a:t>p.a</a:t>
            </a:r>
            <a:r>
              <a:rPr lang="en-US" sz="1800" dirty="0"/>
              <a:t>). The growth is driven by both:</a:t>
            </a:r>
          </a:p>
          <a:p>
            <a:pPr lvl="1"/>
            <a:r>
              <a:rPr lang="en-US" sz="1400" dirty="0"/>
              <a:t>Increased </a:t>
            </a:r>
            <a:r>
              <a:rPr lang="en-US" sz="1400" dirty="0" err="1"/>
              <a:t>utilisation</a:t>
            </a:r>
            <a:r>
              <a:rPr lang="en-US" sz="1400" dirty="0"/>
              <a:t> of the internet to search for mattress </a:t>
            </a:r>
          </a:p>
          <a:p>
            <a:pPr lvl="1"/>
            <a:r>
              <a:rPr lang="en-US" sz="1400" dirty="0"/>
              <a:t>Increased national internet penetration </a:t>
            </a:r>
            <a:r>
              <a:rPr lang="en-US" sz="1400" b="1" dirty="0"/>
              <a:t>(+12%)</a:t>
            </a:r>
          </a:p>
          <a:p>
            <a:r>
              <a:rPr lang="en-US" sz="1800" dirty="0"/>
              <a:t>Bravo brand search interest growth </a:t>
            </a:r>
            <a:r>
              <a:rPr lang="en-US" sz="1800" b="1" dirty="0"/>
              <a:t>(+60%) </a:t>
            </a:r>
            <a:r>
              <a:rPr lang="en-US" sz="1800" dirty="0"/>
              <a:t>exceeded national growth while the rest of the market experience more modest growth </a:t>
            </a:r>
            <a:r>
              <a:rPr lang="en-US" sz="1800" b="1" dirty="0"/>
              <a:t>(24%)</a:t>
            </a:r>
          </a:p>
          <a:p>
            <a:pPr lvl="1"/>
            <a:r>
              <a:rPr lang="en-US" sz="1400" dirty="0"/>
              <a:t>As a result of Bravo’s strong growth, their search market share has increased (+17%) from 35% in 2017 to 41% in 2021</a:t>
            </a:r>
          </a:p>
          <a:p>
            <a:r>
              <a:rPr lang="en-US" sz="1800" dirty="0"/>
              <a:t>Sealy is the most popular brand in the market capturing 32% of search interest market share</a:t>
            </a:r>
          </a:p>
          <a:p>
            <a:pPr lvl="1"/>
            <a:r>
              <a:rPr lang="en-US" sz="1400" dirty="0"/>
              <a:t>Their largest competitors are </a:t>
            </a:r>
            <a:r>
              <a:rPr lang="en-US" sz="1400" dirty="0" err="1"/>
              <a:t>Restonic</a:t>
            </a:r>
            <a:r>
              <a:rPr lang="en-US" sz="1400" dirty="0"/>
              <a:t> </a:t>
            </a:r>
            <a:r>
              <a:rPr lang="en-US" sz="1400" b="1" dirty="0"/>
              <a:t>(20%) </a:t>
            </a:r>
            <a:r>
              <a:rPr lang="en-US" sz="1400" dirty="0"/>
              <a:t>and Cloud Sine </a:t>
            </a:r>
            <a:r>
              <a:rPr lang="en-US" sz="1400" b="1" dirty="0"/>
              <a:t>(17%)</a:t>
            </a:r>
          </a:p>
          <a:p>
            <a:pPr lvl="1"/>
            <a:r>
              <a:rPr lang="en-US" sz="1400" dirty="0"/>
              <a:t>Sealy’s search interest growth </a:t>
            </a:r>
            <a:r>
              <a:rPr lang="en-US" sz="1400" b="1" dirty="0"/>
              <a:t>(+60%)</a:t>
            </a:r>
            <a:r>
              <a:rPr lang="en-US" sz="1400" dirty="0"/>
              <a:t> exceeded growth in Cloud Nine </a:t>
            </a:r>
            <a:r>
              <a:rPr lang="en-US" sz="1400" b="1" dirty="0"/>
              <a:t>(+31%), </a:t>
            </a:r>
            <a:r>
              <a:rPr lang="en-US" sz="1400" dirty="0"/>
              <a:t>however, </a:t>
            </a:r>
            <a:r>
              <a:rPr lang="en-US" sz="1400" dirty="0" err="1"/>
              <a:t>Restonic</a:t>
            </a:r>
            <a:r>
              <a:rPr lang="en-US" sz="1400" dirty="0"/>
              <a:t> experienced higher growth </a:t>
            </a:r>
            <a:r>
              <a:rPr lang="en-US" sz="1400" b="1" dirty="0"/>
              <a:t>(+71%)</a:t>
            </a:r>
          </a:p>
          <a:p>
            <a:r>
              <a:rPr lang="en-US" sz="1800" dirty="0"/>
              <a:t>Sealy, Bravo’s most popular brand experienced that largest growth </a:t>
            </a:r>
            <a:r>
              <a:rPr lang="en-US" sz="1800" b="1" dirty="0"/>
              <a:t>(+60%)</a:t>
            </a:r>
            <a:r>
              <a:rPr lang="en-US" sz="1800" dirty="0"/>
              <a:t> of major mattress brands</a:t>
            </a:r>
          </a:p>
          <a:p>
            <a:pPr lvl="1"/>
            <a:r>
              <a:rPr lang="en-US" sz="1400" dirty="0"/>
              <a:t>Since Sealy makes up over </a:t>
            </a:r>
            <a:r>
              <a:rPr lang="en-US" sz="1400" b="1" dirty="0"/>
              <a:t>75% </a:t>
            </a:r>
            <a:r>
              <a:rPr lang="en-US" sz="1400" dirty="0"/>
              <a:t>of Bravo’s of search interest, it was the dominant driver of it’s strong performance</a:t>
            </a:r>
          </a:p>
          <a:p>
            <a:pPr lvl="1"/>
            <a:r>
              <a:rPr lang="en-US" sz="1400" dirty="0"/>
              <a:t>In addition, all other Bravo brands also experienced increased interest levels</a:t>
            </a:r>
            <a:endParaRPr lang="en-US" sz="1800" dirty="0"/>
          </a:p>
          <a:p>
            <a:r>
              <a:rPr lang="en-US" sz="1800" dirty="0"/>
              <a:t>Search interest share is highest in Gauteng</a:t>
            </a:r>
            <a:r>
              <a:rPr lang="en-US" sz="1800" b="1" dirty="0"/>
              <a:t> (40%) </a:t>
            </a:r>
            <a:r>
              <a:rPr lang="en-US" sz="1800" dirty="0"/>
              <a:t>followed by Kwa-Zulu natal, Western Cape and Easter Cape</a:t>
            </a:r>
          </a:p>
          <a:p>
            <a:pPr lvl="1"/>
            <a:r>
              <a:rPr lang="en-US" sz="1400" dirty="0"/>
              <a:t>Of these top 4, interest in Kwa-Zulu natal has more than double </a:t>
            </a:r>
            <a:r>
              <a:rPr lang="en-US" sz="1400" b="1" dirty="0"/>
              <a:t>(+111%) </a:t>
            </a:r>
            <a:r>
              <a:rPr lang="en-US" sz="1400" dirty="0"/>
              <a:t>followed by Gauteng </a:t>
            </a:r>
            <a:r>
              <a:rPr lang="en-US" sz="1400" b="1" dirty="0"/>
              <a:t>(+47%)</a:t>
            </a:r>
            <a:r>
              <a:rPr lang="en-US" sz="1400" dirty="0"/>
              <a:t>,</a:t>
            </a:r>
            <a:r>
              <a:rPr lang="en-US" sz="1400" b="1" dirty="0"/>
              <a:t> </a:t>
            </a:r>
            <a:r>
              <a:rPr lang="en-US" sz="1400" dirty="0"/>
              <a:t>Wester Cape </a:t>
            </a:r>
            <a:r>
              <a:rPr lang="en-US" sz="1400" b="1" dirty="0"/>
              <a:t>(+37%)</a:t>
            </a:r>
            <a:r>
              <a:rPr lang="en-US" sz="1400" dirty="0"/>
              <a:t>.</a:t>
            </a:r>
            <a:r>
              <a:rPr lang="en-US" sz="1400" b="1" dirty="0"/>
              <a:t> </a:t>
            </a:r>
            <a:r>
              <a:rPr lang="en-US" sz="1400" dirty="0"/>
              <a:t>In contrast, Eastern Cape had reduced interest </a:t>
            </a:r>
            <a:r>
              <a:rPr lang="en-US" sz="1400" b="1" dirty="0"/>
              <a:t>(-22%)</a:t>
            </a:r>
          </a:p>
          <a:p>
            <a:endParaRPr lang="en-US" sz="1800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C19E9-6800-2A41-BBF2-2B9A330537D7}"/>
              </a:ext>
            </a:extLst>
          </p:cNvPr>
          <p:cNvSpPr/>
          <p:nvPr/>
        </p:nvSpPr>
        <p:spPr>
          <a:xfrm>
            <a:off x="9161929" y="365125"/>
            <a:ext cx="2501153" cy="91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  <a:p>
            <a:pPr algn="ctr"/>
            <a:r>
              <a:rPr lang="en-US" dirty="0"/>
              <a:t>Rough outline – will QA and improve at the end</a:t>
            </a:r>
          </a:p>
        </p:txBody>
      </p:sp>
    </p:spTree>
    <p:extLst>
      <p:ext uri="{BB962C8B-B14F-4D97-AF65-F5344CB8AC3E}">
        <p14:creationId xmlns:p14="http://schemas.microsoft.com/office/powerpoint/2010/main" val="380234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DDC5-82BA-F64E-A35F-F2EE3500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overtime for Gauteng and Kwa-Zulu Natal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1BA171-ADC8-1D4D-B82F-405C83D2C7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281611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9BA36C-27E4-1141-BC90-332B93EDE8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9086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981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DDC5-82BA-F64E-A35F-F2EE3500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overtime for Western Cape and Eastern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35B71D6-9003-B844-BC6D-34C22027CF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800390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9AA5CBD-87F9-1249-9A49-E2C1B5AA1C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92418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3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A6C-AE84-0143-AA20-3981D6570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Sealy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019E0-8977-704F-A089-96D1D09E0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2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Sealy Posturepedic search vs. all other Sealy search interest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85463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Overall, Sealy’s interest has grown consistently year-on-year resulting in a total increase of </a:t>
            </a:r>
            <a:r>
              <a:rPr lang="en-US" sz="1400" b="1" dirty="0">
                <a:solidFill>
                  <a:schemeClr val="bg1"/>
                </a:solidFill>
              </a:rPr>
              <a:t>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All other Sealy interest, excluding Sealy Posturepedic, was the primary driver behind this behavior having consistent growth </a:t>
            </a:r>
            <a:r>
              <a:rPr lang="en-US" sz="1400" b="1" dirty="0">
                <a:solidFill>
                  <a:schemeClr val="bg1"/>
                </a:solidFill>
              </a:rPr>
              <a:t>(+16% p.a.) </a:t>
            </a:r>
            <a:r>
              <a:rPr lang="en-US" sz="1400" dirty="0">
                <a:solidFill>
                  <a:schemeClr val="bg1"/>
                </a:solidFill>
              </a:rPr>
              <a:t>whereas Sealy Posturepedic search interest growth was volatile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Sealy Posturepedic search interest hit its peak in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599A3B-604A-8F4E-BC45-2436B38CEF9F}"/>
              </a:ext>
            </a:extLst>
          </p:cNvPr>
          <p:cNvSpPr txBox="1"/>
          <p:nvPr/>
        </p:nvSpPr>
        <p:spPr>
          <a:xfrm>
            <a:off x="6242756" y="5287081"/>
            <a:ext cx="587304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Sealy Posturepedic’s proportion of total search interest decreased from </a:t>
            </a:r>
            <a:r>
              <a:rPr lang="en-US" sz="1400" b="1" dirty="0">
                <a:solidFill>
                  <a:schemeClr val="bg1"/>
                </a:solidFill>
              </a:rPr>
              <a:t>31%</a:t>
            </a:r>
            <a:r>
              <a:rPr lang="en-US" sz="1400" dirty="0">
                <a:solidFill>
                  <a:schemeClr val="bg1"/>
                </a:solidFill>
              </a:rPr>
              <a:t> in 2017 to a low of </a:t>
            </a:r>
            <a:r>
              <a:rPr lang="en-US" sz="1400" b="1" dirty="0">
                <a:solidFill>
                  <a:schemeClr val="bg1"/>
                </a:solidFill>
              </a:rPr>
              <a:t>16%</a:t>
            </a:r>
            <a:r>
              <a:rPr lang="en-US" sz="1400" dirty="0">
                <a:solidFill>
                  <a:schemeClr val="bg1"/>
                </a:solidFill>
              </a:rPr>
              <a:t>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decreased proportion was driven by both increases in non-Sealy Posturepedic searches and a decline in Sealy Posturepedic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Although interest in Sealy Posturepedic peaked in 2021,  the proportion of total searches </a:t>
            </a:r>
            <a:r>
              <a:rPr lang="en-US" sz="1400" b="1" dirty="0">
                <a:solidFill>
                  <a:schemeClr val="bg1"/>
                </a:solidFill>
              </a:rPr>
              <a:t>(24%) </a:t>
            </a:r>
            <a:r>
              <a:rPr lang="en-US" sz="1400" dirty="0">
                <a:solidFill>
                  <a:schemeClr val="bg1"/>
                </a:solidFill>
              </a:rPr>
              <a:t>was still lower </a:t>
            </a:r>
            <a:r>
              <a:rPr lang="en-US" sz="1400" b="1" dirty="0">
                <a:solidFill>
                  <a:schemeClr val="bg1"/>
                </a:solidFill>
              </a:rPr>
              <a:t>(-23%)</a:t>
            </a:r>
            <a:r>
              <a:rPr lang="en-US" sz="1400" dirty="0">
                <a:solidFill>
                  <a:schemeClr val="bg1"/>
                </a:solidFill>
              </a:rPr>
              <a:t> than its peak in 2017 </a:t>
            </a:r>
            <a:r>
              <a:rPr lang="en-US" sz="1400" b="1" dirty="0">
                <a:solidFill>
                  <a:schemeClr val="bg1"/>
                </a:solidFill>
              </a:rPr>
              <a:t>(31%)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4BEFCE-5C97-1F4A-99C9-7C25E01A2CE5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2DCD4B30-687F-E045-B033-DF5153986B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8675861"/>
              </p:ext>
            </p:extLst>
          </p:nvPr>
        </p:nvGraphicFramePr>
        <p:xfrm>
          <a:off x="838200" y="1371600"/>
          <a:ext cx="5181600" cy="364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BFD4CE85-835C-BE4A-9631-1BDBF2BB2DA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969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F047-FF47-C742-816B-7F69BCC3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2324-61BD-374C-9B83-F35B0033A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613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Monthly mattress brand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November 2020)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39277" y="1709936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53809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Monthly search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Covid impact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Due to lockdown restrictions, April 2020  was the least popular month over the 5-year period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2 months later, June 2020 was a historic high indicating a quick recovery in mattress interest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addition, another peak was achieved  5 months later in November 2020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Thereafter, mattress interest maintained higher-than-average levels</a:t>
            </a: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Black Friday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November is a popular search month due to Black Friday’s retail hype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This is seen through November being the most popular month for the past 3 years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3F7B712-7F58-B749-B019-500448BE7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193187"/>
              </p:ext>
            </p:extLst>
          </p:nvPr>
        </p:nvGraphicFramePr>
        <p:xfrm>
          <a:off x="253323" y="1704976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C6153949-5DF5-ED4E-BBCF-7F2E2D8CCAA5}"/>
              </a:ext>
            </a:extLst>
          </p:cNvPr>
          <p:cNvSpPr/>
          <p:nvPr/>
        </p:nvSpPr>
        <p:spPr>
          <a:xfrm>
            <a:off x="2128157" y="7357741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8DF9EC-6859-2944-A068-2DF77B600D7F}"/>
              </a:ext>
            </a:extLst>
          </p:cNvPr>
          <p:cNvSpPr/>
          <p:nvPr/>
        </p:nvSpPr>
        <p:spPr>
          <a:xfrm>
            <a:off x="1798432" y="3531308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4F40D3-91A6-E84D-A486-D60A85028C88}"/>
              </a:ext>
            </a:extLst>
          </p:cNvPr>
          <p:cNvSpPr/>
          <p:nvPr/>
        </p:nvSpPr>
        <p:spPr>
          <a:xfrm>
            <a:off x="3307505" y="3625534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C6FD7-6BC2-7A44-B8E8-A939D1F01A8A}"/>
              </a:ext>
            </a:extLst>
          </p:cNvPr>
          <p:cNvSpPr/>
          <p:nvPr/>
        </p:nvSpPr>
        <p:spPr>
          <a:xfrm>
            <a:off x="4791365" y="2832447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DB70BB-AD3A-C349-A59F-8CED168580EC}"/>
              </a:ext>
            </a:extLst>
          </p:cNvPr>
          <p:cNvGrpSpPr/>
          <p:nvPr/>
        </p:nvGrpSpPr>
        <p:grpSpPr>
          <a:xfrm>
            <a:off x="547852" y="1569495"/>
            <a:ext cx="1850305" cy="390360"/>
            <a:chOff x="1271752" y="2367249"/>
            <a:chExt cx="1850305" cy="39036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5731AE-14D3-3042-BF0A-57B33BCFCB23}"/>
                </a:ext>
              </a:extLst>
            </p:cNvPr>
            <p:cNvSpPr/>
            <p:nvPr/>
          </p:nvSpPr>
          <p:spPr>
            <a:xfrm>
              <a:off x="1406884" y="2427429"/>
              <a:ext cx="270000" cy="2700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57D599-4EAF-5B49-B02B-43764DA87D00}"/>
                </a:ext>
              </a:extLst>
            </p:cNvPr>
            <p:cNvSpPr/>
            <p:nvPr/>
          </p:nvSpPr>
          <p:spPr>
            <a:xfrm>
              <a:off x="1271752" y="2367249"/>
              <a:ext cx="1850305" cy="39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November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D5DF4B28-CBE4-884A-BDA3-B5173B3232D2}"/>
              </a:ext>
            </a:extLst>
          </p:cNvPr>
          <p:cNvSpPr/>
          <p:nvPr/>
        </p:nvSpPr>
        <p:spPr>
          <a:xfrm>
            <a:off x="6261738" y="2562447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332C75-4737-9541-85AB-C08A24258950}"/>
              </a:ext>
            </a:extLst>
          </p:cNvPr>
          <p:cNvSpPr/>
          <p:nvPr/>
        </p:nvSpPr>
        <p:spPr>
          <a:xfrm>
            <a:off x="7759537" y="2996475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3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B989A4A-054D-A54B-8581-3649C57B4138}"/>
              </a:ext>
            </a:extLst>
          </p:cNvPr>
          <p:cNvSpPr/>
          <p:nvPr/>
        </p:nvSpPr>
        <p:spPr>
          <a:xfrm>
            <a:off x="3345113" y="2058016"/>
            <a:ext cx="2432689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541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Average monthly mattress brand search interest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are relative to average monthly interest)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39277" y="1709936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61786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Monthly search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Analysis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November experiences </a:t>
            </a:r>
            <a:r>
              <a:rPr lang="en-US" sz="1400" b="1" dirty="0">
                <a:solidFill>
                  <a:schemeClr val="bg1"/>
                </a:solidFill>
              </a:rPr>
              <a:t>27% </a:t>
            </a:r>
            <a:r>
              <a:rPr lang="en-US" sz="1400" dirty="0">
                <a:solidFill>
                  <a:schemeClr val="bg1"/>
                </a:solidFill>
              </a:rPr>
              <a:t>more search interest than the average month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Black Friday drives online retail search interest, which likely includes mattress searches (see appendix for Black Friday impact)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November is </a:t>
            </a:r>
            <a:r>
              <a:rPr lang="en-US" sz="1400" b="1" dirty="0">
                <a:solidFill>
                  <a:schemeClr val="bg1"/>
                </a:solidFill>
              </a:rPr>
              <a:t>8% </a:t>
            </a:r>
            <a:r>
              <a:rPr lang="en-US" sz="1400" dirty="0">
                <a:solidFill>
                  <a:schemeClr val="bg1"/>
                </a:solidFill>
              </a:rPr>
              <a:t>more popular than July, the second most popular month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July experiences </a:t>
            </a:r>
            <a:r>
              <a:rPr lang="en-US" sz="1400" b="1" dirty="0">
                <a:solidFill>
                  <a:schemeClr val="bg1"/>
                </a:solidFill>
              </a:rPr>
              <a:t>18% </a:t>
            </a:r>
            <a:r>
              <a:rPr lang="en-US" sz="1400" dirty="0">
                <a:solidFill>
                  <a:schemeClr val="bg1"/>
                </a:solidFill>
              </a:rPr>
              <a:t>more search interest than the average month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July is also the coldest month across major metropolitan areas such as Johannesburg, Pretoria, Durban and Cape Town (see appendix)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relationship between search interest and colder temperatures continues with the 4 of the 6 most popular months being the coldest months of the year (May – August)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D6B1E-85C0-7845-88DE-35FCDE67757E}"/>
              </a:ext>
            </a:extLst>
          </p:cNvPr>
          <p:cNvSpPr/>
          <p:nvPr/>
        </p:nvSpPr>
        <p:spPr>
          <a:xfrm>
            <a:off x="3345113" y="1642111"/>
            <a:ext cx="2432689" cy="568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4747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DABF8-77A7-1146-A4FE-81C19C9EF4DA}"/>
              </a:ext>
            </a:extLst>
          </p:cNvPr>
          <p:cNvSpPr/>
          <p:nvPr/>
        </p:nvSpPr>
        <p:spPr>
          <a:xfrm>
            <a:off x="6603765" y="1642112"/>
            <a:ext cx="1171349" cy="5685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4747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9923E2B-E0D0-3A43-AD2C-0B0023347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535935"/>
              </p:ext>
            </p:extLst>
          </p:nvPr>
        </p:nvGraphicFramePr>
        <p:xfrm>
          <a:off x="380818" y="2160938"/>
          <a:ext cx="7876370" cy="431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97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Furniture 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3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7567-4418-1744-B9D6-550929B6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Furniture and bed store interest overtime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(…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2E7CC0-D666-A449-9078-7B38AC0ADE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340818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EA99C6-9606-BF45-9ADE-45669FBC281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739323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764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0D0A-87AA-B541-8AAE-21950F75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for bed and furniture stores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(…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AFE2064-0D89-5C46-B92D-0D077679F1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808924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35FBFEA-35E5-A84E-BAFA-420677A62B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84396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231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08E0-745E-254F-9ED8-0D56C7D7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D9EB-0222-3348-8B5F-BCA81174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the best time to advertise during the year?</a:t>
            </a:r>
          </a:p>
          <a:p>
            <a:r>
              <a:rPr lang="en-US" dirty="0"/>
              <a:t>How are market dynamics changing? Bigger vs. smaller brands</a:t>
            </a:r>
          </a:p>
          <a:p>
            <a:r>
              <a:rPr lang="en-US" dirty="0"/>
              <a:t>How does marketing spend and sales correlate to interest</a:t>
            </a:r>
          </a:p>
          <a:p>
            <a:r>
              <a:rPr lang="en-US" dirty="0"/>
              <a:t>What happened in 2019 and 2020 with respect to decreased interest in ‘Sealy Posturepedic’?</a:t>
            </a:r>
          </a:p>
          <a:p>
            <a:pPr lvl="1"/>
            <a:r>
              <a:rPr lang="en-US" dirty="0"/>
              <a:t>Was there less marketing / advertising?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EE20E-27D6-7449-9FF3-72020CE0131B}"/>
              </a:ext>
            </a:extLst>
          </p:cNvPr>
          <p:cNvSpPr/>
          <p:nvPr/>
        </p:nvSpPr>
        <p:spPr>
          <a:xfrm>
            <a:off x="9161929" y="365125"/>
            <a:ext cx="2501153" cy="91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  <a:p>
            <a:pPr algn="ctr"/>
            <a:r>
              <a:rPr lang="en-US" dirty="0"/>
              <a:t>Where does the analysis take us?</a:t>
            </a:r>
          </a:p>
        </p:txBody>
      </p:sp>
    </p:spTree>
    <p:extLst>
      <p:ext uri="{BB962C8B-B14F-4D97-AF65-F5344CB8AC3E}">
        <p14:creationId xmlns:p14="http://schemas.microsoft.com/office/powerpoint/2010/main" val="215152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4B44-89AB-D64E-BA7D-3ED1724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Furniture and bed store search interest market share (2021)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(…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584382-0E1F-7C42-B142-3998B00FF43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195769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89C521-D018-E344-AD62-167542BF4B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655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D642-CDBD-1749-BF26-31EE380D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section on mattress and beds interest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3AF6-1F84-FB4D-94AF-D74B4288E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30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1E65-93D7-424D-9116-09B9A5A64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F8D04-B09B-0F4E-ACFF-DE55A158A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7C81-FB9F-9E46-A655-F4CACA9A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Friday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158-623A-ED42-A4DA-C9BBFD72C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83E1-65A0-C144-9732-27A3D1E0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temperature (rebuild tables)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8B932E-A901-BC43-A263-234764B7D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74" y="1690688"/>
            <a:ext cx="5216285" cy="3034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7FC50-E5D6-1844-A3FB-E4520311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69" y="1986834"/>
            <a:ext cx="4726403" cy="3514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772C67-AE9F-7F40-BC9A-1BEAE489C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252" y="3254175"/>
            <a:ext cx="4341399" cy="32339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682750-3FB4-024B-9489-585F4298DBD5}"/>
              </a:ext>
            </a:extLst>
          </p:cNvPr>
          <p:cNvSpPr/>
          <p:nvPr/>
        </p:nvSpPr>
        <p:spPr>
          <a:xfrm>
            <a:off x="451271" y="1284763"/>
            <a:ext cx="538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www.climatestotravel.com</a:t>
            </a:r>
            <a:r>
              <a:rPr lang="en-US" dirty="0"/>
              <a:t>/climate/south-</a:t>
            </a:r>
            <a:r>
              <a:rPr lang="en-US" dirty="0" err="1"/>
              <a:t>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0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D67E-DB24-8847-B9F4-827D7AB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461-89B6-AB41-9F40-ED4212AB5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0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9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Overall interest in mattress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F5F467-1A32-204E-BE8E-AFD5B65CBB3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32513" y="1844675"/>
          <a:ext cx="5218113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1F12EAD-EF99-4A43-A34D-A16A22A711F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44675"/>
          <a:ext cx="5222875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B3330-0352-644E-9FCE-E36B6DB23292}"/>
              </a:ext>
            </a:extLst>
          </p:cNvPr>
          <p:cNvGrpSpPr/>
          <p:nvPr/>
        </p:nvGrpSpPr>
        <p:grpSpPr>
          <a:xfrm>
            <a:off x="2507686" y="2699526"/>
            <a:ext cx="610231" cy="372484"/>
            <a:chOff x="0" y="10449"/>
            <a:chExt cx="609600" cy="364752"/>
          </a:xfrm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95127327-E843-DB4A-B2F4-46CF18433EF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10449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9" name="TextBox 58">
              <a:extLst>
                <a:ext uri="{FF2B5EF4-FFF2-40B4-BE49-F238E27FC236}">
                  <a16:creationId xmlns:a16="http://schemas.microsoft.com/office/drawing/2014/main" id="{635B252B-082F-CD49-A06D-33D97DA9C627}"/>
                </a:ext>
              </a:extLst>
            </p:cNvPr>
            <p:cNvSpPr txBox="1"/>
            <p:nvPr/>
          </p:nvSpPr>
          <p:spPr>
            <a:xfrm>
              <a:off x="0" y="21389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23626008-5A05-2643-8584-4CB13AB1E41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14%</a:t>
              </a:fld>
              <a:endParaRPr lang="en-GB" sz="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8EE76C-6CB5-534C-80C1-8EF86E7F0202}"/>
              </a:ext>
            </a:extLst>
          </p:cNvPr>
          <p:cNvGrpSpPr/>
          <p:nvPr/>
        </p:nvGrpSpPr>
        <p:grpSpPr>
          <a:xfrm>
            <a:off x="3392827" y="2438601"/>
            <a:ext cx="610231" cy="372484"/>
            <a:chOff x="1053109" y="721"/>
            <a:chExt cx="609600" cy="364752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07A5976C-0D97-6A44-AEA6-C2826CBAD83A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0608" y="72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7" name="TextBox 61">
              <a:extLst>
                <a:ext uri="{FF2B5EF4-FFF2-40B4-BE49-F238E27FC236}">
                  <a16:creationId xmlns:a16="http://schemas.microsoft.com/office/drawing/2014/main" id="{01694A91-ED9D-0643-AFFC-5FE0EBDBF135}"/>
                </a:ext>
              </a:extLst>
            </p:cNvPr>
            <p:cNvSpPr txBox="1"/>
            <p:nvPr/>
          </p:nvSpPr>
          <p:spPr>
            <a:xfrm>
              <a:off x="1053109" y="11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780DB9D9-4A14-5545-952A-0075226A029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13%</a:t>
              </a:fld>
              <a:endParaRPr lang="en-GB" sz="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EEFDA7-6C86-E044-9DC9-03AC87E14DBD}"/>
              </a:ext>
            </a:extLst>
          </p:cNvPr>
          <p:cNvGrpSpPr/>
          <p:nvPr/>
        </p:nvGrpSpPr>
        <p:grpSpPr>
          <a:xfrm>
            <a:off x="4278254" y="2337243"/>
            <a:ext cx="610231" cy="372484"/>
            <a:chOff x="1989126" y="0"/>
            <a:chExt cx="609600" cy="364752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7A052A97-82F1-F74E-AD53-4EA0719DC65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106625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30A5B472-292E-D843-9AD1-F29302C59A69}"/>
                </a:ext>
              </a:extLst>
            </p:cNvPr>
            <p:cNvSpPr txBox="1"/>
            <p:nvPr/>
          </p:nvSpPr>
          <p:spPr>
            <a:xfrm>
              <a:off x="1989126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776D0B5-4FD3-7042-B51D-B3A82B16FB41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4%</a:t>
              </a:fld>
              <a:endParaRPr lang="en-GB" sz="4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12557-6398-9D48-9E99-C07EA1A35474}"/>
              </a:ext>
            </a:extLst>
          </p:cNvPr>
          <p:cNvGrpSpPr/>
          <p:nvPr/>
        </p:nvGrpSpPr>
        <p:grpSpPr>
          <a:xfrm>
            <a:off x="5194126" y="2216858"/>
            <a:ext cx="610231" cy="372484"/>
            <a:chOff x="2943158" y="35307"/>
            <a:chExt cx="609600" cy="364752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B4D195C1-04D0-1D4F-89BB-A58AF6B660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060657" y="35307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2493286D-6DD4-5944-B0DC-37F6F7AAB455}"/>
                </a:ext>
              </a:extLst>
            </p:cNvPr>
            <p:cNvSpPr txBox="1"/>
            <p:nvPr/>
          </p:nvSpPr>
          <p:spPr>
            <a:xfrm>
              <a:off x="2943158" y="4624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AD0CB722-D006-B441-8456-FB0E43942AA5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2%</a:t>
              </a:fld>
              <a:endParaRPr lang="en-GB" sz="400"/>
            </a:p>
          </p:txBody>
        </p:sp>
      </p:grpSp>
    </p:spTree>
    <p:extLst>
      <p:ext uri="{BB962C8B-B14F-4D97-AF65-F5344CB8AC3E}">
        <p14:creationId xmlns:p14="http://schemas.microsoft.com/office/powerpoint/2010/main" val="328448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9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Provincial search interest in mattress brands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2019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Content Placeholder 7">
            <a:extLst>
              <a:ext uri="{FF2B5EF4-FFF2-40B4-BE49-F238E27FC236}">
                <a16:creationId xmlns:a16="http://schemas.microsoft.com/office/drawing/2014/main" id="{AADD5710-A0B6-2F42-BD04-8DB34D69C46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ontent Placeholder 38">
            <a:extLst>
              <a:ext uri="{FF2B5EF4-FFF2-40B4-BE49-F238E27FC236}">
                <a16:creationId xmlns:a16="http://schemas.microsoft.com/office/drawing/2014/main" id="{93D83844-28A8-1E42-9980-B96C5512CB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1363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070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Bravo vs. rest of market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74A1BD-C433-B242-BE00-7357FFC4AFBF}"/>
              </a:ext>
            </a:extLst>
          </p:cNvPr>
          <p:cNvGrpSpPr/>
          <p:nvPr/>
        </p:nvGrpSpPr>
        <p:grpSpPr>
          <a:xfrm>
            <a:off x="8743991" y="2513368"/>
            <a:ext cx="609600" cy="364558"/>
            <a:chOff x="728133" y="0"/>
            <a:chExt cx="609600" cy="364752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72D1706C-E131-4D44-85FF-34793567D614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845632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3BE45DEB-CFD2-9841-ACDC-E8521D175037}"/>
                </a:ext>
              </a:extLst>
            </p:cNvPr>
            <p:cNvSpPr txBox="1"/>
            <p:nvPr/>
          </p:nvSpPr>
          <p:spPr>
            <a:xfrm>
              <a:off x="72813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244CC66-373A-CE45-B396-972172F6E1E8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2.6%</a:t>
              </a:fld>
              <a:endParaRPr lang="en-US" sz="10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5414CF-B9D1-774C-B8FF-A1023DE53C7D}"/>
              </a:ext>
            </a:extLst>
          </p:cNvPr>
          <p:cNvGrpSpPr/>
          <p:nvPr/>
        </p:nvGrpSpPr>
        <p:grpSpPr>
          <a:xfrm>
            <a:off x="7839907" y="2532626"/>
            <a:ext cx="609600" cy="364558"/>
            <a:chOff x="0" y="0"/>
            <a:chExt cx="609600" cy="364752"/>
          </a:xfrm>
        </p:grpSpPr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E742F7CE-3A78-C94D-8C45-1980256730B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2861E319-6BC1-9B41-A2F0-0668F90853C5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09CD1E7-82DD-0B44-9AAA-F8AE05E3E50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-2.3%</a:t>
              </a:fld>
              <a:endParaRPr lang="en-GB" sz="9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605095-0F30-1248-9EAB-1307041ED307}"/>
              </a:ext>
            </a:extLst>
          </p:cNvPr>
          <p:cNvGrpSpPr/>
          <p:nvPr/>
        </p:nvGrpSpPr>
        <p:grpSpPr>
          <a:xfrm>
            <a:off x="9630350" y="2225187"/>
            <a:ext cx="609600" cy="364558"/>
            <a:chOff x="1422400" y="8467"/>
            <a:chExt cx="609600" cy="364752"/>
          </a:xfrm>
        </p:grpSpPr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D2B9DCDD-B0DD-1B4B-9619-303D0DB2636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539899" y="8467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6A922158-7B39-654B-8085-6021E2AD7B8A}"/>
                </a:ext>
              </a:extLst>
            </p:cNvPr>
            <p:cNvSpPr txBox="1"/>
            <p:nvPr/>
          </p:nvSpPr>
          <p:spPr>
            <a:xfrm>
              <a:off x="1422400" y="1940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BC1773CC-2EDA-1A4A-8978-D6DD5A096BC3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11.2%</a:t>
              </a:fld>
              <a:endParaRPr lang="en-GB" sz="6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B58001-52D8-1C42-9397-0DC34CAAB3C8}"/>
              </a:ext>
            </a:extLst>
          </p:cNvPr>
          <p:cNvGrpSpPr/>
          <p:nvPr/>
        </p:nvGrpSpPr>
        <p:grpSpPr>
          <a:xfrm>
            <a:off x="10465170" y="2092358"/>
            <a:ext cx="609600" cy="364558"/>
            <a:chOff x="2159000" y="1"/>
            <a:chExt cx="609600" cy="364752"/>
          </a:xfrm>
        </p:grpSpPr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530D1DB0-B28E-004C-8828-9F289B6DE382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276499" y="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id="{E1CAB165-3966-9E4D-B68C-BD98D55BA52D}"/>
                </a:ext>
              </a:extLst>
            </p:cNvPr>
            <p:cNvSpPr txBox="1"/>
            <p:nvPr/>
          </p:nvSpPr>
          <p:spPr>
            <a:xfrm>
              <a:off x="2159000" y="1094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7366C6C1-69DE-7A4A-8A98-CE39205A7C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5.3%</a:t>
              </a:fld>
              <a:endParaRPr lang="en-GB" sz="600"/>
            </a:p>
          </p:txBody>
        </p:sp>
      </p:grpSp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02D5E7CD-D069-CC43-868B-5A6D355E91C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CD3D2D5D-9900-1D46-9E86-446F6F236486}"/>
              </a:ext>
            </a:extLst>
          </p:cNvPr>
          <p:cNvGrpSpPr/>
          <p:nvPr/>
        </p:nvGrpSpPr>
        <p:grpSpPr>
          <a:xfrm>
            <a:off x="2290716" y="2853630"/>
            <a:ext cx="610231" cy="372484"/>
            <a:chOff x="0" y="0"/>
            <a:chExt cx="609600" cy="364752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2ACBA89F-3605-794B-8A17-83143EF02AF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19A17737-4538-114B-8D9D-28CAC73B01CE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F9FBB657-93C6-3147-8C77-2FB24DBC28CB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11%</a:t>
              </a:fld>
              <a:endParaRPr lang="en-GB" sz="10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322E3DB-E455-2D46-A37B-688BBA47352F}"/>
              </a:ext>
            </a:extLst>
          </p:cNvPr>
          <p:cNvGrpSpPr/>
          <p:nvPr/>
        </p:nvGrpSpPr>
        <p:grpSpPr>
          <a:xfrm>
            <a:off x="2697746" y="2913790"/>
            <a:ext cx="610229" cy="372484"/>
            <a:chOff x="407031" y="0"/>
            <a:chExt cx="609600" cy="364752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882E6470-C455-744F-9961-6E85ACDCC46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4530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5" name="TextBox 31">
              <a:extLst>
                <a:ext uri="{FF2B5EF4-FFF2-40B4-BE49-F238E27FC236}">
                  <a16:creationId xmlns:a16="http://schemas.microsoft.com/office/drawing/2014/main" id="{179088A3-FEA5-074D-B8CD-FFC02200D957}"/>
                </a:ext>
              </a:extLst>
            </p:cNvPr>
            <p:cNvSpPr txBox="1"/>
            <p:nvPr/>
          </p:nvSpPr>
          <p:spPr>
            <a:xfrm>
              <a:off x="407031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9016885-23B3-CC44-9B8C-639EBF27F2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15%</a:t>
              </a:fld>
              <a:endParaRPr lang="en-GB" sz="6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3844B4A-BCEB-0247-AB8A-071586872BD9}"/>
              </a:ext>
            </a:extLst>
          </p:cNvPr>
          <p:cNvGrpSpPr/>
          <p:nvPr/>
        </p:nvGrpSpPr>
        <p:grpSpPr>
          <a:xfrm>
            <a:off x="3183398" y="2628801"/>
            <a:ext cx="610231" cy="372484"/>
            <a:chOff x="0" y="0"/>
            <a:chExt cx="609600" cy="364752"/>
          </a:xfrm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17A328A5-D35D-6149-9495-E8821E976F9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3" name="TextBox 40">
              <a:extLst>
                <a:ext uri="{FF2B5EF4-FFF2-40B4-BE49-F238E27FC236}">
                  <a16:creationId xmlns:a16="http://schemas.microsoft.com/office/drawing/2014/main" id="{46B8C1CE-C932-E942-AFBD-90E0A58F6EB7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4B3ADD9-06F5-8C43-B7A6-3C766BA9DC6F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16%</a:t>
              </a:fld>
              <a:endParaRPr lang="en-GB" sz="6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9DE57F-CCBF-BA44-A2A2-A45867AF155F}"/>
              </a:ext>
            </a:extLst>
          </p:cNvPr>
          <p:cNvGrpSpPr/>
          <p:nvPr/>
        </p:nvGrpSpPr>
        <p:grpSpPr>
          <a:xfrm>
            <a:off x="3589798" y="2628801"/>
            <a:ext cx="610231" cy="372484"/>
            <a:chOff x="406400" y="0"/>
            <a:chExt cx="609600" cy="364752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DC1E2B0D-2C45-8440-A5E3-1518CBB9BB3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38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B5CF218-F99E-1C4A-94CF-D635E6430FC4}"/>
                </a:ext>
              </a:extLst>
            </p:cNvPr>
            <p:cNvSpPr txBox="1"/>
            <p:nvPr/>
          </p:nvSpPr>
          <p:spPr>
            <a:xfrm>
              <a:off x="40640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A97E45B-6F38-204D-ABB0-00F002EA12F0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11%</a:t>
              </a:fld>
              <a:endParaRPr lang="en-GB" sz="6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9F479F-79CC-DB47-8E2A-E5A567B0E18A}"/>
              </a:ext>
            </a:extLst>
          </p:cNvPr>
          <p:cNvGrpSpPr/>
          <p:nvPr/>
        </p:nvGrpSpPr>
        <p:grpSpPr>
          <a:xfrm>
            <a:off x="4068640" y="2665141"/>
            <a:ext cx="613922" cy="372484"/>
            <a:chOff x="0" y="0"/>
            <a:chExt cx="609600" cy="364752"/>
          </a:xfrm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FC54BF1E-765B-974E-9000-60B7104BF9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9" name="TextBox 46">
              <a:extLst>
                <a:ext uri="{FF2B5EF4-FFF2-40B4-BE49-F238E27FC236}">
                  <a16:creationId xmlns:a16="http://schemas.microsoft.com/office/drawing/2014/main" id="{3F10DB3E-992E-8540-8769-340B8C3EA292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9212FBE7-4F1A-4246-928B-854819019A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16%</a:t>
              </a:fld>
              <a:endParaRPr lang="en-GB" sz="6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4A6441-F548-0A49-8EEA-229D12F95C98}"/>
              </a:ext>
            </a:extLst>
          </p:cNvPr>
          <p:cNvGrpSpPr/>
          <p:nvPr/>
        </p:nvGrpSpPr>
        <p:grpSpPr>
          <a:xfrm>
            <a:off x="4407171" y="2280131"/>
            <a:ext cx="609600" cy="372484"/>
            <a:chOff x="410723" y="0"/>
            <a:chExt cx="609600" cy="364752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317AA6EC-2741-9045-97A5-C63131F8487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8222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7" name="TextBox 49">
              <a:extLst>
                <a:ext uri="{FF2B5EF4-FFF2-40B4-BE49-F238E27FC236}">
                  <a16:creationId xmlns:a16="http://schemas.microsoft.com/office/drawing/2014/main" id="{1C6407F8-D8BD-B045-BF31-AF4126E6BC91}"/>
                </a:ext>
              </a:extLst>
            </p:cNvPr>
            <p:cNvSpPr txBox="1"/>
            <p:nvPr/>
          </p:nvSpPr>
          <p:spPr>
            <a:xfrm>
              <a:off x="41072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B557C387-B0FB-1C48-8483-2B4CFD048C94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-2%</a:t>
              </a:fld>
              <a:endParaRPr lang="en-GB" sz="6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007ED8-65E0-A342-8244-889D3E1AD2DC}"/>
              </a:ext>
            </a:extLst>
          </p:cNvPr>
          <p:cNvGrpSpPr/>
          <p:nvPr/>
        </p:nvGrpSpPr>
        <p:grpSpPr>
          <a:xfrm>
            <a:off x="4946807" y="2703484"/>
            <a:ext cx="609600" cy="372484"/>
            <a:chOff x="0" y="0"/>
            <a:chExt cx="609600" cy="364752"/>
          </a:xfrm>
        </p:grpSpPr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B243E01F-2B9F-8749-BF63-DEC49DB278C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85" name="TextBox 52">
              <a:extLst>
                <a:ext uri="{FF2B5EF4-FFF2-40B4-BE49-F238E27FC236}">
                  <a16:creationId xmlns:a16="http://schemas.microsoft.com/office/drawing/2014/main" id="{094B4BF9-97F6-4F49-B545-07A9FD52680F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EDA2B033-23C7-9349-888F-0F4A83F5F95F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7%</a:t>
              </a:fld>
              <a:endParaRPr lang="en-GB" sz="60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A627CDB-5645-D442-864B-50256CC722B8}"/>
              </a:ext>
            </a:extLst>
          </p:cNvPr>
          <p:cNvGrpSpPr/>
          <p:nvPr/>
        </p:nvGrpSpPr>
        <p:grpSpPr>
          <a:xfrm>
            <a:off x="5313777" y="2113989"/>
            <a:ext cx="612663" cy="372484"/>
            <a:chOff x="406400" y="0"/>
            <a:chExt cx="609600" cy="364752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B3371751-B7D8-534C-830C-B2281CCC264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38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83" name="TextBox 55">
              <a:extLst>
                <a:ext uri="{FF2B5EF4-FFF2-40B4-BE49-F238E27FC236}">
                  <a16:creationId xmlns:a16="http://schemas.microsoft.com/office/drawing/2014/main" id="{F8CC5808-0461-0944-B89A-4F7D520BC3B0}"/>
                </a:ext>
              </a:extLst>
            </p:cNvPr>
            <p:cNvSpPr txBox="1"/>
            <p:nvPr/>
          </p:nvSpPr>
          <p:spPr>
            <a:xfrm>
              <a:off x="40640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FF508B6-5DB2-ED4E-B0DD-BB60F0582066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-2%</a:t>
              </a:fld>
              <a:endParaRPr lang="en-GB" sz="600"/>
            </a:p>
          </p:txBody>
        </p:sp>
      </p:grpSp>
      <p:graphicFrame>
        <p:nvGraphicFramePr>
          <p:cNvPr id="43" name="Content Placeholder 42">
            <a:extLst>
              <a:ext uri="{FF2B5EF4-FFF2-40B4-BE49-F238E27FC236}">
                <a16:creationId xmlns:a16="http://schemas.microsoft.com/office/drawing/2014/main" id="{7A3708A8-3EFA-0245-ABF7-66F484BA659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80396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6716-025A-4946-A064-6CDC2AD1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FC2532-09F4-3344-8223-BBE0BAE3D990}"/>
              </a:ext>
            </a:extLst>
          </p:cNvPr>
          <p:cNvGraphicFramePr>
            <a:graphicFrameLocks/>
          </p:cNvGraphicFramePr>
          <p:nvPr/>
        </p:nvGraphicFramePr>
        <p:xfrm>
          <a:off x="1316866" y="1927269"/>
          <a:ext cx="8985896" cy="1841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A02AD4-A0CE-4640-85F2-6EFC9D03DFB2}"/>
              </a:ext>
            </a:extLst>
          </p:cNvPr>
          <p:cNvGraphicFramePr>
            <a:graphicFrameLocks/>
          </p:cNvGraphicFramePr>
          <p:nvPr/>
        </p:nvGraphicFramePr>
        <p:xfrm>
          <a:off x="1316866" y="4282652"/>
          <a:ext cx="8985896" cy="211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71B2C-3F4F-C94B-842A-0D7DD595F9E1}"/>
              </a:ext>
            </a:extLst>
          </p:cNvPr>
          <p:cNvCxnSpPr/>
          <p:nvPr/>
        </p:nvCxnSpPr>
        <p:spPr>
          <a:xfrm>
            <a:off x="3512634" y="3429000"/>
            <a:ext cx="0" cy="2157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D8D74F-5AF3-CB49-B3DB-AEEC70526EDF}"/>
              </a:ext>
            </a:extLst>
          </p:cNvPr>
          <p:cNvCxnSpPr>
            <a:cxnSpLocks/>
          </p:cNvCxnSpPr>
          <p:nvPr/>
        </p:nvCxnSpPr>
        <p:spPr>
          <a:xfrm>
            <a:off x="5583043" y="3429000"/>
            <a:ext cx="0" cy="18566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35FBF5-CE22-7641-BAB4-5F273A057739}"/>
              </a:ext>
            </a:extLst>
          </p:cNvPr>
          <p:cNvCxnSpPr>
            <a:cxnSpLocks/>
          </p:cNvCxnSpPr>
          <p:nvPr/>
        </p:nvCxnSpPr>
        <p:spPr>
          <a:xfrm>
            <a:off x="7653453" y="3503342"/>
            <a:ext cx="0" cy="16150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F246C2-E086-674D-B609-ED67AB5FB370}"/>
              </a:ext>
            </a:extLst>
          </p:cNvPr>
          <p:cNvCxnSpPr>
            <a:cxnSpLocks/>
          </p:cNvCxnSpPr>
          <p:nvPr/>
        </p:nvCxnSpPr>
        <p:spPr>
          <a:xfrm>
            <a:off x="9757316" y="3475118"/>
            <a:ext cx="0" cy="18997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AA5BC-15C3-1145-9E74-429D42B7C0B5}"/>
              </a:ext>
            </a:extLst>
          </p:cNvPr>
          <p:cNvGrpSpPr/>
          <p:nvPr/>
        </p:nvGrpSpPr>
        <p:grpSpPr>
          <a:xfrm>
            <a:off x="3207951" y="4095284"/>
            <a:ext cx="602166" cy="450000"/>
            <a:chOff x="3207951" y="4095284"/>
            <a:chExt cx="602166" cy="45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A8176-86AD-EB4F-B91A-32EC2D609411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ACEB71-F6B2-5644-8593-5E1110D2511F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2.7x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DF6560-A1C1-9C46-9684-EE48EFE0E078}"/>
              </a:ext>
            </a:extLst>
          </p:cNvPr>
          <p:cNvGrpSpPr/>
          <p:nvPr/>
        </p:nvGrpSpPr>
        <p:grpSpPr>
          <a:xfrm>
            <a:off x="5278360" y="4112242"/>
            <a:ext cx="602166" cy="450000"/>
            <a:chOff x="3207951" y="4095284"/>
            <a:chExt cx="602166" cy="45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8A18427-1526-C147-9334-45F058E343B7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886793-C198-A04B-9D71-DD6E0D92B11D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F486E3-36EF-034B-957B-926B58B0B0DB}"/>
              </a:ext>
            </a:extLst>
          </p:cNvPr>
          <p:cNvGrpSpPr/>
          <p:nvPr/>
        </p:nvGrpSpPr>
        <p:grpSpPr>
          <a:xfrm>
            <a:off x="7348769" y="4095284"/>
            <a:ext cx="602166" cy="450000"/>
            <a:chOff x="3207951" y="4095284"/>
            <a:chExt cx="602166" cy="45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899E67-2A6F-034D-AAF3-782F80712DE2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7B9DB3-993D-804F-A27A-B34DE5051C2B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EB931A-7958-4F46-AA2D-E5A843473577}"/>
              </a:ext>
            </a:extLst>
          </p:cNvPr>
          <p:cNvGrpSpPr/>
          <p:nvPr/>
        </p:nvGrpSpPr>
        <p:grpSpPr>
          <a:xfrm>
            <a:off x="9480008" y="4095283"/>
            <a:ext cx="602166" cy="450000"/>
            <a:chOff x="3207951" y="4095284"/>
            <a:chExt cx="602166" cy="45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09E6A3B-480E-8B43-8D62-4FAE55B4B090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4044B7-BE25-D046-A3AE-61548D927933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1.8x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9086C90-6F2C-4742-A7C1-EBB7003DFEA3}"/>
              </a:ext>
            </a:extLst>
          </p:cNvPr>
          <p:cNvSpPr/>
          <p:nvPr/>
        </p:nvSpPr>
        <p:spPr>
          <a:xfrm>
            <a:off x="10302762" y="254643"/>
            <a:ext cx="1630737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ordering</a:t>
            </a:r>
          </a:p>
        </p:txBody>
      </p:sp>
    </p:spTree>
    <p:extLst>
      <p:ext uri="{BB962C8B-B14F-4D97-AF65-F5344CB8AC3E}">
        <p14:creationId xmlns:p14="http://schemas.microsoft.com/office/powerpoint/2010/main" val="179498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08E0-745E-254F-9ED8-0D56C7D7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D9EB-0222-3348-8B5F-BCA81174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the best time to advertise during the year?</a:t>
            </a:r>
          </a:p>
          <a:p>
            <a:r>
              <a:rPr lang="en-US" dirty="0"/>
              <a:t>How are market dynamics changing? Bigger vs. smaller brands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DDEDC-8979-5249-BCCF-9B24CE339A02}"/>
              </a:ext>
            </a:extLst>
          </p:cNvPr>
          <p:cNvSpPr/>
          <p:nvPr/>
        </p:nvSpPr>
        <p:spPr>
          <a:xfrm>
            <a:off x="9161929" y="365125"/>
            <a:ext cx="2501153" cy="91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  <a:p>
            <a:pPr algn="ctr"/>
            <a:r>
              <a:rPr lang="en-US" dirty="0"/>
              <a:t>Data  caveats, not necessarily shared</a:t>
            </a:r>
          </a:p>
        </p:txBody>
      </p:sp>
    </p:spTree>
    <p:extLst>
      <p:ext uri="{BB962C8B-B14F-4D97-AF65-F5344CB8AC3E}">
        <p14:creationId xmlns:p14="http://schemas.microsoft.com/office/powerpoint/2010/main" val="2081971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30">
            <a:extLst>
              <a:ext uri="{FF2B5EF4-FFF2-40B4-BE49-F238E27FC236}">
                <a16:creationId xmlns:a16="http://schemas.microsoft.com/office/drawing/2014/main" id="{C3F7B712-7F58-B749-B019-500448BE7F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C41619-D992-F642-BBEC-C5D5B67B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Monthly mattress brand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the month with the highest interest, November 2020)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0EC800-3F42-8F42-A15C-60BA79EF5315}"/>
              </a:ext>
            </a:extLst>
          </p:cNvPr>
          <p:cNvSpPr/>
          <p:nvPr/>
        </p:nvSpPr>
        <p:spPr>
          <a:xfrm>
            <a:off x="2852057" y="3622437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91EA36-6561-C24E-9E1A-E6A72CC664D9}"/>
              </a:ext>
            </a:extLst>
          </p:cNvPr>
          <p:cNvSpPr/>
          <p:nvPr/>
        </p:nvSpPr>
        <p:spPr>
          <a:xfrm>
            <a:off x="6901542" y="2989200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E0D159-70F1-6F4A-8DAC-E505C0057EF8}"/>
              </a:ext>
            </a:extLst>
          </p:cNvPr>
          <p:cNvSpPr/>
          <p:nvPr/>
        </p:nvSpPr>
        <p:spPr>
          <a:xfrm>
            <a:off x="8893629" y="2697429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12B10F-B570-CE48-AE0D-85F92B3CF842}"/>
              </a:ext>
            </a:extLst>
          </p:cNvPr>
          <p:cNvSpPr/>
          <p:nvPr/>
        </p:nvSpPr>
        <p:spPr>
          <a:xfrm>
            <a:off x="10885715" y="3161143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6BFC39-2A35-F84C-907B-B43A2DB6B254}"/>
              </a:ext>
            </a:extLst>
          </p:cNvPr>
          <p:cNvGrpSpPr/>
          <p:nvPr/>
        </p:nvGrpSpPr>
        <p:grpSpPr>
          <a:xfrm>
            <a:off x="1271752" y="2367249"/>
            <a:ext cx="1850305" cy="390360"/>
            <a:chOff x="1271752" y="2367249"/>
            <a:chExt cx="1850305" cy="3903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6D9183E-2502-934F-B21D-387F1FF04B87}"/>
                </a:ext>
              </a:extLst>
            </p:cNvPr>
            <p:cNvSpPr/>
            <p:nvPr/>
          </p:nvSpPr>
          <p:spPr>
            <a:xfrm>
              <a:off x="1406884" y="2427429"/>
              <a:ext cx="270000" cy="2700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42D1EE-6127-B449-91BF-F3B2A02B5E32}"/>
                </a:ext>
              </a:extLst>
            </p:cNvPr>
            <p:cNvSpPr/>
            <p:nvPr/>
          </p:nvSpPr>
          <p:spPr>
            <a:xfrm>
              <a:off x="1271752" y="2367249"/>
              <a:ext cx="1850305" cy="39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859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A88931-18E6-E04F-AFA6-E53342B790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49B0638-B502-3342-831E-C720A304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Mattress brand interest by month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the month with the highest interest, November)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8EAF3-E97F-EE4E-B96A-5752AAC95F2E}"/>
              </a:ext>
            </a:extLst>
          </p:cNvPr>
          <p:cNvSpPr/>
          <p:nvPr/>
        </p:nvSpPr>
        <p:spPr>
          <a:xfrm>
            <a:off x="4595149" y="2164466"/>
            <a:ext cx="4143737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B82AE-BB6A-734D-9A05-A4C553F31E81}"/>
              </a:ext>
            </a:extLst>
          </p:cNvPr>
          <p:cNvSpPr/>
          <p:nvPr/>
        </p:nvSpPr>
        <p:spPr>
          <a:xfrm>
            <a:off x="4595149" y="1855869"/>
            <a:ext cx="4143736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F861B-706B-4044-9E18-6DC1B56DC8C8}"/>
              </a:ext>
            </a:extLst>
          </p:cNvPr>
          <p:cNvSpPr/>
          <p:nvPr/>
        </p:nvSpPr>
        <p:spPr>
          <a:xfrm>
            <a:off x="9232737" y="1855869"/>
            <a:ext cx="1352309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</p:spTree>
    <p:extLst>
      <p:ext uri="{BB962C8B-B14F-4D97-AF65-F5344CB8AC3E}">
        <p14:creationId xmlns:p14="http://schemas.microsoft.com/office/powerpoint/2010/main" val="3052440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0638-B502-3342-831E-C720A304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Mattress brand interest by month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are relative to the average month)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923E2B-E0D0-3A43-AD2C-0B00233470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B9BF02C-93F5-E04E-806D-109AF1B2157C}"/>
              </a:ext>
            </a:extLst>
          </p:cNvPr>
          <p:cNvSpPr/>
          <p:nvPr/>
        </p:nvSpPr>
        <p:spPr>
          <a:xfrm>
            <a:off x="4595149" y="2164466"/>
            <a:ext cx="4143737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07DDB-FD0C-6A4D-A60E-9725E3635AA8}"/>
              </a:ext>
            </a:extLst>
          </p:cNvPr>
          <p:cNvSpPr/>
          <p:nvPr/>
        </p:nvSpPr>
        <p:spPr>
          <a:xfrm>
            <a:off x="4595149" y="1855869"/>
            <a:ext cx="4143736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2CC50-63E2-6449-8BA8-56FD7F982D26}"/>
              </a:ext>
            </a:extLst>
          </p:cNvPr>
          <p:cNvSpPr/>
          <p:nvPr/>
        </p:nvSpPr>
        <p:spPr>
          <a:xfrm>
            <a:off x="9232737" y="1855869"/>
            <a:ext cx="1352309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</p:spTree>
    <p:extLst>
      <p:ext uri="{BB962C8B-B14F-4D97-AF65-F5344CB8AC3E}">
        <p14:creationId xmlns:p14="http://schemas.microsoft.com/office/powerpoint/2010/main" val="692327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8835-EBCB-4447-A9FD-249B5515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Interest in the 5 most popular brands overtime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(Search interest levels as expressed as a proportion of Sealy’s interest in 2021)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03BBB6-1916-4C49-A459-3F62F4B255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E93A859-0466-024F-8C19-D3039BAE4C9C}"/>
              </a:ext>
            </a:extLst>
          </p:cNvPr>
          <p:cNvGrpSpPr/>
          <p:nvPr/>
        </p:nvGrpSpPr>
        <p:grpSpPr>
          <a:xfrm>
            <a:off x="10473676" y="2354944"/>
            <a:ext cx="576839" cy="450000"/>
            <a:chOff x="10473676" y="2354944"/>
            <a:chExt cx="576839" cy="45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FE473B-060C-EE40-8674-5B62F006B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370545-8B90-5D4B-A0DF-6E85E202A573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+67%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5C577E-2A78-D54A-AA20-1613B91AEBFC}"/>
              </a:ext>
            </a:extLst>
          </p:cNvPr>
          <p:cNvGrpSpPr/>
          <p:nvPr/>
        </p:nvGrpSpPr>
        <p:grpSpPr>
          <a:xfrm>
            <a:off x="10497980" y="3348261"/>
            <a:ext cx="576839" cy="450000"/>
            <a:chOff x="10473676" y="2354944"/>
            <a:chExt cx="576839" cy="45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29233B-3550-6141-AC04-468F0FBDB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8B808D-FF3B-6B47-B42B-D52ECC1A76C4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+73%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D478FA-87E5-B544-9C2B-A331DA8AB263}"/>
              </a:ext>
            </a:extLst>
          </p:cNvPr>
          <p:cNvGrpSpPr/>
          <p:nvPr/>
        </p:nvGrpSpPr>
        <p:grpSpPr>
          <a:xfrm>
            <a:off x="10497980" y="3968675"/>
            <a:ext cx="576839" cy="450000"/>
            <a:chOff x="10473676" y="2354944"/>
            <a:chExt cx="576839" cy="45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CA4146-F2AF-2045-BE1E-B35E5326A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C87536-8F61-BB49-ABF3-FB48B20D9639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+31%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3B85EE-65BF-014C-86BC-1A4483296D04}"/>
              </a:ext>
            </a:extLst>
          </p:cNvPr>
          <p:cNvGrpSpPr/>
          <p:nvPr/>
        </p:nvGrpSpPr>
        <p:grpSpPr>
          <a:xfrm>
            <a:off x="10497980" y="4548993"/>
            <a:ext cx="576839" cy="450000"/>
            <a:chOff x="10473676" y="2354944"/>
            <a:chExt cx="576839" cy="45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2D1BB-E517-E446-AED1-FF6EF009C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2643D6-01D2-904F-A3AB-CC7AC6C467C5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-13%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ACC51F-B293-AC46-8F4A-A25C4F4FBDE9}"/>
              </a:ext>
            </a:extLst>
          </p:cNvPr>
          <p:cNvGrpSpPr/>
          <p:nvPr/>
        </p:nvGrpSpPr>
        <p:grpSpPr>
          <a:xfrm>
            <a:off x="10497980" y="5095896"/>
            <a:ext cx="576839" cy="450000"/>
            <a:chOff x="10473676" y="2354944"/>
            <a:chExt cx="576839" cy="45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79355D-29B8-EB48-9F45-E042B47D4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413199-74E0-A746-8122-BE850AA3BFF3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672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68DC-25E0-D243-A07D-96F6C0CE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Sealy Posturepedic vs. all other Seal interest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D4B30-687F-E045-B033-DF5153986B5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D4CE85-835C-BE4A-9631-1BDBF2BB2DA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839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Overall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National search interest in mattress brands over 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B264C-5983-7F48-B383-C69CF4AD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111"/>
            <a:ext cx="5181600" cy="36113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85463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Search interest has consistently increased year-on-year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has been a 36% increase over the past 5 years (8% p.a.)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 the same period, internet penetration in South Africa has increase by 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Therefore, the significant increase is also attributable to consumers growing propensity to search online for mattress brands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1F12EAD-EF99-4A43-A34D-A16A22A711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0091959"/>
              </p:ext>
            </p:extLst>
          </p:nvPr>
        </p:nvGraphicFramePr>
        <p:xfrm>
          <a:off x="838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599A3B-604A-8F4E-BC45-2436B38CEF9F}"/>
              </a:ext>
            </a:extLst>
          </p:cNvPr>
          <p:cNvSpPr txBox="1"/>
          <p:nvPr/>
        </p:nvSpPr>
        <p:spPr>
          <a:xfrm>
            <a:off x="6242756" y="5287081"/>
            <a:ext cx="587304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8EE76C-6CB5-534C-80C1-8EF86E7F0202}"/>
              </a:ext>
            </a:extLst>
          </p:cNvPr>
          <p:cNvGrpSpPr/>
          <p:nvPr/>
        </p:nvGrpSpPr>
        <p:grpSpPr>
          <a:xfrm>
            <a:off x="3391152" y="1896858"/>
            <a:ext cx="610231" cy="363853"/>
            <a:chOff x="963226" y="721"/>
            <a:chExt cx="609600" cy="364752"/>
          </a:xfrm>
        </p:grpSpPr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07A5976C-0D97-6A44-AEA6-C2826CBAD83A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80725" y="72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4" name="TextBox 61">
              <a:extLst>
                <a:ext uri="{FF2B5EF4-FFF2-40B4-BE49-F238E27FC236}">
                  <a16:creationId xmlns:a16="http://schemas.microsoft.com/office/drawing/2014/main" id="{01694A91-ED9D-0643-AFFC-5FE0EBDBF135}"/>
                </a:ext>
              </a:extLst>
            </p:cNvPr>
            <p:cNvSpPr txBox="1"/>
            <p:nvPr/>
          </p:nvSpPr>
          <p:spPr>
            <a:xfrm>
              <a:off x="963226" y="11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+13%</a:t>
              </a:r>
              <a:endParaRPr lang="en-GB" sz="4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EEFDA7-6C86-E044-9DC9-03AC87E14DBD}"/>
              </a:ext>
            </a:extLst>
          </p:cNvPr>
          <p:cNvGrpSpPr/>
          <p:nvPr/>
        </p:nvGrpSpPr>
        <p:grpSpPr>
          <a:xfrm>
            <a:off x="4261039" y="1809903"/>
            <a:ext cx="610231" cy="363853"/>
            <a:chOff x="1924013" y="0"/>
            <a:chExt cx="609600" cy="364752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7A052A97-82F1-F74E-AD53-4EA0719DC65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041512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2" name="TextBox 64">
              <a:extLst>
                <a:ext uri="{FF2B5EF4-FFF2-40B4-BE49-F238E27FC236}">
                  <a16:creationId xmlns:a16="http://schemas.microsoft.com/office/drawing/2014/main" id="{30A5B472-292E-D843-9AD1-F29302C59A69}"/>
                </a:ext>
              </a:extLst>
            </p:cNvPr>
            <p:cNvSpPr txBox="1"/>
            <p:nvPr/>
          </p:nvSpPr>
          <p:spPr>
            <a:xfrm>
              <a:off x="192401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+4%</a:t>
              </a:r>
              <a:endParaRPr lang="en-GB" sz="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312557-6398-9D48-9E99-C07EA1A35474}"/>
              </a:ext>
            </a:extLst>
          </p:cNvPr>
          <p:cNvGrpSpPr/>
          <p:nvPr/>
        </p:nvGrpSpPr>
        <p:grpSpPr>
          <a:xfrm>
            <a:off x="5150542" y="1767522"/>
            <a:ext cx="610231" cy="368169"/>
            <a:chOff x="2902814" y="30991"/>
            <a:chExt cx="609600" cy="364752"/>
          </a:xfrm>
        </p:grpSpPr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B4D195C1-04D0-1D4F-89BB-A58AF6B660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020313" y="3099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0" name="TextBox 67">
              <a:extLst>
                <a:ext uri="{FF2B5EF4-FFF2-40B4-BE49-F238E27FC236}">
                  <a16:creationId xmlns:a16="http://schemas.microsoft.com/office/drawing/2014/main" id="{2493286D-6DD4-5944-B0DC-37F6F7AAB455}"/>
                </a:ext>
              </a:extLst>
            </p:cNvPr>
            <p:cNvSpPr txBox="1"/>
            <p:nvPr/>
          </p:nvSpPr>
          <p:spPr>
            <a:xfrm>
              <a:off x="2902814" y="4193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+2%</a:t>
              </a:r>
              <a:endParaRPr lang="en-GB" sz="4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0177B6-DB4A-A446-948B-B6D0D8550E72}"/>
              </a:ext>
            </a:extLst>
          </p:cNvPr>
          <p:cNvGrpSpPr/>
          <p:nvPr/>
        </p:nvGrpSpPr>
        <p:grpSpPr>
          <a:xfrm>
            <a:off x="2506755" y="2135592"/>
            <a:ext cx="610231" cy="363853"/>
            <a:chOff x="0" y="23772"/>
            <a:chExt cx="609600" cy="364752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15BDFEBC-4002-9041-BA0C-77AF3A7644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23772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18" name="TextBox 71">
              <a:extLst>
                <a:ext uri="{FF2B5EF4-FFF2-40B4-BE49-F238E27FC236}">
                  <a16:creationId xmlns:a16="http://schemas.microsoft.com/office/drawing/2014/main" id="{C7E69E2E-D1F1-C142-825F-5AE1241E9C91}"/>
                </a:ext>
              </a:extLst>
            </p:cNvPr>
            <p:cNvSpPr txBox="1"/>
            <p:nvPr/>
          </p:nvSpPr>
          <p:spPr>
            <a:xfrm>
              <a:off x="0" y="34712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+14%</a:t>
              </a:r>
              <a:endParaRPr lang="en-GB" sz="10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4BEFCE-5C97-1F4A-99C9-7C25E01A2CE5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Bravo vs. rest of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5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02D5E7CD-D069-CC43-868B-5A6D355E91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0507936"/>
              </p:ext>
            </p:extLst>
          </p:nvPr>
        </p:nvGraphicFramePr>
        <p:xfrm>
          <a:off x="6172200" y="1423988"/>
          <a:ext cx="51816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Bravo vs. rest of market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74174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5440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 has consistently grown </a:t>
            </a:r>
            <a:r>
              <a:rPr lang="en-US" sz="1300" b="1" dirty="0">
                <a:solidFill>
                  <a:schemeClr val="bg1"/>
                </a:solidFill>
              </a:rPr>
              <a:t>(+12.5% p.a.) </a:t>
            </a:r>
            <a:r>
              <a:rPr lang="en-US" sz="1300" dirty="0">
                <a:solidFill>
                  <a:schemeClr val="bg1"/>
                </a:solidFill>
              </a:rPr>
              <a:t>leading to a </a:t>
            </a:r>
            <a:r>
              <a:rPr lang="en-US" sz="1300" b="1" dirty="0">
                <a:solidFill>
                  <a:schemeClr val="bg1"/>
                </a:solidFill>
              </a:rPr>
              <a:t>60%</a:t>
            </a:r>
            <a:r>
              <a:rPr lang="en-US" sz="1300" dirty="0">
                <a:solidFill>
                  <a:schemeClr val="bg1"/>
                </a:solidFill>
              </a:rPr>
              <a:t> growth in search interest over the past 5 years while the rest of the market had more modest growth </a:t>
            </a:r>
            <a:r>
              <a:rPr lang="en-US" sz="1300" b="1" dirty="0">
                <a:solidFill>
                  <a:schemeClr val="bg1"/>
                </a:solidFill>
              </a:rPr>
              <a:t>(+5.5% p.a.) </a:t>
            </a:r>
            <a:r>
              <a:rPr lang="en-US" sz="1300" dirty="0">
                <a:solidFill>
                  <a:schemeClr val="bg1"/>
                </a:solidFill>
              </a:rPr>
              <a:t>leading to an overall growth of </a:t>
            </a:r>
            <a:r>
              <a:rPr lang="en-US" sz="1300" b="1" dirty="0">
                <a:solidFill>
                  <a:schemeClr val="bg1"/>
                </a:solidFill>
              </a:rPr>
              <a:t>24%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The primary driver of the difference was Bravo’s continued growth since 2019 while the rest of the market experienced two years of consecutive declines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Bravo’s strong performance ensured overall national interest increased year-on-year by capturing the losses in the rest of the market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767DB8-D475-2C4B-A776-6D1F2831769C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00E4F-0C10-E449-A2D9-89E53BD4F655}"/>
              </a:ext>
            </a:extLst>
          </p:cNvPr>
          <p:cNvSpPr txBox="1"/>
          <p:nvPr/>
        </p:nvSpPr>
        <p:spPr>
          <a:xfrm>
            <a:off x="6242756" y="5287081"/>
            <a:ext cx="5873044" cy="15081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Over the past 5 years Bravo increased its share of search interest </a:t>
            </a:r>
            <a:r>
              <a:rPr lang="en-US" sz="1300" b="1" dirty="0">
                <a:solidFill>
                  <a:schemeClr val="bg1"/>
                </a:solidFill>
              </a:rPr>
              <a:t>(+17%) </a:t>
            </a:r>
            <a:r>
              <a:rPr lang="en-US" sz="1300" dirty="0">
                <a:solidFill>
                  <a:schemeClr val="bg1"/>
                </a:solidFill>
              </a:rPr>
              <a:t>from </a:t>
            </a:r>
            <a:r>
              <a:rPr lang="en-US" sz="1300" b="1" dirty="0">
                <a:solidFill>
                  <a:schemeClr val="bg1"/>
                </a:solidFill>
              </a:rPr>
              <a:t>35% </a:t>
            </a:r>
            <a:r>
              <a:rPr lang="en-US" sz="1300" dirty="0">
                <a:solidFill>
                  <a:schemeClr val="bg1"/>
                </a:solidFill>
              </a:rPr>
              <a:t>in 2017 to </a:t>
            </a:r>
            <a:r>
              <a:rPr lang="en-US" sz="1300" b="1" dirty="0">
                <a:solidFill>
                  <a:schemeClr val="bg1"/>
                </a:solidFill>
              </a:rPr>
              <a:t>41% </a:t>
            </a:r>
            <a:r>
              <a:rPr lang="en-US" sz="1300" dirty="0">
                <a:solidFill>
                  <a:schemeClr val="bg1"/>
                </a:solidFill>
              </a:rPr>
              <a:t>in 2021,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Bravo’s gains are attributable to consistent year-on-year growth in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 lost market share in 2018 due to competitor search interest growth </a:t>
            </a:r>
            <a:r>
              <a:rPr lang="en-US" sz="1300" b="1" dirty="0">
                <a:solidFill>
                  <a:schemeClr val="bg1"/>
                </a:solidFill>
              </a:rPr>
              <a:t>(+15%) </a:t>
            </a:r>
            <a:r>
              <a:rPr lang="en-US" sz="1300" dirty="0">
                <a:solidFill>
                  <a:schemeClr val="bg1"/>
                </a:solidFill>
              </a:rPr>
              <a:t>exceeding their own growth </a:t>
            </a:r>
            <a:r>
              <a:rPr lang="en-US" sz="1300" b="1" dirty="0">
                <a:solidFill>
                  <a:schemeClr val="bg1"/>
                </a:solidFill>
              </a:rPr>
              <a:t>(+11%)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Thereafter, Bravo increased their market share for 3 consecutive years of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(5.3%)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A3708A8-3EFA-0245-ABF7-66F484BA65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3771645"/>
              </p:ext>
            </p:extLst>
          </p:nvPr>
        </p:nvGraphicFramePr>
        <p:xfrm>
          <a:off x="838200" y="1423988"/>
          <a:ext cx="51816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5F075481-A143-ED43-8BE0-D07966019567}"/>
              </a:ext>
            </a:extLst>
          </p:cNvPr>
          <p:cNvGrpSpPr/>
          <p:nvPr/>
        </p:nvGrpSpPr>
        <p:grpSpPr>
          <a:xfrm>
            <a:off x="7880500" y="2153848"/>
            <a:ext cx="609600" cy="411480"/>
            <a:chOff x="0" y="18836"/>
            <a:chExt cx="609600" cy="419174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E3B222E7-02AF-964B-8A68-B37688BF371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94795" y="18836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4" name="TextBox 74">
              <a:extLst>
                <a:ext uri="{FF2B5EF4-FFF2-40B4-BE49-F238E27FC236}">
                  <a16:creationId xmlns:a16="http://schemas.microsoft.com/office/drawing/2014/main" id="{BD80B165-3BAF-494B-BAF8-3B1CD3042F8E}"/>
                </a:ext>
              </a:extLst>
            </p:cNvPr>
            <p:cNvSpPr txBox="1"/>
            <p:nvPr/>
          </p:nvSpPr>
          <p:spPr>
            <a:xfrm>
              <a:off x="0" y="85803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09CD1E7-82DD-0B44-9AAA-F8AE05E3E50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-2.3%</a:t>
              </a:fld>
              <a:endParaRPr lang="en-GB" sz="9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EB8050-ED12-844C-B153-8AD633EF36E7}"/>
              </a:ext>
            </a:extLst>
          </p:cNvPr>
          <p:cNvGrpSpPr/>
          <p:nvPr/>
        </p:nvGrpSpPr>
        <p:grpSpPr>
          <a:xfrm>
            <a:off x="9609604" y="1902740"/>
            <a:ext cx="609600" cy="411480"/>
            <a:chOff x="1422400" y="0"/>
            <a:chExt cx="609600" cy="419174"/>
          </a:xfrm>
        </p:grpSpPr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C19C49DF-85B1-6543-8D73-72AE0FF7300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517195" y="0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2" name="TextBox 77">
              <a:extLst>
                <a:ext uri="{FF2B5EF4-FFF2-40B4-BE49-F238E27FC236}">
                  <a16:creationId xmlns:a16="http://schemas.microsoft.com/office/drawing/2014/main" id="{447EF231-8C13-B642-8E1B-653661BA872C}"/>
                </a:ext>
              </a:extLst>
            </p:cNvPr>
            <p:cNvSpPr txBox="1"/>
            <p:nvPr/>
          </p:nvSpPr>
          <p:spPr>
            <a:xfrm>
              <a:off x="1422400" y="6696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+11.2%</a:t>
              </a:r>
              <a:endParaRPr lang="en-GB" sz="9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C9463F-6FB0-E241-8661-B2974EBC79F9}"/>
              </a:ext>
            </a:extLst>
          </p:cNvPr>
          <p:cNvGrpSpPr/>
          <p:nvPr/>
        </p:nvGrpSpPr>
        <p:grpSpPr>
          <a:xfrm>
            <a:off x="8750324" y="2106856"/>
            <a:ext cx="609600" cy="411480"/>
            <a:chOff x="668676" y="31108"/>
            <a:chExt cx="609600" cy="419174"/>
          </a:xfrm>
        </p:grpSpPr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408788D2-ABE7-134F-A14C-684552C4946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763471" y="31108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0" name="TextBox 80">
              <a:extLst>
                <a:ext uri="{FF2B5EF4-FFF2-40B4-BE49-F238E27FC236}">
                  <a16:creationId xmlns:a16="http://schemas.microsoft.com/office/drawing/2014/main" id="{896ED9F8-4941-3F41-8E8E-383631E61AF4}"/>
                </a:ext>
              </a:extLst>
            </p:cNvPr>
            <p:cNvSpPr txBox="1"/>
            <p:nvPr/>
          </p:nvSpPr>
          <p:spPr>
            <a:xfrm>
              <a:off x="668676" y="98075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+2.6%</a:t>
              </a:r>
              <a:endParaRPr lang="en-GB" sz="9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707081-24EC-2348-BC12-2559FB7C7471}"/>
              </a:ext>
            </a:extLst>
          </p:cNvPr>
          <p:cNvGrpSpPr/>
          <p:nvPr/>
        </p:nvGrpSpPr>
        <p:grpSpPr>
          <a:xfrm>
            <a:off x="10476126" y="1814639"/>
            <a:ext cx="609600" cy="411480"/>
            <a:chOff x="0" y="0"/>
            <a:chExt cx="609600" cy="419174"/>
          </a:xfrm>
        </p:grpSpPr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685B2328-5F21-3E46-8DEE-ACB1C8ACB52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94795" y="0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40" name="TextBox 83">
              <a:extLst>
                <a:ext uri="{FF2B5EF4-FFF2-40B4-BE49-F238E27FC236}">
                  <a16:creationId xmlns:a16="http://schemas.microsoft.com/office/drawing/2014/main" id="{318D1221-25FC-CA4E-B7B5-B92CCE39A86D}"/>
                </a:ext>
              </a:extLst>
            </p:cNvPr>
            <p:cNvSpPr txBox="1"/>
            <p:nvPr/>
          </p:nvSpPr>
          <p:spPr>
            <a:xfrm>
              <a:off x="0" y="6696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+5.3%</a:t>
              </a:r>
              <a:endParaRPr lang="en-GB" sz="9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DFB95-5A52-8747-8DE1-EF6E06BFCDE5}"/>
              </a:ext>
            </a:extLst>
          </p:cNvPr>
          <p:cNvGrpSpPr/>
          <p:nvPr/>
        </p:nvGrpSpPr>
        <p:grpSpPr>
          <a:xfrm>
            <a:off x="2300146" y="2328936"/>
            <a:ext cx="637712" cy="370637"/>
            <a:chOff x="0" y="0"/>
            <a:chExt cx="609600" cy="364752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E03F57AB-9ABC-3944-A804-73290B697F4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4" name="TextBox 86">
              <a:extLst>
                <a:ext uri="{FF2B5EF4-FFF2-40B4-BE49-F238E27FC236}">
                  <a16:creationId xmlns:a16="http://schemas.microsoft.com/office/drawing/2014/main" id="{94E28689-5963-CF4C-88C6-EFB673D6077D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 dirty="0">
                  <a:solidFill>
                    <a:srgbClr val="000000"/>
                  </a:solidFill>
                  <a:latin typeface="Calibri"/>
                  <a:cs typeface="Calibri"/>
                </a:rPr>
                <a:t>+15%</a:t>
              </a:r>
              <a:endParaRPr lang="en-GB" sz="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DE3167-DD0B-CB4A-97AB-F6341F0737BE}"/>
              </a:ext>
            </a:extLst>
          </p:cNvPr>
          <p:cNvGrpSpPr/>
          <p:nvPr/>
        </p:nvGrpSpPr>
        <p:grpSpPr>
          <a:xfrm>
            <a:off x="2699003" y="2384774"/>
            <a:ext cx="637712" cy="370637"/>
            <a:chOff x="510606" y="22143"/>
            <a:chExt cx="609600" cy="36475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D21D4E80-E428-3045-90B9-49458FEB67E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628105" y="22143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2" name="TextBox 89">
              <a:extLst>
                <a:ext uri="{FF2B5EF4-FFF2-40B4-BE49-F238E27FC236}">
                  <a16:creationId xmlns:a16="http://schemas.microsoft.com/office/drawing/2014/main" id="{E969A306-1188-7241-9AE9-5B73F442C793}"/>
                </a:ext>
              </a:extLst>
            </p:cNvPr>
            <p:cNvSpPr txBox="1"/>
            <p:nvPr/>
          </p:nvSpPr>
          <p:spPr>
            <a:xfrm>
              <a:off x="510606" y="33083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+11%</a:t>
              </a:r>
              <a:endParaRPr lang="en-GB" sz="6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17E20D-7158-A34B-A404-35866EB8452E}"/>
              </a:ext>
            </a:extLst>
          </p:cNvPr>
          <p:cNvGrpSpPr/>
          <p:nvPr/>
        </p:nvGrpSpPr>
        <p:grpSpPr>
          <a:xfrm>
            <a:off x="3170499" y="2149120"/>
            <a:ext cx="637712" cy="370637"/>
            <a:chOff x="1379417" y="22577"/>
            <a:chExt cx="609600" cy="364752"/>
          </a:xfrm>
        </p:grpSpPr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9E7C74E6-D6FF-4445-937A-69F6399F2C3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496916" y="22577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0" name="TextBox 92">
              <a:extLst>
                <a:ext uri="{FF2B5EF4-FFF2-40B4-BE49-F238E27FC236}">
                  <a16:creationId xmlns:a16="http://schemas.microsoft.com/office/drawing/2014/main" id="{4571A3F7-91CE-A24E-B33C-A88CE2229178}"/>
                </a:ext>
              </a:extLst>
            </p:cNvPr>
            <p:cNvSpPr txBox="1"/>
            <p:nvPr/>
          </p:nvSpPr>
          <p:spPr>
            <a:xfrm>
              <a:off x="1379417" y="3351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 dirty="0">
                  <a:solidFill>
                    <a:srgbClr val="000000"/>
                  </a:solidFill>
                  <a:latin typeface="Calibri"/>
                  <a:cs typeface="Calibri"/>
                </a:rPr>
                <a:t>+11%</a:t>
              </a:r>
              <a:endParaRPr lang="en-GB" sz="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112378-4752-B84E-B5D2-56965830FC95}"/>
              </a:ext>
            </a:extLst>
          </p:cNvPr>
          <p:cNvGrpSpPr/>
          <p:nvPr/>
        </p:nvGrpSpPr>
        <p:grpSpPr>
          <a:xfrm>
            <a:off x="3580222" y="2138521"/>
            <a:ext cx="637712" cy="370637"/>
            <a:chOff x="1911731" y="12156"/>
            <a:chExt cx="609600" cy="364752"/>
          </a:xfrm>
        </p:grpSpPr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D7AF2964-4593-F54B-ADC8-BC391050CA4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029230" y="12156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8" name="TextBox 95">
              <a:extLst>
                <a:ext uri="{FF2B5EF4-FFF2-40B4-BE49-F238E27FC236}">
                  <a16:creationId xmlns:a16="http://schemas.microsoft.com/office/drawing/2014/main" id="{2E63B9D5-8D30-F84E-BF59-FB6F6FE06A90}"/>
                </a:ext>
              </a:extLst>
            </p:cNvPr>
            <p:cNvSpPr txBox="1"/>
            <p:nvPr/>
          </p:nvSpPr>
          <p:spPr>
            <a:xfrm>
              <a:off x="1911731" y="23096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+16%</a:t>
              </a:r>
              <a:endParaRPr lang="en-GB" sz="6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245710C-AE43-6943-AACC-0275FC4EA2FD}"/>
              </a:ext>
            </a:extLst>
          </p:cNvPr>
          <p:cNvGrpSpPr/>
          <p:nvPr/>
        </p:nvGrpSpPr>
        <p:grpSpPr>
          <a:xfrm>
            <a:off x="4063823" y="2179860"/>
            <a:ext cx="637712" cy="370637"/>
            <a:chOff x="2769253" y="44721"/>
            <a:chExt cx="609600" cy="364752"/>
          </a:xfrm>
        </p:grpSpPr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C3D8417-43E5-3440-B3C9-6FB098207C6C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886752" y="44721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6" name="TextBox 98">
              <a:extLst>
                <a:ext uri="{FF2B5EF4-FFF2-40B4-BE49-F238E27FC236}">
                  <a16:creationId xmlns:a16="http://schemas.microsoft.com/office/drawing/2014/main" id="{29922FC6-F459-A54E-A0B9-AF0AEDAB9EC9}"/>
                </a:ext>
              </a:extLst>
            </p:cNvPr>
            <p:cNvSpPr txBox="1"/>
            <p:nvPr/>
          </p:nvSpPr>
          <p:spPr>
            <a:xfrm>
              <a:off x="2769253" y="55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-2%</a:t>
              </a:r>
              <a:endParaRPr lang="en-GB" sz="6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462338-A02C-FE47-8188-5F32006364C3}"/>
              </a:ext>
            </a:extLst>
          </p:cNvPr>
          <p:cNvGrpSpPr/>
          <p:nvPr/>
        </p:nvGrpSpPr>
        <p:grpSpPr>
          <a:xfrm>
            <a:off x="4466040" y="1860980"/>
            <a:ext cx="637712" cy="370637"/>
            <a:chOff x="3301567" y="34300"/>
            <a:chExt cx="609600" cy="364752"/>
          </a:xfrm>
        </p:grpSpPr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E895DB74-43F7-8946-B037-42515D4D14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419066" y="3430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4" name="TextBox 101">
              <a:extLst>
                <a:ext uri="{FF2B5EF4-FFF2-40B4-BE49-F238E27FC236}">
                  <a16:creationId xmlns:a16="http://schemas.microsoft.com/office/drawing/2014/main" id="{FA8C0705-8706-A743-AF35-81D3C6B0FAD0}"/>
                </a:ext>
              </a:extLst>
            </p:cNvPr>
            <p:cNvSpPr txBox="1"/>
            <p:nvPr/>
          </p:nvSpPr>
          <p:spPr>
            <a:xfrm>
              <a:off x="3301567" y="452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+16%</a:t>
              </a:r>
              <a:endParaRPr lang="en-GB" sz="6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D5CA15-13F0-5542-8DE6-BAAB3AC778D0}"/>
              </a:ext>
            </a:extLst>
          </p:cNvPr>
          <p:cNvGrpSpPr/>
          <p:nvPr/>
        </p:nvGrpSpPr>
        <p:grpSpPr>
          <a:xfrm>
            <a:off x="4941409" y="2219811"/>
            <a:ext cx="637712" cy="370637"/>
            <a:chOff x="3941995" y="45155"/>
            <a:chExt cx="609600" cy="364752"/>
          </a:xfrm>
        </p:grpSpPr>
        <p:sp>
          <p:nvSpPr>
            <p:cNvPr id="51" name="Teardrop 50">
              <a:extLst>
                <a:ext uri="{FF2B5EF4-FFF2-40B4-BE49-F238E27FC236}">
                  <a16:creationId xmlns:a16="http://schemas.microsoft.com/office/drawing/2014/main" id="{73A6FA58-3F25-9944-885D-03074C750FD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4059494" y="45155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 dirty="0"/>
            </a:p>
          </p:txBody>
        </p:sp>
        <p:sp>
          <p:nvSpPr>
            <p:cNvPr id="52" name="TextBox 104">
              <a:extLst>
                <a:ext uri="{FF2B5EF4-FFF2-40B4-BE49-F238E27FC236}">
                  <a16:creationId xmlns:a16="http://schemas.microsoft.com/office/drawing/2014/main" id="{5B2F12E8-DD29-3A4B-8B54-F6C5555EF28A}"/>
                </a:ext>
              </a:extLst>
            </p:cNvPr>
            <p:cNvSpPr txBox="1"/>
            <p:nvPr/>
          </p:nvSpPr>
          <p:spPr>
            <a:xfrm>
              <a:off x="3941995" y="56095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-2%</a:t>
              </a:r>
              <a:endParaRPr lang="en-GB" sz="6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65727C-802F-BB45-8B71-CB8673CBAC0D}"/>
              </a:ext>
            </a:extLst>
          </p:cNvPr>
          <p:cNvGrpSpPr/>
          <p:nvPr/>
        </p:nvGrpSpPr>
        <p:grpSpPr>
          <a:xfrm>
            <a:off x="5341966" y="1722736"/>
            <a:ext cx="637712" cy="370637"/>
            <a:chOff x="4474309" y="34734"/>
            <a:chExt cx="609600" cy="364752"/>
          </a:xfrm>
        </p:grpSpPr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9900468-FE1C-CD46-BF51-41A22C09273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4591808" y="34734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0" name="TextBox 107">
              <a:extLst>
                <a:ext uri="{FF2B5EF4-FFF2-40B4-BE49-F238E27FC236}">
                  <a16:creationId xmlns:a16="http://schemas.microsoft.com/office/drawing/2014/main" id="{31911802-69DD-7B40-8A9F-0FC46D56AFF9}"/>
                </a:ext>
              </a:extLst>
            </p:cNvPr>
            <p:cNvSpPr txBox="1"/>
            <p:nvPr/>
          </p:nvSpPr>
          <p:spPr>
            <a:xfrm>
              <a:off x="4474309" y="45674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+7%</a:t>
              </a:r>
              <a:endParaRPr lang="en-GB" sz="600"/>
            </a:p>
          </p:txBody>
        </p:sp>
      </p:grpSp>
    </p:spTree>
    <p:extLst>
      <p:ext uri="{BB962C8B-B14F-4D97-AF65-F5344CB8AC3E}">
        <p14:creationId xmlns:p14="http://schemas.microsoft.com/office/powerpoint/2010/main" val="77969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by brand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1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3443</Words>
  <Application>Microsoft Macintosh PowerPoint</Application>
  <PresentationFormat>Widescreen</PresentationFormat>
  <Paragraphs>528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Roboto</vt:lpstr>
      <vt:lpstr>Roboto Medium</vt:lpstr>
      <vt:lpstr>Office Theme</vt:lpstr>
      <vt:lpstr>Bravo’s search interest performance in South Africa</vt:lpstr>
      <vt:lpstr>Executive summary</vt:lpstr>
      <vt:lpstr>Potential questions</vt:lpstr>
      <vt:lpstr>Data Limitations</vt:lpstr>
      <vt:lpstr>Overall market</vt:lpstr>
      <vt:lpstr>National search interest in mattress brands over time (Interest levels have been indexed to 2017 levels)</vt:lpstr>
      <vt:lpstr>Bravo vs. rest of market</vt:lpstr>
      <vt:lpstr>Bravo vs. rest of market search interest (Interest levels have been indexed to 2017 levels)</vt:lpstr>
      <vt:lpstr>Analysis by brand</vt:lpstr>
      <vt:lpstr>Search interest overtime by province (Interest levels have been index to 2017 levels)</vt:lpstr>
      <vt:lpstr>Interest in the 5 most popular brands over time (Search interest levels as expressed as a proportion of Sealy’s interest in 2021)</vt:lpstr>
      <vt:lpstr>Market share by brand (Interest levels have been index to 2017 levels)</vt:lpstr>
      <vt:lpstr>Search interest in Bravo brands overtime (Interest levels have been index to 2017 levels)</vt:lpstr>
      <vt:lpstr>Search interest in competitor brands overtime (Interest levels have been index to 2017 levels)</vt:lpstr>
      <vt:lpstr>Share of interest within Bravo brands and rest of market brands</vt:lpstr>
      <vt:lpstr>Analysis by brand and province</vt:lpstr>
      <vt:lpstr>Provincial search interest in mattress brands (Interest levels have been indexed to 2017 levels)</vt:lpstr>
      <vt:lpstr>Search interest over time by province (Interest levels have been indexed to 2017 levels)</vt:lpstr>
      <vt:lpstr>Provincial performance of top 5 brands (Interest levels have been index to 2017 levels)</vt:lpstr>
      <vt:lpstr>Search interest market share overtime for Gauteng and Kwa-Zulu Natal</vt:lpstr>
      <vt:lpstr>Search interest market share overtime for Western Cape and Eastern</vt:lpstr>
      <vt:lpstr>Sealy deep dive</vt:lpstr>
      <vt:lpstr>Sealy Posturepedic search vs. all other Sealy search interest (Interest levels have been indexed to 2017 levels)</vt:lpstr>
      <vt:lpstr>Time analysis</vt:lpstr>
      <vt:lpstr>Monthly mattress brand search interest (Interest levels have been indexed to November 2020)</vt:lpstr>
      <vt:lpstr>Average monthly mattress brand search interest (Interest levels are relative to average monthly interest)</vt:lpstr>
      <vt:lpstr>Furniture stores</vt:lpstr>
      <vt:lpstr>Furniture and bed store interest overtime (…</vt:lpstr>
      <vt:lpstr>Search interest market share for bed and furniture stores (…</vt:lpstr>
      <vt:lpstr>Furniture and bed store search interest market share (2021) (…</vt:lpstr>
      <vt:lpstr>Generic section on mattress and beds interest</vt:lpstr>
      <vt:lpstr>Appendix</vt:lpstr>
      <vt:lpstr>Black Friday impact</vt:lpstr>
      <vt:lpstr>Average temperature (rebuild tables)</vt:lpstr>
      <vt:lpstr>Old Slides</vt:lpstr>
      <vt:lpstr>Overall interest in mattress brands overtime (Interest levels have been index to 2017 levels)</vt:lpstr>
      <vt:lpstr>Provincial search interest in mattress brands (Interest levels have been index to 2019 levels)</vt:lpstr>
      <vt:lpstr>Bravo vs. rest of market search interest (Interest levels have been index to 2017 levels)</vt:lpstr>
      <vt:lpstr>Search interest overtime by province (Interest levels have been index to 2017 levels)</vt:lpstr>
      <vt:lpstr>Monthly mattress brand search interest (Interest levels have been indexed to the month with the highest interest, November 2020)</vt:lpstr>
      <vt:lpstr>Mattress brand interest by month (Interest levels have been indexed to the month with the highest interest, November)</vt:lpstr>
      <vt:lpstr>Mattress brand interest by month (Interest levels are relative to the average month)</vt:lpstr>
      <vt:lpstr>Interest in the 5 most popular brands overtime (Search interest levels as expressed as a proportion of Sealy’s interest in 2021)</vt:lpstr>
      <vt:lpstr>Sealy Posturepedic vs. all other Seal interest overtime (Interest levels have been index to 2017 levels)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Dobson</dc:creator>
  <cp:lastModifiedBy>Timothy Dobson</cp:lastModifiedBy>
  <cp:revision>20</cp:revision>
  <dcterms:created xsi:type="dcterms:W3CDTF">2022-01-09T10:08:08Z</dcterms:created>
  <dcterms:modified xsi:type="dcterms:W3CDTF">2022-01-16T20:58:00Z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a8a6ec-262f-4cc0-befe-9b4753855296_Enabled">
    <vt:lpwstr>true</vt:lpwstr>
  </property>
  <property fmtid="{D5CDD505-2E9C-101B-9397-08002B2CF9AE}" pid="3" name="MSIP_Label_e3a8a6ec-262f-4cc0-befe-9b4753855296_SetDate">
    <vt:lpwstr>2022-01-10T05:45:33Z</vt:lpwstr>
  </property>
  <property fmtid="{D5CDD505-2E9C-101B-9397-08002B2CF9AE}" pid="4" name="MSIP_Label_e3a8a6ec-262f-4cc0-befe-9b4753855296_Method">
    <vt:lpwstr>Privileged</vt:lpwstr>
  </property>
  <property fmtid="{D5CDD505-2E9C-101B-9397-08002B2CF9AE}" pid="5" name="MSIP_Label_e3a8a6ec-262f-4cc0-befe-9b4753855296_Name">
    <vt:lpwstr>e3a8a6ec-262f-4cc0-befe-9b4753855296</vt:lpwstr>
  </property>
  <property fmtid="{D5CDD505-2E9C-101B-9397-08002B2CF9AE}" pid="6" name="MSIP_Label_e3a8a6ec-262f-4cc0-befe-9b4753855296_SiteId">
    <vt:lpwstr>6cf6dc61-aaec-4d60-8dd0-2007ec95b05e</vt:lpwstr>
  </property>
  <property fmtid="{D5CDD505-2E9C-101B-9397-08002B2CF9AE}" pid="7" name="MSIP_Label_e3a8a6ec-262f-4cc0-befe-9b4753855296_ActionId">
    <vt:lpwstr>9c63c536-f6f9-4fc0-b2c2-76ed0df26332</vt:lpwstr>
  </property>
  <property fmtid="{D5CDD505-2E9C-101B-9397-08002B2CF9AE}" pid="8" name="MSIP_Label_e3a8a6ec-262f-4cc0-befe-9b4753855296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Confidential</vt:lpwstr>
  </property>
</Properties>
</file>