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3.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4.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5.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6.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9.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20.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21.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93" r:id="rId2"/>
    <p:sldId id="323" r:id="rId3"/>
    <p:sldId id="292" r:id="rId4"/>
    <p:sldId id="299" r:id="rId5"/>
    <p:sldId id="300" r:id="rId6"/>
    <p:sldId id="320" r:id="rId7"/>
    <p:sldId id="267" r:id="rId8"/>
    <p:sldId id="303" r:id="rId9"/>
    <p:sldId id="268" r:id="rId10"/>
    <p:sldId id="306" r:id="rId11"/>
    <p:sldId id="269" r:id="rId12"/>
    <p:sldId id="274" r:id="rId13"/>
    <p:sldId id="313" r:id="rId14"/>
    <p:sldId id="319" r:id="rId15"/>
    <p:sldId id="324" r:id="rId16"/>
    <p:sldId id="321" r:id="rId17"/>
    <p:sldId id="325" r:id="rId18"/>
    <p:sldId id="282" r:id="rId19"/>
    <p:sldId id="305" r:id="rId20"/>
    <p:sldId id="307" r:id="rId21"/>
    <p:sldId id="317" r:id="rId22"/>
    <p:sldId id="318" r:id="rId23"/>
    <p:sldId id="272" r:id="rId24"/>
    <p:sldId id="314" r:id="rId25"/>
    <p:sldId id="286" r:id="rId26"/>
    <p:sldId id="308" r:id="rId27"/>
    <p:sldId id="309" r:id="rId28"/>
    <p:sldId id="270" r:id="rId29"/>
    <p:sldId id="328" r:id="rId30"/>
    <p:sldId id="327" r:id="rId31"/>
    <p:sldId id="295" r:id="rId32"/>
    <p:sldId id="329" r:id="rId33"/>
    <p:sldId id="296" r:id="rId34"/>
    <p:sldId id="304" r:id="rId35"/>
    <p:sldId id="326" r:id="rId36"/>
    <p:sldId id="31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747474"/>
    <a:srgbClr val="43B5C5"/>
    <a:srgbClr val="3F6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79"/>
    <p:restoredTop sz="81023"/>
  </p:normalViewPr>
  <p:slideViewPr>
    <p:cSldViewPr snapToGrid="0" snapToObjects="1" showGuides="1">
      <p:cViewPr>
        <p:scale>
          <a:sx n="120" d="100"/>
          <a:sy n="120" d="100"/>
        </p:scale>
        <p:origin x="116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timothydobson/work/repos/matress/bravo.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Users/timothydobson/work/repos/matress/bravo.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national search interest in mattress brands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'0_matress_brand_index_interest'!$Q$6:$U$6</c:f>
              <c:numCache>
                <c:formatCode>General</c:formatCode>
                <c:ptCount val="5"/>
                <c:pt idx="0">
                  <c:v>2017</c:v>
                </c:pt>
                <c:pt idx="1">
                  <c:v>2018</c:v>
                </c:pt>
                <c:pt idx="2">
                  <c:v>2019</c:v>
                </c:pt>
                <c:pt idx="3">
                  <c:v>2020</c:v>
                </c:pt>
                <c:pt idx="4">
                  <c:v>2021</c:v>
                </c:pt>
              </c:numCache>
            </c:numRef>
          </c:cat>
          <c:val>
            <c:numRef>
              <c:f>'0_matress_brand_index_interest'!$Q$7:$U$7</c:f>
              <c:numCache>
                <c:formatCode>0.00</c:formatCode>
                <c:ptCount val="5"/>
                <c:pt idx="0">
                  <c:v>1</c:v>
                </c:pt>
                <c:pt idx="1">
                  <c:v>1.1407991301984199</c:v>
                </c:pt>
                <c:pt idx="2">
                  <c:v>1.2881217722207099</c:v>
                </c:pt>
                <c:pt idx="3">
                  <c:v>1.34166893177493</c:v>
                </c:pt>
                <c:pt idx="4">
                  <c:v>1.3647730361511199</c:v>
                </c:pt>
              </c:numCache>
            </c:numRef>
          </c:val>
          <c:extLst>
            <c:ext xmlns:c16="http://schemas.microsoft.com/office/drawing/2014/chart" uri="{C3380CC4-5D6E-409C-BE32-E72D297353CC}">
              <c16:uniqueId val="{00000000-D8F2-A64E-9C48-032FCC66B4BF}"/>
            </c:ext>
          </c:extLst>
        </c:ser>
        <c:dLbls>
          <c:dLblPos val="inEnd"/>
          <c:showLegendKey val="0"/>
          <c:showVal val="1"/>
          <c:showCatName val="0"/>
          <c:showSerName val="0"/>
          <c:showPercent val="0"/>
          <c:showBubbleSize val="0"/>
        </c:dLbls>
        <c:gapWidth val="165"/>
        <c:overlap val="-27"/>
        <c:axId val="1277484063"/>
        <c:axId val="773061055"/>
      </c:barChart>
      <c:catAx>
        <c:axId val="127748406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73061055"/>
        <c:crosses val="autoZero"/>
        <c:auto val="1"/>
        <c:lblAlgn val="ctr"/>
        <c:lblOffset val="100"/>
        <c:noMultiLvlLbl val="0"/>
      </c:catAx>
      <c:valAx>
        <c:axId val="77306105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77484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Bravo's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167693088368801"/>
          <c:y val="0.15832639634582329"/>
          <c:w val="0.85633506383289493"/>
          <c:h val="0.65889301262646482"/>
        </c:manualLayout>
      </c:layout>
      <c:barChart>
        <c:barDir val="col"/>
        <c:grouping val="percentStacked"/>
        <c:varyColors val="0"/>
        <c:ser>
          <c:idx val="0"/>
          <c:order val="0"/>
          <c:tx>
            <c:strRef>
              <c:f>'1_benchmark'!$W$82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'1_benchmark'!$X$82:$AB$82</c:f>
              <c:numCache>
                <c:formatCode>0%</c:formatCode>
                <c:ptCount val="5"/>
                <c:pt idx="0">
                  <c:v>0.74529780564263326</c:v>
                </c:pt>
                <c:pt idx="1">
                  <c:v>0.759493670886076</c:v>
                </c:pt>
                <c:pt idx="2">
                  <c:v>0.78155339805825241</c:v>
                </c:pt>
                <c:pt idx="3">
                  <c:v>0.76310272536687629</c:v>
                </c:pt>
                <c:pt idx="4">
                  <c:v>0.77728830151737638</c:v>
                </c:pt>
              </c:numCache>
            </c:numRef>
          </c:val>
          <c:extLst>
            <c:ext xmlns:c16="http://schemas.microsoft.com/office/drawing/2014/chart" uri="{C3380CC4-5D6E-409C-BE32-E72D297353CC}">
              <c16:uniqueId val="{00000000-1B8B-D749-AEF2-3C016D08AC79}"/>
            </c:ext>
          </c:extLst>
        </c:ser>
        <c:ser>
          <c:idx val="1"/>
          <c:order val="1"/>
          <c:tx>
            <c:strRef>
              <c:f>'1_benchmark'!$W$83</c:f>
              <c:strCache>
                <c:ptCount val="1"/>
                <c:pt idx="0">
                  <c:v>Edblo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'1_benchmark'!$X$83:$AB$83</c:f>
              <c:numCache>
                <c:formatCode>0%</c:formatCode>
                <c:ptCount val="5"/>
                <c:pt idx="0">
                  <c:v>0.12147335423197492</c:v>
                </c:pt>
                <c:pt idx="1">
                  <c:v>0.13431786216596342</c:v>
                </c:pt>
                <c:pt idx="2">
                  <c:v>0.10315533980582524</c:v>
                </c:pt>
                <c:pt idx="3">
                  <c:v>0.11373165618448637</c:v>
                </c:pt>
                <c:pt idx="4">
                  <c:v>9.9853157121879588E-2</c:v>
                </c:pt>
              </c:numCache>
            </c:numRef>
          </c:val>
          <c:extLst>
            <c:ext xmlns:c16="http://schemas.microsoft.com/office/drawing/2014/chart" uri="{C3380CC4-5D6E-409C-BE32-E72D297353CC}">
              <c16:uniqueId val="{00000001-1B8B-D749-AEF2-3C016D08AC79}"/>
            </c:ext>
          </c:extLst>
        </c:ser>
        <c:ser>
          <c:idx val="2"/>
          <c:order val="2"/>
          <c:tx>
            <c:strRef>
              <c:f>'1_benchmark'!$W$84</c:f>
              <c:strCache>
                <c:ptCount val="1"/>
                <c:pt idx="0">
                  <c:v>Slumberland</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'1_benchmark'!$X$84:$AB$84</c:f>
              <c:numCache>
                <c:formatCode>0%</c:formatCode>
                <c:ptCount val="5"/>
                <c:pt idx="0">
                  <c:v>6.1912225705329151E-2</c:v>
                </c:pt>
                <c:pt idx="1">
                  <c:v>3.1645569620253167E-2</c:v>
                </c:pt>
                <c:pt idx="2">
                  <c:v>6.4320388349514562E-2</c:v>
                </c:pt>
                <c:pt idx="3">
                  <c:v>4.40251572327044E-2</c:v>
                </c:pt>
                <c:pt idx="4">
                  <c:v>7.586882036221243E-2</c:v>
                </c:pt>
              </c:numCache>
            </c:numRef>
          </c:val>
          <c:extLst>
            <c:ext xmlns:c16="http://schemas.microsoft.com/office/drawing/2014/chart" uri="{C3380CC4-5D6E-409C-BE32-E72D297353CC}">
              <c16:uniqueId val="{00000002-1B8B-D749-AEF2-3C016D08AC79}"/>
            </c:ext>
          </c:extLst>
        </c:ser>
        <c:ser>
          <c:idx val="3"/>
          <c:order val="3"/>
          <c:tx>
            <c:strRef>
              <c:f>'1_benchmark'!$W$85</c:f>
              <c:strCache>
                <c:ptCount val="1"/>
                <c:pt idx="0">
                  <c:v>King Koil</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'1_benchmark'!$X$81:$AB$81</c:f>
              <c:numCache>
                <c:formatCode>General</c:formatCode>
                <c:ptCount val="5"/>
                <c:pt idx="0">
                  <c:v>2017</c:v>
                </c:pt>
                <c:pt idx="1">
                  <c:v>2018</c:v>
                </c:pt>
                <c:pt idx="2">
                  <c:v>2019</c:v>
                </c:pt>
                <c:pt idx="3">
                  <c:v>2020</c:v>
                </c:pt>
                <c:pt idx="4">
                  <c:v>2021</c:v>
                </c:pt>
              </c:numCache>
            </c:numRef>
          </c:cat>
          <c:val>
            <c:numRef>
              <c:f>'1_benchmark'!$X$85:$AB$85</c:f>
              <c:numCache>
                <c:formatCode>0%</c:formatCode>
                <c:ptCount val="5"/>
                <c:pt idx="0">
                  <c:v>7.1316614420062693E-2</c:v>
                </c:pt>
                <c:pt idx="1">
                  <c:v>7.4542897327707455E-2</c:v>
                </c:pt>
                <c:pt idx="2">
                  <c:v>5.0970873786407765E-2</c:v>
                </c:pt>
                <c:pt idx="3">
                  <c:v>7.914046121593292E-2</c:v>
                </c:pt>
                <c:pt idx="4">
                  <c:v>4.6989720998531569E-2</c:v>
                </c:pt>
              </c:numCache>
            </c:numRef>
          </c:val>
          <c:extLst>
            <c:ext xmlns:c16="http://schemas.microsoft.com/office/drawing/2014/chart" uri="{C3380CC4-5D6E-409C-BE32-E72D297353CC}">
              <c16:uniqueId val="{00000003-1B8B-D749-AEF2-3C016D08AC79}"/>
            </c:ext>
          </c:extLst>
        </c:ser>
        <c:dLbls>
          <c:dLblPos val="ctr"/>
          <c:showLegendKey val="0"/>
          <c:showVal val="1"/>
          <c:showCatName val="0"/>
          <c:showSerName val="0"/>
          <c:showPercent val="0"/>
          <c:showBubbleSize val="0"/>
        </c:dLbls>
        <c:gapWidth val="150"/>
        <c:overlap val="100"/>
        <c:axId val="461558239"/>
        <c:axId val="461559887"/>
      </c:barChart>
      <c:catAx>
        <c:axId val="46155823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9887"/>
        <c:crosses val="autoZero"/>
        <c:auto val="1"/>
        <c:lblAlgn val="ctr"/>
        <c:lblOffset val="100"/>
        <c:noMultiLvlLbl val="0"/>
      </c:catAx>
      <c:valAx>
        <c:axId val="46155988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Proportion of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61558239"/>
        <c:crosses val="autoZero"/>
        <c:crossBetween val="between"/>
        <c:majorUnit val="0.25"/>
      </c:valAx>
      <c:spPr>
        <a:noFill/>
        <a:ln w="25400">
          <a:noFill/>
        </a:ln>
        <a:effectLst/>
      </c:spPr>
    </c:plotArea>
    <c:legend>
      <c:legendPos val="b"/>
      <c:layout>
        <c:manualLayout>
          <c:xMode val="edge"/>
          <c:yMode val="edge"/>
          <c:x val="0.27287303430065868"/>
          <c:y val="0.89009202486225991"/>
          <c:w val="0.45425377400422823"/>
          <c:h val="0.1099079751377401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Provincial search interest share (2021)</a:t>
            </a:r>
          </a:p>
        </c:rich>
      </c:tx>
      <c:layout>
        <c:manualLayout>
          <c:xMode val="edge"/>
          <c:yMode val="edge"/>
          <c:x val="0.24354157017137565"/>
          <c:y val="2.1108179419525065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spPr>
            <a:ln w="3175">
              <a:solidFill>
                <a:schemeClr val="bg1"/>
              </a:solidFill>
            </a:ln>
          </c:spPr>
          <c:dPt>
            <c:idx val="0"/>
            <c:bubble3D val="0"/>
            <c:spPr>
              <a:solidFill>
                <a:srgbClr val="3F68AD"/>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1-D671-2E40-9165-A767B3801A07}"/>
              </c:ext>
            </c:extLst>
          </c:dPt>
          <c:dPt>
            <c:idx val="1"/>
            <c:bubble3D val="0"/>
            <c:spPr>
              <a:solidFill>
                <a:srgbClr val="44B5C5"/>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3-D671-2E40-9165-A767B3801A07}"/>
              </c:ext>
            </c:extLst>
          </c:dPt>
          <c:dPt>
            <c:idx val="2"/>
            <c:bubble3D val="0"/>
            <c:spPr>
              <a:solidFill>
                <a:srgbClr val="3CD6A3"/>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5-D671-2E40-9165-A767B3801A07}"/>
              </c:ext>
            </c:extLst>
          </c:dPt>
          <c:dPt>
            <c:idx val="3"/>
            <c:bubble3D val="0"/>
            <c:spPr>
              <a:solidFill>
                <a:srgbClr val="80DE7D"/>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7-D671-2E40-9165-A767B3801A07}"/>
              </c:ext>
            </c:extLst>
          </c:dPt>
          <c:dPt>
            <c:idx val="4"/>
            <c:bubble3D val="0"/>
            <c:spPr>
              <a:solidFill>
                <a:srgbClr val="EACC7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9-D671-2E40-9165-A767B3801A07}"/>
              </c:ext>
            </c:extLst>
          </c:dPt>
          <c:dPt>
            <c:idx val="5"/>
            <c:bubble3D val="0"/>
            <c:spPr>
              <a:solidFill>
                <a:srgbClr val="F09C4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B-D671-2E40-9165-A767B3801A07}"/>
              </c:ext>
            </c:extLst>
          </c:dPt>
          <c:dPt>
            <c:idx val="6"/>
            <c:bubble3D val="0"/>
            <c:spPr>
              <a:solidFill>
                <a:srgbClr val="F06347"/>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D-D671-2E40-9165-A767B3801A07}"/>
              </c:ext>
            </c:extLst>
          </c:dPt>
          <c:dPt>
            <c:idx val="7"/>
            <c:bubble3D val="0"/>
            <c:spPr>
              <a:solidFill>
                <a:srgbClr val="C96378"/>
              </a:solidFill>
              <a:ln w="3175">
                <a:solidFill>
                  <a:schemeClr val="bg1"/>
                </a:solidFill>
              </a:ln>
              <a:effectLst>
                <a:outerShdw blurRad="63500" dist="37357" dir="2700000" rotWithShape="0">
                  <a:scrgbClr r="0" g="0" b="0">
                    <a:alpha val="0"/>
                  </a:scrgbClr>
                </a:outerShdw>
              </a:effectLst>
            </c:spPr>
            <c:extLst>
              <c:ext xmlns:c16="http://schemas.microsoft.com/office/drawing/2014/chart" uri="{C3380CC4-5D6E-409C-BE32-E72D297353CC}">
                <c16:uniqueId val="{0000000F-D671-2E40-9165-A767B3801A07}"/>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'0_matress_brand_index_interest'!$S$121:$S$128</c:f>
              <c:strCache>
                <c:ptCount val="8"/>
                <c:pt idx="0">
                  <c:v>Gauteng</c:v>
                </c:pt>
                <c:pt idx="1">
                  <c:v>KwaZulu-Natal</c:v>
                </c:pt>
                <c:pt idx="2">
                  <c:v>Western Cape</c:v>
                </c:pt>
                <c:pt idx="3">
                  <c:v>Eastern Cape</c:v>
                </c:pt>
                <c:pt idx="4">
                  <c:v>Limpopo</c:v>
                </c:pt>
                <c:pt idx="5">
                  <c:v>Free State</c:v>
                </c:pt>
                <c:pt idx="6">
                  <c:v>Mpumalanga</c:v>
                </c:pt>
                <c:pt idx="7">
                  <c:v>North West</c:v>
                </c:pt>
              </c:strCache>
            </c:strRef>
          </c:cat>
          <c:val>
            <c:numRef>
              <c:f>'0_matress_brand_index_interest'!$T$121:$T$128</c:f>
              <c:numCache>
                <c:formatCode>0%</c:formatCode>
                <c:ptCount val="8"/>
                <c:pt idx="0">
                  <c:v>0.39749694749694697</c:v>
                </c:pt>
                <c:pt idx="1">
                  <c:v>0.22094017094016999</c:v>
                </c:pt>
                <c:pt idx="2">
                  <c:v>0.19065934065934001</c:v>
                </c:pt>
                <c:pt idx="3">
                  <c:v>7.7289377289377195E-2</c:v>
                </c:pt>
                <c:pt idx="4">
                  <c:v>4.4932844932844898E-2</c:v>
                </c:pt>
                <c:pt idx="5">
                  <c:v>2.77777777777777E-2</c:v>
                </c:pt>
                <c:pt idx="6">
                  <c:v>2.58852258852258E-2</c:v>
                </c:pt>
                <c:pt idx="7">
                  <c:v>1.5018315018315E-2</c:v>
                </c:pt>
              </c:numCache>
            </c:numRef>
          </c:val>
          <c:extLst>
            <c:ext xmlns:c16="http://schemas.microsoft.com/office/drawing/2014/chart" uri="{C3380CC4-5D6E-409C-BE32-E72D297353CC}">
              <c16:uniqueId val="{00000010-D671-2E40-9165-A767B3801A07}"/>
            </c:ext>
          </c:extLst>
        </c:ser>
        <c:dLbls>
          <c:dLblPos val="ctr"/>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Provincial search interest over</a:t>
            </a:r>
            <a:r>
              <a:rPr lang="en-GB" baseline="0"/>
              <a:t> time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'0_matress_brand_index_interest'!$U$136</c:f>
              <c:strCache>
                <c:ptCount val="1"/>
                <c:pt idx="0">
                  <c:v>Gauteng</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'0_matress_brand_index_interest'!$V$136:$Z$136</c:f>
              <c:numCache>
                <c:formatCode>0.00</c:formatCode>
                <c:ptCount val="5"/>
                <c:pt idx="0">
                  <c:v>1</c:v>
                </c:pt>
                <c:pt idx="1">
                  <c:v>1.1145552560646901</c:v>
                </c:pt>
                <c:pt idx="2">
                  <c:v>1.2412398921832799</c:v>
                </c:pt>
                <c:pt idx="3">
                  <c:v>1.4624887690925401</c:v>
                </c:pt>
                <c:pt idx="4">
                  <c:v>1.46698113207547</c:v>
                </c:pt>
              </c:numCache>
            </c:numRef>
          </c:val>
          <c:smooth val="0"/>
          <c:extLst>
            <c:ext xmlns:c16="http://schemas.microsoft.com/office/drawing/2014/chart" uri="{C3380CC4-5D6E-409C-BE32-E72D297353CC}">
              <c16:uniqueId val="{00000000-EE46-C748-AC11-BA5410F4F57A}"/>
            </c:ext>
          </c:extLst>
        </c:ser>
        <c:ser>
          <c:idx val="1"/>
          <c:order val="1"/>
          <c:tx>
            <c:strRef>
              <c:f>'0_matress_brand_index_interest'!$U$137</c:f>
              <c:strCache>
                <c:ptCount val="1"/>
                <c:pt idx="0">
                  <c:v>KwaZulu-Natal</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'0_matress_brand_index_interest'!$V$137:$Z$137</c:f>
              <c:numCache>
                <c:formatCode>0.00</c:formatCode>
                <c:ptCount val="5"/>
                <c:pt idx="0">
                  <c:v>1</c:v>
                </c:pt>
                <c:pt idx="1">
                  <c:v>1.74968944099378</c:v>
                </c:pt>
                <c:pt idx="2">
                  <c:v>1.64720496894409</c:v>
                </c:pt>
                <c:pt idx="3">
                  <c:v>2.2478260869565201</c:v>
                </c:pt>
                <c:pt idx="4">
                  <c:v>2.1118012422360199</c:v>
                </c:pt>
              </c:numCache>
            </c:numRef>
          </c:val>
          <c:smooth val="0"/>
          <c:extLst>
            <c:ext xmlns:c16="http://schemas.microsoft.com/office/drawing/2014/chart" uri="{C3380CC4-5D6E-409C-BE32-E72D297353CC}">
              <c16:uniqueId val="{00000001-EE46-C748-AC11-BA5410F4F57A}"/>
            </c:ext>
          </c:extLst>
        </c:ser>
        <c:ser>
          <c:idx val="2"/>
          <c:order val="2"/>
          <c:tx>
            <c:strRef>
              <c:f>'0_matress_brand_index_interest'!$U$138</c:f>
              <c:strCache>
                <c:ptCount val="1"/>
                <c:pt idx="0">
                  <c:v>Western Cape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'0_matress_brand_index_interest'!$V$138:$Z$138</c:f>
              <c:numCache>
                <c:formatCode>0.00</c:formatCode>
                <c:ptCount val="5"/>
                <c:pt idx="0">
                  <c:v>1</c:v>
                </c:pt>
                <c:pt idx="1">
                  <c:v>1.15222594542843</c:v>
                </c:pt>
                <c:pt idx="2">
                  <c:v>1.0703685974150301</c:v>
                </c:pt>
                <c:pt idx="3">
                  <c:v>1.49497367161321</c:v>
                </c:pt>
                <c:pt idx="4">
                  <c:v>1.33652465294399</c:v>
                </c:pt>
              </c:numCache>
            </c:numRef>
          </c:val>
          <c:smooth val="0"/>
          <c:extLst>
            <c:ext xmlns:c16="http://schemas.microsoft.com/office/drawing/2014/chart" uri="{C3380CC4-5D6E-409C-BE32-E72D297353CC}">
              <c16:uniqueId val="{00000002-EE46-C748-AC11-BA5410F4F57A}"/>
            </c:ext>
          </c:extLst>
        </c:ser>
        <c:ser>
          <c:idx val="3"/>
          <c:order val="3"/>
          <c:tx>
            <c:strRef>
              <c:f>'0_matress_brand_index_interest'!$U$139</c:f>
              <c:strCache>
                <c:ptCount val="1"/>
                <c:pt idx="0">
                  <c:v>Eastern Cape</c:v>
                </c:pt>
              </c:strCache>
            </c:strRef>
          </c:tx>
          <c:spPr>
            <a:ln w="50800" cap="rnd">
              <a:solidFill>
                <a:srgbClr val="80DE7D"/>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'0_matress_brand_index_interest'!$V$139:$Z$139</c:f>
              <c:numCache>
                <c:formatCode>0.00</c:formatCode>
                <c:ptCount val="5"/>
                <c:pt idx="0">
                  <c:v>1</c:v>
                </c:pt>
                <c:pt idx="1">
                  <c:v>0.53208773354995897</c:v>
                </c:pt>
                <c:pt idx="2">
                  <c:v>0.69455727051177896</c:v>
                </c:pt>
                <c:pt idx="3">
                  <c:v>1.02843216896831</c:v>
                </c:pt>
                <c:pt idx="4">
                  <c:v>0.78391551584077901</c:v>
                </c:pt>
              </c:numCache>
            </c:numRef>
          </c:val>
          <c:smooth val="0"/>
          <c:extLst>
            <c:ext xmlns:c16="http://schemas.microsoft.com/office/drawing/2014/chart" uri="{C3380CC4-5D6E-409C-BE32-E72D297353CC}">
              <c16:uniqueId val="{00000003-EE46-C748-AC11-BA5410F4F57A}"/>
            </c:ext>
          </c:extLst>
        </c:ser>
        <c:ser>
          <c:idx val="4"/>
          <c:order val="4"/>
          <c:tx>
            <c:strRef>
              <c:f>'0_matress_brand_index_interest'!$U$140</c:f>
              <c:strCache>
                <c:ptCount val="1"/>
                <c:pt idx="0">
                  <c:v>Limpopo</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'0_matress_brand_index_interest'!$V$140:$Z$140</c:f>
              <c:numCache>
                <c:formatCode>0.00</c:formatCode>
                <c:ptCount val="5"/>
                <c:pt idx="0">
                  <c:v>1</c:v>
                </c:pt>
                <c:pt idx="1">
                  <c:v>2.0498960498960499</c:v>
                </c:pt>
                <c:pt idx="2">
                  <c:v>1.0103950103950099</c:v>
                </c:pt>
                <c:pt idx="3">
                  <c:v>1.53014553014553</c:v>
                </c:pt>
                <c:pt idx="4">
                  <c:v>1.5945945945945901</c:v>
                </c:pt>
              </c:numCache>
            </c:numRef>
          </c:val>
          <c:smooth val="0"/>
          <c:extLst>
            <c:ext xmlns:c16="http://schemas.microsoft.com/office/drawing/2014/chart" uri="{C3380CC4-5D6E-409C-BE32-E72D297353CC}">
              <c16:uniqueId val="{00000004-EE46-C748-AC11-BA5410F4F57A}"/>
            </c:ext>
          </c:extLst>
        </c:ser>
        <c:ser>
          <c:idx val="5"/>
          <c:order val="5"/>
          <c:tx>
            <c:strRef>
              <c:f>'0_matress_brand_index_interest'!$U$141</c:f>
              <c:strCache>
                <c:ptCount val="1"/>
                <c:pt idx="0">
                  <c:v>Free State</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'0_matress_brand_index_interest'!$V$141:$Z$141</c:f>
              <c:numCache>
                <c:formatCode>0.00</c:formatCode>
                <c:ptCount val="5"/>
                <c:pt idx="0">
                  <c:v>1</c:v>
                </c:pt>
                <c:pt idx="1">
                  <c:v>1.67654986522911</c:v>
                </c:pt>
                <c:pt idx="2">
                  <c:v>1.23450134770889</c:v>
                </c:pt>
                <c:pt idx="3">
                  <c:v>1.2264150943396199</c:v>
                </c:pt>
                <c:pt idx="4">
                  <c:v>1.6630727762803199</c:v>
                </c:pt>
              </c:numCache>
            </c:numRef>
          </c:val>
          <c:smooth val="0"/>
          <c:extLst>
            <c:ext xmlns:c16="http://schemas.microsoft.com/office/drawing/2014/chart" uri="{C3380CC4-5D6E-409C-BE32-E72D297353CC}">
              <c16:uniqueId val="{00000005-EE46-C748-AC11-BA5410F4F57A}"/>
            </c:ext>
          </c:extLst>
        </c:ser>
        <c:ser>
          <c:idx val="6"/>
          <c:order val="6"/>
          <c:tx>
            <c:strRef>
              <c:f>'0_matress_brand_index_interest'!$U$142</c:f>
              <c:strCache>
                <c:ptCount val="1"/>
                <c:pt idx="0">
                  <c:v>Mpumalanga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'0_matress_brand_index_interest'!$V$142:$Z$142</c:f>
              <c:numCache>
                <c:formatCode>0.00</c:formatCode>
                <c:ptCount val="5"/>
                <c:pt idx="0">
                  <c:v>1</c:v>
                </c:pt>
                <c:pt idx="1">
                  <c:v>1.5767790262172201</c:v>
                </c:pt>
                <c:pt idx="2">
                  <c:v>2.2846441947565501</c:v>
                </c:pt>
                <c:pt idx="3">
                  <c:v>1.5880149812733999</c:v>
                </c:pt>
                <c:pt idx="4">
                  <c:v>2.86142322097378</c:v>
                </c:pt>
              </c:numCache>
            </c:numRef>
          </c:val>
          <c:smooth val="0"/>
          <c:extLst>
            <c:ext xmlns:c16="http://schemas.microsoft.com/office/drawing/2014/chart" uri="{C3380CC4-5D6E-409C-BE32-E72D297353CC}">
              <c16:uniqueId val="{00000006-EE46-C748-AC11-BA5410F4F57A}"/>
            </c:ext>
          </c:extLst>
        </c:ser>
        <c:ser>
          <c:idx val="7"/>
          <c:order val="7"/>
          <c:tx>
            <c:strRef>
              <c:f>'0_matress_brand_index_interest'!$U$143</c:f>
              <c:strCache>
                <c:ptCount val="1"/>
                <c:pt idx="0">
                  <c:v>North West</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'0_matress_brand_index_interest'!$V$135:$Z$135</c:f>
              <c:numCache>
                <c:formatCode>General</c:formatCode>
                <c:ptCount val="5"/>
                <c:pt idx="0">
                  <c:v>2017</c:v>
                </c:pt>
                <c:pt idx="1">
                  <c:v>2018</c:v>
                </c:pt>
                <c:pt idx="2">
                  <c:v>2019</c:v>
                </c:pt>
                <c:pt idx="3">
                  <c:v>2020</c:v>
                </c:pt>
                <c:pt idx="4">
                  <c:v>2021</c:v>
                </c:pt>
              </c:numCache>
            </c:numRef>
          </c:cat>
          <c:val>
            <c:numRef>
              <c:f>'0_matress_brand_index_interest'!$V$143:$Z$143</c:f>
              <c:numCache>
                <c:formatCode>0.00</c:formatCode>
                <c:ptCount val="5"/>
                <c:pt idx="0">
                  <c:v>1</c:v>
                </c:pt>
                <c:pt idx="1">
                  <c:v>0.7578125</c:v>
                </c:pt>
                <c:pt idx="2">
                  <c:v>1.21484375</c:v>
                </c:pt>
                <c:pt idx="3">
                  <c:v>0.9609375</c:v>
                </c:pt>
                <c:pt idx="4">
                  <c:v>1.38671875</c:v>
                </c:pt>
              </c:numCache>
            </c:numRef>
          </c:val>
          <c:smooth val="0"/>
          <c:extLst>
            <c:ext xmlns:c16="http://schemas.microsoft.com/office/drawing/2014/chart" uri="{C3380CC4-5D6E-409C-BE32-E72D297353CC}">
              <c16:uniqueId val="{00000007-EE46-C748-AC11-BA5410F4F57A}"/>
            </c:ext>
          </c:extLst>
        </c:ser>
        <c:dLbls>
          <c:showLegendKey val="0"/>
          <c:showVal val="0"/>
          <c:showCatName val="0"/>
          <c:showSerName val="0"/>
          <c:showPercent val="0"/>
          <c:showBubbleSize val="0"/>
        </c:dLbls>
        <c:smooth val="0"/>
        <c:axId val="1389787023"/>
        <c:axId val="1389807103"/>
      </c:lineChart>
      <c:catAx>
        <c:axId val="1389787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807103"/>
        <c:crosses val="autoZero"/>
        <c:auto val="1"/>
        <c:lblAlgn val="ctr"/>
        <c:lblOffset val="100"/>
        <c:noMultiLvlLbl val="0"/>
      </c:catAx>
      <c:valAx>
        <c:axId val="1389807103"/>
        <c:scaling>
          <c:orientation val="minMax"/>
          <c:max val="3"/>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389787023"/>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a:t>
            </a:r>
          </a:p>
        </c:rich>
      </c:tx>
      <c:layout>
        <c:manualLayout>
          <c:xMode val="edge"/>
          <c:yMode val="edge"/>
          <c:x val="7.48109264119763E-2"/>
          <c:y val="3.998555902120389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'0_matress_brand_index_interest'!$U$156</c:f>
              <c:strCache>
                <c:ptCount val="1"/>
                <c:pt idx="0">
                  <c:v>2017</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'0_matress_brand_index_interest'!$U$157:$U$160</c:f>
              <c:numCache>
                <c:formatCode>0.00</c:formatCode>
                <c:ptCount val="4"/>
                <c:pt idx="0">
                  <c:v>1</c:v>
                </c:pt>
                <c:pt idx="1">
                  <c:v>1</c:v>
                </c:pt>
                <c:pt idx="2">
                  <c:v>1</c:v>
                </c:pt>
                <c:pt idx="3">
                  <c:v>1</c:v>
                </c:pt>
              </c:numCache>
            </c:numRef>
          </c:val>
          <c:extLst>
            <c:ext xmlns:c16="http://schemas.microsoft.com/office/drawing/2014/chart" uri="{C3380CC4-5D6E-409C-BE32-E72D297353CC}">
              <c16:uniqueId val="{00000000-0BAD-7748-8201-17D6465EEA73}"/>
            </c:ext>
          </c:extLst>
        </c:ser>
        <c:ser>
          <c:idx val="1"/>
          <c:order val="1"/>
          <c:tx>
            <c:strRef>
              <c:f>'0_matress_brand_index_interest'!$V$156</c:f>
              <c:strCache>
                <c:ptCount val="1"/>
                <c:pt idx="0">
                  <c:v>2018</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'0_matress_brand_index_interest'!$V$157:$V$160</c:f>
              <c:numCache>
                <c:formatCode>0.00</c:formatCode>
                <c:ptCount val="4"/>
                <c:pt idx="0">
                  <c:v>1.2290720311486001</c:v>
                </c:pt>
                <c:pt idx="1">
                  <c:v>1.29680365296803</c:v>
                </c:pt>
                <c:pt idx="2">
                  <c:v>1.1081081081080999</c:v>
                </c:pt>
                <c:pt idx="3">
                  <c:v>0.774535809018567</c:v>
                </c:pt>
              </c:numCache>
            </c:numRef>
          </c:val>
          <c:extLst>
            <c:ext xmlns:c16="http://schemas.microsoft.com/office/drawing/2014/chart" uri="{C3380CC4-5D6E-409C-BE32-E72D297353CC}">
              <c16:uniqueId val="{00000001-0BAD-7748-8201-17D6465EEA73}"/>
            </c:ext>
          </c:extLst>
        </c:ser>
        <c:ser>
          <c:idx val="2"/>
          <c:order val="2"/>
          <c:tx>
            <c:strRef>
              <c:f>'0_matress_brand_index_interest'!$W$156</c:f>
              <c:strCache>
                <c:ptCount val="1"/>
                <c:pt idx="0">
                  <c:v>2019</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'0_matress_brand_index_interest'!$W$157:$W$160</c:f>
              <c:numCache>
                <c:formatCode>0.00</c:formatCode>
                <c:ptCount val="4"/>
                <c:pt idx="0">
                  <c:v>1.4127190136275101</c:v>
                </c:pt>
                <c:pt idx="1">
                  <c:v>1.3135464231354601</c:v>
                </c:pt>
                <c:pt idx="2">
                  <c:v>1.0238473767885501</c:v>
                </c:pt>
                <c:pt idx="3">
                  <c:v>1.0689655172413699</c:v>
                </c:pt>
              </c:numCache>
            </c:numRef>
          </c:val>
          <c:extLst>
            <c:ext xmlns:c16="http://schemas.microsoft.com/office/drawing/2014/chart" uri="{C3380CC4-5D6E-409C-BE32-E72D297353CC}">
              <c16:uniqueId val="{00000002-0BAD-7748-8201-17D6465EEA73}"/>
            </c:ext>
          </c:extLst>
        </c:ser>
        <c:ser>
          <c:idx val="3"/>
          <c:order val="3"/>
          <c:tx>
            <c:strRef>
              <c:f>'0_matress_brand_index_interest'!$X$156</c:f>
              <c:strCache>
                <c:ptCount val="1"/>
                <c:pt idx="0">
                  <c:v>2020</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'0_matress_brand_index_interest'!$T$157:$T$160</c:f>
              <c:strCache>
                <c:ptCount val="4"/>
                <c:pt idx="0">
                  <c:v>Gauteng</c:v>
                </c:pt>
                <c:pt idx="1">
                  <c:v>KwaZulu-Natal</c:v>
                </c:pt>
                <c:pt idx="2">
                  <c:v>Western Cape</c:v>
                </c:pt>
                <c:pt idx="3">
                  <c:v>Eastern Cape</c:v>
                </c:pt>
              </c:strCache>
            </c:strRef>
          </c:cat>
          <c:val>
            <c:numRef>
              <c:f>'0_matress_brand_index_interest'!$X$157:$X$160</c:f>
              <c:numCache>
                <c:formatCode>0.00</c:formatCode>
                <c:ptCount val="4"/>
                <c:pt idx="0">
                  <c:v>1.64503569110966</c:v>
                </c:pt>
                <c:pt idx="1">
                  <c:v>2.2861491628614901</c:v>
                </c:pt>
                <c:pt idx="2">
                  <c:v>1.77742448330683</c:v>
                </c:pt>
                <c:pt idx="3">
                  <c:v>1.29177718832891</c:v>
                </c:pt>
              </c:numCache>
            </c:numRef>
          </c:val>
          <c:extLst>
            <c:ext xmlns:c16="http://schemas.microsoft.com/office/drawing/2014/chart" uri="{C3380CC4-5D6E-409C-BE32-E72D297353CC}">
              <c16:uniqueId val="{00000003-0BAD-7748-8201-17D6465EEA73}"/>
            </c:ext>
          </c:extLst>
        </c:ser>
        <c:dLbls>
          <c:dLblPos val="inEnd"/>
          <c:showLegendKey val="0"/>
          <c:showVal val="1"/>
          <c:showCatName val="0"/>
          <c:showSerName val="0"/>
          <c:showPercent val="0"/>
          <c:showBubbleSize val="0"/>
        </c:dLbls>
        <c:gapWidth val="100"/>
        <c:overlap val="-15"/>
        <c:axId val="1662084559"/>
        <c:axId val="1662086207"/>
      </c:barChart>
      <c:catAx>
        <c:axId val="16620845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6207"/>
        <c:crosses val="autoZero"/>
        <c:auto val="1"/>
        <c:lblAlgn val="ctr"/>
        <c:lblOffset val="100"/>
        <c:noMultiLvlLbl val="0"/>
      </c:catAx>
      <c:valAx>
        <c:axId val="166208620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2084559"/>
        <c:crosses val="autoZero"/>
        <c:crossBetween val="between"/>
        <c:majorUnit val="1"/>
      </c:valAx>
      <c:spPr>
        <a:noFill/>
        <a:ln w="25400">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dirty="0"/>
              <a:t>Competitors</a:t>
            </a:r>
          </a:p>
        </c:rich>
      </c:tx>
      <c:layout>
        <c:manualLayout>
          <c:xMode val="edge"/>
          <c:yMode val="edge"/>
          <c:x val="8.2542407893457764E-2"/>
          <c:y val="4.8346787317914391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'0_matress_brand_index_interest'!$U$166</c:f>
              <c:strCache>
                <c:ptCount val="1"/>
                <c:pt idx="0">
                  <c:v>2017</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'0_matress_brand_index_interest'!$U$167:$U$170</c:f>
              <c:numCache>
                <c:formatCode>0.00</c:formatCode>
                <c:ptCount val="4"/>
                <c:pt idx="0">
                  <c:v>1</c:v>
                </c:pt>
                <c:pt idx="1">
                  <c:v>1</c:v>
                </c:pt>
                <c:pt idx="2">
                  <c:v>1</c:v>
                </c:pt>
                <c:pt idx="3">
                  <c:v>1</c:v>
                </c:pt>
              </c:numCache>
            </c:numRef>
          </c:val>
          <c:extLst>
            <c:ext xmlns:c16="http://schemas.microsoft.com/office/drawing/2014/chart" uri="{C3380CC4-5D6E-409C-BE32-E72D297353CC}">
              <c16:uniqueId val="{00000000-5670-6B40-B8E4-C058A8B7D28B}"/>
            </c:ext>
          </c:extLst>
        </c:ser>
        <c:ser>
          <c:idx val="1"/>
          <c:order val="1"/>
          <c:tx>
            <c:strRef>
              <c:f>'0_matress_brand_index_interest'!$V$166</c:f>
              <c:strCache>
                <c:ptCount val="1"/>
                <c:pt idx="0">
                  <c:v>2018</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'0_matress_brand_index_interest'!$V$167:$V$170</c:f>
              <c:numCache>
                <c:formatCode>0.00</c:formatCode>
                <c:ptCount val="4"/>
                <c:pt idx="0">
                  <c:v>1.05393335623497</c:v>
                </c:pt>
                <c:pt idx="1">
                  <c:v>2.0619097586568702</c:v>
                </c:pt>
                <c:pt idx="2">
                  <c:v>1.1712328767123199</c:v>
                </c:pt>
                <c:pt idx="3">
                  <c:v>0.42505854800936699</c:v>
                </c:pt>
              </c:numCache>
            </c:numRef>
          </c:val>
          <c:extLst>
            <c:ext xmlns:c16="http://schemas.microsoft.com/office/drawing/2014/chart" uri="{C3380CC4-5D6E-409C-BE32-E72D297353CC}">
              <c16:uniqueId val="{00000001-5670-6B40-B8E4-C058A8B7D28B}"/>
            </c:ext>
          </c:extLst>
        </c:ser>
        <c:ser>
          <c:idx val="2"/>
          <c:order val="2"/>
          <c:tx>
            <c:strRef>
              <c:f>'0_matress_brand_index_interest'!$W$166</c:f>
              <c:strCache>
                <c:ptCount val="1"/>
                <c:pt idx="0">
                  <c:v>2019</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'0_matress_brand_index_interest'!$W$167:$W$170</c:f>
              <c:numCache>
                <c:formatCode>0.00</c:formatCode>
                <c:ptCount val="4"/>
                <c:pt idx="0">
                  <c:v>1.1504637581587001</c:v>
                </c:pt>
                <c:pt idx="1">
                  <c:v>1.87722980062959</c:v>
                </c:pt>
                <c:pt idx="2">
                  <c:v>1.0904109589041</c:v>
                </c:pt>
                <c:pt idx="3">
                  <c:v>0.52927400468384</c:v>
                </c:pt>
              </c:numCache>
            </c:numRef>
          </c:val>
          <c:extLst>
            <c:ext xmlns:c16="http://schemas.microsoft.com/office/drawing/2014/chart" uri="{C3380CC4-5D6E-409C-BE32-E72D297353CC}">
              <c16:uniqueId val="{00000002-5670-6B40-B8E4-C058A8B7D28B}"/>
            </c:ext>
          </c:extLst>
        </c:ser>
        <c:ser>
          <c:idx val="3"/>
          <c:order val="3"/>
          <c:tx>
            <c:strRef>
              <c:f>'0_matress_brand_index_interest'!$X$166</c:f>
              <c:strCache>
                <c:ptCount val="1"/>
                <c:pt idx="0">
                  <c:v>2020</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'0_matress_brand_index_interest'!$T$167:$T$170</c:f>
              <c:strCache>
                <c:ptCount val="4"/>
                <c:pt idx="0">
                  <c:v>Gauteng</c:v>
                </c:pt>
                <c:pt idx="1">
                  <c:v>KwaZulu-Natal</c:v>
                </c:pt>
                <c:pt idx="2">
                  <c:v>Western Cape</c:v>
                </c:pt>
                <c:pt idx="3">
                  <c:v>Eastern Cape</c:v>
                </c:pt>
              </c:strCache>
            </c:strRef>
          </c:cat>
          <c:val>
            <c:numRef>
              <c:f>'0_matress_brand_index_interest'!$X$167:$X$170</c:f>
              <c:numCache>
                <c:formatCode>0.00</c:formatCode>
                <c:ptCount val="4"/>
                <c:pt idx="0">
                  <c:v>1.3658536585365799</c:v>
                </c:pt>
                <c:pt idx="1">
                  <c:v>2.2214060860440701</c:v>
                </c:pt>
                <c:pt idx="2">
                  <c:v>1.3732876712328701</c:v>
                </c:pt>
                <c:pt idx="3">
                  <c:v>0.91217798594847699</c:v>
                </c:pt>
              </c:numCache>
            </c:numRef>
          </c:val>
          <c:extLst>
            <c:ext xmlns:c16="http://schemas.microsoft.com/office/drawing/2014/chart" uri="{C3380CC4-5D6E-409C-BE32-E72D297353CC}">
              <c16:uniqueId val="{00000003-5670-6B40-B8E4-C058A8B7D28B}"/>
            </c:ext>
          </c:extLst>
        </c:ser>
        <c:dLbls>
          <c:dLblPos val="inEnd"/>
          <c:showLegendKey val="0"/>
          <c:showVal val="1"/>
          <c:showCatName val="0"/>
          <c:showSerName val="0"/>
          <c:showPercent val="0"/>
          <c:showBubbleSize val="0"/>
        </c:dLbls>
        <c:gapWidth val="100"/>
        <c:overlap val="-15"/>
        <c:axId val="1284202783"/>
        <c:axId val="1284204431"/>
      </c:barChart>
      <c:catAx>
        <c:axId val="12842027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4431"/>
        <c:crosses val="autoZero"/>
        <c:auto val="1"/>
        <c:lblAlgn val="ctr"/>
        <c:lblOffset val="100"/>
        <c:noMultiLvlLbl val="0"/>
      </c:catAx>
      <c:valAx>
        <c:axId val="128420443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284202783"/>
        <c:crosses val="autoZero"/>
        <c:crossBetween val="between"/>
        <c:majorUnit val="1"/>
      </c:valAx>
      <c:spPr>
        <a:noFill/>
        <a:ln>
          <a:noFill/>
        </a:ln>
        <a:effectLst/>
      </c:spPr>
    </c:plotArea>
    <c:legend>
      <c:legendPos val="b"/>
      <c:layout>
        <c:manualLayout>
          <c:xMode val="edge"/>
          <c:yMode val="edge"/>
          <c:x val="0.37659254398755709"/>
          <c:y val="0.89194493034446132"/>
          <c:w val="0.24681479051229707"/>
          <c:h val="0.10805506965553865"/>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Gauteng's share of search interest in mattress brands </a:t>
            </a:r>
          </a:p>
          <a:p>
            <a:pPr marL="0" marR="0" indent="0" algn="ctr" defTabSz="914400" rtl="0" eaLnBrk="1" fontAlgn="auto" latinLnBrk="0" hangingPunct="1">
              <a:lnSpc>
                <a:spcPct val="100000"/>
              </a:lnSpc>
              <a:spcBef>
                <a:spcPts val="0"/>
              </a:spcBef>
              <a:spcAft>
                <a:spcPts val="0"/>
              </a:spcAft>
              <a:buClrTx/>
              <a:buSzTx/>
              <a:buFontTx/>
              <a:buNone/>
              <a:tabLst/>
              <a:defRPr sz="1200">
                <a:solidFill>
                  <a:srgbClr val="000000"/>
                </a:solidFill>
                <a:effectLst/>
                <a:latin typeface="Roboto Medium"/>
                <a:ea typeface="Roboto Medium"/>
                <a:cs typeface="Roboto Medium"/>
              </a:defRPr>
            </a:pPr>
            <a:endParaRPr lang="en-ZA"/>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'1_benchmark'!$O$283</c:f>
              <c:strCache>
                <c:ptCount val="1"/>
                <c:pt idx="0">
                  <c:v>Slumberland</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'1_benchmark'!$W$267:$AA$267</c:f>
              <c:numCache>
                <c:formatCode>0%</c:formatCode>
                <c:ptCount val="5"/>
                <c:pt idx="0">
                  <c:v>0.27897574123989216</c:v>
                </c:pt>
                <c:pt idx="1">
                  <c:v>0.28980249899234178</c:v>
                </c:pt>
                <c:pt idx="2">
                  <c:v>0.29714078899746654</c:v>
                </c:pt>
                <c:pt idx="3">
                  <c:v>0.30102902779910917</c:v>
                </c:pt>
                <c:pt idx="4">
                  <c:v>0.32123717654264278</c:v>
                </c:pt>
              </c:numCache>
            </c:numRef>
          </c:val>
          <c:smooth val="0"/>
          <c:extLst>
            <c:ext xmlns:c16="http://schemas.microsoft.com/office/drawing/2014/chart" uri="{C3380CC4-5D6E-409C-BE32-E72D297353CC}">
              <c16:uniqueId val="{00000000-B0D9-9D4D-A340-07682EF43621}"/>
            </c:ext>
          </c:extLst>
        </c:ser>
        <c:ser>
          <c:idx val="1"/>
          <c:order val="1"/>
          <c:tx>
            <c:strRef>
              <c:f>'1_benchmark'!$V$268</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'1_benchmark'!$W$268:$AA$268</c:f>
              <c:numCache>
                <c:formatCode>0%</c:formatCode>
                <c:ptCount val="5"/>
                <c:pt idx="0">
                  <c:v>0.19339622641509435</c:v>
                </c:pt>
                <c:pt idx="1">
                  <c:v>0.24748085449415558</c:v>
                </c:pt>
                <c:pt idx="2">
                  <c:v>0.22964169381107491</c:v>
                </c:pt>
                <c:pt idx="3">
                  <c:v>0.24973122408232223</c:v>
                </c:pt>
                <c:pt idx="4">
                  <c:v>0.23641096309906598</c:v>
                </c:pt>
              </c:numCache>
            </c:numRef>
          </c:val>
          <c:smooth val="0"/>
          <c:extLst>
            <c:ext xmlns:c16="http://schemas.microsoft.com/office/drawing/2014/chart" uri="{C3380CC4-5D6E-409C-BE32-E72D297353CC}">
              <c16:uniqueId val="{00000001-B0D9-9D4D-A340-07682EF43621}"/>
            </c:ext>
          </c:extLst>
        </c:ser>
        <c:ser>
          <c:idx val="2"/>
          <c:order val="2"/>
          <c:tx>
            <c:strRef>
              <c:f>'1_benchmark'!$V$269</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'1_benchmark'!$W$269:$AA$269</c:f>
              <c:numCache>
                <c:formatCode>0%</c:formatCode>
                <c:ptCount val="5"/>
                <c:pt idx="0">
                  <c:v>0.16442048517520216</c:v>
                </c:pt>
                <c:pt idx="1">
                  <c:v>0.13986295848448208</c:v>
                </c:pt>
                <c:pt idx="2">
                  <c:v>0.12685486789721317</c:v>
                </c:pt>
                <c:pt idx="3">
                  <c:v>0.11949009368760559</c:v>
                </c:pt>
                <c:pt idx="4">
                  <c:v>0.12831113152656562</c:v>
                </c:pt>
              </c:numCache>
            </c:numRef>
          </c:val>
          <c:smooth val="0"/>
          <c:extLst>
            <c:ext xmlns:c16="http://schemas.microsoft.com/office/drawing/2014/chart" uri="{C3380CC4-5D6E-409C-BE32-E72D297353CC}">
              <c16:uniqueId val="{00000002-B0D9-9D4D-A340-07682EF43621}"/>
            </c:ext>
          </c:extLst>
        </c:ser>
        <c:ser>
          <c:idx val="3"/>
          <c:order val="3"/>
          <c:tx>
            <c:strRef>
              <c:f>'1_benchmark'!$V$270</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'1_benchmark'!$W$270:$AA$270</c:f>
              <c:numCache>
                <c:formatCode>0%</c:formatCode>
                <c:ptCount val="5"/>
                <c:pt idx="0">
                  <c:v>0.11680143755615453</c:v>
                </c:pt>
                <c:pt idx="1">
                  <c:v>9.1495364772269244E-2</c:v>
                </c:pt>
                <c:pt idx="2">
                  <c:v>9.6634093376764388E-2</c:v>
                </c:pt>
                <c:pt idx="3">
                  <c:v>8.078636154200583E-2</c:v>
                </c:pt>
                <c:pt idx="4">
                  <c:v>5.8949624866023578E-2</c:v>
                </c:pt>
              </c:numCache>
            </c:numRef>
          </c:val>
          <c:smooth val="0"/>
          <c:extLst>
            <c:ext xmlns:c16="http://schemas.microsoft.com/office/drawing/2014/chart" uri="{C3380CC4-5D6E-409C-BE32-E72D297353CC}">
              <c16:uniqueId val="{00000003-B0D9-9D4D-A340-07682EF43621}"/>
            </c:ext>
          </c:extLst>
        </c:ser>
        <c:ser>
          <c:idx val="4"/>
          <c:order val="4"/>
          <c:tx>
            <c:strRef>
              <c:f>'1_benchmark'!$V$271</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'1_benchmark'!$W$271:$AA$271</c:f>
              <c:numCache>
                <c:formatCode>0%</c:formatCode>
                <c:ptCount val="5"/>
                <c:pt idx="0">
                  <c:v>8.7376460017969448E-2</c:v>
                </c:pt>
                <c:pt idx="1">
                  <c:v>5.7638049173720271E-2</c:v>
                </c:pt>
                <c:pt idx="2">
                  <c:v>5.2479189287006879E-2</c:v>
                </c:pt>
                <c:pt idx="3">
                  <c:v>4.9147596375364769E-2</c:v>
                </c:pt>
                <c:pt idx="4">
                  <c:v>5.9102740774766495E-2</c:v>
                </c:pt>
              </c:numCache>
            </c:numRef>
          </c:val>
          <c:smooth val="0"/>
          <c:extLst>
            <c:ext xmlns:c16="http://schemas.microsoft.com/office/drawing/2014/chart" uri="{C3380CC4-5D6E-409C-BE32-E72D297353CC}">
              <c16:uniqueId val="{00000004-B0D9-9D4D-A340-07682EF43621}"/>
            </c:ext>
          </c:extLst>
        </c:ser>
        <c:ser>
          <c:idx val="5"/>
          <c:order val="5"/>
          <c:tx>
            <c:strRef>
              <c:f>'1_benchmark'!$V$272</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'1_benchmark'!$W$266:$AA$266</c:f>
              <c:numCache>
                <c:formatCode>General</c:formatCode>
                <c:ptCount val="5"/>
                <c:pt idx="0">
                  <c:v>2017</c:v>
                </c:pt>
                <c:pt idx="1">
                  <c:v>2018</c:v>
                </c:pt>
                <c:pt idx="2">
                  <c:v>2019</c:v>
                </c:pt>
                <c:pt idx="3">
                  <c:v>2020</c:v>
                </c:pt>
                <c:pt idx="4">
                  <c:v>2021</c:v>
                </c:pt>
              </c:numCache>
            </c:numRef>
          </c:cat>
          <c:val>
            <c:numRef>
              <c:f>'1_benchmark'!$W$272:$AA$272</c:f>
              <c:numCache>
                <c:formatCode>0%</c:formatCode>
                <c:ptCount val="5"/>
                <c:pt idx="0">
                  <c:v>4.6495956873315362E-2</c:v>
                </c:pt>
                <c:pt idx="1">
                  <c:v>5.3405884723901655E-2</c:v>
                </c:pt>
                <c:pt idx="2">
                  <c:v>4.1259500542888163E-2</c:v>
                </c:pt>
                <c:pt idx="3">
                  <c:v>4.8840423898018737E-2</c:v>
                </c:pt>
                <c:pt idx="4">
                  <c:v>4.4097381717960495E-2</c:v>
                </c:pt>
              </c:numCache>
            </c:numRef>
          </c:val>
          <c:smooth val="0"/>
          <c:extLst>
            <c:ext xmlns:c16="http://schemas.microsoft.com/office/drawing/2014/chart" uri="{C3380CC4-5D6E-409C-BE32-E72D297353CC}">
              <c16:uniqueId val="{00000005-B0D9-9D4D-A340-07682EF43621}"/>
            </c:ext>
          </c:extLst>
        </c:ser>
        <c:ser>
          <c:idx val="6"/>
          <c:order val="6"/>
          <c:tx>
            <c:strRef>
              <c:f>'1_benchmark'!$O$283</c:f>
              <c:strCache>
                <c:ptCount val="1"/>
                <c:pt idx="0">
                  <c:v>Slumberland</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val>
            <c:numRef>
              <c:f>'1_benchmark'!$P$275:$T$275</c:f>
              <c:numCache>
                <c:formatCode>0.00%</c:formatCode>
                <c:ptCount val="5"/>
                <c:pt idx="0">
                  <c:v>1.2578616352201259E-2</c:v>
                </c:pt>
                <c:pt idx="1">
                  <c:v>2.7005239822652155E-2</c:v>
                </c:pt>
                <c:pt idx="2">
                  <c:v>2.6420557365182774E-2</c:v>
                </c:pt>
                <c:pt idx="3">
                  <c:v>2.2423590846260177E-2</c:v>
                </c:pt>
                <c:pt idx="4">
                  <c:v>2.3120502220180677E-2</c:v>
                </c:pt>
              </c:numCache>
            </c:numRef>
          </c:val>
          <c:smooth val="0"/>
          <c:extLst>
            <c:ext xmlns:c16="http://schemas.microsoft.com/office/drawing/2014/chart" uri="{C3380CC4-5D6E-409C-BE32-E72D297353CC}">
              <c16:uniqueId val="{00000006-B0D9-9D4D-A340-07682EF43621}"/>
            </c:ext>
          </c:extLst>
        </c:ser>
        <c:ser>
          <c:idx val="7"/>
          <c:order val="7"/>
          <c:tx>
            <c:v>King Koil</c:v>
          </c:tx>
          <c:spPr>
            <a:ln w="50800" cap="rnd">
              <a:solidFill>
                <a:srgbClr val="8F73BF"/>
              </a:solidFill>
              <a:prstDash val="solid"/>
              <a:round/>
            </a:ln>
            <a:effectLst>
              <a:outerShdw blurRad="63500" dist="37357" dir="2700000" rotWithShape="0">
                <a:scrgbClr r="0" g="0" b="0">
                  <a:alpha val="0"/>
                </a:scrgbClr>
              </a:outerShdw>
            </a:effectLst>
          </c:spPr>
          <c:marker>
            <c:symbol val="none"/>
          </c:marker>
          <c:val>
            <c:numRef>
              <c:f>'1_benchmark'!$P$276:$T$276</c:f>
              <c:numCache>
                <c:formatCode>0.00%</c:formatCode>
                <c:ptCount val="5"/>
                <c:pt idx="0">
                  <c:v>8.0862533692722376E-3</c:v>
                </c:pt>
                <c:pt idx="1">
                  <c:v>1.1487303506650543E-2</c:v>
                </c:pt>
                <c:pt idx="2">
                  <c:v>2.9134998190372782E-2</c:v>
                </c:pt>
                <c:pt idx="3">
                  <c:v>1.7048072492704652E-2</c:v>
                </c:pt>
                <c:pt idx="4">
                  <c:v>2.1436227224008574E-2</c:v>
                </c:pt>
              </c:numCache>
            </c:numRef>
          </c:val>
          <c:smooth val="0"/>
          <c:extLst>
            <c:ext xmlns:c16="http://schemas.microsoft.com/office/drawing/2014/chart" uri="{C3380CC4-5D6E-409C-BE32-E72D297353CC}">
              <c16:uniqueId val="{00000007-B0D9-9D4D-A340-07682EF43621}"/>
            </c:ext>
          </c:extLst>
        </c:ser>
        <c:dLbls>
          <c:showLegendKey val="0"/>
          <c:showVal val="0"/>
          <c:showCatName val="0"/>
          <c:showSerName val="0"/>
          <c:showPercent val="0"/>
          <c:showBubbleSize val="0"/>
        </c:dLbls>
        <c:smooth val="0"/>
        <c:axId val="871189023"/>
        <c:axId val="870898719"/>
      </c:lineChart>
      <c:catAx>
        <c:axId val="8711890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0898719"/>
        <c:crosses val="autoZero"/>
        <c:auto val="1"/>
        <c:lblAlgn val="ctr"/>
        <c:lblOffset val="100"/>
        <c:noMultiLvlLbl val="0"/>
      </c:catAx>
      <c:valAx>
        <c:axId val="870898719"/>
        <c:scaling>
          <c:orientation val="minMax"/>
          <c:max val="0.5"/>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71189023"/>
        <c:crosses val="autoZero"/>
        <c:crossBetween val="between"/>
        <c:majorUnit val="0.1"/>
      </c:valAx>
      <c:spPr>
        <a:noFill/>
        <a:ln>
          <a:noFill/>
        </a:ln>
        <a:effectLst/>
      </c:spPr>
    </c:plotArea>
    <c:legend>
      <c:legendPos val="b"/>
      <c:layout>
        <c:manualLayout>
          <c:xMode val="edge"/>
          <c:yMode val="edge"/>
          <c:x val="0.10357727342905666"/>
          <c:y val="0.85848857644991217"/>
          <c:w val="0.84186506098502389"/>
          <c:h val="0.12042179261862918"/>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Kwa-Zulu Natal</a:t>
            </a:r>
            <a:r>
              <a:rPr lang="en-ZA"/>
              <a:t>'s</a:t>
            </a:r>
            <a:r>
              <a:rPr lang="en-GB"/>
              <a:t> share of search interest in mattress brands  </a:t>
            </a:r>
            <a:endParaRPr lang="en-ZA"/>
          </a:p>
        </c:rich>
      </c:tx>
      <c:layout>
        <c:manualLayout>
          <c:xMode val="edge"/>
          <c:yMode val="edge"/>
          <c:x val="0.14043373493975903"/>
          <c:y val="3.2407407407407406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'1_benchmark'!$V$296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'1_benchmark'!$W$296:$AA$296</c:f>
              <c:numCache>
                <c:formatCode>0%</c:formatCode>
                <c:ptCount val="5"/>
                <c:pt idx="0">
                  <c:v>0.34223602484472049</c:v>
                </c:pt>
                <c:pt idx="1">
                  <c:v>0.23961661341853036</c:v>
                </c:pt>
                <c:pt idx="2">
                  <c:v>0.25075414781297134</c:v>
                </c:pt>
                <c:pt idx="3">
                  <c:v>0.33075435203094777</c:v>
                </c:pt>
                <c:pt idx="4">
                  <c:v>0.39058823529411762</c:v>
                </c:pt>
              </c:numCache>
            </c:numRef>
          </c:val>
          <c:smooth val="0"/>
          <c:extLst>
            <c:ext xmlns:c16="http://schemas.microsoft.com/office/drawing/2014/chart" uri="{C3380CC4-5D6E-409C-BE32-E72D297353CC}">
              <c16:uniqueId val="{00000000-0A31-8845-9DD3-ED8C68352882}"/>
            </c:ext>
          </c:extLst>
        </c:ser>
        <c:ser>
          <c:idx val="1"/>
          <c:order val="1"/>
          <c:tx>
            <c:strRef>
              <c:f>'1_benchmark'!$V$297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'1_benchmark'!$W$297:$AA$297</c:f>
              <c:numCache>
                <c:formatCode>0%</c:formatCode>
                <c:ptCount val="5"/>
                <c:pt idx="0">
                  <c:v>0.15714285714285714</c:v>
                </c:pt>
                <c:pt idx="1">
                  <c:v>0.1111111111111111</c:v>
                </c:pt>
                <c:pt idx="2">
                  <c:v>9.1251885369532423E-2</c:v>
                </c:pt>
                <c:pt idx="3">
                  <c:v>0.10886985355070461</c:v>
                </c:pt>
                <c:pt idx="4">
                  <c:v>0.16794117647058823</c:v>
                </c:pt>
              </c:numCache>
            </c:numRef>
          </c:val>
          <c:smooth val="0"/>
          <c:extLst>
            <c:ext xmlns:c16="http://schemas.microsoft.com/office/drawing/2014/chart" uri="{C3380CC4-5D6E-409C-BE32-E72D297353CC}">
              <c16:uniqueId val="{00000001-0A31-8845-9DD3-ED8C68352882}"/>
            </c:ext>
          </c:extLst>
        </c:ser>
        <c:ser>
          <c:idx val="2"/>
          <c:order val="2"/>
          <c:tx>
            <c:strRef>
              <c:f>'1_benchmark'!$V$298</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'1_benchmark'!$W$298:$AA$298</c:f>
              <c:numCache>
                <c:formatCode>0%</c:formatCode>
                <c:ptCount val="5"/>
                <c:pt idx="0">
                  <c:v>0.11614906832298137</c:v>
                </c:pt>
                <c:pt idx="1">
                  <c:v>0.15441959531416399</c:v>
                </c:pt>
                <c:pt idx="2">
                  <c:v>0.21945701357466063</c:v>
                </c:pt>
                <c:pt idx="3">
                  <c:v>0.16081790549875657</c:v>
                </c:pt>
                <c:pt idx="4">
                  <c:v>9.8823529411764699E-2</c:v>
                </c:pt>
              </c:numCache>
            </c:numRef>
          </c:val>
          <c:smooth val="0"/>
          <c:extLst>
            <c:ext xmlns:c16="http://schemas.microsoft.com/office/drawing/2014/chart" uri="{C3380CC4-5D6E-409C-BE32-E72D297353CC}">
              <c16:uniqueId val="{00000002-0A31-8845-9DD3-ED8C68352882}"/>
            </c:ext>
          </c:extLst>
        </c:ser>
        <c:ser>
          <c:idx val="3"/>
          <c:order val="3"/>
          <c:tx>
            <c:strRef>
              <c:f>'1_benchmark'!$V$299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'1_benchmark'!$W$299:$AA$299</c:f>
              <c:numCache>
                <c:formatCode>0%</c:formatCode>
                <c:ptCount val="5"/>
                <c:pt idx="0">
                  <c:v>9.4409937888198764E-2</c:v>
                </c:pt>
                <c:pt idx="1">
                  <c:v>0.14341498047568335</c:v>
                </c:pt>
                <c:pt idx="2">
                  <c:v>9.0874811463046754E-2</c:v>
                </c:pt>
                <c:pt idx="3">
                  <c:v>0.10058027079303675</c:v>
                </c:pt>
                <c:pt idx="4">
                  <c:v>6.0588235294117644E-2</c:v>
                </c:pt>
              </c:numCache>
            </c:numRef>
          </c:val>
          <c:smooth val="0"/>
          <c:extLst>
            <c:ext xmlns:c16="http://schemas.microsoft.com/office/drawing/2014/chart" uri="{C3380CC4-5D6E-409C-BE32-E72D297353CC}">
              <c16:uniqueId val="{00000003-0A31-8845-9DD3-ED8C68352882}"/>
            </c:ext>
          </c:extLst>
        </c:ser>
        <c:ser>
          <c:idx val="4"/>
          <c:order val="4"/>
          <c:tx>
            <c:strRef>
              <c:f>'1_benchmark'!$V$300</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'1_benchmark'!$W$300:$AA$300</c:f>
              <c:numCache>
                <c:formatCode>0%</c:formatCode>
                <c:ptCount val="5"/>
                <c:pt idx="0">
                  <c:v>6.8322981366459631E-2</c:v>
                </c:pt>
                <c:pt idx="1">
                  <c:v>9.4781682641107562E-2</c:v>
                </c:pt>
                <c:pt idx="2">
                  <c:v>7.5791855203619904E-2</c:v>
                </c:pt>
                <c:pt idx="3">
                  <c:v>2.8737220226581928E-2</c:v>
                </c:pt>
                <c:pt idx="4">
                  <c:v>4.5294117647058825E-2</c:v>
                </c:pt>
              </c:numCache>
            </c:numRef>
          </c:val>
          <c:smooth val="0"/>
          <c:extLst>
            <c:ext xmlns:c16="http://schemas.microsoft.com/office/drawing/2014/chart" uri="{C3380CC4-5D6E-409C-BE32-E72D297353CC}">
              <c16:uniqueId val="{00000004-0A31-8845-9DD3-ED8C68352882}"/>
            </c:ext>
          </c:extLst>
        </c:ser>
        <c:ser>
          <c:idx val="5"/>
          <c:order val="5"/>
          <c:tx>
            <c:strRef>
              <c:f>'1_benchmark'!$V$301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'1_benchmark'!$W$301:$AA$301</c:f>
              <c:numCache>
                <c:formatCode>0%</c:formatCode>
                <c:ptCount val="5"/>
                <c:pt idx="0">
                  <c:v>6.5838509316770183E-2</c:v>
                </c:pt>
                <c:pt idx="1">
                  <c:v>3.1948881789137379E-2</c:v>
                </c:pt>
                <c:pt idx="2">
                  <c:v>5.8069381598793365E-2</c:v>
                </c:pt>
                <c:pt idx="3">
                  <c:v>4.5592705167173252E-2</c:v>
                </c:pt>
                <c:pt idx="4">
                  <c:v>4.9705882352941176E-2</c:v>
                </c:pt>
              </c:numCache>
            </c:numRef>
          </c:val>
          <c:smooth val="0"/>
          <c:extLst>
            <c:ext xmlns:c16="http://schemas.microsoft.com/office/drawing/2014/chart" uri="{C3380CC4-5D6E-409C-BE32-E72D297353CC}">
              <c16:uniqueId val="{00000005-0A31-8845-9DD3-ED8C68352882}"/>
            </c:ext>
          </c:extLst>
        </c:ser>
        <c:ser>
          <c:idx val="6"/>
          <c:order val="6"/>
          <c:tx>
            <c:strRef>
              <c:f>'1_benchmark'!$V$302</c:f>
              <c:strCache>
                <c:ptCount val="1"/>
                <c:pt idx="0">
                  <c:v>Slumberland</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'1_benchmark'!$W$295:$AA$295</c:f>
              <c:numCache>
                <c:formatCode>General</c:formatCode>
                <c:ptCount val="5"/>
                <c:pt idx="0">
                  <c:v>2017</c:v>
                </c:pt>
                <c:pt idx="1">
                  <c:v>2018</c:v>
                </c:pt>
                <c:pt idx="2">
                  <c:v>2019</c:v>
                </c:pt>
                <c:pt idx="3">
                  <c:v>2020</c:v>
                </c:pt>
                <c:pt idx="4">
                  <c:v>2021</c:v>
                </c:pt>
              </c:numCache>
            </c:numRef>
          </c:cat>
          <c:val>
            <c:numRef>
              <c:f>'1_benchmark'!$W$302:$AA$302</c:f>
              <c:numCache>
                <c:formatCode>0.00%</c:formatCode>
                <c:ptCount val="5"/>
                <c:pt idx="0">
                  <c:v>0</c:v>
                </c:pt>
                <c:pt idx="1">
                  <c:v>3.0883919062832801E-2</c:v>
                </c:pt>
                <c:pt idx="2">
                  <c:v>1.6591251885369532E-2</c:v>
                </c:pt>
                <c:pt idx="3">
                  <c:v>3.8684719535783368E-2</c:v>
                </c:pt>
                <c:pt idx="4">
                  <c:v>3.2941176470588238E-2</c:v>
                </c:pt>
              </c:numCache>
            </c:numRef>
          </c:val>
          <c:smooth val="0"/>
          <c:extLst>
            <c:ext xmlns:c16="http://schemas.microsoft.com/office/drawing/2014/chart" uri="{C3380CC4-5D6E-409C-BE32-E72D297353CC}">
              <c16:uniqueId val="{00000006-0A31-8845-9DD3-ED8C68352882}"/>
            </c:ext>
          </c:extLst>
        </c:ser>
        <c:dLbls>
          <c:showLegendKey val="0"/>
          <c:showVal val="0"/>
          <c:showCatName val="0"/>
          <c:showSerName val="0"/>
          <c:showPercent val="0"/>
          <c:showBubbleSize val="0"/>
        </c:dLbls>
        <c:smooth val="0"/>
        <c:axId val="1117586623"/>
        <c:axId val="154480191"/>
      </c:lineChart>
      <c:catAx>
        <c:axId val="111758662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4480191"/>
        <c:crosses val="autoZero"/>
        <c:auto val="1"/>
        <c:lblAlgn val="ctr"/>
        <c:lblOffset val="100"/>
        <c:noMultiLvlLbl val="0"/>
      </c:catAx>
      <c:valAx>
        <c:axId val="1544801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layout>
            <c:manualLayout>
              <c:xMode val="edge"/>
              <c:yMode val="edge"/>
              <c:x val="1.6867469879518072E-2"/>
              <c:y val="0.200000000000000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17586623"/>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sz="1200" b="0" i="0" kern="1200" spc="0" baseline="0">
                <a:solidFill>
                  <a:srgbClr val="000000"/>
                </a:solidFill>
                <a:effectLst/>
                <a:latin typeface="Roboto Medium" pitchFamily="2" charset="0"/>
                <a:ea typeface="Roboto Medium" pitchFamily="2" charset="0"/>
                <a:cs typeface="Roboto Medium" pitchFamily="2" charset="0"/>
              </a:rPr>
              <a:t>Western Cape's share of search interest in mattress brands </a:t>
            </a:r>
            <a:endParaRPr lang="en-ZA">
              <a:effectLst/>
            </a:endParaRPr>
          </a:p>
        </c:rich>
      </c:tx>
      <c:layout>
        <c:manualLayout>
          <c:xMode val="edge"/>
          <c:yMode val="edge"/>
          <c:x val="0.15874277456647398"/>
          <c:y val="2.7777777777777776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'1_benchmark'!$V$320</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'1_benchmark'!$W$320:$AA$320</c:f>
              <c:numCache>
                <c:formatCode>0%</c:formatCode>
                <c:ptCount val="5"/>
                <c:pt idx="0">
                  <c:v>0.27955959789372908</c:v>
                </c:pt>
                <c:pt idx="1">
                  <c:v>0.24678022434565849</c:v>
                </c:pt>
                <c:pt idx="2">
                  <c:v>0.2240608228980322</c:v>
                </c:pt>
                <c:pt idx="3">
                  <c:v>0.30451488952929873</c:v>
                </c:pt>
                <c:pt idx="4">
                  <c:v>0.35709169054441259</c:v>
                </c:pt>
              </c:numCache>
            </c:numRef>
          </c:val>
          <c:smooth val="0"/>
          <c:extLst>
            <c:ext xmlns:c16="http://schemas.microsoft.com/office/drawing/2014/chart" uri="{C3380CC4-5D6E-409C-BE32-E72D297353CC}">
              <c16:uniqueId val="{00000000-44ED-2E48-9C31-C7256D384E26}"/>
            </c:ext>
          </c:extLst>
        </c:ser>
        <c:ser>
          <c:idx val="1"/>
          <c:order val="1"/>
          <c:tx>
            <c:strRef>
              <c:f>'1_benchmark'!$V$321</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'1_benchmark'!$W$321:$AA$321</c:f>
              <c:numCache>
                <c:formatCode>0.0%</c:formatCode>
                <c:ptCount val="5"/>
                <c:pt idx="0">
                  <c:v>0.10148396361895644</c:v>
                </c:pt>
                <c:pt idx="1">
                  <c:v>9.8047361861238053E-2</c:v>
                </c:pt>
                <c:pt idx="2">
                  <c:v>8.8998211091234347E-2</c:v>
                </c:pt>
                <c:pt idx="3">
                  <c:v>0.11943643932116554</c:v>
                </c:pt>
                <c:pt idx="4" formatCode="0%">
                  <c:v>0.14577363896848136</c:v>
                </c:pt>
              </c:numCache>
            </c:numRef>
          </c:val>
          <c:smooth val="0"/>
          <c:extLst>
            <c:ext xmlns:c16="http://schemas.microsoft.com/office/drawing/2014/chart" uri="{C3380CC4-5D6E-409C-BE32-E72D297353CC}">
              <c16:uniqueId val="{00000001-44ED-2E48-9C31-C7256D384E26}"/>
            </c:ext>
          </c:extLst>
        </c:ser>
        <c:ser>
          <c:idx val="2"/>
          <c:order val="2"/>
          <c:tx>
            <c:strRef>
              <c:f>'1_benchmark'!$V$322</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'1_benchmark'!$W$322:$AA$322</c:f>
              <c:numCache>
                <c:formatCode>0.0%</c:formatCode>
                <c:ptCount val="5"/>
                <c:pt idx="0">
                  <c:v>0.25562470081378652</c:v>
                </c:pt>
                <c:pt idx="1">
                  <c:v>0.28209389281262981</c:v>
                </c:pt>
                <c:pt idx="2">
                  <c:v>0.30500894454382826</c:v>
                </c:pt>
                <c:pt idx="3">
                  <c:v>0.20589177073326928</c:v>
                </c:pt>
                <c:pt idx="4" formatCode="0%">
                  <c:v>0.1758595988538682</c:v>
                </c:pt>
              </c:numCache>
            </c:numRef>
          </c:val>
          <c:smooth val="0"/>
          <c:extLst>
            <c:ext xmlns:c16="http://schemas.microsoft.com/office/drawing/2014/chart" uri="{C3380CC4-5D6E-409C-BE32-E72D297353CC}">
              <c16:uniqueId val="{00000002-44ED-2E48-9C31-C7256D384E26}"/>
            </c:ext>
          </c:extLst>
        </c:ser>
        <c:ser>
          <c:idx val="3"/>
          <c:order val="3"/>
          <c:tx>
            <c:strRef>
              <c:f>'1_benchmark'!$V$323</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'1_benchmark'!$W$323:$AA$323</c:f>
              <c:numCache>
                <c:formatCode>0.0%</c:formatCode>
                <c:ptCount val="5"/>
                <c:pt idx="0">
                  <c:v>0.11057922450933461</c:v>
                </c:pt>
                <c:pt idx="1">
                  <c:v>9.6800997091815541E-2</c:v>
                </c:pt>
                <c:pt idx="2">
                  <c:v>0.10465116279069768</c:v>
                </c:pt>
                <c:pt idx="3">
                  <c:v>7.652897854626961E-2</c:v>
                </c:pt>
                <c:pt idx="4" formatCode="0%">
                  <c:v>7.1275071633237819E-2</c:v>
                </c:pt>
              </c:numCache>
            </c:numRef>
          </c:val>
          <c:smooth val="0"/>
          <c:extLst>
            <c:ext xmlns:c16="http://schemas.microsoft.com/office/drawing/2014/chart" uri="{C3380CC4-5D6E-409C-BE32-E72D297353CC}">
              <c16:uniqueId val="{00000003-44ED-2E48-9C31-C7256D384E26}"/>
            </c:ext>
          </c:extLst>
        </c:ser>
        <c:ser>
          <c:idx val="4"/>
          <c:order val="4"/>
          <c:tx>
            <c:strRef>
              <c:f>'1_benchmark'!$V$324</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'1_benchmark'!$W$324:$AA$324</c:f>
              <c:numCache>
                <c:formatCode>0.0%</c:formatCode>
                <c:ptCount val="5"/>
                <c:pt idx="0">
                  <c:v>9.5739588319770225E-2</c:v>
                </c:pt>
                <c:pt idx="1">
                  <c:v>9.5554632322393016E-2</c:v>
                </c:pt>
                <c:pt idx="2">
                  <c:v>7.0661896243291597E-2</c:v>
                </c:pt>
                <c:pt idx="3">
                  <c:v>8.645533141210375E-2</c:v>
                </c:pt>
                <c:pt idx="4" formatCode="0%">
                  <c:v>3.3309455587392553E-2</c:v>
                </c:pt>
              </c:numCache>
            </c:numRef>
          </c:val>
          <c:smooth val="0"/>
          <c:extLst>
            <c:ext xmlns:c16="http://schemas.microsoft.com/office/drawing/2014/chart" uri="{C3380CC4-5D6E-409C-BE32-E72D297353CC}">
              <c16:uniqueId val="{00000004-44ED-2E48-9C31-C7256D384E26}"/>
            </c:ext>
          </c:extLst>
        </c:ser>
        <c:ser>
          <c:idx val="5"/>
          <c:order val="5"/>
          <c:tx>
            <c:strRef>
              <c:f>'1_benchmark'!$V$325</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'1_benchmark'!$W$319:$AA$319</c:f>
              <c:numCache>
                <c:formatCode>General</c:formatCode>
                <c:ptCount val="5"/>
                <c:pt idx="0">
                  <c:v>2017</c:v>
                </c:pt>
                <c:pt idx="1">
                  <c:v>2018</c:v>
                </c:pt>
                <c:pt idx="2">
                  <c:v>2019</c:v>
                </c:pt>
                <c:pt idx="3">
                  <c:v>2020</c:v>
                </c:pt>
                <c:pt idx="4">
                  <c:v>2021</c:v>
                </c:pt>
              </c:numCache>
            </c:numRef>
          </c:cat>
          <c:val>
            <c:numRef>
              <c:f>'1_benchmark'!$W$325:$AA$325</c:f>
              <c:numCache>
                <c:formatCode>0%</c:formatCode>
                <c:ptCount val="5"/>
                <c:pt idx="0" formatCode="0.00%">
                  <c:v>1.0531354715174725E-2</c:v>
                </c:pt>
                <c:pt idx="1">
                  <c:v>3.4067303697548817E-2</c:v>
                </c:pt>
                <c:pt idx="2">
                  <c:v>3.6672629695885507E-2</c:v>
                </c:pt>
                <c:pt idx="3" formatCode="0.0%">
                  <c:v>3.2340698046749917E-2</c:v>
                </c:pt>
                <c:pt idx="4" formatCode="0.0%">
                  <c:v>5.3724928366762174E-2</c:v>
                </c:pt>
              </c:numCache>
            </c:numRef>
          </c:val>
          <c:smooth val="0"/>
          <c:extLst>
            <c:ext xmlns:c16="http://schemas.microsoft.com/office/drawing/2014/chart" uri="{C3380CC4-5D6E-409C-BE32-E72D297353CC}">
              <c16:uniqueId val="{00000005-44ED-2E48-9C31-C7256D384E26}"/>
            </c:ext>
          </c:extLst>
        </c:ser>
        <c:dLbls>
          <c:showLegendKey val="0"/>
          <c:showVal val="0"/>
          <c:showCatName val="0"/>
          <c:showSerName val="0"/>
          <c:showPercent val="0"/>
          <c:showBubbleSize val="0"/>
        </c:dLbls>
        <c:smooth val="0"/>
        <c:axId val="158388959"/>
        <c:axId val="166092751"/>
      </c:lineChart>
      <c:catAx>
        <c:axId val="1583889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66092751"/>
        <c:crosses val="autoZero"/>
        <c:auto val="1"/>
        <c:lblAlgn val="ctr"/>
        <c:lblOffset val="100"/>
        <c:noMultiLvlLbl val="0"/>
      </c:catAx>
      <c:valAx>
        <c:axId val="166092751"/>
        <c:scaling>
          <c:orientation val="minMax"/>
          <c:max val="0.75000000000000011"/>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a:t>
                </a:r>
                <a:r>
                  <a:rPr lang="en-GB" baseline="0"/>
                  <a:t> of search  interest</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58388959"/>
        <c:crosses val="autoZero"/>
        <c:crossBetween val="between"/>
        <c:majorUnit val="0.25"/>
      </c:valAx>
      <c:spPr>
        <a:noFill/>
        <a:ln>
          <a:noFill/>
        </a:ln>
        <a:effectLst/>
      </c:spPr>
    </c:plotArea>
    <c:legend>
      <c:legendPos val="b"/>
      <c:layout>
        <c:manualLayout>
          <c:xMode val="edge"/>
          <c:yMode val="edge"/>
          <c:x val="0.20362319553805772"/>
          <c:y val="0.88361111111111112"/>
          <c:w val="0.61638090551181102"/>
          <c:h val="0.11638888888888889"/>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Eastern Cape's share of search interest in mattress brands </a:t>
            </a:r>
            <a:endParaRPr lang="en-ZA"/>
          </a:p>
        </c:rich>
      </c:tx>
      <c:layout>
        <c:manualLayout>
          <c:xMode val="edge"/>
          <c:yMode val="edge"/>
          <c:x val="0.17914448344559342"/>
          <c:y val="3.7037037037037035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manualLayout>
          <c:layoutTarget val="inner"/>
          <c:xMode val="edge"/>
          <c:yMode val="edge"/>
          <c:x val="0.13343394575678041"/>
          <c:y val="0.10864197530864197"/>
          <c:w val="0.83999600593404089"/>
          <c:h val="0.72792910145491085"/>
        </c:manualLayout>
      </c:layout>
      <c:lineChart>
        <c:grouping val="standard"/>
        <c:varyColors val="0"/>
        <c:ser>
          <c:idx val="0"/>
          <c:order val="0"/>
          <c:tx>
            <c:strRef>
              <c:f>'1_benchmark'!$V$346</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'1_benchmark'!$W$346:$AA$346</c:f>
              <c:numCache>
                <c:formatCode>0%</c:formatCode>
                <c:ptCount val="5"/>
                <c:pt idx="0">
                  <c:v>0.23395613322502032</c:v>
                </c:pt>
                <c:pt idx="1">
                  <c:v>0.33587786259541985</c:v>
                </c:pt>
                <c:pt idx="2">
                  <c:v>0.22456140350877193</c:v>
                </c:pt>
                <c:pt idx="3">
                  <c:v>0.31042654028436018</c:v>
                </c:pt>
                <c:pt idx="4">
                  <c:v>0.39689119170984455</c:v>
                </c:pt>
              </c:numCache>
            </c:numRef>
          </c:val>
          <c:smooth val="0"/>
          <c:extLst>
            <c:ext xmlns:c16="http://schemas.microsoft.com/office/drawing/2014/chart" uri="{C3380CC4-5D6E-409C-BE32-E72D297353CC}">
              <c16:uniqueId val="{00000000-11D1-5E4E-A568-6730AB542A13}"/>
            </c:ext>
          </c:extLst>
        </c:ser>
        <c:ser>
          <c:idx val="1"/>
          <c:order val="1"/>
          <c:tx>
            <c:strRef>
              <c:f>'1_benchmark'!$V$347</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'1_benchmark'!$W$347:$AA$347</c:f>
              <c:numCache>
                <c:formatCode>0%</c:formatCode>
                <c:ptCount val="5"/>
                <c:pt idx="0">
                  <c:v>0</c:v>
                </c:pt>
                <c:pt idx="1">
                  <c:v>0.1099236641221374</c:v>
                </c:pt>
                <c:pt idx="2">
                  <c:v>0.37894736842105264</c:v>
                </c:pt>
                <c:pt idx="3">
                  <c:v>0.19273301737756715</c:v>
                </c:pt>
                <c:pt idx="4">
                  <c:v>0.22694300518134716</c:v>
                </c:pt>
              </c:numCache>
            </c:numRef>
          </c:val>
          <c:smooth val="0"/>
          <c:extLst>
            <c:ext xmlns:c16="http://schemas.microsoft.com/office/drawing/2014/chart" uri="{C3380CC4-5D6E-409C-BE32-E72D297353CC}">
              <c16:uniqueId val="{00000001-11D1-5E4E-A568-6730AB542A13}"/>
            </c:ext>
          </c:extLst>
        </c:ser>
        <c:ser>
          <c:idx val="2"/>
          <c:order val="2"/>
          <c:tx>
            <c:strRef>
              <c:f>'1_benchmark'!$V$348</c:f>
              <c:strCache>
                <c:ptCount val="1"/>
                <c:pt idx="0">
                  <c:v>Cloud Nine</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'1_benchmark'!$W$348:$AA$348</c:f>
              <c:numCache>
                <c:formatCode>0%</c:formatCode>
                <c:ptCount val="5"/>
                <c:pt idx="0">
                  <c:v>0.61332250203086924</c:v>
                </c:pt>
                <c:pt idx="1">
                  <c:v>0.44427480916030532</c:v>
                </c:pt>
                <c:pt idx="2">
                  <c:v>0.14970760233918129</c:v>
                </c:pt>
                <c:pt idx="3">
                  <c:v>0.42259083728278041</c:v>
                </c:pt>
                <c:pt idx="4">
                  <c:v>0.18134715025906736</c:v>
                </c:pt>
              </c:numCache>
            </c:numRef>
          </c:val>
          <c:smooth val="0"/>
          <c:extLst>
            <c:ext xmlns:c16="http://schemas.microsoft.com/office/drawing/2014/chart" uri="{C3380CC4-5D6E-409C-BE32-E72D297353CC}">
              <c16:uniqueId val="{00000002-11D1-5E4E-A568-6730AB542A13}"/>
            </c:ext>
          </c:extLst>
        </c:ser>
        <c:ser>
          <c:idx val="3"/>
          <c:order val="3"/>
          <c:tx>
            <c:strRef>
              <c:f>'1_benchmark'!$V$349</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'1_benchmark'!$W$349:$AA$349</c:f>
              <c:numCache>
                <c:formatCode>0%</c:formatCode>
                <c:ptCount val="5"/>
                <c:pt idx="0">
                  <c:v>8.0422420796100735E-2</c:v>
                </c:pt>
                <c:pt idx="1">
                  <c:v>0</c:v>
                </c:pt>
                <c:pt idx="2">
                  <c:v>0</c:v>
                </c:pt>
                <c:pt idx="3">
                  <c:v>0</c:v>
                </c:pt>
                <c:pt idx="4">
                  <c:v>4.9740932642487044E-2</c:v>
                </c:pt>
              </c:numCache>
            </c:numRef>
          </c:val>
          <c:smooth val="0"/>
          <c:extLst>
            <c:ext xmlns:c16="http://schemas.microsoft.com/office/drawing/2014/chart" uri="{C3380CC4-5D6E-409C-BE32-E72D297353CC}">
              <c16:uniqueId val="{00000003-11D1-5E4E-A568-6730AB542A13}"/>
            </c:ext>
          </c:extLst>
        </c:ser>
        <c:ser>
          <c:idx val="5"/>
          <c:order val="4"/>
          <c:tx>
            <c:strRef>
              <c:f>'1_benchmark'!$V$351</c:f>
              <c:strCache>
                <c:ptCount val="1"/>
                <c:pt idx="0">
                  <c:v>Edblo</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'1_benchmark'!$W$345:$AA$345</c:f>
              <c:numCache>
                <c:formatCode>General</c:formatCode>
                <c:ptCount val="5"/>
                <c:pt idx="0">
                  <c:v>2017</c:v>
                </c:pt>
                <c:pt idx="1">
                  <c:v>2018</c:v>
                </c:pt>
                <c:pt idx="2">
                  <c:v>2019</c:v>
                </c:pt>
                <c:pt idx="3">
                  <c:v>2020</c:v>
                </c:pt>
                <c:pt idx="4">
                  <c:v>2021</c:v>
                </c:pt>
              </c:numCache>
            </c:numRef>
          </c:cat>
          <c:val>
            <c:numRef>
              <c:f>'1_benchmark'!$W$351:$AA$351</c:f>
              <c:numCache>
                <c:formatCode>0%</c:formatCode>
                <c:ptCount val="5"/>
                <c:pt idx="0">
                  <c:v>7.2298943948009745E-2</c:v>
                </c:pt>
                <c:pt idx="1">
                  <c:v>0.1099236641221374</c:v>
                </c:pt>
                <c:pt idx="2">
                  <c:v>0.24678362573099416</c:v>
                </c:pt>
                <c:pt idx="3">
                  <c:v>7.4249605055292253E-2</c:v>
                </c:pt>
                <c:pt idx="4">
                  <c:v>0.14507772020725387</c:v>
                </c:pt>
              </c:numCache>
            </c:numRef>
          </c:val>
          <c:smooth val="0"/>
          <c:extLst>
            <c:ext xmlns:c16="http://schemas.microsoft.com/office/drawing/2014/chart" uri="{C3380CC4-5D6E-409C-BE32-E72D297353CC}">
              <c16:uniqueId val="{00000004-11D1-5E4E-A568-6730AB542A13}"/>
            </c:ext>
          </c:extLst>
        </c:ser>
        <c:dLbls>
          <c:showLegendKey val="0"/>
          <c:showVal val="0"/>
          <c:showCatName val="0"/>
          <c:showSerName val="0"/>
          <c:showPercent val="0"/>
          <c:showBubbleSize val="0"/>
        </c:dLbls>
        <c:smooth val="0"/>
        <c:axId val="197414735"/>
        <c:axId val="193016655"/>
      </c:lineChart>
      <c:catAx>
        <c:axId val="1974147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3016655"/>
        <c:crosses val="autoZero"/>
        <c:auto val="1"/>
        <c:lblAlgn val="ctr"/>
        <c:lblOffset val="100"/>
        <c:noMultiLvlLbl val="0"/>
      </c:catAx>
      <c:valAx>
        <c:axId val="193016655"/>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Share of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97414735"/>
        <c:crosses val="autoZero"/>
        <c:crossBetween val="between"/>
        <c:majorUnit val="0.25"/>
      </c:valAx>
      <c:spPr>
        <a:noFill/>
        <a:ln>
          <a:noFill/>
        </a:ln>
        <a:effectLst/>
      </c:spPr>
    </c:plotArea>
    <c:legend>
      <c:legendPos val="b"/>
      <c:layout>
        <c:manualLayout>
          <c:xMode val="edge"/>
          <c:yMode val="edge"/>
          <c:x val="0.22370647946115169"/>
          <c:y val="0.90007193545251274"/>
          <c:w val="0.61783190502604435"/>
          <c:h val="9.7355886069796838E-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Total Sealy interest with Seal Posturepedic specific search split out</a:t>
            </a:r>
          </a:p>
        </c:rich>
      </c:tx>
      <c:layout>
        <c:manualLayout>
          <c:xMode val="edge"/>
          <c:yMode val="edge"/>
          <c:x val="0.17095588235294118"/>
          <c:y val="2.087864002786010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1"/>
          <c:order val="0"/>
          <c:tx>
            <c:strRef>
              <c:f>'1_benchmark'!$V$182</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'1_benchmark'!$W$186:$AA$186</c:f>
              <c:numCache>
                <c:formatCode>0.00</c:formatCode>
                <c:ptCount val="5"/>
                <c:pt idx="0">
                  <c:v>0.68980021030494221</c:v>
                </c:pt>
                <c:pt idx="1">
                  <c:v>0.82544689800210302</c:v>
                </c:pt>
                <c:pt idx="2">
                  <c:v>1.1366982124079916</c:v>
                </c:pt>
                <c:pt idx="3">
                  <c:v>1.2723449001051526</c:v>
                </c:pt>
                <c:pt idx="4">
                  <c:v>1.2618296529968454</c:v>
                </c:pt>
              </c:numCache>
            </c:numRef>
          </c:val>
          <c:extLst>
            <c:ext xmlns:c16="http://schemas.microsoft.com/office/drawing/2014/chart" uri="{C3380CC4-5D6E-409C-BE32-E72D297353CC}">
              <c16:uniqueId val="{00000000-3E1F-324F-AFD6-EEAF0CA5BBDC}"/>
            </c:ext>
          </c:extLst>
        </c:ser>
        <c:ser>
          <c:idx val="0"/>
          <c:order val="1"/>
          <c:tx>
            <c:strRef>
              <c:f>'1_benchmark'!$V$181</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'1_benchmark'!$W$179:$AA$179</c:f>
              <c:numCache>
                <c:formatCode>General</c:formatCode>
                <c:ptCount val="5"/>
                <c:pt idx="0">
                  <c:v>2017</c:v>
                </c:pt>
                <c:pt idx="1">
                  <c:v>2018</c:v>
                </c:pt>
                <c:pt idx="2">
                  <c:v>2019</c:v>
                </c:pt>
                <c:pt idx="3">
                  <c:v>2020</c:v>
                </c:pt>
                <c:pt idx="4">
                  <c:v>2021</c:v>
                </c:pt>
              </c:numCache>
            </c:numRef>
          </c:cat>
          <c:val>
            <c:numRef>
              <c:f>'1_benchmark'!$W$185:$AA$185</c:f>
              <c:numCache>
                <c:formatCode>0.00</c:formatCode>
                <c:ptCount val="5"/>
                <c:pt idx="0">
                  <c:v>0.31019978969505785</c:v>
                </c:pt>
                <c:pt idx="1">
                  <c:v>0.31019978969505785</c:v>
                </c:pt>
                <c:pt idx="2">
                  <c:v>0.21766561514195584</c:v>
                </c:pt>
                <c:pt idx="3">
                  <c:v>0.25867507886435331</c:v>
                </c:pt>
                <c:pt idx="4">
                  <c:v>0.40799158780231337</c:v>
                </c:pt>
              </c:numCache>
            </c:numRef>
          </c:val>
          <c:extLst>
            <c:ext xmlns:c16="http://schemas.microsoft.com/office/drawing/2014/chart" uri="{C3380CC4-5D6E-409C-BE32-E72D297353CC}">
              <c16:uniqueId val="{00000001-3E1F-324F-AFD6-EEAF0CA5BBDC}"/>
            </c:ext>
          </c:extLst>
        </c:ser>
        <c:dLbls>
          <c:dLblPos val="ctr"/>
          <c:showLegendKey val="0"/>
          <c:showVal val="1"/>
          <c:showCatName val="0"/>
          <c:showSerName val="0"/>
          <c:showPercent val="0"/>
          <c:showBubbleSize val="0"/>
        </c:dLbls>
        <c:gapWidth val="75"/>
        <c:overlap val="100"/>
        <c:axId val="597834287"/>
        <c:axId val="598510287"/>
      </c:barChart>
      <c:catAx>
        <c:axId val="59783428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8510287"/>
        <c:crosses val="autoZero"/>
        <c:auto val="1"/>
        <c:lblAlgn val="ctr"/>
        <c:lblOffset val="100"/>
        <c:noMultiLvlLbl val="0"/>
      </c:catAx>
      <c:valAx>
        <c:axId val="598510287"/>
        <c:scaling>
          <c:orientation val="minMax"/>
          <c:max val="2"/>
          <c:min val="0"/>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0_);_(* \(#,##0.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7834287"/>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National search interest in beds and mattresses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bed_mattress!$B$2:$B$6</c:f>
              <c:numCache>
                <c:formatCode>General</c:formatCode>
                <c:ptCount val="5"/>
                <c:pt idx="0">
                  <c:v>2017</c:v>
                </c:pt>
                <c:pt idx="1">
                  <c:v>2018</c:v>
                </c:pt>
                <c:pt idx="2">
                  <c:v>2019</c:v>
                </c:pt>
                <c:pt idx="3">
                  <c:v>2020</c:v>
                </c:pt>
                <c:pt idx="4">
                  <c:v>2021</c:v>
                </c:pt>
              </c:numCache>
            </c:numRef>
          </c:cat>
          <c:val>
            <c:numRef>
              <c:f>bed_mattress!$G$2:$G$6</c:f>
              <c:numCache>
                <c:formatCode>0.00</c:formatCode>
                <c:ptCount val="5"/>
                <c:pt idx="0">
                  <c:v>1</c:v>
                </c:pt>
                <c:pt idx="1">
                  <c:v>1.2095394736842104</c:v>
                </c:pt>
                <c:pt idx="2">
                  <c:v>1.35625</c:v>
                </c:pt>
                <c:pt idx="3">
                  <c:v>1.5904605263157894</c:v>
                </c:pt>
                <c:pt idx="4">
                  <c:v>1.5625</c:v>
                </c:pt>
              </c:numCache>
            </c:numRef>
          </c:val>
          <c:extLst>
            <c:ext xmlns:c16="http://schemas.microsoft.com/office/drawing/2014/chart" uri="{C3380CC4-5D6E-409C-BE32-E72D297353CC}">
              <c16:uniqueId val="{00000000-AFCD-1044-906C-37A436F7C3E5}"/>
            </c:ext>
          </c:extLst>
        </c:ser>
        <c:dLbls>
          <c:dLblPos val="inEnd"/>
          <c:showLegendKey val="0"/>
          <c:showVal val="1"/>
          <c:showCatName val="0"/>
          <c:showSerName val="0"/>
          <c:showPercent val="0"/>
          <c:showBubbleSize val="0"/>
        </c:dLbls>
        <c:gapWidth val="165"/>
        <c:overlap val="-27"/>
        <c:axId val="1063921615"/>
        <c:axId val="1064138815"/>
      </c:barChart>
      <c:catAx>
        <c:axId val="106392161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4138815"/>
        <c:crosses val="autoZero"/>
        <c:auto val="1"/>
        <c:lblAlgn val="ctr"/>
        <c:lblOffset val="100"/>
        <c:noMultiLvlLbl val="0"/>
      </c:catAx>
      <c:valAx>
        <c:axId val="10641388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3921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Proprtion of Sealy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1"/>
          <c:order val="0"/>
          <c:tx>
            <c:strRef>
              <c:f>'1_benchmark'!$V$200</c:f>
              <c:strCache>
                <c:ptCount val="1"/>
                <c:pt idx="0">
                  <c:v>All other Sealy interest</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'1_benchmark'!$W$200:$AA$200</c:f>
              <c:numCache>
                <c:formatCode>0%</c:formatCode>
                <c:ptCount val="5"/>
                <c:pt idx="0">
                  <c:v>0.68980021030494221</c:v>
                </c:pt>
                <c:pt idx="1">
                  <c:v>0.72685185185185186</c:v>
                </c:pt>
                <c:pt idx="2">
                  <c:v>0.8392857142857143</c:v>
                </c:pt>
                <c:pt idx="3">
                  <c:v>0.83104395604395609</c:v>
                </c:pt>
                <c:pt idx="4">
                  <c:v>0.75566750629722923</c:v>
                </c:pt>
              </c:numCache>
            </c:numRef>
          </c:val>
          <c:extLst>
            <c:ext xmlns:c16="http://schemas.microsoft.com/office/drawing/2014/chart" uri="{C3380CC4-5D6E-409C-BE32-E72D297353CC}">
              <c16:uniqueId val="{00000000-E782-2743-8847-1240FF228E6A}"/>
            </c:ext>
          </c:extLst>
        </c:ser>
        <c:ser>
          <c:idx val="0"/>
          <c:order val="1"/>
          <c:tx>
            <c:strRef>
              <c:f>'1_benchmark'!$V$199</c:f>
              <c:strCache>
                <c:ptCount val="1"/>
                <c:pt idx="0">
                  <c:v>Sealy Posturepedic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'1_benchmark'!$W$198:$AA$198</c:f>
              <c:numCache>
                <c:formatCode>General</c:formatCode>
                <c:ptCount val="5"/>
                <c:pt idx="0">
                  <c:v>2017</c:v>
                </c:pt>
                <c:pt idx="1">
                  <c:v>2018</c:v>
                </c:pt>
                <c:pt idx="2">
                  <c:v>2019</c:v>
                </c:pt>
                <c:pt idx="3">
                  <c:v>2020</c:v>
                </c:pt>
                <c:pt idx="4">
                  <c:v>2021</c:v>
                </c:pt>
              </c:numCache>
            </c:numRef>
          </c:cat>
          <c:val>
            <c:numRef>
              <c:f>'1_benchmark'!$W$199:$AA$199</c:f>
              <c:numCache>
                <c:formatCode>0%</c:formatCode>
                <c:ptCount val="5"/>
                <c:pt idx="0">
                  <c:v>0.31019978969505785</c:v>
                </c:pt>
                <c:pt idx="1">
                  <c:v>0.27314814814814814</c:v>
                </c:pt>
                <c:pt idx="2">
                  <c:v>0.16071428571428573</c:v>
                </c:pt>
                <c:pt idx="3">
                  <c:v>0.16895604395604397</c:v>
                </c:pt>
                <c:pt idx="4">
                  <c:v>0.24433249370277077</c:v>
                </c:pt>
              </c:numCache>
            </c:numRef>
          </c:val>
          <c:extLst>
            <c:ext xmlns:c16="http://schemas.microsoft.com/office/drawing/2014/chart" uri="{C3380CC4-5D6E-409C-BE32-E72D297353CC}">
              <c16:uniqueId val="{00000001-E782-2743-8847-1240FF228E6A}"/>
            </c:ext>
          </c:extLst>
        </c:ser>
        <c:dLbls>
          <c:dLblPos val="ctr"/>
          <c:showLegendKey val="0"/>
          <c:showVal val="1"/>
          <c:showCatName val="0"/>
          <c:showSerName val="0"/>
          <c:showPercent val="0"/>
          <c:showBubbleSize val="0"/>
        </c:dLbls>
        <c:gapWidth val="75"/>
        <c:overlap val="100"/>
        <c:axId val="596617359"/>
        <c:axId val="596469327"/>
      </c:barChart>
      <c:catAx>
        <c:axId val="5966173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469327"/>
        <c:crosses val="autoZero"/>
        <c:auto val="1"/>
        <c:lblAlgn val="ctr"/>
        <c:lblOffset val="100"/>
        <c:noMultiLvlLbl val="0"/>
      </c:catAx>
      <c:valAx>
        <c:axId val="596469327"/>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96617359"/>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Monthly mattress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date_time!$E$2:$E$61</c:f>
              <c:strCache>
                <c:ptCount val="60"/>
                <c:pt idx="0">
                  <c:v>'17-Jan</c:v>
                </c:pt>
                <c:pt idx="1">
                  <c:v>'17-Feb</c:v>
                </c:pt>
                <c:pt idx="2">
                  <c:v>'17-Mar</c:v>
                </c:pt>
                <c:pt idx="3">
                  <c:v>'17-Apr</c:v>
                </c:pt>
                <c:pt idx="4">
                  <c:v>'17-May</c:v>
                </c:pt>
                <c:pt idx="5">
                  <c:v>'17-Jun</c:v>
                </c:pt>
                <c:pt idx="6">
                  <c:v>'17-Jul</c:v>
                </c:pt>
                <c:pt idx="7">
                  <c:v>'17-Aug</c:v>
                </c:pt>
                <c:pt idx="8">
                  <c:v>'17-Sep</c:v>
                </c:pt>
                <c:pt idx="9">
                  <c:v>'17-Oct</c:v>
                </c:pt>
                <c:pt idx="10">
                  <c:v>'17-Nov</c:v>
                </c:pt>
                <c:pt idx="11">
                  <c:v>'17-Dec</c:v>
                </c:pt>
                <c:pt idx="12">
                  <c:v>'18-Jan</c:v>
                </c:pt>
                <c:pt idx="13">
                  <c:v>'18-Feb</c:v>
                </c:pt>
                <c:pt idx="14">
                  <c:v>'18-Mar</c:v>
                </c:pt>
                <c:pt idx="15">
                  <c:v>'18-Apr</c:v>
                </c:pt>
                <c:pt idx="16">
                  <c:v>'18-May</c:v>
                </c:pt>
                <c:pt idx="17">
                  <c:v>'18-Jun</c:v>
                </c:pt>
                <c:pt idx="18">
                  <c:v>'18-Jul</c:v>
                </c:pt>
                <c:pt idx="19">
                  <c:v>'18-Aug</c:v>
                </c:pt>
                <c:pt idx="20">
                  <c:v>'18-Sep</c:v>
                </c:pt>
                <c:pt idx="21">
                  <c:v>'18-Oct</c:v>
                </c:pt>
                <c:pt idx="22">
                  <c:v>'18-Nov</c:v>
                </c:pt>
                <c:pt idx="23">
                  <c:v>'18-Dec</c:v>
                </c:pt>
                <c:pt idx="24">
                  <c:v>'19-Jan</c:v>
                </c:pt>
                <c:pt idx="25">
                  <c:v>'19-Feb</c:v>
                </c:pt>
                <c:pt idx="26">
                  <c:v>'19-Mar</c:v>
                </c:pt>
                <c:pt idx="27">
                  <c:v>'19-Apr</c:v>
                </c:pt>
                <c:pt idx="28">
                  <c:v>'19-May</c:v>
                </c:pt>
                <c:pt idx="29">
                  <c:v>'19-Jun</c:v>
                </c:pt>
                <c:pt idx="30">
                  <c:v>'19-Jul</c:v>
                </c:pt>
                <c:pt idx="31">
                  <c:v>'19-Aug</c:v>
                </c:pt>
                <c:pt idx="32">
                  <c:v>'19-Sep</c:v>
                </c:pt>
                <c:pt idx="33">
                  <c:v>'19-Oct</c:v>
                </c:pt>
                <c:pt idx="34">
                  <c:v>'19-Nov</c:v>
                </c:pt>
                <c:pt idx="35">
                  <c:v>'19-Dec</c:v>
                </c:pt>
                <c:pt idx="36">
                  <c:v>'20-Jan</c:v>
                </c:pt>
                <c:pt idx="37">
                  <c:v>'20-Feb</c:v>
                </c:pt>
                <c:pt idx="38">
                  <c:v>'20-Mar</c:v>
                </c:pt>
                <c:pt idx="39">
                  <c:v>'20-Apr</c:v>
                </c:pt>
                <c:pt idx="40">
                  <c:v>'20-May</c:v>
                </c:pt>
                <c:pt idx="41">
                  <c:v>'20-Jun</c:v>
                </c:pt>
                <c:pt idx="42">
                  <c:v>'20-Jul</c:v>
                </c:pt>
                <c:pt idx="43">
                  <c:v>'20-Aug</c:v>
                </c:pt>
                <c:pt idx="44">
                  <c:v>'20-Sep</c:v>
                </c:pt>
                <c:pt idx="45">
                  <c:v>'20-Oct</c:v>
                </c:pt>
                <c:pt idx="46">
                  <c:v>'20-Nov</c:v>
                </c:pt>
                <c:pt idx="47">
                  <c:v>'20-Dec</c:v>
                </c:pt>
                <c:pt idx="48">
                  <c:v>'21-Jan</c:v>
                </c:pt>
                <c:pt idx="49">
                  <c:v>'21-Feb</c:v>
                </c:pt>
                <c:pt idx="50">
                  <c:v>'21-Mar</c:v>
                </c:pt>
                <c:pt idx="51">
                  <c:v>'21-Apr</c:v>
                </c:pt>
                <c:pt idx="52">
                  <c:v>'21-May</c:v>
                </c:pt>
                <c:pt idx="53">
                  <c:v>'21-Jun</c:v>
                </c:pt>
                <c:pt idx="54">
                  <c:v>'21-Jul</c:v>
                </c:pt>
                <c:pt idx="55">
                  <c:v>'21-Aug</c:v>
                </c:pt>
                <c:pt idx="56">
                  <c:v>'21-Sep</c:v>
                </c:pt>
                <c:pt idx="57">
                  <c:v>'21-Oct</c:v>
                </c:pt>
                <c:pt idx="58">
                  <c:v>'21-Nov</c:v>
                </c:pt>
                <c:pt idx="59">
                  <c:v>'21-Dec</c:v>
                </c:pt>
              </c:strCache>
            </c:strRef>
          </c:cat>
          <c:val>
            <c:numRef>
              <c:f>date_time!$G$2:$G$61</c:f>
              <c:numCache>
                <c:formatCode>_(* #,##0.00_);_(* \(#,##0.00\);_(* "-"??_);_(@_)</c:formatCode>
                <c:ptCount val="60"/>
                <c:pt idx="0">
                  <c:v>0.40429042904290402</c:v>
                </c:pt>
                <c:pt idx="1">
                  <c:v>0.448844884488448</c:v>
                </c:pt>
                <c:pt idx="2">
                  <c:v>0.46039603960395997</c:v>
                </c:pt>
                <c:pt idx="3">
                  <c:v>0.43399339933993297</c:v>
                </c:pt>
                <c:pt idx="4">
                  <c:v>0.52310231023102305</c:v>
                </c:pt>
                <c:pt idx="5">
                  <c:v>0.471947194719471</c:v>
                </c:pt>
                <c:pt idx="6">
                  <c:v>0.61551155115511502</c:v>
                </c:pt>
                <c:pt idx="7">
                  <c:v>0.40759075907590703</c:v>
                </c:pt>
                <c:pt idx="8">
                  <c:v>0.37128712871287101</c:v>
                </c:pt>
                <c:pt idx="9">
                  <c:v>0.66336633663366296</c:v>
                </c:pt>
                <c:pt idx="10">
                  <c:v>0.65016501650165004</c:v>
                </c:pt>
                <c:pt idx="11">
                  <c:v>0.62046204620461998</c:v>
                </c:pt>
                <c:pt idx="12">
                  <c:v>0.52145214521452099</c:v>
                </c:pt>
                <c:pt idx="13">
                  <c:v>0.37623762376237602</c:v>
                </c:pt>
                <c:pt idx="14">
                  <c:v>0.498349834983498</c:v>
                </c:pt>
                <c:pt idx="15">
                  <c:v>0.62376237623762298</c:v>
                </c:pt>
                <c:pt idx="16">
                  <c:v>0.43894389438943798</c:v>
                </c:pt>
                <c:pt idx="17">
                  <c:v>0.43894389438943798</c:v>
                </c:pt>
                <c:pt idx="18">
                  <c:v>0.88943894389438904</c:v>
                </c:pt>
                <c:pt idx="19">
                  <c:v>0.64851485148514798</c:v>
                </c:pt>
                <c:pt idx="20">
                  <c:v>0.71617161716171596</c:v>
                </c:pt>
                <c:pt idx="21">
                  <c:v>0.50165016501650095</c:v>
                </c:pt>
                <c:pt idx="22">
                  <c:v>0.58250825082508195</c:v>
                </c:pt>
                <c:pt idx="23">
                  <c:v>0.68976897689768901</c:v>
                </c:pt>
                <c:pt idx="24">
                  <c:v>0.66666666666666596</c:v>
                </c:pt>
                <c:pt idx="25">
                  <c:v>0.528052805280528</c:v>
                </c:pt>
                <c:pt idx="26">
                  <c:v>0.83498349834983498</c:v>
                </c:pt>
                <c:pt idx="27">
                  <c:v>0.38118811881188103</c:v>
                </c:pt>
                <c:pt idx="28">
                  <c:v>0.69306930693069302</c:v>
                </c:pt>
                <c:pt idx="29">
                  <c:v>0.65016501650165004</c:v>
                </c:pt>
                <c:pt idx="30">
                  <c:v>0.64686468646864603</c:v>
                </c:pt>
                <c:pt idx="31">
                  <c:v>0.63531353135313495</c:v>
                </c:pt>
                <c:pt idx="32">
                  <c:v>0.64686468646864603</c:v>
                </c:pt>
                <c:pt idx="33">
                  <c:v>0.419141914191419</c:v>
                </c:pt>
                <c:pt idx="34">
                  <c:v>0.894389438943894</c:v>
                </c:pt>
                <c:pt idx="35">
                  <c:v>0.82343234323432302</c:v>
                </c:pt>
                <c:pt idx="36">
                  <c:v>0.52640264026402594</c:v>
                </c:pt>
                <c:pt idx="37">
                  <c:v>0.52310231023102305</c:v>
                </c:pt>
                <c:pt idx="38">
                  <c:v>0.339933993399339</c:v>
                </c:pt>
                <c:pt idx="39">
                  <c:v>0.31848184818481801</c:v>
                </c:pt>
                <c:pt idx="40">
                  <c:v>0.77392739273927302</c:v>
                </c:pt>
                <c:pt idx="41">
                  <c:v>0.94059405940593999</c:v>
                </c:pt>
                <c:pt idx="42">
                  <c:v>0.85478547854785403</c:v>
                </c:pt>
                <c:pt idx="43">
                  <c:v>0.97359735973597294</c:v>
                </c:pt>
                <c:pt idx="44">
                  <c:v>0.61881188118811803</c:v>
                </c:pt>
                <c:pt idx="45">
                  <c:v>0.64686468646864603</c:v>
                </c:pt>
                <c:pt idx="46">
                  <c:v>1</c:v>
                </c:pt>
                <c:pt idx="47">
                  <c:v>0.62871287128712805</c:v>
                </c:pt>
                <c:pt idx="48">
                  <c:v>0.92079207920791994</c:v>
                </c:pt>
                <c:pt idx="49">
                  <c:v>0.73432343234323405</c:v>
                </c:pt>
                <c:pt idx="50">
                  <c:v>0.62541254125412504</c:v>
                </c:pt>
                <c:pt idx="51">
                  <c:v>0.66171617161716101</c:v>
                </c:pt>
                <c:pt idx="52">
                  <c:v>0.69966996699669903</c:v>
                </c:pt>
                <c:pt idx="53">
                  <c:v>0.58580858085808496</c:v>
                </c:pt>
                <c:pt idx="54">
                  <c:v>0.66996699669966997</c:v>
                </c:pt>
                <c:pt idx="55">
                  <c:v>0.77227722772277196</c:v>
                </c:pt>
                <c:pt idx="56">
                  <c:v>0.59570957095709498</c:v>
                </c:pt>
                <c:pt idx="57">
                  <c:v>0.58085808580858</c:v>
                </c:pt>
                <c:pt idx="58">
                  <c:v>0.83003300330033003</c:v>
                </c:pt>
                <c:pt idx="59">
                  <c:v>0.60891089108910801</c:v>
                </c:pt>
              </c:numCache>
            </c:numRef>
          </c:val>
          <c:smooth val="0"/>
          <c:extLst>
            <c:ext xmlns:c16="http://schemas.microsoft.com/office/drawing/2014/chart" uri="{C3380CC4-5D6E-409C-BE32-E72D297353CC}">
              <c16:uniqueId val="{00000000-E98B-084C-B329-06044278BFDB}"/>
            </c:ext>
          </c:extLst>
        </c:ser>
        <c:dLbls>
          <c:showLegendKey val="0"/>
          <c:showVal val="0"/>
          <c:showCatName val="0"/>
          <c:showSerName val="0"/>
          <c:showPercent val="0"/>
          <c:showBubbleSize val="0"/>
        </c:dLbls>
        <c:smooth val="0"/>
        <c:axId val="695150687"/>
        <c:axId val="695067007"/>
      </c:lineChart>
      <c:catAx>
        <c:axId val="695150687"/>
        <c:scaling>
          <c:orientation val="minMax"/>
        </c:scaling>
        <c:delete val="0"/>
        <c:axPos val="b"/>
        <c:numFmt formatCode="General" sourceLinked="1"/>
        <c:majorTickMark val="in"/>
        <c:minorTickMark val="none"/>
        <c:tickLblPos val="nextTo"/>
        <c:spPr>
          <a:noFill/>
          <a:ln w="9525" cap="flat" cmpd="sng" algn="ctr">
            <a:solidFill>
              <a:srgbClr val="000005"/>
            </a:solidFill>
            <a:prstDash val="solid"/>
            <a:round/>
          </a:ln>
          <a:effectLst/>
        </c:spPr>
        <c:txPr>
          <a:bodyPr rot="-5400000" spcFirstLastPara="1" vertOverflow="ellipsis" wrap="square" anchor="ctr" anchorCtr="0"/>
          <a:lstStyle/>
          <a:p>
            <a:pPr>
              <a:defRPr sz="1000" b="0" i="0" u="none" strike="noStrike" kern="1200" baseline="0">
                <a:solidFill>
                  <a:srgbClr val="000000"/>
                </a:solidFill>
                <a:latin typeface="Roboto"/>
                <a:ea typeface="Roboto"/>
                <a:cs typeface="Roboto"/>
              </a:defRPr>
            </a:pPr>
            <a:endParaRPr lang="en-US"/>
          </a:p>
        </c:txPr>
        <c:crossAx val="695067007"/>
        <c:crosses val="autoZero"/>
        <c:auto val="1"/>
        <c:lblAlgn val="ctr"/>
        <c:lblOffset val="100"/>
        <c:tickLblSkip val="2"/>
        <c:noMultiLvlLbl val="0"/>
      </c:catAx>
      <c:valAx>
        <c:axId val="695067007"/>
        <c:scaling>
          <c:orientation val="minMax"/>
        </c:scaling>
        <c:delete val="0"/>
        <c:axPos val="l"/>
        <c:majorGridlines>
          <c:spPr>
            <a:ln w="9525" cap="flat" cmpd="sng" algn="ctr">
              <a:solidFill>
                <a:srgbClr val="BCB5AC"/>
              </a:solidFill>
              <a:prstDash val="solid"/>
              <a:round/>
            </a:ln>
            <a:effectLst/>
          </c:spPr>
        </c:majorGridlines>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951506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date_time!$X$4</c:f>
              <c:strCache>
                <c:ptCount val="1"/>
                <c:pt idx="0">
                  <c:v>average index</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Roboto"/>
                    <a:ea typeface="Roboto"/>
                    <a:cs typeface="Robot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date_time!$U$5:$U$16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date_time!$X$5:$X$16</c:f>
              <c:numCache>
                <c:formatCode>0.00</c:formatCode>
                <c:ptCount val="12"/>
                <c:pt idx="0">
                  <c:v>0.97926634768740062</c:v>
                </c:pt>
                <c:pt idx="1">
                  <c:v>0.84104199893673581</c:v>
                </c:pt>
                <c:pt idx="2">
                  <c:v>0.88888888888888884</c:v>
                </c:pt>
                <c:pt idx="3">
                  <c:v>0.77937267410951616</c:v>
                </c:pt>
                <c:pt idx="4">
                  <c:v>1.0079744816586917</c:v>
                </c:pt>
                <c:pt idx="5">
                  <c:v>0.99468367889420439</c:v>
                </c:pt>
                <c:pt idx="6">
                  <c:v>1.1844763423710791</c:v>
                </c:pt>
                <c:pt idx="7">
                  <c:v>1.1073896863370545</c:v>
                </c:pt>
                <c:pt idx="8">
                  <c:v>0.950026581605529</c:v>
                </c:pt>
                <c:pt idx="9">
                  <c:v>0.90590111642743176</c:v>
                </c:pt>
                <c:pt idx="10">
                  <c:v>1.2748538011695911</c:v>
                </c:pt>
                <c:pt idx="11">
                  <c:v>1.0861244019138749</c:v>
                </c:pt>
              </c:numCache>
            </c:numRef>
          </c:val>
          <c:extLst>
            <c:ext xmlns:c16="http://schemas.microsoft.com/office/drawing/2014/chart" uri="{C3380CC4-5D6E-409C-BE32-E72D297353CC}">
              <c16:uniqueId val="{00000000-D6F7-0C45-BA5F-E972CE4CADE9}"/>
            </c:ext>
          </c:extLst>
        </c:ser>
        <c:dLbls>
          <c:dLblPos val="outEnd"/>
          <c:showLegendKey val="0"/>
          <c:showVal val="1"/>
          <c:showCatName val="0"/>
          <c:showSerName val="0"/>
          <c:showPercent val="0"/>
          <c:showBubbleSize val="0"/>
        </c:dLbls>
        <c:gapWidth val="80"/>
        <c:overlap val="1"/>
        <c:axId val="459720335"/>
        <c:axId val="792084015"/>
      </c:barChart>
      <c:catAx>
        <c:axId val="45972033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2084015"/>
        <c:crosses val="autoZero"/>
        <c:auto val="1"/>
        <c:lblAlgn val="ctr"/>
        <c:lblOffset val="100"/>
        <c:noMultiLvlLbl val="0"/>
      </c:catAx>
      <c:valAx>
        <c:axId val="7920840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Relative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9720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 interest in bed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'3_strore'!$AL$5:$AP$5</c:f>
              <c:numCache>
                <c:formatCode>General</c:formatCode>
                <c:ptCount val="5"/>
                <c:pt idx="0">
                  <c:v>2017</c:v>
                </c:pt>
                <c:pt idx="1">
                  <c:v>2018</c:v>
                </c:pt>
                <c:pt idx="2">
                  <c:v>2019</c:v>
                </c:pt>
                <c:pt idx="3">
                  <c:v>2020</c:v>
                </c:pt>
                <c:pt idx="4">
                  <c:v>2021</c:v>
                </c:pt>
              </c:numCache>
            </c:numRef>
          </c:cat>
          <c:val>
            <c:numRef>
              <c:f>'3_strore'!$AL$6:$AP$6</c:f>
              <c:numCache>
                <c:formatCode>0.00</c:formatCode>
                <c:ptCount val="5"/>
                <c:pt idx="0">
                  <c:v>1</c:v>
                </c:pt>
                <c:pt idx="1">
                  <c:v>1.1738525730180807</c:v>
                </c:pt>
                <c:pt idx="2">
                  <c:v>1.5674547983310152</c:v>
                </c:pt>
                <c:pt idx="3">
                  <c:v>1.8623087621696801</c:v>
                </c:pt>
                <c:pt idx="4">
                  <c:v>1.6481223922114048</c:v>
                </c:pt>
              </c:numCache>
            </c:numRef>
          </c:val>
          <c:extLst>
            <c:ext xmlns:c16="http://schemas.microsoft.com/office/drawing/2014/chart" uri="{C3380CC4-5D6E-409C-BE32-E72D297353CC}">
              <c16:uniqueId val="{00000000-0CF1-6E45-BC4E-FCD8B23AB546}"/>
            </c:ext>
          </c:extLst>
        </c:ser>
        <c:dLbls>
          <c:dLblPos val="inEnd"/>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max val="2.5"/>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a:t>
                </a:r>
                <a:r>
                  <a:rPr lang="en-GB" baseline="0"/>
                  <a:t> </a:t>
                </a:r>
                <a:r>
                  <a:rPr lang="en-GB"/>
                  <a:t>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 interest in furniture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'3_strore'!$S$4:$W$4</c:f>
              <c:numCache>
                <c:formatCode>General</c:formatCode>
                <c:ptCount val="5"/>
                <c:pt idx="0">
                  <c:v>2017</c:v>
                </c:pt>
                <c:pt idx="1">
                  <c:v>2018</c:v>
                </c:pt>
                <c:pt idx="2">
                  <c:v>2019</c:v>
                </c:pt>
                <c:pt idx="3">
                  <c:v>2020</c:v>
                </c:pt>
                <c:pt idx="4">
                  <c:v>2021</c:v>
                </c:pt>
              </c:numCache>
            </c:numRef>
          </c:cat>
          <c:val>
            <c:numRef>
              <c:f>'3_strore'!$S$5:$W$5</c:f>
              <c:numCache>
                <c:formatCode>0.00</c:formatCode>
                <c:ptCount val="5"/>
                <c:pt idx="0">
                  <c:v>1</c:v>
                </c:pt>
                <c:pt idx="1">
                  <c:v>1.1892752853729758</c:v>
                </c:pt>
                <c:pt idx="2">
                  <c:v>1.3788160339792939</c:v>
                </c:pt>
                <c:pt idx="3">
                  <c:v>1.9185027873639502</c:v>
                </c:pt>
                <c:pt idx="4">
                  <c:v>1.750730023891691</c:v>
                </c:pt>
              </c:numCache>
            </c:numRef>
          </c:val>
          <c:extLst>
            <c:ext xmlns:c16="http://schemas.microsoft.com/office/drawing/2014/chart" uri="{C3380CC4-5D6E-409C-BE32-E72D297353CC}">
              <c16:uniqueId val="{00000000-E5C9-FC43-9EC4-F3C9AD622574}"/>
            </c:ext>
          </c:extLst>
        </c:ser>
        <c:dLbls>
          <c:dLblPos val="inEnd"/>
          <c:showLegendKey val="0"/>
          <c:showVal val="1"/>
          <c:showCatName val="0"/>
          <c:showSerName val="0"/>
          <c:showPercent val="0"/>
          <c:showBubbleSize val="0"/>
        </c:dLbls>
        <c:gapWidth val="125"/>
        <c:overlap val="-27"/>
        <c:axId val="1109969247"/>
        <c:axId val="1109970895"/>
      </c:barChart>
      <c:catAx>
        <c:axId val="110996924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70895"/>
        <c:crosses val="autoZero"/>
        <c:auto val="1"/>
        <c:lblAlgn val="ctr"/>
        <c:lblOffset val="100"/>
        <c:noMultiLvlLbl val="0"/>
      </c:catAx>
      <c:valAx>
        <c:axId val="110997089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 search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_(* #,##0.0_);_(* \(#,##0.0\);_(* &quot;-&quot;?_);_(@_)"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09969247"/>
        <c:crosses val="autoZero"/>
        <c:crossBetween val="between"/>
      </c:valAx>
      <c:spPr>
        <a:noFill/>
        <a:ln>
          <a:noFill/>
        </a:ln>
        <a:effectLst/>
      </c:spPr>
    </c:plotArea>
    <c:plotVisOnly val="1"/>
    <c:dispBlanksAs val="gap"/>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10 furniture stores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'3_strore'!$S$21</c:f>
              <c:strCache>
                <c:ptCount val="1"/>
                <c:pt idx="0">
                  <c:v>OK Furniture</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'3_strore'!$T$21:$X$21</c:f>
              <c:numCache>
                <c:formatCode>0%</c:formatCode>
                <c:ptCount val="5"/>
                <c:pt idx="0">
                  <c:v>0.25564109370852139</c:v>
                </c:pt>
                <c:pt idx="1">
                  <c:v>0.25580357142857141</c:v>
                </c:pt>
                <c:pt idx="2">
                  <c:v>0.2587601078167116</c:v>
                </c:pt>
                <c:pt idx="3">
                  <c:v>0.26968313269683131</c:v>
                </c:pt>
                <c:pt idx="4">
                  <c:v>0.2567096285064443</c:v>
                </c:pt>
              </c:numCache>
            </c:numRef>
          </c:val>
          <c:extLst>
            <c:ext xmlns:c16="http://schemas.microsoft.com/office/drawing/2014/chart" uri="{C3380CC4-5D6E-409C-BE32-E72D297353CC}">
              <c16:uniqueId val="{00000000-E202-C548-B307-A24584AB78C9}"/>
            </c:ext>
          </c:extLst>
        </c:ser>
        <c:ser>
          <c:idx val="1"/>
          <c:order val="1"/>
          <c:tx>
            <c:strRef>
              <c:f>'3_strore'!$S$22</c:f>
              <c:strCache>
                <c:ptCount val="1"/>
                <c:pt idx="0">
                  <c:v>House and Home</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'3_strore'!$T$22:$X$22</c:f>
              <c:numCache>
                <c:formatCode>0%</c:formatCode>
                <c:ptCount val="5"/>
                <c:pt idx="0">
                  <c:v>0.15503052827183436</c:v>
                </c:pt>
                <c:pt idx="1">
                  <c:v>0.15825892857142856</c:v>
                </c:pt>
                <c:pt idx="2">
                  <c:v>0.13631112822487484</c:v>
                </c:pt>
                <c:pt idx="3">
                  <c:v>0.12093538120935381</c:v>
                </c:pt>
                <c:pt idx="4">
                  <c:v>0.12964366944655042</c:v>
                </c:pt>
              </c:numCache>
            </c:numRef>
          </c:val>
          <c:extLst>
            <c:ext xmlns:c16="http://schemas.microsoft.com/office/drawing/2014/chart" uri="{C3380CC4-5D6E-409C-BE32-E72D297353CC}">
              <c16:uniqueId val="{00000001-E202-C548-B307-A24584AB78C9}"/>
            </c:ext>
          </c:extLst>
        </c:ser>
        <c:ser>
          <c:idx val="2"/>
          <c:order val="2"/>
          <c:tx>
            <c:strRef>
              <c:f>'3_strore'!$S$23</c:f>
              <c:strCache>
                <c:ptCount val="1"/>
                <c:pt idx="0">
                  <c:v>Bradlows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'3_strore'!$T$23:$X$23</c:f>
              <c:numCache>
                <c:formatCode>0%</c:formatCode>
                <c:ptCount val="5"/>
                <c:pt idx="0">
                  <c:v>0.11016724183700558</c:v>
                </c:pt>
                <c:pt idx="1">
                  <c:v>0.10736607142857142</c:v>
                </c:pt>
                <c:pt idx="2">
                  <c:v>0.11455525606469003</c:v>
                </c:pt>
                <c:pt idx="3">
                  <c:v>0.13158987131589872</c:v>
                </c:pt>
                <c:pt idx="4">
                  <c:v>0.14253222137983321</c:v>
                </c:pt>
              </c:numCache>
            </c:numRef>
          </c:val>
          <c:extLst>
            <c:ext xmlns:c16="http://schemas.microsoft.com/office/drawing/2014/chart" uri="{C3380CC4-5D6E-409C-BE32-E72D297353CC}">
              <c16:uniqueId val="{00000002-E202-C548-B307-A24584AB78C9}"/>
            </c:ext>
          </c:extLst>
        </c:ser>
        <c:ser>
          <c:idx val="3"/>
          <c:order val="3"/>
          <c:tx>
            <c:strRef>
              <c:f>'3_strore'!$S$24</c:f>
              <c:strCache>
                <c:ptCount val="1"/>
                <c:pt idx="0">
                  <c:v>Lewis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'3_strore'!$T$24:$X$24</c:f>
              <c:numCache>
                <c:formatCode>0%</c:formatCode>
                <c:ptCount val="5"/>
                <c:pt idx="0">
                  <c:v>0.10857446243695248</c:v>
                </c:pt>
                <c:pt idx="1">
                  <c:v>8.9285714285714288E-2</c:v>
                </c:pt>
                <c:pt idx="2">
                  <c:v>9.7227570273392377E-2</c:v>
                </c:pt>
                <c:pt idx="3">
                  <c:v>9.5752040957520407E-2</c:v>
                </c:pt>
                <c:pt idx="4">
                  <c:v>9.7498104624715698E-2</c:v>
                </c:pt>
              </c:numCache>
            </c:numRef>
          </c:val>
          <c:extLst>
            <c:ext xmlns:c16="http://schemas.microsoft.com/office/drawing/2014/chart" uri="{C3380CC4-5D6E-409C-BE32-E72D297353CC}">
              <c16:uniqueId val="{00000003-E202-C548-B307-A24584AB78C9}"/>
            </c:ext>
          </c:extLst>
        </c:ser>
        <c:ser>
          <c:idx val="4"/>
          <c:order val="4"/>
          <c:tx>
            <c:strRef>
              <c:f>'3_strore'!$S$25</c:f>
              <c:strCache>
                <c:ptCount val="1"/>
                <c:pt idx="0">
                  <c:v>Mattress Warehouse</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'3_strore'!$T$25:$X$25</c:f>
              <c:numCache>
                <c:formatCode>0%</c:formatCode>
                <c:ptCount val="5"/>
                <c:pt idx="0">
                  <c:v>3.0793735067693125E-2</c:v>
                </c:pt>
                <c:pt idx="1">
                  <c:v>4.4866071428571429E-2</c:v>
                </c:pt>
                <c:pt idx="2">
                  <c:v>6.988833269156719E-2</c:v>
                </c:pt>
                <c:pt idx="3">
                  <c:v>6.2819980628199809E-2</c:v>
                </c:pt>
                <c:pt idx="4">
                  <c:v>5.6709628506444273E-2</c:v>
                </c:pt>
              </c:numCache>
            </c:numRef>
          </c:val>
          <c:extLst>
            <c:ext xmlns:c16="http://schemas.microsoft.com/office/drawing/2014/chart" uri="{C3380CC4-5D6E-409C-BE32-E72D297353CC}">
              <c16:uniqueId val="{00000004-E202-C548-B307-A24584AB78C9}"/>
            </c:ext>
          </c:extLst>
        </c:ser>
        <c:ser>
          <c:idx val="5"/>
          <c:order val="5"/>
          <c:tx>
            <c:strRef>
              <c:f>'3_strore'!$S$26</c:f>
              <c:strCache>
                <c:ptCount val="1"/>
                <c:pt idx="0">
                  <c:v>Dial a Bed</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'3_strore'!$T$26:$X$26</c:f>
              <c:numCache>
                <c:formatCode>0%</c:formatCode>
                <c:ptCount val="5"/>
                <c:pt idx="0">
                  <c:v>6.8489514202282983E-2</c:v>
                </c:pt>
                <c:pt idx="1">
                  <c:v>6.4732142857142863E-2</c:v>
                </c:pt>
                <c:pt idx="2">
                  <c:v>6.6422795533307669E-2</c:v>
                </c:pt>
                <c:pt idx="3">
                  <c:v>4.8429500484295007E-2</c:v>
                </c:pt>
                <c:pt idx="4">
                  <c:v>4.9128127369219107E-2</c:v>
                </c:pt>
              </c:numCache>
            </c:numRef>
          </c:val>
          <c:extLst>
            <c:ext xmlns:c16="http://schemas.microsoft.com/office/drawing/2014/chart" uri="{C3380CC4-5D6E-409C-BE32-E72D297353CC}">
              <c16:uniqueId val="{00000005-E202-C548-B307-A24584AB78C9}"/>
            </c:ext>
          </c:extLst>
        </c:ser>
        <c:ser>
          <c:idx val="6"/>
          <c:order val="6"/>
          <c:tx>
            <c:strRef>
              <c:f>'3_strore'!$S$27</c:f>
              <c:strCache>
                <c:ptCount val="1"/>
                <c:pt idx="0">
                  <c:v>Tafelberg</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'3_strore'!$T$27:$X$27</c:f>
              <c:numCache>
                <c:formatCode>0%</c:formatCode>
                <c:ptCount val="5"/>
                <c:pt idx="0">
                  <c:v>4.645606583488187E-2</c:v>
                </c:pt>
                <c:pt idx="1">
                  <c:v>4.0625000000000001E-2</c:v>
                </c:pt>
                <c:pt idx="2">
                  <c:v>3.946861763573354E-2</c:v>
                </c:pt>
                <c:pt idx="3">
                  <c:v>2.9611180296111803E-2</c:v>
                </c:pt>
                <c:pt idx="4">
                  <c:v>3.2145564821834727E-2</c:v>
                </c:pt>
              </c:numCache>
            </c:numRef>
          </c:val>
          <c:extLst>
            <c:ext xmlns:c16="http://schemas.microsoft.com/office/drawing/2014/chart" uri="{C3380CC4-5D6E-409C-BE32-E72D297353CC}">
              <c16:uniqueId val="{00000006-E202-C548-B307-A24584AB78C9}"/>
            </c:ext>
          </c:extLst>
        </c:ser>
        <c:ser>
          <c:idx val="7"/>
          <c:order val="7"/>
          <c:tx>
            <c:strRef>
              <c:f>'3_strore'!$S$28</c:f>
              <c:strCache>
                <c:ptCount val="1"/>
                <c:pt idx="0">
                  <c:v>Russells</c:v>
                </c:pt>
              </c:strCache>
            </c:strRef>
          </c:tx>
          <c:spPr>
            <a:solidFill>
              <a:srgbClr val="C96378"/>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'3_strore'!$T$28:$X$28</c:f>
              <c:numCache>
                <c:formatCode>0%</c:formatCode>
                <c:ptCount val="5"/>
                <c:pt idx="0">
                  <c:v>3.6102999734536768E-2</c:v>
                </c:pt>
                <c:pt idx="1">
                  <c:v>4.9107142857142856E-2</c:v>
                </c:pt>
                <c:pt idx="2">
                  <c:v>4.1393916056988833E-2</c:v>
                </c:pt>
                <c:pt idx="3">
                  <c:v>6.4342050643420509E-2</c:v>
                </c:pt>
                <c:pt idx="4">
                  <c:v>7.1417740712661104E-2</c:v>
                </c:pt>
              </c:numCache>
            </c:numRef>
          </c:val>
          <c:extLst>
            <c:ext xmlns:c16="http://schemas.microsoft.com/office/drawing/2014/chart" uri="{C3380CC4-5D6E-409C-BE32-E72D297353CC}">
              <c16:uniqueId val="{00000007-E202-C548-B307-A24584AB78C9}"/>
            </c:ext>
          </c:extLst>
        </c:ser>
        <c:ser>
          <c:idx val="8"/>
          <c:order val="8"/>
          <c:tx>
            <c:strRef>
              <c:f>'3_strore'!$S$29</c:f>
              <c:strCache>
                <c:ptCount val="1"/>
                <c:pt idx="0">
                  <c:v>Rochester</c:v>
                </c:pt>
              </c:strCache>
            </c:strRef>
          </c:tx>
          <c:spPr>
            <a:solidFill>
              <a:srgbClr val="8F73BF"/>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'3_strore'!$T$29:$X$29</c:f>
              <c:numCache>
                <c:formatCode>0%</c:formatCode>
                <c:ptCount val="5"/>
                <c:pt idx="0">
                  <c:v>5.0172551101672416E-2</c:v>
                </c:pt>
                <c:pt idx="1">
                  <c:v>5.7589285714285711E-2</c:v>
                </c:pt>
                <c:pt idx="2">
                  <c:v>4.9865229110512131E-2</c:v>
                </c:pt>
                <c:pt idx="3">
                  <c:v>6.8078040680780411E-2</c:v>
                </c:pt>
                <c:pt idx="4">
                  <c:v>5.9893858984078847E-2</c:v>
                </c:pt>
              </c:numCache>
            </c:numRef>
          </c:val>
          <c:extLst>
            <c:ext xmlns:c16="http://schemas.microsoft.com/office/drawing/2014/chart" uri="{C3380CC4-5D6E-409C-BE32-E72D297353CC}">
              <c16:uniqueId val="{00000008-E202-C548-B307-A24584AB78C9}"/>
            </c:ext>
          </c:extLst>
        </c:ser>
        <c:dLbls>
          <c:dLblPos val="ctr"/>
          <c:showLegendKey val="0"/>
          <c:showVal val="1"/>
          <c:showCatName val="0"/>
          <c:showSerName val="0"/>
          <c:showPercent val="0"/>
          <c:showBubbleSize val="0"/>
        </c:dLbls>
        <c:gapWidth val="150"/>
        <c:overlap val="100"/>
        <c:axId val="1141780063"/>
        <c:axId val="1141787487"/>
      </c:barChart>
      <c:catAx>
        <c:axId val="114178006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41787487"/>
        <c:crosses val="autoZero"/>
        <c:auto val="1"/>
        <c:lblAlgn val="ctr"/>
        <c:lblOffset val="100"/>
        <c:noMultiLvlLbl val="0"/>
      </c:catAx>
      <c:valAx>
        <c:axId val="1141787487"/>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141780063"/>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search interest market share</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stacked"/>
        <c:varyColors val="0"/>
        <c:ser>
          <c:idx val="0"/>
          <c:order val="0"/>
          <c:tx>
            <c:strRef>
              <c:f>'3_strore'!$S$48</c:f>
              <c:strCache>
                <c:ptCount val="1"/>
                <c:pt idx="0">
                  <c:v>Mattress Warehouse</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'3_strore'!$T$48:$X$48</c:f>
              <c:numCache>
                <c:formatCode>0%</c:formatCode>
                <c:ptCount val="5"/>
                <c:pt idx="0">
                  <c:v>0.16133518776077885</c:v>
                </c:pt>
                <c:pt idx="1">
                  <c:v>0.2381516587677725</c:v>
                </c:pt>
                <c:pt idx="2">
                  <c:v>0.32209405501330968</c:v>
                </c:pt>
                <c:pt idx="3">
                  <c:v>0.33905899925317401</c:v>
                </c:pt>
                <c:pt idx="4">
                  <c:v>0.31561181434599156</c:v>
                </c:pt>
              </c:numCache>
            </c:numRef>
          </c:val>
          <c:extLst>
            <c:ext xmlns:c16="http://schemas.microsoft.com/office/drawing/2014/chart" uri="{C3380CC4-5D6E-409C-BE32-E72D297353CC}">
              <c16:uniqueId val="{00000000-7F0E-FC43-99D2-5255811A5FFC}"/>
            </c:ext>
          </c:extLst>
        </c:ser>
        <c:ser>
          <c:idx val="1"/>
          <c:order val="1"/>
          <c:tx>
            <c:strRef>
              <c:f>'3_strore'!$S$49</c:f>
              <c:strCache>
                <c:ptCount val="1"/>
                <c:pt idx="0">
                  <c:v>Dial a Bed</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'3_strore'!$T$49:$X$49</c:f>
              <c:numCache>
                <c:formatCode>0%</c:formatCode>
                <c:ptCount val="5"/>
                <c:pt idx="0">
                  <c:v>0.35883171070931852</c:v>
                </c:pt>
                <c:pt idx="1">
                  <c:v>0.34360189573459715</c:v>
                </c:pt>
                <c:pt idx="2">
                  <c:v>0.30612244897959184</c:v>
                </c:pt>
                <c:pt idx="3">
                  <c:v>0.26138909634055263</c:v>
                </c:pt>
                <c:pt idx="4">
                  <c:v>0.27341772151898736</c:v>
                </c:pt>
              </c:numCache>
            </c:numRef>
          </c:val>
          <c:extLst>
            <c:ext xmlns:c16="http://schemas.microsoft.com/office/drawing/2014/chart" uri="{C3380CC4-5D6E-409C-BE32-E72D297353CC}">
              <c16:uniqueId val="{00000001-7F0E-FC43-99D2-5255811A5FFC}"/>
            </c:ext>
          </c:extLst>
        </c:ser>
        <c:ser>
          <c:idx val="2"/>
          <c:order val="2"/>
          <c:tx>
            <c:strRef>
              <c:f>'3_strore'!$S$50</c:f>
              <c:strCache>
                <c:ptCount val="1"/>
                <c:pt idx="0">
                  <c:v>Sleepmasters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'3_strore'!$T$50:$X$50</c:f>
              <c:numCache>
                <c:formatCode>0%</c:formatCode>
                <c:ptCount val="5"/>
                <c:pt idx="0">
                  <c:v>0.10570236439499305</c:v>
                </c:pt>
                <c:pt idx="1">
                  <c:v>0.11848341232227488</c:v>
                </c:pt>
                <c:pt idx="2">
                  <c:v>0.14729370008873113</c:v>
                </c:pt>
                <c:pt idx="3">
                  <c:v>0.22778192681105303</c:v>
                </c:pt>
                <c:pt idx="4">
                  <c:v>0.2270042194092827</c:v>
                </c:pt>
              </c:numCache>
            </c:numRef>
          </c:val>
          <c:extLst>
            <c:ext xmlns:c16="http://schemas.microsoft.com/office/drawing/2014/chart" uri="{C3380CC4-5D6E-409C-BE32-E72D297353CC}">
              <c16:uniqueId val="{00000002-7F0E-FC43-99D2-5255811A5FFC}"/>
            </c:ext>
          </c:extLst>
        </c:ser>
        <c:ser>
          <c:idx val="3"/>
          <c:order val="3"/>
          <c:tx>
            <c:strRef>
              <c:f>'3_strore'!$S$51</c:f>
              <c:strCache>
                <c:ptCount val="1"/>
                <c:pt idx="0">
                  <c:v>The Bed Shop</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'3_strore'!$T$51:$X$51</c:f>
              <c:numCache>
                <c:formatCode>0%</c:formatCode>
                <c:ptCount val="5"/>
                <c:pt idx="0">
                  <c:v>0.2239221140472879</c:v>
                </c:pt>
                <c:pt idx="1">
                  <c:v>0.17298578199052134</c:v>
                </c:pt>
                <c:pt idx="2">
                  <c:v>0.1313220940550133</c:v>
                </c:pt>
                <c:pt idx="3">
                  <c:v>0.1075429424943988</c:v>
                </c:pt>
                <c:pt idx="4">
                  <c:v>0.11561181434599156</c:v>
                </c:pt>
              </c:numCache>
            </c:numRef>
          </c:val>
          <c:extLst>
            <c:ext xmlns:c16="http://schemas.microsoft.com/office/drawing/2014/chart" uri="{C3380CC4-5D6E-409C-BE32-E72D297353CC}">
              <c16:uniqueId val="{00000003-7F0E-FC43-99D2-5255811A5FFC}"/>
            </c:ext>
          </c:extLst>
        </c:ser>
        <c:ser>
          <c:idx val="4"/>
          <c:order val="4"/>
          <c:tx>
            <c:strRef>
              <c:f>'3_strore'!$S$52</c:f>
              <c:strCache>
                <c:ptCount val="1"/>
                <c:pt idx="0">
                  <c:v>Bed centre</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'3_strore'!$T$52:$X$52</c:f>
              <c:numCache>
                <c:formatCode>0%</c:formatCode>
                <c:ptCount val="5"/>
                <c:pt idx="0">
                  <c:v>6.9541029207232263E-2</c:v>
                </c:pt>
                <c:pt idx="1">
                  <c:v>6.398104265402843E-2</c:v>
                </c:pt>
                <c:pt idx="2">
                  <c:v>3.7267080745341616E-2</c:v>
                </c:pt>
                <c:pt idx="3">
                  <c:v>2.2404779686333084E-2</c:v>
                </c:pt>
                <c:pt idx="4">
                  <c:v>3.1223628691983123E-2</c:v>
                </c:pt>
              </c:numCache>
            </c:numRef>
          </c:val>
          <c:extLst>
            <c:ext xmlns:c16="http://schemas.microsoft.com/office/drawing/2014/chart" uri="{C3380CC4-5D6E-409C-BE32-E72D297353CC}">
              <c16:uniqueId val="{00000004-7F0E-FC43-99D2-5255811A5FFC}"/>
            </c:ext>
          </c:extLst>
        </c:ser>
        <c:ser>
          <c:idx val="5"/>
          <c:order val="5"/>
          <c:tx>
            <c:strRef>
              <c:f>'3_strore'!$S$53</c:f>
              <c:strCache>
                <c:ptCount val="1"/>
                <c:pt idx="0">
                  <c:v>The Bed Centre</c:v>
                </c:pt>
              </c:strCache>
            </c:strRef>
          </c:tx>
          <c:spPr>
            <a:solidFill>
              <a:srgbClr val="F09C47"/>
            </a:solidFill>
            <a:ln w="25400">
              <a:noFill/>
            </a:ln>
            <a:effectLst/>
          </c:spPr>
          <c:invertIfNegative val="0"/>
          <c:dLbls>
            <c:dLbl>
              <c:idx val="1"/>
              <c:layout>
                <c:manualLayout>
                  <c:x val="-1.38075325634891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F0E-FC43-99D2-5255811A5FF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'3_strore'!$T$53:$X$53</c:f>
              <c:numCache>
                <c:formatCode>0%</c:formatCode>
                <c:ptCount val="5"/>
                <c:pt idx="0">
                  <c:v>3.0598052851182198E-2</c:v>
                </c:pt>
                <c:pt idx="1">
                  <c:v>2.3696682464454975E-2</c:v>
                </c:pt>
                <c:pt idx="2">
                  <c:v>1.419698314108252E-2</c:v>
                </c:pt>
                <c:pt idx="3">
                  <c:v>1.4936519790888723E-2</c:v>
                </c:pt>
                <c:pt idx="4">
                  <c:v>1.9409282700421943E-2</c:v>
                </c:pt>
              </c:numCache>
            </c:numRef>
          </c:val>
          <c:extLst>
            <c:ext xmlns:c16="http://schemas.microsoft.com/office/drawing/2014/chart" uri="{C3380CC4-5D6E-409C-BE32-E72D297353CC}">
              <c16:uniqueId val="{00000006-7F0E-FC43-99D2-5255811A5FFC}"/>
            </c:ext>
          </c:extLst>
        </c:ser>
        <c:ser>
          <c:idx val="6"/>
          <c:order val="6"/>
          <c:tx>
            <c:strRef>
              <c:f>'3_strore'!$S$54</c:f>
              <c:strCache>
                <c:ptCount val="1"/>
                <c:pt idx="0">
                  <c:v>The Mattress King</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'3_strore'!$T$54:$X$54</c:f>
              <c:numCache>
                <c:formatCode>0%</c:formatCode>
                <c:ptCount val="5"/>
                <c:pt idx="0">
                  <c:v>3.8942976356050069E-2</c:v>
                </c:pt>
                <c:pt idx="1">
                  <c:v>2.9620853080568721E-2</c:v>
                </c:pt>
                <c:pt idx="2">
                  <c:v>2.9281277728482696E-2</c:v>
                </c:pt>
                <c:pt idx="3">
                  <c:v>1.8670649738610903E-2</c:v>
                </c:pt>
                <c:pt idx="4">
                  <c:v>1.350210970464135E-2</c:v>
                </c:pt>
              </c:numCache>
            </c:numRef>
          </c:val>
          <c:extLst>
            <c:ext xmlns:c16="http://schemas.microsoft.com/office/drawing/2014/chart" uri="{C3380CC4-5D6E-409C-BE32-E72D297353CC}">
              <c16:uniqueId val="{00000007-7F0E-FC43-99D2-5255811A5FFC}"/>
            </c:ext>
          </c:extLst>
        </c:ser>
        <c:ser>
          <c:idx val="7"/>
          <c:order val="7"/>
          <c:tx>
            <c:strRef>
              <c:f>'3_strore'!$S$55</c:f>
              <c:strCache>
                <c:ptCount val="1"/>
                <c:pt idx="0">
                  <c:v>Mattress Gallery</c:v>
                </c:pt>
              </c:strCache>
            </c:strRef>
          </c:tx>
          <c:spPr>
            <a:solidFill>
              <a:srgbClr val="C96378"/>
            </a:solidFill>
            <a:ln w="25400">
              <a:noFill/>
            </a:ln>
            <a:effectLst/>
          </c:spPr>
          <c:invertIfNegative val="0"/>
          <c:dLbls>
            <c:dLbl>
              <c:idx val="0"/>
              <c:layout>
                <c:manualLayout>
                  <c:x val="-8.284519538093461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F0E-FC43-99D2-5255811A5FFC}"/>
                </c:ext>
              </c:extLst>
            </c:dLbl>
            <c:dLbl>
              <c:idx val="1"/>
              <c:layout>
                <c:manualLayout>
                  <c:x val="-8.2845195380935113E-3"/>
                  <c:y val="-4.2854626651309309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F0E-FC43-99D2-5255811A5FF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'3_strore'!$T$55:$X$55</c:f>
              <c:numCache>
                <c:formatCode>0%</c:formatCode>
                <c:ptCount val="5"/>
                <c:pt idx="0">
                  <c:v>1.1126564673157162E-2</c:v>
                </c:pt>
                <c:pt idx="1">
                  <c:v>9.4786729857819912E-3</c:v>
                </c:pt>
                <c:pt idx="2">
                  <c:v>1.2422360248447204E-2</c:v>
                </c:pt>
                <c:pt idx="3">
                  <c:v>8.215085884988798E-3</c:v>
                </c:pt>
                <c:pt idx="4">
                  <c:v>4.2194092827004216E-3</c:v>
                </c:pt>
              </c:numCache>
            </c:numRef>
          </c:val>
          <c:extLst>
            <c:ext xmlns:c16="http://schemas.microsoft.com/office/drawing/2014/chart" uri="{C3380CC4-5D6E-409C-BE32-E72D297353CC}">
              <c16:uniqueId val="{0000000A-7F0E-FC43-99D2-5255811A5FFC}"/>
            </c:ext>
          </c:extLst>
        </c:ser>
        <c:dLbls>
          <c:dLblPos val="ctr"/>
          <c:showLegendKey val="0"/>
          <c:showVal val="1"/>
          <c:showCatName val="0"/>
          <c:showSerName val="0"/>
          <c:showPercent val="0"/>
          <c:showBubbleSize val="0"/>
        </c:dLbls>
        <c:gapWidth val="150"/>
        <c:overlap val="100"/>
        <c:axId val="799810095"/>
        <c:axId val="799811743"/>
      </c:barChart>
      <c:catAx>
        <c:axId val="79981009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9811743"/>
        <c:crosses val="autoZero"/>
        <c:auto val="1"/>
        <c:lblAlgn val="ctr"/>
        <c:lblOffset val="100"/>
        <c:noMultiLvlLbl val="0"/>
      </c:catAx>
      <c:valAx>
        <c:axId val="799811743"/>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7998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Furniture store share of interest</a:t>
            </a:r>
            <a:r>
              <a:rPr lang="en-GB" baseline="0"/>
              <a:t>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8263-3649-AF7F-CE259110FE0E}"/>
              </c:ext>
            </c:extLst>
          </c:dPt>
          <c:dPt>
            <c:idx val="1"/>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8263-3649-AF7F-CE259110FE0E}"/>
              </c:ext>
            </c:extLst>
          </c:dPt>
          <c:dPt>
            <c:idx val="2"/>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8263-3649-AF7F-CE259110FE0E}"/>
              </c:ext>
            </c:extLst>
          </c:dPt>
          <c:dPt>
            <c:idx val="3"/>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8263-3649-AF7F-CE259110FE0E}"/>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'3_strore'!$S$68:$S$71</c:f>
              <c:strCache>
                <c:ptCount val="4"/>
                <c:pt idx="0">
                  <c:v>ZA-EC</c:v>
                </c:pt>
                <c:pt idx="1">
                  <c:v>ZA-GT</c:v>
                </c:pt>
                <c:pt idx="2">
                  <c:v>ZA-NL</c:v>
                </c:pt>
                <c:pt idx="3">
                  <c:v>ZA-WC</c:v>
                </c:pt>
              </c:strCache>
            </c:strRef>
          </c:cat>
          <c:val>
            <c:numRef>
              <c:f>'3_strore'!$X$68:$X$71</c:f>
              <c:numCache>
                <c:formatCode>0%</c:formatCode>
                <c:ptCount val="4"/>
                <c:pt idx="0">
                  <c:v>0.14487022390553636</c:v>
                </c:pt>
                <c:pt idx="1">
                  <c:v>0.28974044781107272</c:v>
                </c:pt>
                <c:pt idx="2">
                  <c:v>0.21098362481898184</c:v>
                </c:pt>
                <c:pt idx="3">
                  <c:v>0.35440570346440903</c:v>
                </c:pt>
              </c:numCache>
            </c:numRef>
          </c:val>
          <c:extLst>
            <c:ext xmlns:c16="http://schemas.microsoft.com/office/drawing/2014/chart" uri="{C3380CC4-5D6E-409C-BE32-E72D297353CC}">
              <c16:uniqueId val="{00000008-8263-3649-AF7F-CE259110FE0E}"/>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3456911636045497"/>
          <c:y val="0.38027777777777777"/>
          <c:w val="0.1348753280839895"/>
          <c:h val="0.33111111111111113"/>
        </c:manualLayout>
      </c:layout>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Bed store share of interest</a:t>
            </a:r>
            <a:r>
              <a:rPr lang="en-GB" baseline="0"/>
              <a:t> by province</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pieChart>
        <c:varyColors val="1"/>
        <c:ser>
          <c:idx val="0"/>
          <c:order val="0"/>
          <c:dPt>
            <c:idx val="0"/>
            <c:bubble3D val="0"/>
            <c:spPr>
              <a:solidFill>
                <a:srgbClr val="44B5C5"/>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1-5B24-E540-95B8-8F5C7FFBD039}"/>
              </c:ext>
            </c:extLst>
          </c:dPt>
          <c:dPt>
            <c:idx val="1"/>
            <c:bubble3D val="0"/>
            <c:spPr>
              <a:solidFill>
                <a:srgbClr val="3CD6A3"/>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3-5B24-E540-95B8-8F5C7FFBD039}"/>
              </c:ext>
            </c:extLst>
          </c:dPt>
          <c:dPt>
            <c:idx val="2"/>
            <c:bubble3D val="0"/>
            <c:spPr>
              <a:solidFill>
                <a:srgbClr val="80DE7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5-5B24-E540-95B8-8F5C7FFBD039}"/>
              </c:ext>
            </c:extLst>
          </c:dPt>
          <c:dPt>
            <c:idx val="3"/>
            <c:bubble3D val="0"/>
            <c:spPr>
              <a:solidFill>
                <a:srgbClr val="3F68AD"/>
              </a:solidFill>
              <a:ln w="25400">
                <a:noFill/>
              </a:ln>
              <a:effectLst>
                <a:outerShdw blurRad="63500" dist="37357" dir="2700000" rotWithShape="0">
                  <a:scrgbClr r="0" g="0" b="0">
                    <a:alpha val="0"/>
                  </a:scrgbClr>
                </a:outerShdw>
              </a:effectLst>
            </c:spPr>
            <c:extLst>
              <c:ext xmlns:c16="http://schemas.microsoft.com/office/drawing/2014/chart" uri="{C3380CC4-5D6E-409C-BE32-E72D297353CC}">
                <c16:uniqueId val="{00000007-5B24-E540-95B8-8F5C7FFBD039}"/>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'3_strore'!$S$85:$S$88</c:f>
              <c:strCache>
                <c:ptCount val="4"/>
                <c:pt idx="0">
                  <c:v>ZA-EC</c:v>
                </c:pt>
                <c:pt idx="1">
                  <c:v>ZA-GT</c:v>
                </c:pt>
                <c:pt idx="2">
                  <c:v>ZA-NL</c:v>
                </c:pt>
                <c:pt idx="3">
                  <c:v>ZA-WC</c:v>
                </c:pt>
              </c:strCache>
            </c:strRef>
          </c:cat>
          <c:val>
            <c:numRef>
              <c:f>'3_strore'!$X$85:$X$88</c:f>
              <c:numCache>
                <c:formatCode>0%</c:formatCode>
                <c:ptCount val="4"/>
                <c:pt idx="0">
                  <c:v>8.9219330855018583E-2</c:v>
                </c:pt>
                <c:pt idx="1">
                  <c:v>0.35656753407682773</c:v>
                </c:pt>
                <c:pt idx="2">
                  <c:v>0.19021065675340768</c:v>
                </c:pt>
                <c:pt idx="3">
                  <c:v>0.36400247831474597</c:v>
                </c:pt>
              </c:numCache>
            </c:numRef>
          </c:val>
          <c:extLst>
            <c:ext xmlns:c16="http://schemas.microsoft.com/office/drawing/2014/chart" uri="{C3380CC4-5D6E-409C-BE32-E72D297353CC}">
              <c16:uniqueId val="{00000008-5B24-E540-95B8-8F5C7FFBD039}"/>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3734689413823273"/>
          <c:y val="0.34231481481481479"/>
          <c:w val="0.1348753280839895"/>
          <c:h val="0.33111111111111113"/>
        </c:manualLayout>
      </c:layout>
      <c:overlay val="0"/>
      <c:spPr>
        <a:noFill/>
        <a:ln>
          <a:noFill/>
        </a:ln>
        <a:effectLst/>
      </c:spPr>
      <c:txPr>
        <a:bodyPr rot="0" spcFirstLastPara="1" vertOverflow="ellipsis" vert="horz" wrap="square" anchor="ctr" anchorCtr="1"/>
        <a:lstStyle/>
        <a:p>
          <a:pPr rtl="0">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Johannesburg's monthly minimums and maximums</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weather!$C$23</c:f>
              <c:strCache>
                <c:ptCount val="1"/>
                <c:pt idx="0">
                  <c:v>Min</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strRef>
              <c:f>weather!$B$24:$B$35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weather!$C$24:$C$35</c:f>
              <c:numCache>
                <c:formatCode>General</c:formatCode>
                <c:ptCount val="12"/>
                <c:pt idx="0">
                  <c:v>15</c:v>
                </c:pt>
                <c:pt idx="1">
                  <c:v>14</c:v>
                </c:pt>
                <c:pt idx="2">
                  <c:v>13</c:v>
                </c:pt>
                <c:pt idx="3">
                  <c:v>10</c:v>
                </c:pt>
                <c:pt idx="4">
                  <c:v>7</c:v>
                </c:pt>
                <c:pt idx="5">
                  <c:v>4</c:v>
                </c:pt>
                <c:pt idx="6">
                  <c:v>4</c:v>
                </c:pt>
                <c:pt idx="7">
                  <c:v>6</c:v>
                </c:pt>
                <c:pt idx="8">
                  <c:v>9</c:v>
                </c:pt>
                <c:pt idx="9">
                  <c:v>11</c:v>
                </c:pt>
                <c:pt idx="10">
                  <c:v>13</c:v>
                </c:pt>
                <c:pt idx="11">
                  <c:v>14</c:v>
                </c:pt>
              </c:numCache>
            </c:numRef>
          </c:val>
          <c:smooth val="0"/>
          <c:extLst>
            <c:ext xmlns:c16="http://schemas.microsoft.com/office/drawing/2014/chart" uri="{C3380CC4-5D6E-409C-BE32-E72D297353CC}">
              <c16:uniqueId val="{00000000-1772-7E44-AFA7-76F57BEFAAC1}"/>
            </c:ext>
          </c:extLst>
        </c:ser>
        <c:ser>
          <c:idx val="1"/>
          <c:order val="1"/>
          <c:tx>
            <c:strRef>
              <c:f>weather!$D$23</c:f>
              <c:strCache>
                <c:ptCount val="1"/>
                <c:pt idx="0">
                  <c:v>Max</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strRef>
              <c:f>weather!$B$24:$B$35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weather!$D$24:$D$35</c:f>
              <c:numCache>
                <c:formatCode>General</c:formatCode>
                <c:ptCount val="12"/>
                <c:pt idx="0">
                  <c:v>26</c:v>
                </c:pt>
                <c:pt idx="1">
                  <c:v>26</c:v>
                </c:pt>
                <c:pt idx="2">
                  <c:v>25</c:v>
                </c:pt>
                <c:pt idx="3">
                  <c:v>23</c:v>
                </c:pt>
                <c:pt idx="4">
                  <c:v>20</c:v>
                </c:pt>
                <c:pt idx="5">
                  <c:v>18</c:v>
                </c:pt>
                <c:pt idx="6">
                  <c:v>18</c:v>
                </c:pt>
                <c:pt idx="7">
                  <c:v>21</c:v>
                </c:pt>
                <c:pt idx="8">
                  <c:v>25</c:v>
                </c:pt>
                <c:pt idx="9">
                  <c:v>26</c:v>
                </c:pt>
                <c:pt idx="10">
                  <c:v>26</c:v>
                </c:pt>
                <c:pt idx="11">
                  <c:v>26</c:v>
                </c:pt>
              </c:numCache>
            </c:numRef>
          </c:val>
          <c:smooth val="0"/>
          <c:extLst>
            <c:ext xmlns:c16="http://schemas.microsoft.com/office/drawing/2014/chart" uri="{C3380CC4-5D6E-409C-BE32-E72D297353CC}">
              <c16:uniqueId val="{00000001-1772-7E44-AFA7-76F57BEFAAC1}"/>
            </c:ext>
          </c:extLst>
        </c:ser>
        <c:dLbls>
          <c:showLegendKey val="0"/>
          <c:showVal val="0"/>
          <c:showCatName val="0"/>
          <c:showSerName val="0"/>
          <c:showPercent val="0"/>
          <c:showBubbleSize val="0"/>
        </c:dLbls>
        <c:smooth val="0"/>
        <c:axId val="1065661839"/>
        <c:axId val="1434352735"/>
      </c:lineChart>
      <c:catAx>
        <c:axId val="106566183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434352735"/>
        <c:crosses val="autoZero"/>
        <c:auto val="1"/>
        <c:lblAlgn val="ctr"/>
        <c:lblOffset val="100"/>
        <c:noMultiLvlLbl val="0"/>
      </c:catAx>
      <c:valAx>
        <c:axId val="143435273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Temperature  </a:t>
                </a:r>
                <a:r>
                  <a:rPr lang="en-ZA"/>
                  <a:t>°C</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General"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1065661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Bravo's share of search interest</a:t>
            </a:r>
          </a:p>
        </c:rich>
      </c:tx>
      <c:layout>
        <c:manualLayout>
          <c:xMode val="edge"/>
          <c:yMode val="edge"/>
          <c:x val="0.333805002315887"/>
          <c:y val="2.117335980095930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v>Bravo's share of interest</c:v>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'0_matress_brand_index_interest'!$U$95:$Y$95</c:f>
              <c:numCache>
                <c:formatCode>General</c:formatCode>
                <c:ptCount val="5"/>
                <c:pt idx="0">
                  <c:v>2017</c:v>
                </c:pt>
                <c:pt idx="1">
                  <c:v>2018</c:v>
                </c:pt>
                <c:pt idx="2">
                  <c:v>2019</c:v>
                </c:pt>
                <c:pt idx="3">
                  <c:v>2020</c:v>
                </c:pt>
                <c:pt idx="4">
                  <c:v>2021</c:v>
                </c:pt>
              </c:numCache>
            </c:numRef>
          </c:cat>
          <c:val>
            <c:numRef>
              <c:f>'0_matress_brand_index_interest'!$U$96:$Y$96</c:f>
              <c:numCache>
                <c:formatCode>0%</c:formatCode>
                <c:ptCount val="5"/>
                <c:pt idx="0">
                  <c:v>0.34683337863549801</c:v>
                </c:pt>
                <c:pt idx="1">
                  <c:v>0.338813438170121</c:v>
                </c:pt>
                <c:pt idx="2">
                  <c:v>0.34775269044102097</c:v>
                </c:pt>
                <c:pt idx="3">
                  <c:v>0.38654781199351701</c:v>
                </c:pt>
                <c:pt idx="4">
                  <c:v>0.406891057558255</c:v>
                </c:pt>
              </c:numCache>
            </c:numRef>
          </c:val>
          <c:extLst>
            <c:ext xmlns:c16="http://schemas.microsoft.com/office/drawing/2014/chart" uri="{C3380CC4-5D6E-409C-BE32-E72D297353CC}">
              <c16:uniqueId val="{00000000-C858-0D43-AF86-A9734BB3020A}"/>
            </c:ext>
          </c:extLst>
        </c:ser>
        <c:dLbls>
          <c:dLblPos val="inEnd"/>
          <c:showLegendKey val="0"/>
          <c:showVal val="1"/>
          <c:showCatName val="0"/>
          <c:showSerName val="0"/>
          <c:showPercent val="0"/>
          <c:showBubbleSize val="0"/>
        </c:dLbls>
        <c:gapWidth val="219"/>
        <c:overlap val="-27"/>
        <c:axId val="935890703"/>
        <c:axId val="935892351"/>
      </c:barChart>
      <c:catAx>
        <c:axId val="9358907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2351"/>
        <c:crosses val="autoZero"/>
        <c:auto val="1"/>
        <c:lblAlgn val="ctr"/>
        <c:lblOffset val="100"/>
        <c:noMultiLvlLbl val="0"/>
      </c:catAx>
      <c:valAx>
        <c:axId val="935892351"/>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Search interest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935890703"/>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national search interest in mattress brands</a:t>
            </a:r>
            <a:r>
              <a:rPr lang="en-GB" baseline="0"/>
              <a:t> for Bravo and their comptetitors</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clustered"/>
        <c:varyColors val="0"/>
        <c:ser>
          <c:idx val="0"/>
          <c:order val="0"/>
          <c:tx>
            <c:strRef>
              <c:f>'0_matress_brand_index_interest'!$L$76</c:f>
              <c:strCache>
                <c:ptCount val="1"/>
                <c:pt idx="0">
                  <c:v>Competitors</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'0_matress_brand_index_interest'!$M$76:$Q$76</c:f>
              <c:numCache>
                <c:formatCode>0.00</c:formatCode>
                <c:ptCount val="5"/>
                <c:pt idx="0">
                  <c:v>1</c:v>
                </c:pt>
                <c:pt idx="1">
                  <c:v>1.15480649188514</c:v>
                </c:pt>
                <c:pt idx="2">
                  <c:v>1.2863087806908</c:v>
                </c:pt>
                <c:pt idx="3">
                  <c:v>1.26009155222638</c:v>
                </c:pt>
                <c:pt idx="4">
                  <c:v>1.2392842280482701</c:v>
                </c:pt>
              </c:numCache>
            </c:numRef>
          </c:val>
          <c:extLst>
            <c:ext xmlns:c16="http://schemas.microsoft.com/office/drawing/2014/chart" uri="{C3380CC4-5D6E-409C-BE32-E72D297353CC}">
              <c16:uniqueId val="{00000000-51DA-AE41-B183-FAF6206B30CF}"/>
            </c:ext>
          </c:extLst>
        </c:ser>
        <c:ser>
          <c:idx val="1"/>
          <c:order val="1"/>
          <c:tx>
            <c:strRef>
              <c:f>'0_matress_brand_index_interest'!$L$77</c:f>
              <c:strCache>
                <c:ptCount val="1"/>
                <c:pt idx="0">
                  <c:v>Bravo</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'0_matress_brand_index_interest'!$M$69:$Q$69</c:f>
              <c:numCache>
                <c:formatCode>General</c:formatCode>
                <c:ptCount val="5"/>
                <c:pt idx="0">
                  <c:v>2017</c:v>
                </c:pt>
                <c:pt idx="1">
                  <c:v>2018</c:v>
                </c:pt>
                <c:pt idx="2">
                  <c:v>2019</c:v>
                </c:pt>
                <c:pt idx="3">
                  <c:v>2020</c:v>
                </c:pt>
                <c:pt idx="4">
                  <c:v>2021</c:v>
                </c:pt>
              </c:numCache>
            </c:numRef>
          </c:cat>
          <c:val>
            <c:numRef>
              <c:f>'0_matress_brand_index_interest'!$M$77:$Q$77</c:f>
              <c:numCache>
                <c:formatCode>0.00</c:formatCode>
                <c:ptCount val="5"/>
                <c:pt idx="0">
                  <c:v>1</c:v>
                </c:pt>
                <c:pt idx="1">
                  <c:v>1.11442006269592</c:v>
                </c:pt>
                <c:pt idx="2">
                  <c:v>1.2915360501567399</c:v>
                </c:pt>
                <c:pt idx="3">
                  <c:v>1.49529780564263</c:v>
                </c:pt>
                <c:pt idx="4">
                  <c:v>1.6010971786833801</c:v>
                </c:pt>
              </c:numCache>
            </c:numRef>
          </c:val>
          <c:extLst>
            <c:ext xmlns:c16="http://schemas.microsoft.com/office/drawing/2014/chart" uri="{C3380CC4-5D6E-409C-BE32-E72D297353CC}">
              <c16:uniqueId val="{00000001-51DA-AE41-B183-FAF6206B30CF}"/>
            </c:ext>
          </c:extLst>
        </c:ser>
        <c:dLbls>
          <c:dLblPos val="inEnd"/>
          <c:showLegendKey val="0"/>
          <c:showVal val="1"/>
          <c:showCatName val="0"/>
          <c:showSerName val="0"/>
          <c:showPercent val="0"/>
          <c:showBubbleSize val="0"/>
        </c:dLbls>
        <c:gapWidth val="89"/>
        <c:overlap val="-19"/>
        <c:axId val="831880127"/>
        <c:axId val="835990319"/>
      </c:barChart>
      <c:catAx>
        <c:axId val="831880127"/>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5990319"/>
        <c:crosses val="autoZero"/>
        <c:auto val="1"/>
        <c:lblAlgn val="ctr"/>
        <c:lblOffset val="100"/>
        <c:noMultiLvlLbl val="0"/>
      </c:catAx>
      <c:valAx>
        <c:axId val="83599031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a:t>
                </a:r>
                <a:r>
                  <a:rPr lang="en-GB" baseline="0"/>
                  <a:t> interest</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831880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Top 5 brand interest overtime compared to Sealy 2021</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'1_benchmark'!$V$144</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dLbls>
            <c:dLbl>
              <c:idx val="0"/>
              <c:layout>
                <c:manualLayout>
                  <c:x val="-6.723089760400526E-2"/>
                  <c:y val="0"/>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3F68A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'1_benchmark'!$W$143:$AA$143</c:f>
              <c:numCache>
                <c:formatCode>General</c:formatCode>
                <c:ptCount val="5"/>
                <c:pt idx="0">
                  <c:v>2017</c:v>
                </c:pt>
                <c:pt idx="1">
                  <c:v>2018</c:v>
                </c:pt>
                <c:pt idx="2">
                  <c:v>2019</c:v>
                </c:pt>
                <c:pt idx="3">
                  <c:v>2020</c:v>
                </c:pt>
                <c:pt idx="4">
                  <c:v>2021</c:v>
                </c:pt>
              </c:numCache>
            </c:numRef>
          </c:cat>
          <c:val>
            <c:numRef>
              <c:f>'1_benchmark'!$W$144:$AA$144</c:f>
              <c:numCache>
                <c:formatCode>0%</c:formatCode>
                <c:ptCount val="5"/>
                <c:pt idx="0">
                  <c:v>0.5988664987405542</c:v>
                </c:pt>
                <c:pt idx="1">
                  <c:v>0.68010075566750627</c:v>
                </c:pt>
                <c:pt idx="2">
                  <c:v>0.81108312342569266</c:v>
                </c:pt>
                <c:pt idx="3">
                  <c:v>0.91687657430730474</c:v>
                </c:pt>
                <c:pt idx="4">
                  <c:v>1</c:v>
                </c:pt>
              </c:numCache>
            </c:numRef>
          </c:val>
          <c:smooth val="0"/>
          <c:extLst>
            <c:ext xmlns:c16="http://schemas.microsoft.com/office/drawing/2014/chart" uri="{C3380CC4-5D6E-409C-BE32-E72D297353CC}">
              <c16:uniqueId val="{00000001-B281-6443-B1F8-8F6D5B6C4E68}"/>
            </c:ext>
          </c:extLst>
        </c:ser>
        <c:ser>
          <c:idx val="1"/>
          <c:order val="1"/>
          <c:tx>
            <c:strRef>
              <c:f>'1_benchmark'!$V$145</c:f>
              <c:strCache>
                <c:ptCount val="1"/>
                <c:pt idx="0">
                  <c:v>Restonic</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dLbls>
            <c:dLbl>
              <c:idx val="0"/>
              <c:layout>
                <c:manualLayout>
                  <c:x val="-6.5377914454333691E-2"/>
                  <c:y val="-3.648171490487685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44B5C5"/>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'1_benchmark'!$W$145:$AA$145</c:f>
              <c:numCache>
                <c:formatCode>0%</c:formatCode>
                <c:ptCount val="5"/>
                <c:pt idx="0">
                  <c:v>0.35831234256926953</c:v>
                </c:pt>
                <c:pt idx="1">
                  <c:v>0.51196473551637278</c:v>
                </c:pt>
                <c:pt idx="2">
                  <c:v>0.58312342569269526</c:v>
                </c:pt>
                <c:pt idx="3">
                  <c:v>0.62909319899244331</c:v>
                </c:pt>
                <c:pt idx="4">
                  <c:v>0.61838790931989929</c:v>
                </c:pt>
              </c:numCache>
            </c:numRef>
          </c:val>
          <c:smooth val="0"/>
          <c:extLst>
            <c:ext xmlns:c16="http://schemas.microsoft.com/office/drawing/2014/chart" uri="{C3380CC4-5D6E-409C-BE32-E72D297353CC}">
              <c16:uniqueId val="{00000003-B281-6443-B1F8-8F6D5B6C4E68}"/>
            </c:ext>
          </c:extLst>
        </c:ser>
        <c:ser>
          <c:idx val="2"/>
          <c:order val="2"/>
          <c:tx>
            <c:strRef>
              <c:f>'1_benchmark'!$V$146</c:f>
              <c:strCache>
                <c:ptCount val="1"/>
                <c:pt idx="0">
                  <c:v>Cloud nine - combined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4.01298863953653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281-6443-B1F8-8F6D5B6C4E68}"/>
                </c:ext>
              </c:extLst>
            </c:dLbl>
            <c:dLbl>
              <c:idx val="1"/>
              <c:layout>
                <c:manualLayout>
                  <c:x val="-3.5730184059588437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81-6443-B1F8-8F6D5B6C4E68}"/>
                </c:ext>
              </c:extLst>
            </c:dLbl>
            <c:dLbl>
              <c:idx val="3"/>
              <c:layout>
                <c:manualLayout>
                  <c:x val="-3.8216099563848617E-2"/>
                  <c:y val="1.78869560921016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281-6443-B1F8-8F6D5B6C4E68}"/>
                </c:ext>
              </c:extLst>
            </c:dLbl>
            <c:dLbl>
              <c:idx val="4"/>
              <c:layout>
                <c:manualLayout>
                  <c:x val="-3.2024217760245284E-2"/>
                  <c:y val="2.55372004334142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80DE7D"/>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'1_benchmark'!$W$146:$AA$146</c:f>
              <c:numCache>
                <c:formatCode>0%</c:formatCode>
                <c:ptCount val="5"/>
                <c:pt idx="0">
                  <c:v>0.40050377833753148</c:v>
                </c:pt>
                <c:pt idx="1">
                  <c:v>0.46788413098236775</c:v>
                </c:pt>
                <c:pt idx="2">
                  <c:v>0.44710327455919396</c:v>
                </c:pt>
                <c:pt idx="3">
                  <c:v>0.50818639798488663</c:v>
                </c:pt>
                <c:pt idx="4">
                  <c:v>0.52392947103274556</c:v>
                </c:pt>
              </c:numCache>
            </c:numRef>
          </c:val>
          <c:smooth val="0"/>
          <c:extLst>
            <c:ext xmlns:c16="http://schemas.microsoft.com/office/drawing/2014/chart" uri="{C3380CC4-5D6E-409C-BE32-E72D297353CC}">
              <c16:uniqueId val="{00000008-B281-6443-B1F8-8F6D5B6C4E68}"/>
            </c:ext>
          </c:extLst>
        </c:ser>
        <c:ser>
          <c:idx val="3"/>
          <c:order val="3"/>
          <c:tx>
            <c:strRef>
              <c:f>'1_benchmark'!$V$147</c:f>
              <c:strCache>
                <c:ptCount val="1"/>
                <c:pt idx="0">
                  <c:v>Simmons</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dLbls>
            <c:dLbl>
              <c:idx val="0"/>
              <c:layout>
                <c:manualLayout>
                  <c:x val="-6.5377914454333663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281-6443-B1F8-8F6D5B6C4E68}"/>
                </c:ext>
              </c:extLst>
            </c:dLbl>
            <c:dLbl>
              <c:idx val="1"/>
              <c:layout>
                <c:manualLayout>
                  <c:x val="-3.387720090991686E-2"/>
                  <c:y val="-3.64817149048775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281-6443-B1F8-8F6D5B6C4E68}"/>
                </c:ext>
              </c:extLst>
            </c:dLbl>
            <c:dLbl>
              <c:idx val="2"/>
              <c:layout>
                <c:manualLayout>
                  <c:x val="-7.2789847053019982E-2"/>
                  <c:y val="-1.82408574524387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EACC7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'1_benchmark'!$W$147:$AA$147</c:f>
              <c:numCache>
                <c:formatCode>0%</c:formatCode>
                <c:ptCount val="5"/>
                <c:pt idx="0">
                  <c:v>0.24055415617128464</c:v>
                </c:pt>
                <c:pt idx="1">
                  <c:v>0.27329974811083124</c:v>
                </c:pt>
                <c:pt idx="2">
                  <c:v>0.34068010075566751</c:v>
                </c:pt>
                <c:pt idx="3">
                  <c:v>0.23110831234256926</c:v>
                </c:pt>
                <c:pt idx="4">
                  <c:v>0.2096977329974811</c:v>
                </c:pt>
              </c:numCache>
            </c:numRef>
          </c:val>
          <c:smooth val="0"/>
          <c:extLst>
            <c:ext xmlns:c16="http://schemas.microsoft.com/office/drawing/2014/chart" uri="{C3380CC4-5D6E-409C-BE32-E72D297353CC}">
              <c16:uniqueId val="{0000000C-B281-6443-B1F8-8F6D5B6C4E68}"/>
            </c:ext>
          </c:extLst>
        </c:ser>
        <c:ser>
          <c:idx val="4"/>
          <c:order val="4"/>
          <c:tx>
            <c:strRef>
              <c:f>'1_benchmark'!$V$148</c:f>
              <c:strCache>
                <c:ptCount val="1"/>
                <c:pt idx="0">
                  <c:v>Tempur</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dLbls>
            <c:dLbl>
              <c:idx val="0"/>
              <c:layout>
                <c:manualLayout>
                  <c:x val="-6.9083880753676843E-2"/>
                  <c:y val="1.45926859619508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281-6443-B1F8-8F6D5B6C4E68}"/>
                </c:ext>
              </c:extLst>
            </c:dLbl>
            <c:dLbl>
              <c:idx val="1"/>
              <c:layout>
                <c:manualLayout>
                  <c:x val="-3.387720090991686E-2"/>
                  <c:y val="4.37780578858530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281-6443-B1F8-8F6D5B6C4E68}"/>
                </c:ext>
              </c:extLst>
            </c:dLbl>
            <c:dLbl>
              <c:idx val="2"/>
              <c:layout>
                <c:manualLayout>
                  <c:x val="-3.5730184059588506E-2"/>
                  <c:y val="2.18890289429263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281-6443-B1F8-8F6D5B6C4E68}"/>
                </c:ext>
              </c:extLst>
            </c:dLbl>
            <c:dLbl>
              <c:idx val="3"/>
              <c:layout>
                <c:manualLayout>
                  <c:x val="-3.0171234610573704E-2"/>
                  <c:y val="3.2833543414389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B281-6443-B1F8-8F6D5B6C4E68}"/>
                </c:ext>
              </c:extLst>
            </c:dLbl>
            <c:dLbl>
              <c:idx val="4"/>
              <c:layout>
                <c:manualLayout>
                  <c:x val="-3.5730184059588575E-2"/>
                  <c:y val="4.37780578858528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B281-6443-B1F8-8F6D5B6C4E68}"/>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F09C47"/>
                    </a:solidFill>
                    <a:latin typeface="Roboto"/>
                    <a:ea typeface="Roboto"/>
                    <a:cs typeface="Roboto"/>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'1_benchmark'!$W$143:$AA$143</c:f>
              <c:numCache>
                <c:formatCode>General</c:formatCode>
                <c:ptCount val="5"/>
                <c:pt idx="0">
                  <c:v>2017</c:v>
                </c:pt>
                <c:pt idx="1">
                  <c:v>2018</c:v>
                </c:pt>
                <c:pt idx="2">
                  <c:v>2019</c:v>
                </c:pt>
                <c:pt idx="3">
                  <c:v>2020</c:v>
                </c:pt>
                <c:pt idx="4">
                  <c:v>2021</c:v>
                </c:pt>
              </c:numCache>
            </c:numRef>
          </c:cat>
          <c:val>
            <c:numRef>
              <c:f>'1_benchmark'!$W$148:$AA$148</c:f>
              <c:numCache>
                <c:formatCode>0%</c:formatCode>
                <c:ptCount val="5"/>
                <c:pt idx="0">
                  <c:v>0.17821158690176322</c:v>
                </c:pt>
                <c:pt idx="1">
                  <c:v>0.22795969773299748</c:v>
                </c:pt>
                <c:pt idx="2">
                  <c:v>0.20340050377833754</c:v>
                </c:pt>
                <c:pt idx="3">
                  <c:v>0.15806045340050379</c:v>
                </c:pt>
                <c:pt idx="4">
                  <c:v>0.17821158690176322</c:v>
                </c:pt>
              </c:numCache>
            </c:numRef>
          </c:val>
          <c:smooth val="0"/>
          <c:extLst>
            <c:ext xmlns:c16="http://schemas.microsoft.com/office/drawing/2014/chart" uri="{C3380CC4-5D6E-409C-BE32-E72D297353CC}">
              <c16:uniqueId val="{00000012-B281-6443-B1F8-8F6D5B6C4E68}"/>
            </c:ext>
          </c:extLst>
        </c:ser>
        <c:dLbls>
          <c:dLblPos val="t"/>
          <c:showLegendKey val="0"/>
          <c:showVal val="1"/>
          <c:showCatName val="0"/>
          <c:showSerName val="0"/>
          <c:showPercent val="0"/>
          <c:showBubbleSize val="0"/>
        </c:dLbls>
        <c:smooth val="0"/>
        <c:axId val="553280159"/>
        <c:axId val="446997039"/>
      </c:lineChart>
      <c:catAx>
        <c:axId val="553280159"/>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46997039"/>
        <c:crosses val="autoZero"/>
        <c:auto val="1"/>
        <c:lblAlgn val="ctr"/>
        <c:lblOffset val="100"/>
        <c:noMultiLvlLbl val="0"/>
      </c:catAx>
      <c:valAx>
        <c:axId val="446997039"/>
        <c:scaling>
          <c:orientation val="minMax"/>
        </c:scaling>
        <c:delete val="0"/>
        <c:axPos val="l"/>
        <c:majorGridlines>
          <c:spPr>
            <a:ln w="9525" cap="flat" cmpd="sng" algn="ctr">
              <a:solidFill>
                <a:srgbClr val="BCB5AC"/>
              </a:solidFill>
              <a:prstDash val="solid"/>
              <a:round/>
            </a:ln>
            <a:effectLst/>
          </c:spPr>
        </c:majorGridlines>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553280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Share of search interest by brand</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barChart>
        <c:barDir val="col"/>
        <c:grouping val="percentStacked"/>
        <c:varyColors val="0"/>
        <c:ser>
          <c:idx val="0"/>
          <c:order val="0"/>
          <c:tx>
            <c:strRef>
              <c:f>'1_benchmark'!$V$62</c:f>
              <c:strCache>
                <c:ptCount val="1"/>
                <c:pt idx="0">
                  <c:v>Sealy</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'1_benchmark'!$W$62:$AA$62</c:f>
              <c:numCache>
                <c:formatCode>0%</c:formatCode>
                <c:ptCount val="5"/>
                <c:pt idx="0">
                  <c:v>0.25849415602065778</c:v>
                </c:pt>
                <c:pt idx="1">
                  <c:v>0.25732666190135811</c:v>
                </c:pt>
                <c:pt idx="2">
                  <c:v>0.27178729689807979</c:v>
                </c:pt>
                <c:pt idx="3">
                  <c:v>0.29497568881685576</c:v>
                </c:pt>
                <c:pt idx="4">
                  <c:v>0.31627165903206533</c:v>
                </c:pt>
              </c:numCache>
            </c:numRef>
          </c:val>
          <c:extLst>
            <c:ext xmlns:c16="http://schemas.microsoft.com/office/drawing/2014/chart" uri="{C3380CC4-5D6E-409C-BE32-E72D297353CC}">
              <c16:uniqueId val="{00000000-97F1-6547-96DE-F712B1628C31}"/>
            </c:ext>
          </c:extLst>
        </c:ser>
        <c:ser>
          <c:idx val="1"/>
          <c:order val="1"/>
          <c:tx>
            <c:strRef>
              <c:f>'1_benchmark'!$V$63</c:f>
              <c:strCache>
                <c:ptCount val="1"/>
                <c:pt idx="0">
                  <c:v>Restonic</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'1_benchmark'!$W$63:$AA$63</c:f>
              <c:numCache>
                <c:formatCode>0%</c:formatCode>
                <c:ptCount val="5"/>
                <c:pt idx="0">
                  <c:v>0.154661592824137</c:v>
                </c:pt>
                <c:pt idx="1">
                  <c:v>0.1937097927090779</c:v>
                </c:pt>
                <c:pt idx="2">
                  <c:v>0.19539987339101075</c:v>
                </c:pt>
                <c:pt idx="3">
                  <c:v>0.20239059967585088</c:v>
                </c:pt>
                <c:pt idx="4">
                  <c:v>0.19557857000597489</c:v>
                </c:pt>
              </c:numCache>
            </c:numRef>
          </c:val>
          <c:extLst>
            <c:ext xmlns:c16="http://schemas.microsoft.com/office/drawing/2014/chart" uri="{C3380CC4-5D6E-409C-BE32-E72D297353CC}">
              <c16:uniqueId val="{00000001-97F1-6547-96DE-F712B1628C31}"/>
            </c:ext>
          </c:extLst>
        </c:ser>
        <c:ser>
          <c:idx val="2"/>
          <c:order val="2"/>
          <c:tx>
            <c:strRef>
              <c:f>'1_benchmark'!$V$64</c:f>
              <c:strCache>
                <c:ptCount val="1"/>
                <c:pt idx="0">
                  <c:v>Cloud Nine</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'1_benchmark'!$W$64:$AA$64</c:f>
              <c:numCache>
                <c:formatCode>0%</c:formatCode>
                <c:ptCount val="5"/>
                <c:pt idx="0">
                  <c:v>0.1728730633324273</c:v>
                </c:pt>
                <c:pt idx="1">
                  <c:v>0.17703121277102693</c:v>
                </c:pt>
                <c:pt idx="2">
                  <c:v>0.14982063726524583</c:v>
                </c:pt>
                <c:pt idx="3">
                  <c:v>0.16349270664505672</c:v>
                </c:pt>
                <c:pt idx="4">
                  <c:v>0.16570404301931885</c:v>
                </c:pt>
              </c:numCache>
            </c:numRef>
          </c:val>
          <c:extLst>
            <c:ext xmlns:c16="http://schemas.microsoft.com/office/drawing/2014/chart" uri="{C3380CC4-5D6E-409C-BE32-E72D297353CC}">
              <c16:uniqueId val="{00000002-97F1-6547-96DE-F712B1628C31}"/>
            </c:ext>
          </c:extLst>
        </c:ser>
        <c:ser>
          <c:idx val="3"/>
          <c:order val="3"/>
          <c:tx>
            <c:strRef>
              <c:f>'1_benchmark'!$V$65</c:f>
              <c:strCache>
                <c:ptCount val="1"/>
                <c:pt idx="0">
                  <c:v>Simmons</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'1_benchmark'!$W$65:$AA$65</c:f>
              <c:numCache>
                <c:formatCode>0%</c:formatCode>
                <c:ptCount val="5"/>
                <c:pt idx="0">
                  <c:v>0.10383256319652079</c:v>
                </c:pt>
                <c:pt idx="1">
                  <c:v>0.10340719561591613</c:v>
                </c:pt>
                <c:pt idx="2">
                  <c:v>0.11415910529647605</c:v>
                </c:pt>
                <c:pt idx="3">
                  <c:v>7.4351701782820093E-2</c:v>
                </c:pt>
                <c:pt idx="4">
                  <c:v>6.6321449910376418E-2</c:v>
                </c:pt>
              </c:numCache>
            </c:numRef>
          </c:val>
          <c:extLst>
            <c:ext xmlns:c16="http://schemas.microsoft.com/office/drawing/2014/chart" uri="{C3380CC4-5D6E-409C-BE32-E72D297353CC}">
              <c16:uniqueId val="{00000003-97F1-6547-96DE-F712B1628C31}"/>
            </c:ext>
          </c:extLst>
        </c:ser>
        <c:ser>
          <c:idx val="4"/>
          <c:order val="4"/>
          <c:tx>
            <c:strRef>
              <c:f>'1_benchmark'!$V$66</c:f>
              <c:strCache>
                <c:ptCount val="1"/>
                <c:pt idx="0">
                  <c:v>Tempur</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'1_benchmark'!$W$66:$AA$66</c:f>
              <c:numCache>
                <c:formatCode>0%</c:formatCode>
                <c:ptCount val="5"/>
                <c:pt idx="0">
                  <c:v>7.6923076923076927E-2</c:v>
                </c:pt>
                <c:pt idx="1">
                  <c:v>8.6252084822492261E-2</c:v>
                </c:pt>
                <c:pt idx="2">
                  <c:v>6.8157839206583665E-2</c:v>
                </c:pt>
                <c:pt idx="3">
                  <c:v>5.0850891410048622E-2</c:v>
                </c:pt>
                <c:pt idx="4">
                  <c:v>5.6363274248157735E-2</c:v>
                </c:pt>
              </c:numCache>
            </c:numRef>
          </c:val>
          <c:extLst>
            <c:ext xmlns:c16="http://schemas.microsoft.com/office/drawing/2014/chart" uri="{C3380CC4-5D6E-409C-BE32-E72D297353CC}">
              <c16:uniqueId val="{00000004-97F1-6547-96DE-F712B1628C31}"/>
            </c:ext>
          </c:extLst>
        </c:ser>
        <c:ser>
          <c:idx val="5"/>
          <c:order val="5"/>
          <c:tx>
            <c:strRef>
              <c:f>'1_benchmark'!$V$67</c:f>
              <c:strCache>
                <c:ptCount val="1"/>
                <c:pt idx="0">
                  <c:v>Bravo other</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'1_benchmark'!$W$67:$AA$67</c:f>
              <c:numCache>
                <c:formatCode>0%</c:formatCode>
                <c:ptCount val="5"/>
                <c:pt idx="0">
                  <c:v>8.8339222614840979E-2</c:v>
                </c:pt>
                <c:pt idx="1">
                  <c:v>8.1486776268763411E-2</c:v>
                </c:pt>
                <c:pt idx="2">
                  <c:v>7.5965393542941545E-2</c:v>
                </c:pt>
                <c:pt idx="3">
                  <c:v>9.157212317666126E-2</c:v>
                </c:pt>
                <c:pt idx="4">
                  <c:v>9.0619398526189998E-2</c:v>
                </c:pt>
              </c:numCache>
            </c:numRef>
          </c:val>
          <c:extLst>
            <c:ext xmlns:c16="http://schemas.microsoft.com/office/drawing/2014/chart" uri="{C3380CC4-5D6E-409C-BE32-E72D297353CC}">
              <c16:uniqueId val="{00000005-97F1-6547-96DE-F712B1628C31}"/>
            </c:ext>
          </c:extLst>
        </c:ser>
        <c:ser>
          <c:idx val="6"/>
          <c:order val="6"/>
          <c:tx>
            <c:strRef>
              <c:f>'1_benchmark'!$V$68</c:f>
              <c:strCache>
                <c:ptCount val="1"/>
                <c:pt idx="0">
                  <c:v>Other competitors</c:v>
                </c:pt>
              </c:strCache>
            </c:strRef>
          </c:tx>
          <c:spPr>
            <a:solidFill>
              <a:srgbClr val="F063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'1_benchmark'!$W$61:$AA$61</c:f>
              <c:numCache>
                <c:formatCode>General</c:formatCode>
                <c:ptCount val="5"/>
                <c:pt idx="0">
                  <c:v>2017</c:v>
                </c:pt>
                <c:pt idx="1">
                  <c:v>2018</c:v>
                </c:pt>
                <c:pt idx="2">
                  <c:v>2019</c:v>
                </c:pt>
                <c:pt idx="3">
                  <c:v>2020</c:v>
                </c:pt>
                <c:pt idx="4">
                  <c:v>2021</c:v>
                </c:pt>
              </c:numCache>
            </c:numRef>
          </c:cat>
          <c:val>
            <c:numRef>
              <c:f>'1_benchmark'!$W$68:$AA$68</c:f>
              <c:numCache>
                <c:formatCode>0%</c:formatCode>
                <c:ptCount val="5"/>
                <c:pt idx="0">
                  <c:v>0.14487632508833914</c:v>
                </c:pt>
                <c:pt idx="1">
                  <c:v>0.10078627591136524</c:v>
                </c:pt>
                <c:pt idx="2">
                  <c:v>0.12470985439966231</c:v>
                </c:pt>
                <c:pt idx="3">
                  <c:v>0.12236628849270659</c:v>
                </c:pt>
                <c:pt idx="4">
                  <c:v>0.10914160525791683</c:v>
                </c:pt>
              </c:numCache>
            </c:numRef>
          </c:val>
          <c:extLst>
            <c:ext xmlns:c16="http://schemas.microsoft.com/office/drawing/2014/chart" uri="{C3380CC4-5D6E-409C-BE32-E72D297353CC}">
              <c16:uniqueId val="{00000006-97F1-6547-96DE-F712B1628C31}"/>
            </c:ext>
          </c:extLst>
        </c:ser>
        <c:dLbls>
          <c:dLblPos val="ctr"/>
          <c:showLegendKey val="0"/>
          <c:showVal val="1"/>
          <c:showCatName val="0"/>
          <c:showSerName val="0"/>
          <c:showPercent val="0"/>
          <c:showBubbleSize val="0"/>
        </c:dLbls>
        <c:gapWidth val="100"/>
        <c:overlap val="100"/>
        <c:axId val="455313855"/>
        <c:axId val="495145775"/>
      </c:barChart>
      <c:catAx>
        <c:axId val="455313855"/>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95145775"/>
        <c:crosses val="autoZero"/>
        <c:auto val="1"/>
        <c:lblAlgn val="ctr"/>
        <c:lblOffset val="100"/>
        <c:noMultiLvlLbl val="0"/>
      </c:catAx>
      <c:valAx>
        <c:axId val="495145775"/>
        <c:scaling>
          <c:orientation val="minMax"/>
        </c:scaling>
        <c:delete val="0"/>
        <c:axPos val="l"/>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55313855"/>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r>
              <a:rPr lang="en-GB"/>
              <a:t>Indexed search interest in Bravo's Brands</a:t>
            </a:r>
            <a:endParaRPr lang="en-ZA"/>
          </a:p>
        </c:rich>
      </c:tx>
      <c:layout>
        <c:manualLayout>
          <c:xMode val="edge"/>
          <c:yMode val="edge"/>
          <c:x val="0.31875077032807386"/>
          <c:y val="1.7655367231638418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rgbClr val="000000"/>
              </a:solidFill>
              <a:effectLst/>
              <a:latin typeface="Roboto Medium"/>
              <a:ea typeface="Roboto Medium"/>
              <a:cs typeface="Roboto Medium"/>
            </a:defRPr>
          </a:pPr>
          <a:endParaRPr lang="en-US"/>
        </a:p>
      </c:txPr>
    </c:title>
    <c:autoTitleDeleted val="0"/>
    <c:plotArea>
      <c:layout/>
      <c:lineChart>
        <c:grouping val="standard"/>
        <c:varyColors val="0"/>
        <c:ser>
          <c:idx val="0"/>
          <c:order val="0"/>
          <c:tx>
            <c:strRef>
              <c:f>'1_benchmark'!$W$112</c:f>
              <c:strCache>
                <c:ptCount val="1"/>
                <c:pt idx="0">
                  <c:v>Sealy</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'1_benchmark'!$X$112:$AB$112</c:f>
              <c:numCache>
                <c:formatCode>0.00</c:formatCode>
                <c:ptCount val="5"/>
                <c:pt idx="0">
                  <c:v>1</c:v>
                </c:pt>
                <c:pt idx="1">
                  <c:v>1.13564668769716</c:v>
                </c:pt>
                <c:pt idx="2">
                  <c:v>1.3543638275499399</c:v>
                </c:pt>
                <c:pt idx="3">
                  <c:v>1.5310199789695</c:v>
                </c:pt>
                <c:pt idx="4">
                  <c:v>1.66982124079915</c:v>
                </c:pt>
              </c:numCache>
            </c:numRef>
          </c:val>
          <c:smooth val="0"/>
          <c:extLst>
            <c:ext xmlns:c16="http://schemas.microsoft.com/office/drawing/2014/chart" uri="{C3380CC4-5D6E-409C-BE32-E72D297353CC}">
              <c16:uniqueId val="{00000000-4412-0A43-8159-06172066A439}"/>
            </c:ext>
          </c:extLst>
        </c:ser>
        <c:ser>
          <c:idx val="1"/>
          <c:order val="1"/>
          <c:tx>
            <c:strRef>
              <c:f>'1_benchmark'!$W$113</c:f>
              <c:strCache>
                <c:ptCount val="1"/>
                <c:pt idx="0">
                  <c:v>Edblo</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'1_benchmark'!$X$113:$AB$113</c:f>
              <c:numCache>
                <c:formatCode>0.00</c:formatCode>
                <c:ptCount val="5"/>
                <c:pt idx="0">
                  <c:v>1</c:v>
                </c:pt>
                <c:pt idx="1">
                  <c:v>1.2322580645161201</c:v>
                </c:pt>
                <c:pt idx="2">
                  <c:v>1.0967741935483799</c:v>
                </c:pt>
                <c:pt idx="3">
                  <c:v>1.4</c:v>
                </c:pt>
                <c:pt idx="4">
                  <c:v>1.3161290322580601</c:v>
                </c:pt>
              </c:numCache>
            </c:numRef>
          </c:val>
          <c:smooth val="0"/>
          <c:extLst>
            <c:ext xmlns:c16="http://schemas.microsoft.com/office/drawing/2014/chart" uri="{C3380CC4-5D6E-409C-BE32-E72D297353CC}">
              <c16:uniqueId val="{00000001-4412-0A43-8159-06172066A439}"/>
            </c:ext>
          </c:extLst>
        </c:ser>
        <c:ser>
          <c:idx val="2"/>
          <c:order val="2"/>
          <c:tx>
            <c:strRef>
              <c:f>'1_benchmark'!$W$114</c:f>
              <c:strCache>
                <c:ptCount val="1"/>
                <c:pt idx="0">
                  <c:v>Slumberland</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'1_benchmark'!$X$114:$AB$114</c:f>
              <c:numCache>
                <c:formatCode>0.00</c:formatCode>
                <c:ptCount val="5"/>
                <c:pt idx="0">
                  <c:v>1</c:v>
                </c:pt>
                <c:pt idx="1">
                  <c:v>0.569620253164557</c:v>
                </c:pt>
                <c:pt idx="2">
                  <c:v>1.34177215189873</c:v>
                </c:pt>
                <c:pt idx="3">
                  <c:v>1.0632911392405</c:v>
                </c:pt>
                <c:pt idx="4">
                  <c:v>1.96202531645569</c:v>
                </c:pt>
              </c:numCache>
            </c:numRef>
          </c:val>
          <c:smooth val="0"/>
          <c:extLst>
            <c:ext xmlns:c16="http://schemas.microsoft.com/office/drawing/2014/chart" uri="{C3380CC4-5D6E-409C-BE32-E72D297353CC}">
              <c16:uniqueId val="{00000002-4412-0A43-8159-06172066A439}"/>
            </c:ext>
          </c:extLst>
        </c:ser>
        <c:ser>
          <c:idx val="3"/>
          <c:order val="3"/>
          <c:tx>
            <c:strRef>
              <c:f>'1_benchmark'!$W$115</c:f>
              <c:strCache>
                <c:ptCount val="1"/>
                <c:pt idx="0">
                  <c:v>King Koil</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'1_benchmark'!$X$111:$AB$111</c:f>
              <c:numCache>
                <c:formatCode>General</c:formatCode>
                <c:ptCount val="5"/>
                <c:pt idx="0">
                  <c:v>2017</c:v>
                </c:pt>
                <c:pt idx="1">
                  <c:v>2018</c:v>
                </c:pt>
                <c:pt idx="2">
                  <c:v>2019</c:v>
                </c:pt>
                <c:pt idx="3">
                  <c:v>2020</c:v>
                </c:pt>
                <c:pt idx="4">
                  <c:v>2021</c:v>
                </c:pt>
              </c:numCache>
            </c:numRef>
          </c:cat>
          <c:val>
            <c:numRef>
              <c:f>'1_benchmark'!$X$115:$AB$115</c:f>
              <c:numCache>
                <c:formatCode>0.00</c:formatCode>
                <c:ptCount val="5"/>
                <c:pt idx="0">
                  <c:v>1</c:v>
                </c:pt>
                <c:pt idx="1">
                  <c:v>1.16483516483516</c:v>
                </c:pt>
                <c:pt idx="2">
                  <c:v>0.92307692307692302</c:v>
                </c:pt>
                <c:pt idx="3">
                  <c:v>1.6593406593406499</c:v>
                </c:pt>
                <c:pt idx="4">
                  <c:v>1.0549450549450501</c:v>
                </c:pt>
              </c:numCache>
            </c:numRef>
          </c:val>
          <c:smooth val="0"/>
          <c:extLst>
            <c:ext xmlns:c16="http://schemas.microsoft.com/office/drawing/2014/chart" uri="{C3380CC4-5D6E-409C-BE32-E72D297353CC}">
              <c16:uniqueId val="{00000003-4412-0A43-8159-06172066A439}"/>
            </c:ext>
          </c:extLst>
        </c:ser>
        <c:dLbls>
          <c:showLegendKey val="0"/>
          <c:showVal val="0"/>
          <c:showCatName val="0"/>
          <c:showSerName val="0"/>
          <c:showPercent val="0"/>
          <c:showBubbleSize val="0"/>
        </c:dLbls>
        <c:smooth val="0"/>
        <c:axId val="488907583"/>
        <c:axId val="488909231"/>
      </c:lineChart>
      <c:catAx>
        <c:axId val="48890758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9231"/>
        <c:crosses val="autoZero"/>
        <c:auto val="1"/>
        <c:lblAlgn val="ctr"/>
        <c:lblOffset val="100"/>
        <c:noMultiLvlLbl val="0"/>
      </c:catAx>
      <c:valAx>
        <c:axId val="48890923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8890758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Indexed search</a:t>
            </a:r>
            <a:r>
              <a:rPr lang="en-GB" baseline="0"/>
              <a:t> interest in competitor's brands</a:t>
            </a:r>
            <a:endParaRPr lang="en-GB"/>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lineChart>
        <c:grouping val="standard"/>
        <c:varyColors val="0"/>
        <c:ser>
          <c:idx val="0"/>
          <c:order val="0"/>
          <c:tx>
            <c:strRef>
              <c:f>'1_benchmark'!$W$127</c:f>
              <c:strCache>
                <c:ptCount val="1"/>
                <c:pt idx="0">
                  <c:v>Restonic</c:v>
                </c:pt>
              </c:strCache>
            </c:strRef>
          </c:tx>
          <c:spPr>
            <a:ln w="50800" cap="rnd">
              <a:solidFill>
                <a:srgbClr val="3F68AD"/>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'1_benchmark'!$X$127:$AB$127</c:f>
              <c:numCache>
                <c:formatCode>0.00</c:formatCode>
                <c:ptCount val="5"/>
                <c:pt idx="0">
                  <c:v>1</c:v>
                </c:pt>
                <c:pt idx="1">
                  <c:v>1.42882249560632</c:v>
                </c:pt>
                <c:pt idx="2">
                  <c:v>1.6274165202108899</c:v>
                </c:pt>
                <c:pt idx="3">
                  <c:v>1.7557117750439299</c:v>
                </c:pt>
                <c:pt idx="4">
                  <c:v>1.72583479789103</c:v>
                </c:pt>
              </c:numCache>
            </c:numRef>
          </c:val>
          <c:smooth val="0"/>
          <c:extLst>
            <c:ext xmlns:c16="http://schemas.microsoft.com/office/drawing/2014/chart" uri="{C3380CC4-5D6E-409C-BE32-E72D297353CC}">
              <c16:uniqueId val="{00000000-413B-B141-95BA-281B406AE1B4}"/>
            </c:ext>
          </c:extLst>
        </c:ser>
        <c:ser>
          <c:idx val="1"/>
          <c:order val="1"/>
          <c:tx>
            <c:strRef>
              <c:f>'1_benchmark'!$W$128</c:f>
              <c:strCache>
                <c:ptCount val="1"/>
                <c:pt idx="0">
                  <c:v>Cloud Nine</c:v>
                </c:pt>
              </c:strCache>
            </c:strRef>
          </c:tx>
          <c:spPr>
            <a:ln w="50800" cap="rnd">
              <a:solidFill>
                <a:srgbClr val="44B5C5"/>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'1_benchmark'!$X$128:$AB$128</c:f>
              <c:numCache>
                <c:formatCode>0.00</c:formatCode>
                <c:ptCount val="5"/>
                <c:pt idx="0">
                  <c:v>1</c:v>
                </c:pt>
                <c:pt idx="1">
                  <c:v>1.1682389937106901</c:v>
                </c:pt>
                <c:pt idx="2">
                  <c:v>1.1163522012578599</c:v>
                </c:pt>
                <c:pt idx="3">
                  <c:v>1.2688679245283001</c:v>
                </c:pt>
                <c:pt idx="4">
                  <c:v>1.3081761006289301</c:v>
                </c:pt>
              </c:numCache>
            </c:numRef>
          </c:val>
          <c:smooth val="0"/>
          <c:extLst>
            <c:ext xmlns:c16="http://schemas.microsoft.com/office/drawing/2014/chart" uri="{C3380CC4-5D6E-409C-BE32-E72D297353CC}">
              <c16:uniqueId val="{00000001-413B-B141-95BA-281B406AE1B4}"/>
            </c:ext>
          </c:extLst>
        </c:ser>
        <c:ser>
          <c:idx val="2"/>
          <c:order val="2"/>
          <c:tx>
            <c:strRef>
              <c:f>'1_benchmark'!$W$129</c:f>
              <c:strCache>
                <c:ptCount val="1"/>
                <c:pt idx="0">
                  <c:v>Simmons</c:v>
                </c:pt>
              </c:strCache>
            </c:strRef>
          </c:tx>
          <c:spPr>
            <a:ln w="50800" cap="rnd">
              <a:solidFill>
                <a:srgbClr val="3CD6A3"/>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'1_benchmark'!$X$129:$AB$129</c:f>
              <c:numCache>
                <c:formatCode>0.00</c:formatCode>
                <c:ptCount val="5"/>
                <c:pt idx="0">
                  <c:v>1</c:v>
                </c:pt>
                <c:pt idx="1">
                  <c:v>1.13612565445026</c:v>
                </c:pt>
                <c:pt idx="2">
                  <c:v>1.4162303664921401</c:v>
                </c:pt>
                <c:pt idx="3">
                  <c:v>0.96073298429319298</c:v>
                </c:pt>
                <c:pt idx="4">
                  <c:v>0.87172774869109904</c:v>
                </c:pt>
              </c:numCache>
            </c:numRef>
          </c:val>
          <c:smooth val="0"/>
          <c:extLst>
            <c:ext xmlns:c16="http://schemas.microsoft.com/office/drawing/2014/chart" uri="{C3380CC4-5D6E-409C-BE32-E72D297353CC}">
              <c16:uniqueId val="{00000002-413B-B141-95BA-281B406AE1B4}"/>
            </c:ext>
          </c:extLst>
        </c:ser>
        <c:ser>
          <c:idx val="3"/>
          <c:order val="3"/>
          <c:tx>
            <c:strRef>
              <c:f>'1_benchmark'!$W$130</c:f>
              <c:strCache>
                <c:ptCount val="1"/>
                <c:pt idx="0">
                  <c:v>Tempur</c:v>
                </c:pt>
              </c:strCache>
            </c:strRef>
          </c:tx>
          <c:spPr>
            <a:ln w="50800" cap="rnd">
              <a:solidFill>
                <a:srgbClr val="EACC7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'1_benchmark'!$X$130:$AB$130</c:f>
              <c:numCache>
                <c:formatCode>0.00</c:formatCode>
                <c:ptCount val="5"/>
                <c:pt idx="0">
                  <c:v>1</c:v>
                </c:pt>
                <c:pt idx="1">
                  <c:v>1.27915194346289</c:v>
                </c:pt>
                <c:pt idx="2">
                  <c:v>1.1413427561837399</c:v>
                </c:pt>
                <c:pt idx="3">
                  <c:v>0.88692579505300295</c:v>
                </c:pt>
                <c:pt idx="4">
                  <c:v>1</c:v>
                </c:pt>
              </c:numCache>
            </c:numRef>
          </c:val>
          <c:smooth val="0"/>
          <c:extLst>
            <c:ext xmlns:c16="http://schemas.microsoft.com/office/drawing/2014/chart" uri="{C3380CC4-5D6E-409C-BE32-E72D297353CC}">
              <c16:uniqueId val="{00000003-413B-B141-95BA-281B406AE1B4}"/>
            </c:ext>
          </c:extLst>
        </c:ser>
        <c:ser>
          <c:idx val="4"/>
          <c:order val="4"/>
          <c:tx>
            <c:strRef>
              <c:f>'1_benchmark'!$W$131</c:f>
              <c:strCache>
                <c:ptCount val="1"/>
                <c:pt idx="0">
                  <c:v>Rest Assured</c:v>
                </c:pt>
              </c:strCache>
            </c:strRef>
          </c:tx>
          <c:spPr>
            <a:ln w="50800" cap="rnd">
              <a:solidFill>
                <a:srgbClr val="F09C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'1_benchmark'!$X$131:$AB$131</c:f>
              <c:numCache>
                <c:formatCode>0.00</c:formatCode>
                <c:ptCount val="5"/>
                <c:pt idx="0">
                  <c:v>1</c:v>
                </c:pt>
                <c:pt idx="1">
                  <c:v>0.85909090909090902</c:v>
                </c:pt>
                <c:pt idx="2">
                  <c:v>1.0590909090909</c:v>
                </c:pt>
                <c:pt idx="3">
                  <c:v>1.3181818181818099</c:v>
                </c:pt>
                <c:pt idx="4">
                  <c:v>1.16818181818181</c:v>
                </c:pt>
              </c:numCache>
            </c:numRef>
          </c:val>
          <c:smooth val="0"/>
          <c:extLst>
            <c:ext xmlns:c16="http://schemas.microsoft.com/office/drawing/2014/chart" uri="{C3380CC4-5D6E-409C-BE32-E72D297353CC}">
              <c16:uniqueId val="{00000004-413B-B141-95BA-281B406AE1B4}"/>
            </c:ext>
          </c:extLst>
        </c:ser>
        <c:ser>
          <c:idx val="5"/>
          <c:order val="5"/>
          <c:tx>
            <c:strRef>
              <c:f>'1_benchmark'!$W$132</c:f>
              <c:strCache>
                <c:ptCount val="1"/>
                <c:pt idx="0">
                  <c:v>Serta</c:v>
                </c:pt>
              </c:strCache>
            </c:strRef>
          </c:tx>
          <c:spPr>
            <a:ln w="50800" cap="rnd">
              <a:solidFill>
                <a:srgbClr val="F06347"/>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'1_benchmark'!$X$132:$AB$132</c:f>
              <c:numCache>
                <c:formatCode>0.00</c:formatCode>
                <c:ptCount val="5"/>
                <c:pt idx="0">
                  <c:v>1</c:v>
                </c:pt>
                <c:pt idx="1">
                  <c:v>0.84862385321100897</c:v>
                </c:pt>
                <c:pt idx="2">
                  <c:v>1.3394495412844001</c:v>
                </c:pt>
                <c:pt idx="3">
                  <c:v>1.2064220183486201</c:v>
                </c:pt>
                <c:pt idx="4">
                  <c:v>1.0137614678899001</c:v>
                </c:pt>
              </c:numCache>
            </c:numRef>
          </c:val>
          <c:smooth val="0"/>
          <c:extLst>
            <c:ext xmlns:c16="http://schemas.microsoft.com/office/drawing/2014/chart" uri="{C3380CC4-5D6E-409C-BE32-E72D297353CC}">
              <c16:uniqueId val="{00000005-413B-B141-95BA-281B406AE1B4}"/>
            </c:ext>
          </c:extLst>
        </c:ser>
        <c:ser>
          <c:idx val="6"/>
          <c:order val="6"/>
          <c:tx>
            <c:strRef>
              <c:f>'1_benchmark'!$W$133</c:f>
              <c:strCache>
                <c:ptCount val="1"/>
                <c:pt idx="0">
                  <c:v>Dunlopillo</c:v>
                </c:pt>
              </c:strCache>
            </c:strRef>
          </c:tx>
          <c:spPr>
            <a:ln w="50800" cap="rnd">
              <a:solidFill>
                <a:srgbClr val="C96378"/>
              </a:solidFill>
              <a:prstDash val="solid"/>
              <a:round/>
            </a:ln>
            <a:effectLst>
              <a:outerShdw blurRad="63500" dist="37357" dir="2700000" rotWithShape="0">
                <a:scrgbClr r="0" g="0" b="0">
                  <a:alpha val="0"/>
                </a:scrgbClr>
              </a:outerShdw>
            </a:effectLst>
          </c:spPr>
          <c:marker>
            <c:symbol val="none"/>
          </c:marker>
          <c:cat>
            <c:numRef>
              <c:f>'1_benchmark'!$X$126:$AB$126</c:f>
              <c:numCache>
                <c:formatCode>General</c:formatCode>
                <c:ptCount val="5"/>
                <c:pt idx="0">
                  <c:v>2017</c:v>
                </c:pt>
                <c:pt idx="1">
                  <c:v>2018</c:v>
                </c:pt>
                <c:pt idx="2">
                  <c:v>2019</c:v>
                </c:pt>
                <c:pt idx="3">
                  <c:v>2020</c:v>
                </c:pt>
                <c:pt idx="4">
                  <c:v>2021</c:v>
                </c:pt>
              </c:numCache>
            </c:numRef>
          </c:cat>
          <c:val>
            <c:numRef>
              <c:f>'1_benchmark'!$X$133:$AB$133</c:f>
              <c:numCache>
                <c:formatCode>0.00</c:formatCode>
                <c:ptCount val="5"/>
                <c:pt idx="0">
                  <c:v>1</c:v>
                </c:pt>
                <c:pt idx="1">
                  <c:v>0.56976744186046502</c:v>
                </c:pt>
                <c:pt idx="2">
                  <c:v>0.41860465116279</c:v>
                </c:pt>
                <c:pt idx="3">
                  <c:v>0.59302325581395299</c:v>
                </c:pt>
                <c:pt idx="4">
                  <c:v>0.75581395348837199</c:v>
                </c:pt>
              </c:numCache>
            </c:numRef>
          </c:val>
          <c:smooth val="0"/>
          <c:extLst>
            <c:ext xmlns:c16="http://schemas.microsoft.com/office/drawing/2014/chart" uri="{C3380CC4-5D6E-409C-BE32-E72D297353CC}">
              <c16:uniqueId val="{00000006-413B-B141-95BA-281B406AE1B4}"/>
            </c:ext>
          </c:extLst>
        </c:ser>
        <c:dLbls>
          <c:showLegendKey val="0"/>
          <c:showVal val="0"/>
          <c:showCatName val="0"/>
          <c:showSerName val="0"/>
          <c:showPercent val="0"/>
          <c:showBubbleSize val="0"/>
        </c:dLbls>
        <c:smooth val="0"/>
        <c:axId val="628019503"/>
        <c:axId val="627761391"/>
      </c:lineChart>
      <c:catAx>
        <c:axId val="628019503"/>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7761391"/>
        <c:crosses val="autoZero"/>
        <c:auto val="1"/>
        <c:lblAlgn val="ctr"/>
        <c:lblOffset val="100"/>
        <c:noMultiLvlLbl val="0"/>
      </c:catAx>
      <c:valAx>
        <c:axId val="627761391"/>
        <c:scaling>
          <c:orientation val="minMax"/>
        </c:scaling>
        <c:delete val="0"/>
        <c:axPos val="l"/>
        <c:majorGridlines>
          <c:spPr>
            <a:ln w="9525" cap="flat" cmpd="sng" algn="ctr">
              <a:solidFill>
                <a:srgbClr val="BCB5AC"/>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Indexed interest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0"/>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628019503"/>
        <c:crosses val="autoZero"/>
        <c:crossBetween val="between"/>
        <c:majorUnit val="1"/>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r>
              <a:rPr lang="en-GB"/>
              <a:t>Proportion of competitor's search interest</a:t>
            </a:r>
          </a:p>
        </c:rich>
      </c:tx>
      <c:overlay val="0"/>
      <c:spPr>
        <a:noFill/>
        <a:ln>
          <a:noFill/>
        </a:ln>
        <a:effectLst/>
      </c:spPr>
      <c:txPr>
        <a:bodyPr rot="0" spcFirstLastPara="1" vertOverflow="ellipsis" vert="horz" wrap="square" anchor="ctr" anchorCtr="1"/>
        <a:lstStyle/>
        <a:p>
          <a:pPr>
            <a:defRPr sz="1200" b="0" i="0" u="none" strike="noStrike" kern="1200" spc="0" baseline="0">
              <a:solidFill>
                <a:srgbClr val="000000"/>
              </a:solidFill>
              <a:latin typeface="Roboto Medium"/>
              <a:ea typeface="Roboto Medium"/>
              <a:cs typeface="Roboto Medium"/>
            </a:defRPr>
          </a:pPr>
          <a:endParaRPr lang="en-US"/>
        </a:p>
      </c:txPr>
    </c:title>
    <c:autoTitleDeleted val="0"/>
    <c:plotArea>
      <c:layout>
        <c:manualLayout>
          <c:layoutTarget val="inner"/>
          <c:xMode val="edge"/>
          <c:yMode val="edge"/>
          <c:x val="0.12167693088368801"/>
          <c:y val="0.15839263812133164"/>
          <c:w val="0.85633506383289493"/>
          <c:h val="0.64954142343818033"/>
        </c:manualLayout>
      </c:layout>
      <c:barChart>
        <c:barDir val="col"/>
        <c:grouping val="percentStacked"/>
        <c:varyColors val="0"/>
        <c:ser>
          <c:idx val="0"/>
          <c:order val="0"/>
          <c:tx>
            <c:strRef>
              <c:f>'1_benchmark'!$W$94</c:f>
              <c:strCache>
                <c:ptCount val="1"/>
                <c:pt idx="0">
                  <c:v>Restonic</c:v>
                </c:pt>
              </c:strCache>
            </c:strRef>
          </c:tx>
          <c:spPr>
            <a:solidFill>
              <a:srgbClr val="3F68A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'1_benchmark'!$X$94:$AB$94</c:f>
              <c:numCache>
                <c:formatCode>0%</c:formatCode>
                <c:ptCount val="5"/>
                <c:pt idx="0">
                  <c:v>0.23678734914689969</c:v>
                </c:pt>
                <c:pt idx="1">
                  <c:v>0.29297297297297298</c:v>
                </c:pt>
                <c:pt idx="2">
                  <c:v>0.29957942413458427</c:v>
                </c:pt>
                <c:pt idx="3">
                  <c:v>0.32992073976221931</c:v>
                </c:pt>
                <c:pt idx="4">
                  <c:v>0.3297515110812626</c:v>
                </c:pt>
              </c:numCache>
            </c:numRef>
          </c:val>
          <c:extLst>
            <c:ext xmlns:c16="http://schemas.microsoft.com/office/drawing/2014/chart" uri="{C3380CC4-5D6E-409C-BE32-E72D297353CC}">
              <c16:uniqueId val="{00000000-FDDC-1E42-B5C8-4BA0F158D9F1}"/>
            </c:ext>
          </c:extLst>
        </c:ser>
        <c:ser>
          <c:idx val="1"/>
          <c:order val="1"/>
          <c:tx>
            <c:strRef>
              <c:f>'1_benchmark'!$W$95</c:f>
              <c:strCache>
                <c:ptCount val="1"/>
                <c:pt idx="0">
                  <c:v>Cloud Nine</c:v>
                </c:pt>
              </c:strCache>
            </c:strRef>
          </c:tx>
          <c:spPr>
            <a:solidFill>
              <a:srgbClr val="44B5C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'1_benchmark'!$X$95:$AB$95</c:f>
              <c:numCache>
                <c:formatCode>0%</c:formatCode>
                <c:ptCount val="5"/>
                <c:pt idx="0">
                  <c:v>0.26466916354556802</c:v>
                </c:pt>
                <c:pt idx="1">
                  <c:v>0.26774774774774773</c:v>
                </c:pt>
                <c:pt idx="2">
                  <c:v>0.22969912649627952</c:v>
                </c:pt>
                <c:pt idx="3">
                  <c:v>0.26651254953764864</c:v>
                </c:pt>
                <c:pt idx="4">
                  <c:v>0.27938213566151782</c:v>
                </c:pt>
              </c:numCache>
            </c:numRef>
          </c:val>
          <c:extLst>
            <c:ext xmlns:c16="http://schemas.microsoft.com/office/drawing/2014/chart" uri="{C3380CC4-5D6E-409C-BE32-E72D297353CC}">
              <c16:uniqueId val="{00000001-FDDC-1E42-B5C8-4BA0F158D9F1}"/>
            </c:ext>
          </c:extLst>
        </c:ser>
        <c:ser>
          <c:idx val="2"/>
          <c:order val="2"/>
          <c:tx>
            <c:strRef>
              <c:f>'1_benchmark'!$W$96</c:f>
              <c:strCache>
                <c:ptCount val="1"/>
                <c:pt idx="0">
                  <c:v>Simmons</c:v>
                </c:pt>
              </c:strCache>
            </c:strRef>
          </c:tx>
          <c:spPr>
            <a:solidFill>
              <a:srgbClr val="3CD6A3"/>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'1_benchmark'!$X$96:$AB$96</c:f>
              <c:numCache>
                <c:formatCode>0%</c:formatCode>
                <c:ptCount val="5"/>
                <c:pt idx="0">
                  <c:v>0.15896795672076572</c:v>
                </c:pt>
                <c:pt idx="1">
                  <c:v>0.15639639639639641</c:v>
                </c:pt>
                <c:pt idx="2">
                  <c:v>0.17502426399223553</c:v>
                </c:pt>
                <c:pt idx="3">
                  <c:v>0.12120211360634082</c:v>
                </c:pt>
                <c:pt idx="4">
                  <c:v>0.11182001343183344</c:v>
                </c:pt>
              </c:numCache>
            </c:numRef>
          </c:val>
          <c:extLst>
            <c:ext xmlns:c16="http://schemas.microsoft.com/office/drawing/2014/chart" uri="{C3380CC4-5D6E-409C-BE32-E72D297353CC}">
              <c16:uniqueId val="{00000002-FDDC-1E42-B5C8-4BA0F158D9F1}"/>
            </c:ext>
          </c:extLst>
        </c:ser>
        <c:ser>
          <c:idx val="3"/>
          <c:order val="3"/>
          <c:tx>
            <c:strRef>
              <c:f>'1_benchmark'!$W$97</c:f>
              <c:strCache>
                <c:ptCount val="1"/>
                <c:pt idx="0">
                  <c:v>Tempur</c:v>
                </c:pt>
              </c:strCache>
            </c:strRef>
          </c:tx>
          <c:spPr>
            <a:solidFill>
              <a:srgbClr val="80DE7D"/>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'1_benchmark'!$X$97:$AB$97</c:f>
              <c:numCache>
                <c:formatCode>0%</c:formatCode>
                <c:ptCount val="5"/>
                <c:pt idx="0">
                  <c:v>0.11776945484810654</c:v>
                </c:pt>
                <c:pt idx="1">
                  <c:v>0.13045045045045045</c:v>
                </c:pt>
                <c:pt idx="2">
                  <c:v>0.1044969265609835</c:v>
                </c:pt>
                <c:pt idx="3">
                  <c:v>8.2892998678996035E-2</c:v>
                </c:pt>
                <c:pt idx="4">
                  <c:v>9.5030221625251848E-2</c:v>
                </c:pt>
              </c:numCache>
            </c:numRef>
          </c:val>
          <c:extLst>
            <c:ext xmlns:c16="http://schemas.microsoft.com/office/drawing/2014/chart" uri="{C3380CC4-5D6E-409C-BE32-E72D297353CC}">
              <c16:uniqueId val="{00000003-FDDC-1E42-B5C8-4BA0F158D9F1}"/>
            </c:ext>
          </c:extLst>
        </c:ser>
        <c:ser>
          <c:idx val="4"/>
          <c:order val="4"/>
          <c:tx>
            <c:strRef>
              <c:f>'1_benchmark'!$W$98</c:f>
              <c:strCache>
                <c:ptCount val="1"/>
                <c:pt idx="0">
                  <c:v>Rest Assured</c:v>
                </c:pt>
              </c:strCache>
            </c:strRef>
          </c:tx>
          <c:spPr>
            <a:solidFill>
              <a:srgbClr val="EACC7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'1_benchmark'!$X$98:$AB$98</c:f>
              <c:numCache>
                <c:formatCode>0%</c:formatCode>
                <c:ptCount val="5"/>
                <c:pt idx="0">
                  <c:v>9.1552226383687055E-2</c:v>
                </c:pt>
                <c:pt idx="1">
                  <c:v>6.8108108108108106E-2</c:v>
                </c:pt>
                <c:pt idx="2">
                  <c:v>7.5380135878356513E-2</c:v>
                </c:pt>
                <c:pt idx="3">
                  <c:v>9.577278731836196E-2</c:v>
                </c:pt>
                <c:pt idx="4">
                  <c:v>8.629952988582941E-2</c:v>
                </c:pt>
              </c:numCache>
            </c:numRef>
          </c:val>
          <c:extLst>
            <c:ext xmlns:c16="http://schemas.microsoft.com/office/drawing/2014/chart" uri="{C3380CC4-5D6E-409C-BE32-E72D297353CC}">
              <c16:uniqueId val="{00000004-FDDC-1E42-B5C8-4BA0F158D9F1}"/>
            </c:ext>
          </c:extLst>
        </c:ser>
        <c:ser>
          <c:idx val="5"/>
          <c:order val="5"/>
          <c:tx>
            <c:strRef>
              <c:f>'1_benchmark'!$W$99</c:f>
              <c:strCache>
                <c:ptCount val="1"/>
                <c:pt idx="0">
                  <c:v>Serta</c:v>
                </c:pt>
              </c:strCache>
            </c:strRef>
          </c:tx>
          <c:spPr>
            <a:solidFill>
              <a:srgbClr val="F09C47"/>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'1_benchmark'!$X$99:$AB$99</c:f>
              <c:numCache>
                <c:formatCode>0%</c:formatCode>
                <c:ptCount val="5"/>
                <c:pt idx="0">
                  <c:v>9.0719933416562634E-2</c:v>
                </c:pt>
                <c:pt idx="1">
                  <c:v>6.6666666666666666E-2</c:v>
                </c:pt>
                <c:pt idx="2">
                  <c:v>9.4467809770300878E-2</c:v>
                </c:pt>
                <c:pt idx="3">
                  <c:v>8.6856010568031702E-2</c:v>
                </c:pt>
                <c:pt idx="4">
                  <c:v>7.4210879785090667E-2</c:v>
                </c:pt>
              </c:numCache>
            </c:numRef>
          </c:val>
          <c:extLst>
            <c:ext xmlns:c16="http://schemas.microsoft.com/office/drawing/2014/chart" uri="{C3380CC4-5D6E-409C-BE32-E72D297353CC}">
              <c16:uniqueId val="{00000005-FDDC-1E42-B5C8-4BA0F158D9F1}"/>
            </c:ext>
          </c:extLst>
        </c:ser>
        <c:ser>
          <c:idx val="6"/>
          <c:order val="6"/>
          <c:tx>
            <c:strRef>
              <c:f>'1_benchmark'!$W$100</c:f>
              <c:strCache>
                <c:ptCount val="1"/>
                <c:pt idx="0">
                  <c:v>Dunlopillo</c:v>
                </c:pt>
              </c:strCache>
            </c:strRef>
          </c:tx>
          <c:spPr>
            <a:solidFill>
              <a:srgbClr val="F06347"/>
            </a:solidFill>
            <a:ln w="25400">
              <a:noFill/>
            </a:ln>
            <a:effectLst/>
          </c:spPr>
          <c:invertIfNegative val="0"/>
          <c:dLbls>
            <c:dLbl>
              <c:idx val="0"/>
              <c:layout>
                <c:manualLayout>
                  <c:x val="-2.543539753023657E-17"/>
                  <c:y val="-2.297030247366644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DDC-1E42-B5C8-4BA0F158D9F1}"/>
                </c:ext>
              </c:extLst>
            </c:dLbl>
            <c:dLbl>
              <c:idx val="1"/>
              <c:layout>
                <c:manualLayout>
                  <c:x val="-5.087079506047314E-17"/>
                  <c:y val="-3.2158423463133023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DDC-1E42-B5C8-4BA0F158D9F1}"/>
                </c:ext>
              </c:extLst>
            </c:dLbl>
            <c:dLbl>
              <c:idx val="2"/>
              <c:layout>
                <c:manualLayout>
                  <c:x val="0"/>
                  <c:y val="-2.2970302473666469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DDC-1E42-B5C8-4BA0F158D9F1}"/>
                </c:ext>
              </c:extLst>
            </c:dLbl>
            <c:dLbl>
              <c:idx val="3"/>
              <c:layout>
                <c:manualLayout>
                  <c:x val="-1.0174159012094628E-16"/>
                  <c:y val="-2.756436296839975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DDC-1E42-B5C8-4BA0F158D9F1}"/>
                </c:ext>
              </c:extLst>
            </c:dLbl>
            <c:dLbl>
              <c:idx val="4"/>
              <c:layout>
                <c:manualLayout>
                  <c:x val="-2.0348318024189256E-16"/>
                  <c:y val="-1.8376241978933158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DDC-1E42-B5C8-4BA0F158D9F1}"/>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Roboto"/>
                    <a:ea typeface="Roboto"/>
                    <a:cs typeface="Roboto"/>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'1_benchmark'!$X$93:$AB$93</c:f>
              <c:numCache>
                <c:formatCode>General</c:formatCode>
                <c:ptCount val="5"/>
                <c:pt idx="0">
                  <c:v>2017</c:v>
                </c:pt>
                <c:pt idx="1">
                  <c:v>2018</c:v>
                </c:pt>
                <c:pt idx="2">
                  <c:v>2019</c:v>
                </c:pt>
                <c:pt idx="3">
                  <c:v>2020</c:v>
                </c:pt>
                <c:pt idx="4">
                  <c:v>2021</c:v>
                </c:pt>
              </c:numCache>
            </c:numRef>
          </c:cat>
          <c:val>
            <c:numRef>
              <c:f>'1_benchmark'!$X$100:$AB$100</c:f>
              <c:numCache>
                <c:formatCode>0%</c:formatCode>
                <c:ptCount val="5"/>
                <c:pt idx="0">
                  <c:v>3.5788597586350397E-2</c:v>
                </c:pt>
                <c:pt idx="1">
                  <c:v>1.7657657657657658E-2</c:v>
                </c:pt>
                <c:pt idx="2">
                  <c:v>1.1646716273050793E-2</c:v>
                </c:pt>
                <c:pt idx="3">
                  <c:v>1.6842800528401584E-2</c:v>
                </c:pt>
                <c:pt idx="4">
                  <c:v>2.1826729348556079E-2</c:v>
                </c:pt>
              </c:numCache>
            </c:numRef>
          </c:val>
          <c:extLst>
            <c:ext xmlns:c16="http://schemas.microsoft.com/office/drawing/2014/chart" uri="{C3380CC4-5D6E-409C-BE32-E72D297353CC}">
              <c16:uniqueId val="{0000000B-FDDC-1E42-B5C8-4BA0F158D9F1}"/>
            </c:ext>
          </c:extLst>
        </c:ser>
        <c:dLbls>
          <c:dLblPos val="ctr"/>
          <c:showLegendKey val="0"/>
          <c:showVal val="1"/>
          <c:showCatName val="0"/>
          <c:showSerName val="0"/>
          <c:showPercent val="0"/>
          <c:showBubbleSize val="0"/>
        </c:dLbls>
        <c:gapWidth val="150"/>
        <c:overlap val="100"/>
        <c:axId val="475267711"/>
        <c:axId val="475269359"/>
      </c:barChart>
      <c:catAx>
        <c:axId val="475267711"/>
        <c:scaling>
          <c:orientation val="minMax"/>
        </c:scaling>
        <c:delete val="0"/>
        <c:axPos val="b"/>
        <c:numFmt formatCode="General" sourceLinked="1"/>
        <c:majorTickMark val="none"/>
        <c:minorTickMark val="none"/>
        <c:tickLblPos val="nextTo"/>
        <c:spPr>
          <a:noFill/>
          <a:ln w="9525" cap="flat" cmpd="sng" algn="ctr">
            <a:solidFill>
              <a:srgbClr val="000005"/>
            </a:solidFill>
            <a:prstDash val="solid"/>
            <a:roun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9359"/>
        <c:crosses val="autoZero"/>
        <c:auto val="1"/>
        <c:lblAlgn val="ctr"/>
        <c:lblOffset val="100"/>
        <c:noMultiLvlLbl val="0"/>
      </c:catAx>
      <c:valAx>
        <c:axId val="475269359"/>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r>
                  <a:rPr lang="en-GB"/>
                  <a:t>Proportion of inteerest</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title>
        <c:numFmt formatCode="0%" sourceLinked="1"/>
        <c:majorTickMark val="none"/>
        <c:minorTickMark val="none"/>
        <c:tickLblPos val="nextTo"/>
        <c:spPr>
          <a:noFill/>
          <a:ln>
            <a:solidFill>
              <a:srgbClr val="000005"/>
            </a:solidFill>
            <a:prstDash val="solid"/>
          </a:ln>
          <a:effectLst/>
        </c:spPr>
        <c:txPr>
          <a:bodyPr rot="-6000000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crossAx val="475267711"/>
        <c:crosses val="autoZero"/>
        <c:crossBetween val="between"/>
        <c:majorUnit val="0.25"/>
      </c:valAx>
      <c:spPr>
        <a:noFill/>
        <a:ln>
          <a:noFill/>
        </a:ln>
        <a:effectLst/>
      </c:spPr>
    </c:plotArea>
    <c:legend>
      <c:legendPos val="b"/>
      <c:layout>
        <c:manualLayout>
          <c:xMode val="edge"/>
          <c:yMode val="edge"/>
          <c:x val="0.21627335891098148"/>
          <c:y val="0.8900460407460058"/>
          <c:w val="0.63941402674194736"/>
          <c:h val="0.10995395925399416"/>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Roboto"/>
              <a:ea typeface="Roboto"/>
              <a:cs typeface="Roboto"/>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81215-86DD-E24D-9F63-0B0C8088623A}" type="datetimeFigureOut">
              <a:rPr lang="en-US" smtClean="0"/>
              <a:t>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9E861-08AB-5745-B19E-7F6835E2D51B}" type="slidenum">
              <a:rPr lang="en-US" smtClean="0"/>
              <a:t>‹#›</a:t>
            </a:fld>
            <a:endParaRPr lang="en-US"/>
          </a:p>
        </p:txBody>
      </p:sp>
    </p:spTree>
    <p:extLst>
      <p:ext uri="{BB962C8B-B14F-4D97-AF65-F5344CB8AC3E}">
        <p14:creationId xmlns:p14="http://schemas.microsoft.com/office/powerpoint/2010/main" val="189785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www.statista.com</a:t>
            </a:r>
            <a:r>
              <a:rPr lang="en-US" dirty="0"/>
              <a:t>/statistics/484933/internet-user-reach-south-</a:t>
            </a:r>
            <a:r>
              <a:rPr lang="en-US" dirty="0" err="1"/>
              <a:t>africa</a:t>
            </a:r>
            <a:r>
              <a:rPr lang="en-US" dirty="0"/>
              <a:t>/</a:t>
            </a:r>
            <a:endParaRPr lang="en-Z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effectLst/>
                <a:latin typeface="+mn-lt"/>
                <a:ea typeface="+mn-ea"/>
                <a:cs typeface="+mn-cs"/>
              </a:rPr>
              <a:t>60.73/53.92 = 1.1262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effectLst/>
                <a:latin typeface="+mn-lt"/>
                <a:ea typeface="+mn-ea"/>
                <a:cs typeface="+mn-cs"/>
              </a:rPr>
              <a:t>1.36^(1/4) = 1.07999</a:t>
            </a:r>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a:t>
            </a:fld>
            <a:endParaRPr lang="en-US"/>
          </a:p>
        </p:txBody>
      </p:sp>
    </p:spTree>
    <p:extLst>
      <p:ext uri="{BB962C8B-B14F-4D97-AF65-F5344CB8AC3E}">
        <p14:creationId xmlns:p14="http://schemas.microsoft.com/office/powerpoint/2010/main" val="171292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insights</a:t>
            </a:r>
          </a:p>
          <a:p>
            <a:pPr marL="171450" indent="-171450">
              <a:buFontTx/>
              <a:buChar char="-"/>
            </a:pPr>
            <a:r>
              <a:rPr lang="en-US" dirty="0"/>
              <a:t>Online interest has increased YoY</a:t>
            </a:r>
          </a:p>
          <a:p>
            <a:pPr marL="171450" indent="-171450">
              <a:buFontTx/>
              <a:buChar char="-"/>
            </a:pPr>
            <a:r>
              <a:rPr lang="en-US" dirty="0"/>
              <a:t>Gauteng, KZN, Western cape and eastern cape make up make up 90% of search behavior while Northern cape’s contribution is negligible (and therefore excluded)</a:t>
            </a:r>
          </a:p>
          <a:p>
            <a:pPr marL="171450" indent="-171450">
              <a:buFontTx/>
              <a:buChar char="-"/>
            </a:pPr>
            <a:endParaRPr lang="en-US" dirty="0"/>
          </a:p>
          <a:p>
            <a:pPr marL="171450" indent="-171450">
              <a:buFontTx/>
              <a:buChar char="-"/>
            </a:pPr>
            <a:endParaRPr lang="en-US" dirty="0"/>
          </a:p>
          <a:p>
            <a:pPr marL="0" lvl="0" indent="0">
              <a:buFontTx/>
              <a:buNone/>
            </a:pPr>
            <a:r>
              <a:rPr lang="en-US" dirty="0"/>
              <a:t>Purpose</a:t>
            </a:r>
          </a:p>
          <a:p>
            <a:pPr marL="171450" lvl="0" indent="-171450">
              <a:buFontTx/>
              <a:buChar char="-"/>
            </a:pPr>
            <a:r>
              <a:rPr lang="en-US" dirty="0"/>
              <a:t>Set the scene for growth, but who is growing</a:t>
            </a:r>
          </a:p>
          <a:p>
            <a:pPr marL="171450" lvl="0" indent="-171450">
              <a:buFontTx/>
              <a:buChar char="-"/>
            </a:pPr>
            <a:r>
              <a:rPr lang="en-US" dirty="0"/>
              <a:t>Set the scene for our focus on major province and their order</a:t>
            </a:r>
          </a:p>
          <a:p>
            <a:pPr marL="171450" indent="-171450">
              <a:buFontTx/>
              <a:buChar char="-"/>
            </a:pPr>
            <a:endParaRPr lang="en-US"/>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19</a:t>
            </a:fld>
            <a:endParaRPr lang="en-US"/>
          </a:p>
        </p:txBody>
      </p:sp>
    </p:spTree>
    <p:extLst>
      <p:ext uri="{BB962C8B-B14F-4D97-AF65-F5344CB8AC3E}">
        <p14:creationId xmlns:p14="http://schemas.microsoft.com/office/powerpoint/2010/main" val="291844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20</a:t>
            </a:fld>
            <a:endParaRPr lang="en-US"/>
          </a:p>
        </p:txBody>
      </p:sp>
    </p:spTree>
    <p:extLst>
      <p:ext uri="{BB962C8B-B14F-4D97-AF65-F5344CB8AC3E}">
        <p14:creationId xmlns:p14="http://schemas.microsoft.com/office/powerpoint/2010/main" val="3427585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21</a:t>
            </a:fld>
            <a:endParaRPr lang="en-US"/>
          </a:p>
        </p:txBody>
      </p:sp>
    </p:spTree>
    <p:extLst>
      <p:ext uri="{BB962C8B-B14F-4D97-AF65-F5344CB8AC3E}">
        <p14:creationId xmlns:p14="http://schemas.microsoft.com/office/powerpoint/2010/main" val="1043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22</a:t>
            </a:fld>
            <a:endParaRPr lang="en-US"/>
          </a:p>
        </p:txBody>
      </p:sp>
    </p:spTree>
    <p:extLst>
      <p:ext uri="{BB962C8B-B14F-4D97-AF65-F5344CB8AC3E}">
        <p14:creationId xmlns:p14="http://schemas.microsoft.com/office/powerpoint/2010/main" val="2947075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24</a:t>
            </a:fld>
            <a:endParaRPr lang="en-US"/>
          </a:p>
        </p:txBody>
      </p:sp>
    </p:spTree>
    <p:extLst>
      <p:ext uri="{BB962C8B-B14F-4D97-AF65-F5344CB8AC3E}">
        <p14:creationId xmlns:p14="http://schemas.microsoft.com/office/powerpoint/2010/main" val="3152202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26</a:t>
            </a:fld>
            <a:endParaRPr lang="en-US"/>
          </a:p>
        </p:txBody>
      </p:sp>
    </p:spTree>
    <p:extLst>
      <p:ext uri="{BB962C8B-B14F-4D97-AF65-F5344CB8AC3E}">
        <p14:creationId xmlns:p14="http://schemas.microsoft.com/office/powerpoint/2010/main" val="1051707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27</a:t>
            </a:fld>
            <a:endParaRPr lang="en-US"/>
          </a:p>
        </p:txBody>
      </p:sp>
    </p:spTree>
    <p:extLst>
      <p:ext uri="{BB962C8B-B14F-4D97-AF65-F5344CB8AC3E}">
        <p14:creationId xmlns:p14="http://schemas.microsoft.com/office/powerpoint/2010/main" val="204539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29</a:t>
            </a:fld>
            <a:endParaRPr lang="en-US"/>
          </a:p>
        </p:txBody>
      </p:sp>
    </p:spTree>
    <p:extLst>
      <p:ext uri="{BB962C8B-B14F-4D97-AF65-F5344CB8AC3E}">
        <p14:creationId xmlns:p14="http://schemas.microsoft.com/office/powerpoint/2010/main" val="1705983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30</a:t>
            </a:fld>
            <a:endParaRPr lang="en-US"/>
          </a:p>
        </p:txBody>
      </p:sp>
    </p:spTree>
    <p:extLst>
      <p:ext uri="{BB962C8B-B14F-4D97-AF65-F5344CB8AC3E}">
        <p14:creationId xmlns:p14="http://schemas.microsoft.com/office/powerpoint/2010/main" val="2431456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31</a:t>
            </a:fld>
            <a:endParaRPr lang="en-US"/>
          </a:p>
        </p:txBody>
      </p:sp>
    </p:spTree>
    <p:extLst>
      <p:ext uri="{BB962C8B-B14F-4D97-AF65-F5344CB8AC3E}">
        <p14:creationId xmlns:p14="http://schemas.microsoft.com/office/powerpoint/2010/main" val="3400598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8</a:t>
            </a:fld>
            <a:endParaRPr lang="en-US"/>
          </a:p>
        </p:txBody>
      </p:sp>
    </p:spTree>
    <p:extLst>
      <p:ext uri="{BB962C8B-B14F-4D97-AF65-F5344CB8AC3E}">
        <p14:creationId xmlns:p14="http://schemas.microsoft.com/office/powerpoint/2010/main" val="354242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32</a:t>
            </a:fld>
            <a:endParaRPr lang="en-US"/>
          </a:p>
        </p:txBody>
      </p:sp>
    </p:spTree>
    <p:extLst>
      <p:ext uri="{BB962C8B-B14F-4D97-AF65-F5344CB8AC3E}">
        <p14:creationId xmlns:p14="http://schemas.microsoft.com/office/powerpoint/2010/main" val="935115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0139E861-08AB-5745-B19E-7F6835E2D51B}" type="slidenum">
              <a:rPr lang="en-US" smtClean="0"/>
              <a:t>33</a:t>
            </a:fld>
            <a:endParaRPr lang="en-US"/>
          </a:p>
        </p:txBody>
      </p:sp>
    </p:spTree>
    <p:extLst>
      <p:ext uri="{BB962C8B-B14F-4D97-AF65-F5344CB8AC3E}">
        <p14:creationId xmlns:p14="http://schemas.microsoft.com/office/powerpoint/2010/main" val="3712954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10</a:t>
            </a:fld>
            <a:endParaRPr lang="en-US"/>
          </a:p>
        </p:txBody>
      </p:sp>
    </p:spTree>
    <p:extLst>
      <p:ext uri="{BB962C8B-B14F-4D97-AF65-F5344CB8AC3E}">
        <p14:creationId xmlns:p14="http://schemas.microsoft.com/office/powerpoint/2010/main" val="2574079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12</a:t>
            </a:fld>
            <a:endParaRPr lang="en-US"/>
          </a:p>
        </p:txBody>
      </p:sp>
    </p:spTree>
    <p:extLst>
      <p:ext uri="{BB962C8B-B14F-4D97-AF65-F5344CB8AC3E}">
        <p14:creationId xmlns:p14="http://schemas.microsoft.com/office/powerpoint/2010/main" val="103878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13</a:t>
            </a:fld>
            <a:endParaRPr lang="en-US"/>
          </a:p>
        </p:txBody>
      </p:sp>
    </p:spTree>
    <p:extLst>
      <p:ext uri="{BB962C8B-B14F-4D97-AF65-F5344CB8AC3E}">
        <p14:creationId xmlns:p14="http://schemas.microsoft.com/office/powerpoint/2010/main" val="110404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14</a:t>
            </a:fld>
            <a:endParaRPr lang="en-US"/>
          </a:p>
        </p:txBody>
      </p:sp>
    </p:spTree>
    <p:extLst>
      <p:ext uri="{BB962C8B-B14F-4D97-AF65-F5344CB8AC3E}">
        <p14:creationId xmlns:p14="http://schemas.microsoft.com/office/powerpoint/2010/main" val="4115197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15</a:t>
            </a:fld>
            <a:endParaRPr lang="en-US"/>
          </a:p>
        </p:txBody>
      </p:sp>
    </p:spTree>
    <p:extLst>
      <p:ext uri="{BB962C8B-B14F-4D97-AF65-F5344CB8AC3E}">
        <p14:creationId xmlns:p14="http://schemas.microsoft.com/office/powerpoint/2010/main" val="57473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16</a:t>
            </a:fld>
            <a:endParaRPr lang="en-US"/>
          </a:p>
        </p:txBody>
      </p:sp>
    </p:spTree>
    <p:extLst>
      <p:ext uri="{BB962C8B-B14F-4D97-AF65-F5344CB8AC3E}">
        <p14:creationId xmlns:p14="http://schemas.microsoft.com/office/powerpoint/2010/main" val="111753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9E861-08AB-5745-B19E-7F6835E2D51B}" type="slidenum">
              <a:rPr lang="en-US" smtClean="0"/>
              <a:t>17</a:t>
            </a:fld>
            <a:endParaRPr lang="en-US"/>
          </a:p>
        </p:txBody>
      </p:sp>
    </p:spTree>
    <p:extLst>
      <p:ext uri="{BB962C8B-B14F-4D97-AF65-F5344CB8AC3E}">
        <p14:creationId xmlns:p14="http://schemas.microsoft.com/office/powerpoint/2010/main" val="125929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5BFA-2953-F54C-A06A-C8A776D264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512722C-EF2D-7848-B258-F1F39371B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5FE3354-FDED-9A47-A5B9-A5CDA125A841}"/>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5" name="Footer Placeholder 4">
            <a:extLst>
              <a:ext uri="{FF2B5EF4-FFF2-40B4-BE49-F238E27FC236}">
                <a16:creationId xmlns:a16="http://schemas.microsoft.com/office/drawing/2014/main" id="{7D622400-1936-C04A-8C8F-4AFA09B29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110C3-912A-F046-BD31-E60F67EF8443}"/>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61731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3C93-8E7C-5C43-93C9-332DB5F6B9E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311BF28-5F0D-3041-8532-295D4BFA69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598DD9-A0FB-6640-A1CD-48895C871E3F}"/>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5" name="Footer Placeholder 4">
            <a:extLst>
              <a:ext uri="{FF2B5EF4-FFF2-40B4-BE49-F238E27FC236}">
                <a16:creationId xmlns:a16="http://schemas.microsoft.com/office/drawing/2014/main" id="{322F4067-7515-BA4E-8F0E-0B9B587BD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7B25D-26CF-1C42-9417-3F043F325B98}"/>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83554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4A996B-CCD0-2347-AF97-90A558CE06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06A2BB-37A6-4A45-B319-69B1CF2BDE4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FAD5B4-5340-5A49-BD09-32F54DEB88AC}"/>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5" name="Footer Placeholder 4">
            <a:extLst>
              <a:ext uri="{FF2B5EF4-FFF2-40B4-BE49-F238E27FC236}">
                <a16:creationId xmlns:a16="http://schemas.microsoft.com/office/drawing/2014/main" id="{8BA32123-0523-BC4D-9446-6EEE11E03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CC2F2-08AC-0F4C-94AC-F8BCE88649D7}"/>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64320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CAC2-20A9-5348-A08C-504CEB48F8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4DD8DA-19A7-684A-A4ED-A93DE028685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188A1C-5ED1-6043-8776-DAF9A3E3DF96}"/>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5" name="Footer Placeholder 4">
            <a:extLst>
              <a:ext uri="{FF2B5EF4-FFF2-40B4-BE49-F238E27FC236}">
                <a16:creationId xmlns:a16="http://schemas.microsoft.com/office/drawing/2014/main" id="{8D0E121F-D42C-7648-88D2-D15580CA2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DCEC3-13CF-2B4A-A6AB-751B1AF39949}"/>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54811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7796-2E65-C94D-A3FB-8397444E700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77B28B0-F48C-0B42-ADDF-1D7F9A700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C6A589-0C3B-F742-9F05-0F0ECC984CA6}"/>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5" name="Footer Placeholder 4">
            <a:extLst>
              <a:ext uri="{FF2B5EF4-FFF2-40B4-BE49-F238E27FC236}">
                <a16:creationId xmlns:a16="http://schemas.microsoft.com/office/drawing/2014/main" id="{2A11524C-67A1-0F44-8507-4487BFA70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5FB45-0020-3B41-B4FC-3D5687F428EE}"/>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29980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986E-9603-3443-9AAB-BAFAF39666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9829EB-3B83-8648-BC70-CEE6A1B8B6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13DCBF9-6480-A34F-A8D4-1A781603C7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BA6928F-401D-714C-A9DE-D2E796B18B0B}"/>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6" name="Footer Placeholder 5">
            <a:extLst>
              <a:ext uri="{FF2B5EF4-FFF2-40B4-BE49-F238E27FC236}">
                <a16:creationId xmlns:a16="http://schemas.microsoft.com/office/drawing/2014/main" id="{9782AEA5-70C1-9846-BED4-7F69A195F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8D8B1-4DE3-1A4A-8984-83A463C687AB}"/>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174815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56C9-0134-E94B-936A-01B7D168B4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D25B28B-FE35-AE42-82EE-CC5C4ABF6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FF19A2-E22B-294C-98C6-35245987D2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4C3BD74-DD4A-DA4D-8659-01277396E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1DA54F-3FD5-C845-942D-0A028CD804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EB9E0AD-411D-DA4D-B9F2-58CFAAD298F6}"/>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8" name="Footer Placeholder 7">
            <a:extLst>
              <a:ext uri="{FF2B5EF4-FFF2-40B4-BE49-F238E27FC236}">
                <a16:creationId xmlns:a16="http://schemas.microsoft.com/office/drawing/2014/main" id="{B02367BD-A2CA-CB48-AF0A-604557FBA9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0FAC3-6DEA-9748-98FA-AC4667679680}"/>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5472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B753-1BD1-DB4D-8BE8-9E8556EE341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5662F27-D264-614B-B043-63A663C46C6D}"/>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4" name="Footer Placeholder 3">
            <a:extLst>
              <a:ext uri="{FF2B5EF4-FFF2-40B4-BE49-F238E27FC236}">
                <a16:creationId xmlns:a16="http://schemas.microsoft.com/office/drawing/2014/main" id="{43FE18AB-9413-C740-8E8A-EC8F919D9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0189D7-9E7F-5C45-BD73-EF112FCA362D}"/>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37234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6136C-923F-564B-94B0-D0DA74B311AD}"/>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3" name="Footer Placeholder 2">
            <a:extLst>
              <a:ext uri="{FF2B5EF4-FFF2-40B4-BE49-F238E27FC236}">
                <a16:creationId xmlns:a16="http://schemas.microsoft.com/office/drawing/2014/main" id="{14C8755A-9D92-7842-9F31-18CEFB9A9B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EF1F7B-97CD-F945-823F-11BE7E3C79C2}"/>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75499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4F96-4937-0340-B4AD-25AE959033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3E344C-0F52-1641-BD07-C88E49C66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A12830-12F9-0041-92AB-2B14F08DC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F1C87A-0EB1-4D4E-A7FC-13246D227D59}"/>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6" name="Footer Placeholder 5">
            <a:extLst>
              <a:ext uri="{FF2B5EF4-FFF2-40B4-BE49-F238E27FC236}">
                <a16:creationId xmlns:a16="http://schemas.microsoft.com/office/drawing/2014/main" id="{CB78FB47-143F-5A45-98E6-DF3311E1E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6708D-F57D-724D-9310-3A8263EEE0AA}"/>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258265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8560-5102-634C-8894-90571D576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A06865B-73C2-EA4D-A61A-DE281E40E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E0DC41-E81A-214D-9ED5-5D1EFE84D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C58BE0-455B-7F4D-99BF-20DE89ACEBC8}"/>
              </a:ext>
            </a:extLst>
          </p:cNvPr>
          <p:cNvSpPr>
            <a:spLocks noGrp="1"/>
          </p:cNvSpPr>
          <p:nvPr>
            <p:ph type="dt" sz="half" idx="10"/>
          </p:nvPr>
        </p:nvSpPr>
        <p:spPr/>
        <p:txBody>
          <a:bodyPr/>
          <a:lstStyle/>
          <a:p>
            <a:fld id="{5F4A8301-08ED-A747-885F-9B94EADE5C4A}" type="datetimeFigureOut">
              <a:rPr lang="en-US" smtClean="0"/>
              <a:t>1/24/22</a:t>
            </a:fld>
            <a:endParaRPr lang="en-US"/>
          </a:p>
        </p:txBody>
      </p:sp>
      <p:sp>
        <p:nvSpPr>
          <p:cNvPr id="6" name="Footer Placeholder 5">
            <a:extLst>
              <a:ext uri="{FF2B5EF4-FFF2-40B4-BE49-F238E27FC236}">
                <a16:creationId xmlns:a16="http://schemas.microsoft.com/office/drawing/2014/main" id="{38CDB9DA-81B9-4C45-A444-21571D038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0794E-B324-8847-BC17-995048C6CA9F}"/>
              </a:ext>
            </a:extLst>
          </p:cNvPr>
          <p:cNvSpPr>
            <a:spLocks noGrp="1"/>
          </p:cNvSpPr>
          <p:nvPr>
            <p:ph type="sldNum" sz="quarter" idx="12"/>
          </p:nvPr>
        </p:nvSpPr>
        <p:spPr/>
        <p:txBody>
          <a:bodyPr/>
          <a:lstStyle/>
          <a:p>
            <a:fld id="{08A6CDB5-C985-4C4D-8660-89CD2A234225}" type="slidenum">
              <a:rPr lang="en-US" smtClean="0"/>
              <a:t>‹#›</a:t>
            </a:fld>
            <a:endParaRPr lang="en-US"/>
          </a:p>
        </p:txBody>
      </p:sp>
    </p:spTree>
    <p:extLst>
      <p:ext uri="{BB962C8B-B14F-4D97-AF65-F5344CB8AC3E}">
        <p14:creationId xmlns:p14="http://schemas.microsoft.com/office/powerpoint/2010/main" val="85057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D4F85-1D2F-B044-8228-5E1C30995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0CD52D-F94E-B74D-88EE-9BB5DFF0E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42D435-1A67-FA40-BEE1-2E0A7E97A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A8301-08ED-A747-885F-9B94EADE5C4A}" type="datetimeFigureOut">
              <a:rPr lang="en-US" smtClean="0"/>
              <a:t>1/24/22</a:t>
            </a:fld>
            <a:endParaRPr lang="en-US"/>
          </a:p>
        </p:txBody>
      </p:sp>
      <p:sp>
        <p:nvSpPr>
          <p:cNvPr id="5" name="Footer Placeholder 4">
            <a:extLst>
              <a:ext uri="{FF2B5EF4-FFF2-40B4-BE49-F238E27FC236}">
                <a16:creationId xmlns:a16="http://schemas.microsoft.com/office/drawing/2014/main" id="{60DF1A13-9EC6-9348-B5C1-A2768DB3F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68DA9-6AC1-2942-B2D3-5110F192D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6CDB5-C985-4C4D-8660-89CD2A234225}" type="slidenum">
              <a:rPr lang="en-US" smtClean="0"/>
              <a:t>‹#›</a:t>
            </a:fld>
            <a:endParaRPr lang="en-US"/>
          </a:p>
        </p:txBody>
      </p:sp>
      <p:sp>
        <p:nvSpPr>
          <p:cNvPr id="8" name="TextBox 7">
            <a:extLst>
              <a:ext uri="{FF2B5EF4-FFF2-40B4-BE49-F238E27FC236}">
                <a16:creationId xmlns:a16="http://schemas.microsoft.com/office/drawing/2014/main" id="{C256F5F0-5874-2B40-9E2D-FAFFC2E60F6B}"/>
              </a:ext>
            </a:extLst>
          </p:cNvPr>
          <p:cNvSpPr txBox="1"/>
          <p:nvPr userDrawn="1">
            <p:extLst>
              <p:ext uri="{1162E1C5-73C7-4A58-AE30-91384D911F3F}">
                <p184:classification xmlns:p184="http://schemas.microsoft.com/office/powerpoint/2018/4/main" val="ftr"/>
              </p:ext>
            </p:extLst>
          </p:nvPr>
        </p:nvSpPr>
        <p:spPr>
          <a:xfrm>
            <a:off x="5325237" y="6705600"/>
            <a:ext cx="1385888" cy="152400"/>
          </a:xfrm>
          <a:prstGeom prst="rect">
            <a:avLst/>
          </a:prstGeom>
        </p:spPr>
        <p:txBody>
          <a:bodyPr horzOverflow="overflow" lIns="0" tIns="0" rIns="0" bIns="0">
            <a:spAutoFit/>
          </a:bodyPr>
          <a:lstStyle/>
          <a:p>
            <a:pPr algn="ctr"/>
            <a:r>
              <a:rPr lang="en-US" sz="1000">
                <a:solidFill>
                  <a:srgbClr val="000000"/>
                </a:solidFill>
                <a:latin typeface="Calibri" panose="020F0502020204030204" pitchFamily="34" charset="0"/>
                <a:cs typeface="Calibri" panose="020F0502020204030204" pitchFamily="34" charset="0"/>
              </a:rPr>
              <a:t>Classification: Confidential</a:t>
            </a:r>
          </a:p>
        </p:txBody>
      </p:sp>
    </p:spTree>
    <p:extLst>
      <p:ext uri="{BB962C8B-B14F-4D97-AF65-F5344CB8AC3E}">
        <p14:creationId xmlns:p14="http://schemas.microsoft.com/office/powerpoint/2010/main" val="581842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2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chart" Target="../charts/chart16.xml"/></Relationships>
</file>

<file path=ppt/slides/_rels/slide2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24.xml"/></Relationships>
</file>

<file path=ppt/slides/_rels/slide31.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hart" Target="../charts/chart26.xml"/></Relationships>
</file>

<file path=ppt/slides/_rels/slide3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chart" Target="../charts/char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D98B-EEEA-9547-860A-8A28DB4D5F8E}"/>
              </a:ext>
            </a:extLst>
          </p:cNvPr>
          <p:cNvSpPr>
            <a:spLocks noGrp="1"/>
          </p:cNvSpPr>
          <p:nvPr>
            <p:ph type="ctrTitle"/>
          </p:nvPr>
        </p:nvSpPr>
        <p:spPr/>
        <p:txBody>
          <a:bodyPr/>
          <a:lstStyle/>
          <a:p>
            <a:r>
              <a:rPr lang="en-US" dirty="0"/>
              <a:t>Bravo’s search interest performance in South Africa</a:t>
            </a:r>
          </a:p>
        </p:txBody>
      </p:sp>
      <p:sp>
        <p:nvSpPr>
          <p:cNvPr id="3" name="Subtitle 2">
            <a:extLst>
              <a:ext uri="{FF2B5EF4-FFF2-40B4-BE49-F238E27FC236}">
                <a16:creationId xmlns:a16="http://schemas.microsoft.com/office/drawing/2014/main" id="{493F6F0A-D521-4341-B1C3-86BD030FF1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42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6">
            <a:extLst>
              <a:ext uri="{FF2B5EF4-FFF2-40B4-BE49-F238E27FC236}">
                <a16:creationId xmlns:a16="http://schemas.microsoft.com/office/drawing/2014/main" id="{02D5E7CD-D069-CC43-868B-5A6D355E91CB}"/>
              </a:ext>
            </a:extLst>
          </p:cNvPr>
          <p:cNvGraphicFramePr>
            <a:graphicFrameLocks noGrp="1"/>
          </p:cNvGraphicFramePr>
          <p:nvPr>
            <p:ph sz="half" idx="2"/>
            <p:extLst>
              <p:ext uri="{D42A27DB-BD31-4B8C-83A1-F6EECF244321}">
                <p14:modId xmlns:p14="http://schemas.microsoft.com/office/powerpoint/2010/main" val="440507936"/>
              </p:ext>
            </p:extLst>
          </p:nvPr>
        </p:nvGraphicFramePr>
        <p:xfrm>
          <a:off x="6172200"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Bravo vs. competitors search interest</a:t>
            </a:r>
            <a:br>
              <a:rPr lang="en-US" sz="2800" dirty="0">
                <a:solidFill>
                  <a:prstClr val="black"/>
                </a:solidFill>
              </a:rPr>
            </a:br>
            <a:r>
              <a:rPr lang="en-US" sz="2000" dirty="0">
                <a:solidFill>
                  <a:prstClr val="black"/>
                </a:solidFill>
              </a:rPr>
              <a:t>(Search interest levels have been indexed to 2017 for both Bravo and their competitors)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544012"/>
          </a:xfrm>
          <a:prstGeom prst="rect">
            <a:avLst/>
          </a:prstGeom>
          <a:solidFill>
            <a:schemeClr val="tx1"/>
          </a:solidFill>
        </p:spPr>
        <p:txBody>
          <a:bodyPr wrap="square" rtlCol="0">
            <a:spAutoFit/>
          </a:bodyPr>
          <a:lstStyle/>
          <a:p>
            <a:pPr marL="285750" indent="-285750">
              <a:spcAft>
                <a:spcPts val="200"/>
              </a:spcAft>
              <a:buFont typeface="Arial" panose="020B0604020202020204" pitchFamily="34" charset="0"/>
              <a:buChar char="•"/>
            </a:pPr>
            <a:r>
              <a:rPr lang="en-US" sz="1300" dirty="0">
                <a:solidFill>
                  <a:schemeClr val="bg1"/>
                </a:solidFill>
              </a:rPr>
              <a:t>Bravo has consistently grown </a:t>
            </a:r>
            <a:r>
              <a:rPr lang="en-US" sz="1300" b="1" dirty="0">
                <a:solidFill>
                  <a:schemeClr val="bg1"/>
                </a:solidFill>
              </a:rPr>
              <a:t>(+12.5% p.a.) </a:t>
            </a:r>
            <a:r>
              <a:rPr lang="en-US" sz="1300" dirty="0">
                <a:solidFill>
                  <a:schemeClr val="bg1"/>
                </a:solidFill>
              </a:rPr>
              <a:t>leading to a </a:t>
            </a:r>
            <a:r>
              <a:rPr lang="en-US" sz="1300" b="1" dirty="0">
                <a:solidFill>
                  <a:schemeClr val="bg1"/>
                </a:solidFill>
              </a:rPr>
              <a:t>60%</a:t>
            </a:r>
            <a:r>
              <a:rPr lang="en-US" sz="1300" dirty="0">
                <a:solidFill>
                  <a:schemeClr val="bg1"/>
                </a:solidFill>
              </a:rPr>
              <a:t> growth in search interest over the past 5 years while their competitors experienced more modest growth </a:t>
            </a:r>
            <a:r>
              <a:rPr lang="en-US" sz="1300" b="1" dirty="0">
                <a:solidFill>
                  <a:schemeClr val="bg1"/>
                </a:solidFill>
              </a:rPr>
              <a:t>(+5.5% p.a.) </a:t>
            </a:r>
            <a:r>
              <a:rPr lang="en-US" sz="1300" dirty="0">
                <a:solidFill>
                  <a:schemeClr val="bg1"/>
                </a:solidFill>
              </a:rPr>
              <a:t>leading to an overall growth of </a:t>
            </a:r>
            <a:r>
              <a:rPr lang="en-US" sz="1300" b="1" dirty="0">
                <a:solidFill>
                  <a:schemeClr val="bg1"/>
                </a:solidFill>
              </a:rPr>
              <a:t>24%</a:t>
            </a:r>
          </a:p>
          <a:p>
            <a:pPr marL="285750" indent="-285750">
              <a:spcAft>
                <a:spcPts val="200"/>
              </a:spcAft>
              <a:buFont typeface="Arial" panose="020B0604020202020204" pitchFamily="34" charset="0"/>
              <a:buChar char="•"/>
            </a:pPr>
            <a:r>
              <a:rPr lang="en-US" sz="1300" dirty="0">
                <a:solidFill>
                  <a:schemeClr val="bg1"/>
                </a:solidFill>
              </a:rPr>
              <a:t>The primary driver of the difference was Bravo’s continued growth since 2019 while their competitors experienced two years of consecutive declines</a:t>
            </a:r>
          </a:p>
          <a:p>
            <a:pPr marL="285750" indent="-285750">
              <a:spcAft>
                <a:spcPts val="200"/>
              </a:spcAft>
              <a:buFont typeface="Arial" panose="020B0604020202020204" pitchFamily="34" charset="0"/>
              <a:buChar char="•"/>
            </a:pPr>
            <a:r>
              <a:rPr lang="en-US" sz="1300" dirty="0">
                <a:solidFill>
                  <a:schemeClr val="bg1"/>
                </a:solidFill>
              </a:rPr>
              <a:t>Bravo’s strong performance has ensured overall national interest increased year-on-year through capturing the losses of their competitors</a:t>
            </a:r>
          </a:p>
        </p:txBody>
      </p: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50810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300" dirty="0">
                <a:solidFill>
                  <a:schemeClr val="bg1"/>
                </a:solidFill>
              </a:rPr>
              <a:t>Over the past 5 years Bravo increased its share of search interest </a:t>
            </a:r>
            <a:r>
              <a:rPr lang="en-US" sz="1300" b="1" dirty="0">
                <a:solidFill>
                  <a:schemeClr val="bg1"/>
                </a:solidFill>
              </a:rPr>
              <a:t>(+17%) </a:t>
            </a:r>
            <a:r>
              <a:rPr lang="en-US" sz="1300" dirty="0">
                <a:solidFill>
                  <a:schemeClr val="bg1"/>
                </a:solidFill>
              </a:rPr>
              <a:t>from </a:t>
            </a:r>
            <a:r>
              <a:rPr lang="en-US" sz="1300" b="1" dirty="0">
                <a:solidFill>
                  <a:schemeClr val="bg1"/>
                </a:solidFill>
              </a:rPr>
              <a:t>35% </a:t>
            </a:r>
            <a:r>
              <a:rPr lang="en-US" sz="1300" dirty="0">
                <a:solidFill>
                  <a:schemeClr val="bg1"/>
                </a:solidFill>
              </a:rPr>
              <a:t>in 2017 to </a:t>
            </a:r>
            <a:r>
              <a:rPr lang="en-US" sz="1300" b="1" dirty="0">
                <a:solidFill>
                  <a:schemeClr val="bg1"/>
                </a:solidFill>
              </a:rPr>
              <a:t>41% </a:t>
            </a:r>
            <a:r>
              <a:rPr lang="en-US" sz="1300" dirty="0">
                <a:solidFill>
                  <a:schemeClr val="bg1"/>
                </a:solidFill>
              </a:rPr>
              <a:t>in 2021</a:t>
            </a:r>
          </a:p>
          <a:p>
            <a:pPr marL="285750" indent="-285750">
              <a:buFont typeface="Arial" panose="020B0604020202020204" pitchFamily="34" charset="0"/>
              <a:buChar char="•"/>
            </a:pPr>
            <a:r>
              <a:rPr lang="en-US" sz="1300" dirty="0">
                <a:solidFill>
                  <a:schemeClr val="bg1"/>
                </a:solidFill>
              </a:rPr>
              <a:t>Bravo’s gains are attributable to consistent year-on-year growth in interest</a:t>
            </a:r>
          </a:p>
          <a:p>
            <a:pPr marL="285750" indent="-285750">
              <a:buFont typeface="Arial" panose="020B0604020202020204" pitchFamily="34" charset="0"/>
              <a:buChar char="•"/>
            </a:pPr>
            <a:r>
              <a:rPr lang="en-US" sz="1300" dirty="0">
                <a:solidFill>
                  <a:schemeClr val="bg1"/>
                </a:solidFill>
              </a:rPr>
              <a:t>Although Bravo lost share of interest in 2018 due to significant competitor search interest growth </a:t>
            </a:r>
            <a:r>
              <a:rPr lang="en-US" sz="1300" b="1" dirty="0">
                <a:solidFill>
                  <a:schemeClr val="bg1"/>
                </a:solidFill>
              </a:rPr>
              <a:t>(+15%) </a:t>
            </a:r>
            <a:r>
              <a:rPr lang="en-US" sz="1300" dirty="0">
                <a:solidFill>
                  <a:schemeClr val="bg1"/>
                </a:solidFill>
              </a:rPr>
              <a:t>exceeding their own </a:t>
            </a:r>
            <a:r>
              <a:rPr lang="en-US" sz="1300" b="1" dirty="0">
                <a:solidFill>
                  <a:schemeClr val="bg1"/>
                </a:solidFill>
              </a:rPr>
              <a:t>(+11%) </a:t>
            </a:r>
            <a:r>
              <a:rPr lang="en-US" sz="1300" dirty="0">
                <a:solidFill>
                  <a:schemeClr val="bg1"/>
                </a:solidFill>
              </a:rPr>
              <a:t>they recovered in subsequent years as they saw their share of interest increase for 3 consecutive years</a:t>
            </a:r>
            <a:endParaRPr lang="en-US" sz="1400" dirty="0"/>
          </a:p>
        </p:txBody>
      </p:sp>
      <p:grpSp>
        <p:nvGrpSpPr>
          <p:cNvPr id="23" name="Group 22">
            <a:extLst>
              <a:ext uri="{FF2B5EF4-FFF2-40B4-BE49-F238E27FC236}">
                <a16:creationId xmlns:a16="http://schemas.microsoft.com/office/drawing/2014/main" id="{5F075481-A143-ED43-8BE0-D07966019567}"/>
              </a:ext>
            </a:extLst>
          </p:cNvPr>
          <p:cNvGrpSpPr/>
          <p:nvPr/>
        </p:nvGrpSpPr>
        <p:grpSpPr>
          <a:xfrm>
            <a:off x="7880500" y="2153848"/>
            <a:ext cx="609600" cy="411480"/>
            <a:chOff x="0" y="18836"/>
            <a:chExt cx="609600" cy="419174"/>
          </a:xfrm>
        </p:grpSpPr>
        <p:sp>
          <p:nvSpPr>
            <p:cNvPr id="33" name="Teardrop 32">
              <a:extLst>
                <a:ext uri="{FF2B5EF4-FFF2-40B4-BE49-F238E27FC236}">
                  <a16:creationId xmlns:a16="http://schemas.microsoft.com/office/drawing/2014/main" id="{E3B222E7-02AF-964B-8A68-B37688BF3718}"/>
                </a:ext>
              </a:extLst>
            </p:cNvPr>
            <p:cNvSpPr>
              <a:spLocks noChangeAspect="1"/>
            </p:cNvSpPr>
            <p:nvPr/>
          </p:nvSpPr>
          <p:spPr>
            <a:xfrm rot="8100000">
              <a:off x="94795" y="18836"/>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74">
              <a:extLst>
                <a:ext uri="{FF2B5EF4-FFF2-40B4-BE49-F238E27FC236}">
                  <a16:creationId xmlns:a16="http://schemas.microsoft.com/office/drawing/2014/main" id="{BD80B165-3BAF-494B-BAF8-3B1CD3042F8E}"/>
                </a:ext>
              </a:extLst>
            </p:cNvPr>
            <p:cNvSpPr txBox="1"/>
            <p:nvPr/>
          </p:nvSpPr>
          <p:spPr>
            <a:xfrm>
              <a:off x="0" y="8580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09CD1E7-82DD-0B44-9AAA-F8AE05E3E502}" type="TxLink">
                <a:rPr lang="en-US" sz="1000" b="0" i="0" u="none" strike="noStrike">
                  <a:solidFill>
                    <a:srgbClr val="000000"/>
                  </a:solidFill>
                  <a:latin typeface="Calibri"/>
                  <a:cs typeface="Calibri"/>
                </a:rPr>
                <a:pPr algn="ctr"/>
                <a:t>-2.3%</a:t>
              </a:fld>
              <a:endParaRPr lang="en-GB" sz="900"/>
            </a:p>
          </p:txBody>
        </p:sp>
      </p:grpSp>
      <p:grpSp>
        <p:nvGrpSpPr>
          <p:cNvPr id="24" name="Group 23">
            <a:extLst>
              <a:ext uri="{FF2B5EF4-FFF2-40B4-BE49-F238E27FC236}">
                <a16:creationId xmlns:a16="http://schemas.microsoft.com/office/drawing/2014/main" id="{BFEB8050-ED12-844C-B153-8AD633EF36E7}"/>
              </a:ext>
            </a:extLst>
          </p:cNvPr>
          <p:cNvGrpSpPr/>
          <p:nvPr/>
        </p:nvGrpSpPr>
        <p:grpSpPr>
          <a:xfrm>
            <a:off x="9609604" y="1902740"/>
            <a:ext cx="609600" cy="411480"/>
            <a:chOff x="1422400" y="0"/>
            <a:chExt cx="609600" cy="419174"/>
          </a:xfrm>
        </p:grpSpPr>
        <p:sp>
          <p:nvSpPr>
            <p:cNvPr id="31" name="Teardrop 30">
              <a:extLst>
                <a:ext uri="{FF2B5EF4-FFF2-40B4-BE49-F238E27FC236}">
                  <a16:creationId xmlns:a16="http://schemas.microsoft.com/office/drawing/2014/main" id="{C19C49DF-85B1-6543-8D73-72AE0FF73005}"/>
                </a:ext>
              </a:extLst>
            </p:cNvPr>
            <p:cNvSpPr>
              <a:spLocks noChangeAspect="1"/>
            </p:cNvSpPr>
            <p:nvPr/>
          </p:nvSpPr>
          <p:spPr>
            <a:xfrm rot="8100000">
              <a:off x="1517195" y="0"/>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2" name="TextBox 77">
              <a:extLst>
                <a:ext uri="{FF2B5EF4-FFF2-40B4-BE49-F238E27FC236}">
                  <a16:creationId xmlns:a16="http://schemas.microsoft.com/office/drawing/2014/main" id="{447EF231-8C13-B642-8E1B-653661BA872C}"/>
                </a:ext>
              </a:extLst>
            </p:cNvPr>
            <p:cNvSpPr txBox="1"/>
            <p:nvPr/>
          </p:nvSpPr>
          <p:spPr>
            <a:xfrm>
              <a:off x="1422400" y="6696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+11.2%</a:t>
              </a:r>
              <a:endParaRPr lang="en-GB" sz="900"/>
            </a:p>
          </p:txBody>
        </p:sp>
      </p:grpSp>
      <p:grpSp>
        <p:nvGrpSpPr>
          <p:cNvPr id="25" name="Group 24">
            <a:extLst>
              <a:ext uri="{FF2B5EF4-FFF2-40B4-BE49-F238E27FC236}">
                <a16:creationId xmlns:a16="http://schemas.microsoft.com/office/drawing/2014/main" id="{1BC9463F-6FB0-E241-8661-B2974EBC79F9}"/>
              </a:ext>
            </a:extLst>
          </p:cNvPr>
          <p:cNvGrpSpPr/>
          <p:nvPr/>
        </p:nvGrpSpPr>
        <p:grpSpPr>
          <a:xfrm>
            <a:off x="8750324" y="2106856"/>
            <a:ext cx="609600" cy="411480"/>
            <a:chOff x="668676" y="31108"/>
            <a:chExt cx="609600" cy="419174"/>
          </a:xfrm>
        </p:grpSpPr>
        <p:sp>
          <p:nvSpPr>
            <p:cNvPr id="29" name="Teardrop 28">
              <a:extLst>
                <a:ext uri="{FF2B5EF4-FFF2-40B4-BE49-F238E27FC236}">
                  <a16:creationId xmlns:a16="http://schemas.microsoft.com/office/drawing/2014/main" id="{408788D2-ABE7-134F-A14C-684552C49463}"/>
                </a:ext>
              </a:extLst>
            </p:cNvPr>
            <p:cNvSpPr>
              <a:spLocks noChangeAspect="1"/>
            </p:cNvSpPr>
            <p:nvPr/>
          </p:nvSpPr>
          <p:spPr>
            <a:xfrm rot="8100000">
              <a:off x="763471" y="31108"/>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0" name="TextBox 80">
              <a:extLst>
                <a:ext uri="{FF2B5EF4-FFF2-40B4-BE49-F238E27FC236}">
                  <a16:creationId xmlns:a16="http://schemas.microsoft.com/office/drawing/2014/main" id="{896ED9F8-4941-3F41-8E8E-383631E61AF4}"/>
                </a:ext>
              </a:extLst>
            </p:cNvPr>
            <p:cNvSpPr txBox="1"/>
            <p:nvPr/>
          </p:nvSpPr>
          <p:spPr>
            <a:xfrm>
              <a:off x="668676" y="98075"/>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+2.6%</a:t>
              </a:r>
              <a:endParaRPr lang="en-GB" sz="900"/>
            </a:p>
          </p:txBody>
        </p:sp>
      </p:grpSp>
      <p:grpSp>
        <p:nvGrpSpPr>
          <p:cNvPr id="38" name="Group 37">
            <a:extLst>
              <a:ext uri="{FF2B5EF4-FFF2-40B4-BE49-F238E27FC236}">
                <a16:creationId xmlns:a16="http://schemas.microsoft.com/office/drawing/2014/main" id="{FF707081-24EC-2348-BC12-2559FB7C7471}"/>
              </a:ext>
            </a:extLst>
          </p:cNvPr>
          <p:cNvGrpSpPr/>
          <p:nvPr/>
        </p:nvGrpSpPr>
        <p:grpSpPr>
          <a:xfrm>
            <a:off x="10476126" y="1814639"/>
            <a:ext cx="609600" cy="411480"/>
            <a:chOff x="0" y="0"/>
            <a:chExt cx="609600" cy="419174"/>
          </a:xfrm>
        </p:grpSpPr>
        <p:sp>
          <p:nvSpPr>
            <p:cNvPr id="39" name="Teardrop 38">
              <a:extLst>
                <a:ext uri="{FF2B5EF4-FFF2-40B4-BE49-F238E27FC236}">
                  <a16:creationId xmlns:a16="http://schemas.microsoft.com/office/drawing/2014/main" id="{685B2328-5F21-3E46-8DEE-ACB1C8ACB525}"/>
                </a:ext>
              </a:extLst>
            </p:cNvPr>
            <p:cNvSpPr>
              <a:spLocks noChangeAspect="1"/>
            </p:cNvSpPr>
            <p:nvPr/>
          </p:nvSpPr>
          <p:spPr>
            <a:xfrm rot="8100000">
              <a:off x="94795" y="0"/>
              <a:ext cx="419626" cy="419174"/>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0" name="TextBox 83">
              <a:extLst>
                <a:ext uri="{FF2B5EF4-FFF2-40B4-BE49-F238E27FC236}">
                  <a16:creationId xmlns:a16="http://schemas.microsoft.com/office/drawing/2014/main" id="{318D1221-25FC-CA4E-B7B5-B92CCE39A86D}"/>
                </a:ext>
              </a:extLst>
            </p:cNvPr>
            <p:cNvSpPr txBox="1"/>
            <p:nvPr/>
          </p:nvSpPr>
          <p:spPr>
            <a:xfrm>
              <a:off x="0" y="6696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+5.3%</a:t>
              </a:r>
              <a:endParaRPr lang="en-GB" sz="900"/>
            </a:p>
          </p:txBody>
        </p:sp>
      </p:grpSp>
      <p:grpSp>
        <p:nvGrpSpPr>
          <p:cNvPr id="41" name="Group 40">
            <a:extLst>
              <a:ext uri="{FF2B5EF4-FFF2-40B4-BE49-F238E27FC236}">
                <a16:creationId xmlns:a16="http://schemas.microsoft.com/office/drawing/2014/main" id="{F52DFB95-5A52-8747-8DE1-EF6E06BFCDE5}"/>
              </a:ext>
            </a:extLst>
          </p:cNvPr>
          <p:cNvGrpSpPr/>
          <p:nvPr/>
        </p:nvGrpSpPr>
        <p:grpSpPr>
          <a:xfrm>
            <a:off x="2288271" y="2400186"/>
            <a:ext cx="637712" cy="370637"/>
            <a:chOff x="0" y="0"/>
            <a:chExt cx="609600" cy="364752"/>
          </a:xfrm>
        </p:grpSpPr>
        <p:sp>
          <p:nvSpPr>
            <p:cNvPr id="63" name="Teardrop 62">
              <a:extLst>
                <a:ext uri="{FF2B5EF4-FFF2-40B4-BE49-F238E27FC236}">
                  <a16:creationId xmlns:a16="http://schemas.microsoft.com/office/drawing/2014/main" id="{E03F57AB-9ABC-3944-A804-73290B697F40}"/>
                </a:ext>
              </a:extLst>
            </p:cNvPr>
            <p:cNvSpPr>
              <a:spLocks noChangeAspect="1"/>
            </p:cNvSpPr>
            <p:nvPr/>
          </p:nvSpPr>
          <p:spPr>
            <a:xfrm rot="8100000">
              <a:off x="117499" y="0"/>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4" name="TextBox 86">
              <a:extLst>
                <a:ext uri="{FF2B5EF4-FFF2-40B4-BE49-F238E27FC236}">
                  <a16:creationId xmlns:a16="http://schemas.microsoft.com/office/drawing/2014/main" id="{94E28689-5963-CF4C-88C6-EFB673D6077D}"/>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+15%</a:t>
              </a:r>
              <a:endParaRPr lang="en-GB" sz="600" dirty="0"/>
            </a:p>
          </p:txBody>
        </p:sp>
      </p:grpSp>
      <p:grpSp>
        <p:nvGrpSpPr>
          <p:cNvPr id="42" name="Group 41">
            <a:extLst>
              <a:ext uri="{FF2B5EF4-FFF2-40B4-BE49-F238E27FC236}">
                <a16:creationId xmlns:a16="http://schemas.microsoft.com/office/drawing/2014/main" id="{4FDE3167-DD0B-CB4A-97AB-F6341F0737BE}"/>
              </a:ext>
            </a:extLst>
          </p:cNvPr>
          <p:cNvGrpSpPr/>
          <p:nvPr/>
        </p:nvGrpSpPr>
        <p:grpSpPr>
          <a:xfrm>
            <a:off x="2687128" y="2456024"/>
            <a:ext cx="637712" cy="370637"/>
            <a:chOff x="510606" y="22143"/>
            <a:chExt cx="609600" cy="364752"/>
          </a:xfrm>
        </p:grpSpPr>
        <p:sp>
          <p:nvSpPr>
            <p:cNvPr id="61" name="Teardrop 60">
              <a:extLst>
                <a:ext uri="{FF2B5EF4-FFF2-40B4-BE49-F238E27FC236}">
                  <a16:creationId xmlns:a16="http://schemas.microsoft.com/office/drawing/2014/main" id="{D21D4E80-E428-3045-90B9-49458FEB67E5}"/>
                </a:ext>
              </a:extLst>
            </p:cNvPr>
            <p:cNvSpPr>
              <a:spLocks noChangeAspect="1"/>
            </p:cNvSpPr>
            <p:nvPr/>
          </p:nvSpPr>
          <p:spPr>
            <a:xfrm rot="8100000">
              <a:off x="628105" y="22143"/>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2" name="TextBox 89">
              <a:extLst>
                <a:ext uri="{FF2B5EF4-FFF2-40B4-BE49-F238E27FC236}">
                  <a16:creationId xmlns:a16="http://schemas.microsoft.com/office/drawing/2014/main" id="{E969A306-1188-7241-9AE9-5B73F442C793}"/>
                </a:ext>
              </a:extLst>
            </p:cNvPr>
            <p:cNvSpPr txBox="1"/>
            <p:nvPr/>
          </p:nvSpPr>
          <p:spPr>
            <a:xfrm>
              <a:off x="510606" y="3308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+11%</a:t>
              </a:r>
              <a:endParaRPr lang="en-GB" sz="600"/>
            </a:p>
          </p:txBody>
        </p:sp>
      </p:grpSp>
      <p:grpSp>
        <p:nvGrpSpPr>
          <p:cNvPr id="43" name="Group 42">
            <a:extLst>
              <a:ext uri="{FF2B5EF4-FFF2-40B4-BE49-F238E27FC236}">
                <a16:creationId xmlns:a16="http://schemas.microsoft.com/office/drawing/2014/main" id="{0617E20D-7158-A34B-A404-35866EB8452E}"/>
              </a:ext>
            </a:extLst>
          </p:cNvPr>
          <p:cNvGrpSpPr/>
          <p:nvPr/>
        </p:nvGrpSpPr>
        <p:grpSpPr>
          <a:xfrm>
            <a:off x="3158624" y="2220370"/>
            <a:ext cx="637712" cy="370637"/>
            <a:chOff x="1379417" y="22577"/>
            <a:chExt cx="609600" cy="364752"/>
          </a:xfrm>
        </p:grpSpPr>
        <p:sp>
          <p:nvSpPr>
            <p:cNvPr id="59" name="Teardrop 58">
              <a:extLst>
                <a:ext uri="{FF2B5EF4-FFF2-40B4-BE49-F238E27FC236}">
                  <a16:creationId xmlns:a16="http://schemas.microsoft.com/office/drawing/2014/main" id="{9E7C74E6-D6FF-4445-937A-69F6399F2C38}"/>
                </a:ext>
              </a:extLst>
            </p:cNvPr>
            <p:cNvSpPr>
              <a:spLocks noChangeAspect="1"/>
            </p:cNvSpPr>
            <p:nvPr/>
          </p:nvSpPr>
          <p:spPr>
            <a:xfrm rot="8100000">
              <a:off x="1496916" y="22577"/>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0" name="TextBox 92">
              <a:extLst>
                <a:ext uri="{FF2B5EF4-FFF2-40B4-BE49-F238E27FC236}">
                  <a16:creationId xmlns:a16="http://schemas.microsoft.com/office/drawing/2014/main" id="{4571A3F7-91CE-A24E-B33C-A88CE2229178}"/>
                </a:ext>
              </a:extLst>
            </p:cNvPr>
            <p:cNvSpPr txBox="1"/>
            <p:nvPr/>
          </p:nvSpPr>
          <p:spPr>
            <a:xfrm>
              <a:off x="1379417" y="33517"/>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+11%</a:t>
              </a:r>
              <a:endParaRPr lang="en-GB" sz="600" dirty="0"/>
            </a:p>
          </p:txBody>
        </p:sp>
      </p:grpSp>
      <p:grpSp>
        <p:nvGrpSpPr>
          <p:cNvPr id="44" name="Group 43">
            <a:extLst>
              <a:ext uri="{FF2B5EF4-FFF2-40B4-BE49-F238E27FC236}">
                <a16:creationId xmlns:a16="http://schemas.microsoft.com/office/drawing/2014/main" id="{EB112378-4752-B84E-B5D2-56965830FC95}"/>
              </a:ext>
            </a:extLst>
          </p:cNvPr>
          <p:cNvGrpSpPr/>
          <p:nvPr/>
        </p:nvGrpSpPr>
        <p:grpSpPr>
          <a:xfrm>
            <a:off x="3568347" y="2209771"/>
            <a:ext cx="637712" cy="370637"/>
            <a:chOff x="1911731" y="12156"/>
            <a:chExt cx="609600" cy="364752"/>
          </a:xfrm>
        </p:grpSpPr>
        <p:sp>
          <p:nvSpPr>
            <p:cNvPr id="57" name="Teardrop 56">
              <a:extLst>
                <a:ext uri="{FF2B5EF4-FFF2-40B4-BE49-F238E27FC236}">
                  <a16:creationId xmlns:a16="http://schemas.microsoft.com/office/drawing/2014/main" id="{D7AF2964-4593-F54B-ADC8-BC391050CA49}"/>
                </a:ext>
              </a:extLst>
            </p:cNvPr>
            <p:cNvSpPr>
              <a:spLocks noChangeAspect="1"/>
            </p:cNvSpPr>
            <p:nvPr/>
          </p:nvSpPr>
          <p:spPr>
            <a:xfrm rot="8100000">
              <a:off x="2029230" y="12156"/>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8" name="TextBox 95">
              <a:extLst>
                <a:ext uri="{FF2B5EF4-FFF2-40B4-BE49-F238E27FC236}">
                  <a16:creationId xmlns:a16="http://schemas.microsoft.com/office/drawing/2014/main" id="{2E63B9D5-8D30-F84E-BF59-FB6F6FE06A90}"/>
                </a:ext>
              </a:extLst>
            </p:cNvPr>
            <p:cNvSpPr txBox="1"/>
            <p:nvPr/>
          </p:nvSpPr>
          <p:spPr>
            <a:xfrm>
              <a:off x="1911731" y="23096"/>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600"/>
            </a:p>
          </p:txBody>
        </p:sp>
      </p:grpSp>
      <p:grpSp>
        <p:nvGrpSpPr>
          <p:cNvPr id="45" name="Group 44">
            <a:extLst>
              <a:ext uri="{FF2B5EF4-FFF2-40B4-BE49-F238E27FC236}">
                <a16:creationId xmlns:a16="http://schemas.microsoft.com/office/drawing/2014/main" id="{3245710C-AE43-6943-AACC-0275FC4EA2FD}"/>
              </a:ext>
            </a:extLst>
          </p:cNvPr>
          <p:cNvGrpSpPr/>
          <p:nvPr/>
        </p:nvGrpSpPr>
        <p:grpSpPr>
          <a:xfrm>
            <a:off x="4051948" y="2251110"/>
            <a:ext cx="637712" cy="370637"/>
            <a:chOff x="2769253" y="44721"/>
            <a:chExt cx="609600" cy="364752"/>
          </a:xfrm>
        </p:grpSpPr>
        <p:sp>
          <p:nvSpPr>
            <p:cNvPr id="55" name="Teardrop 54">
              <a:extLst>
                <a:ext uri="{FF2B5EF4-FFF2-40B4-BE49-F238E27FC236}">
                  <a16:creationId xmlns:a16="http://schemas.microsoft.com/office/drawing/2014/main" id="{EC3D8417-43E5-3440-B3C9-6FB098207C6C}"/>
                </a:ext>
              </a:extLst>
            </p:cNvPr>
            <p:cNvSpPr>
              <a:spLocks noChangeAspect="1"/>
            </p:cNvSpPr>
            <p:nvPr/>
          </p:nvSpPr>
          <p:spPr>
            <a:xfrm rot="8100000">
              <a:off x="2886752" y="44721"/>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6" name="TextBox 98">
              <a:extLst>
                <a:ext uri="{FF2B5EF4-FFF2-40B4-BE49-F238E27FC236}">
                  <a16:creationId xmlns:a16="http://schemas.microsoft.com/office/drawing/2014/main" id="{29922FC6-F459-A54E-A0B9-AF0AEDAB9EC9}"/>
                </a:ext>
              </a:extLst>
            </p:cNvPr>
            <p:cNvSpPr txBox="1"/>
            <p:nvPr/>
          </p:nvSpPr>
          <p:spPr>
            <a:xfrm>
              <a:off x="2769253" y="55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600"/>
            </a:p>
          </p:txBody>
        </p:sp>
      </p:grpSp>
      <p:grpSp>
        <p:nvGrpSpPr>
          <p:cNvPr id="46" name="Group 45">
            <a:extLst>
              <a:ext uri="{FF2B5EF4-FFF2-40B4-BE49-F238E27FC236}">
                <a16:creationId xmlns:a16="http://schemas.microsoft.com/office/drawing/2014/main" id="{7B462338-A02C-FE47-8188-5F32006364C3}"/>
              </a:ext>
            </a:extLst>
          </p:cNvPr>
          <p:cNvGrpSpPr/>
          <p:nvPr/>
        </p:nvGrpSpPr>
        <p:grpSpPr>
          <a:xfrm>
            <a:off x="4454165" y="1932230"/>
            <a:ext cx="637712" cy="370637"/>
            <a:chOff x="3301567" y="34300"/>
            <a:chExt cx="609600" cy="364752"/>
          </a:xfrm>
        </p:grpSpPr>
        <p:sp>
          <p:nvSpPr>
            <p:cNvPr id="53" name="Teardrop 52">
              <a:extLst>
                <a:ext uri="{FF2B5EF4-FFF2-40B4-BE49-F238E27FC236}">
                  <a16:creationId xmlns:a16="http://schemas.microsoft.com/office/drawing/2014/main" id="{E895DB74-43F7-8946-B037-42515D4D14C0}"/>
                </a:ext>
              </a:extLst>
            </p:cNvPr>
            <p:cNvSpPr>
              <a:spLocks noChangeAspect="1"/>
            </p:cNvSpPr>
            <p:nvPr/>
          </p:nvSpPr>
          <p:spPr>
            <a:xfrm rot="8100000">
              <a:off x="3419066" y="34300"/>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4" name="TextBox 101">
              <a:extLst>
                <a:ext uri="{FF2B5EF4-FFF2-40B4-BE49-F238E27FC236}">
                  <a16:creationId xmlns:a16="http://schemas.microsoft.com/office/drawing/2014/main" id="{FA8C0705-8706-A743-AF35-81D3C6B0FAD0}"/>
                </a:ext>
              </a:extLst>
            </p:cNvPr>
            <p:cNvSpPr txBox="1"/>
            <p:nvPr/>
          </p:nvSpPr>
          <p:spPr>
            <a:xfrm>
              <a:off x="3301567" y="452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600"/>
            </a:p>
          </p:txBody>
        </p:sp>
      </p:grpSp>
      <p:grpSp>
        <p:nvGrpSpPr>
          <p:cNvPr id="47" name="Group 46">
            <a:extLst>
              <a:ext uri="{FF2B5EF4-FFF2-40B4-BE49-F238E27FC236}">
                <a16:creationId xmlns:a16="http://schemas.microsoft.com/office/drawing/2014/main" id="{3AD5CA15-13F0-5542-8DE6-BAAB3AC778D0}"/>
              </a:ext>
            </a:extLst>
          </p:cNvPr>
          <p:cNvGrpSpPr/>
          <p:nvPr/>
        </p:nvGrpSpPr>
        <p:grpSpPr>
          <a:xfrm>
            <a:off x="4929534" y="2291061"/>
            <a:ext cx="637712" cy="370637"/>
            <a:chOff x="3941995" y="45155"/>
            <a:chExt cx="609600" cy="364752"/>
          </a:xfrm>
        </p:grpSpPr>
        <p:sp>
          <p:nvSpPr>
            <p:cNvPr id="51" name="Teardrop 50">
              <a:extLst>
                <a:ext uri="{FF2B5EF4-FFF2-40B4-BE49-F238E27FC236}">
                  <a16:creationId xmlns:a16="http://schemas.microsoft.com/office/drawing/2014/main" id="{73A6FA58-3F25-9944-885D-03074C750FDD}"/>
                </a:ext>
              </a:extLst>
            </p:cNvPr>
            <p:cNvSpPr>
              <a:spLocks noChangeAspect="1"/>
            </p:cNvSpPr>
            <p:nvPr/>
          </p:nvSpPr>
          <p:spPr>
            <a:xfrm rot="8100000">
              <a:off x="4059494" y="45155"/>
              <a:ext cx="365145" cy="364752"/>
            </a:xfrm>
            <a:prstGeom prst="teardrop">
              <a:avLst/>
            </a:prstGeom>
            <a:noFill/>
            <a:ln w="6350">
              <a:solidFill>
                <a:srgbClr val="3F68A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dirty="0"/>
            </a:p>
          </p:txBody>
        </p:sp>
        <p:sp>
          <p:nvSpPr>
            <p:cNvPr id="52" name="TextBox 104">
              <a:extLst>
                <a:ext uri="{FF2B5EF4-FFF2-40B4-BE49-F238E27FC236}">
                  <a16:creationId xmlns:a16="http://schemas.microsoft.com/office/drawing/2014/main" id="{5B2F12E8-DD29-3A4B-8B54-F6C5555EF28A}"/>
                </a:ext>
              </a:extLst>
            </p:cNvPr>
            <p:cNvSpPr txBox="1"/>
            <p:nvPr/>
          </p:nvSpPr>
          <p:spPr>
            <a:xfrm>
              <a:off x="3941995" y="56095"/>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600"/>
            </a:p>
          </p:txBody>
        </p:sp>
      </p:grpSp>
      <p:grpSp>
        <p:nvGrpSpPr>
          <p:cNvPr id="48" name="Group 47">
            <a:extLst>
              <a:ext uri="{FF2B5EF4-FFF2-40B4-BE49-F238E27FC236}">
                <a16:creationId xmlns:a16="http://schemas.microsoft.com/office/drawing/2014/main" id="{7165727C-802F-BB45-8B71-CB8673CBAC0D}"/>
              </a:ext>
            </a:extLst>
          </p:cNvPr>
          <p:cNvGrpSpPr/>
          <p:nvPr/>
        </p:nvGrpSpPr>
        <p:grpSpPr>
          <a:xfrm>
            <a:off x="5330091" y="1793986"/>
            <a:ext cx="637712" cy="370637"/>
            <a:chOff x="4474309" y="34734"/>
            <a:chExt cx="609600" cy="364752"/>
          </a:xfrm>
        </p:grpSpPr>
        <p:sp>
          <p:nvSpPr>
            <p:cNvPr id="49" name="Teardrop 48">
              <a:extLst>
                <a:ext uri="{FF2B5EF4-FFF2-40B4-BE49-F238E27FC236}">
                  <a16:creationId xmlns:a16="http://schemas.microsoft.com/office/drawing/2014/main" id="{99900468-FE1C-CD46-BF51-41A22C092736}"/>
                </a:ext>
              </a:extLst>
            </p:cNvPr>
            <p:cNvSpPr>
              <a:spLocks noChangeAspect="1"/>
            </p:cNvSpPr>
            <p:nvPr/>
          </p:nvSpPr>
          <p:spPr>
            <a:xfrm rot="8100000">
              <a:off x="4591808" y="34734"/>
              <a:ext cx="365145" cy="364752"/>
            </a:xfrm>
            <a:prstGeom prst="teardrop">
              <a:avLst/>
            </a:prstGeom>
            <a:noFill/>
            <a:ln w="6350">
              <a:solidFill>
                <a:srgbClr val="43B5C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0" name="TextBox 107">
              <a:extLst>
                <a:ext uri="{FF2B5EF4-FFF2-40B4-BE49-F238E27FC236}">
                  <a16:creationId xmlns:a16="http://schemas.microsoft.com/office/drawing/2014/main" id="{31911802-69DD-7B40-8A9F-0FC46D56AFF9}"/>
                </a:ext>
              </a:extLst>
            </p:cNvPr>
            <p:cNvSpPr txBox="1"/>
            <p:nvPr/>
          </p:nvSpPr>
          <p:spPr>
            <a:xfrm>
              <a:off x="4474309" y="45674"/>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+7%</a:t>
              </a:r>
              <a:endParaRPr lang="en-GB" sz="600"/>
            </a:p>
          </p:txBody>
        </p:sp>
      </p:grpSp>
      <p:graphicFrame>
        <p:nvGraphicFramePr>
          <p:cNvPr id="66" name="Content Placeholder 65">
            <a:extLst>
              <a:ext uri="{FF2B5EF4-FFF2-40B4-BE49-F238E27FC236}">
                <a16:creationId xmlns:a16="http://schemas.microsoft.com/office/drawing/2014/main" id="{00000000-0008-0000-0000-000007000000}"/>
              </a:ext>
            </a:extLst>
          </p:cNvPr>
          <p:cNvGraphicFramePr>
            <a:graphicFrameLocks noGrp="1"/>
          </p:cNvGraphicFramePr>
          <p:nvPr>
            <p:ph sz="half" idx="1"/>
          </p:nvPr>
        </p:nvGraphicFramePr>
        <p:xfrm>
          <a:off x="838200" y="1423988"/>
          <a:ext cx="5181600" cy="35988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7969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Analysis by brand</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531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94DB-15EF-734C-944A-ED401C5E0DFB}"/>
              </a:ext>
            </a:extLst>
          </p:cNvPr>
          <p:cNvSpPr>
            <a:spLocks noGrp="1"/>
          </p:cNvSpPr>
          <p:nvPr>
            <p:ph type="title"/>
          </p:nvPr>
        </p:nvSpPr>
        <p:spPr/>
        <p:txBody>
          <a:bodyPr>
            <a:normAutofit/>
          </a:bodyPr>
          <a:lstStyle/>
          <a:p>
            <a:r>
              <a:rPr lang="en-US" sz="2800" b="1" dirty="0">
                <a:solidFill>
                  <a:prstClr val="black"/>
                </a:solidFill>
              </a:rPr>
              <a:t>Overview of mattress brand search interest (2021)</a:t>
            </a:r>
            <a:endParaRPr lang="en-US" dirty="0"/>
          </a:p>
        </p:txBody>
      </p:sp>
      <p:sp>
        <p:nvSpPr>
          <p:cNvPr id="19" name="Rectangle 18">
            <a:extLst>
              <a:ext uri="{FF2B5EF4-FFF2-40B4-BE49-F238E27FC236}">
                <a16:creationId xmlns:a16="http://schemas.microsoft.com/office/drawing/2014/main" id="{A3CD4E34-36C8-1A44-BBA4-1D7502B8AD37}"/>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Brand share of search interest</a:t>
            </a:r>
          </a:p>
        </p:txBody>
      </p:sp>
      <p:sp>
        <p:nvSpPr>
          <p:cNvPr id="20" name="Rectangle 19">
            <a:extLst>
              <a:ext uri="{FF2B5EF4-FFF2-40B4-BE49-F238E27FC236}">
                <a16:creationId xmlns:a16="http://schemas.microsoft.com/office/drawing/2014/main" id="{0D35E658-7F4B-3147-BE30-7D4ABE2AE247}"/>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Interest distribution within Bravo and Competitors</a:t>
            </a:r>
          </a:p>
        </p:txBody>
      </p:sp>
      <p:cxnSp>
        <p:nvCxnSpPr>
          <p:cNvPr id="23" name="Straight Connector 22">
            <a:extLst>
              <a:ext uri="{FF2B5EF4-FFF2-40B4-BE49-F238E27FC236}">
                <a16:creationId xmlns:a16="http://schemas.microsoft.com/office/drawing/2014/main" id="{46F41C23-5D60-8F4A-A85B-1217CA3ACBDC}"/>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5ECF06-364C-6E44-9146-975B39645960}"/>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AA226B-69C7-B048-BFDB-10715F63897A}"/>
              </a:ext>
            </a:extLst>
          </p:cNvPr>
          <p:cNvSpPr txBox="1"/>
          <p:nvPr/>
        </p:nvSpPr>
        <p:spPr>
          <a:xfrm>
            <a:off x="838200" y="6292820"/>
            <a:ext cx="4811486" cy="400110"/>
          </a:xfrm>
          <a:prstGeom prst="rect">
            <a:avLst/>
          </a:prstGeom>
          <a:noFill/>
        </p:spPr>
        <p:txBody>
          <a:bodyPr wrap="square" rtlCol="0">
            <a:spAutoFit/>
          </a:bodyPr>
          <a:lstStyle/>
          <a:p>
            <a:r>
              <a:rPr lang="en-US" sz="1000" dirty="0" err="1">
                <a:solidFill>
                  <a:schemeClr val="tx1">
                    <a:lumMod val="50000"/>
                    <a:lumOff val="50000"/>
                  </a:schemeClr>
                </a:solidFill>
              </a:rPr>
              <a:t>Forgeron</a:t>
            </a:r>
            <a:r>
              <a:rPr lang="en-US" sz="1000" dirty="0">
                <a:solidFill>
                  <a:schemeClr val="tx1">
                    <a:lumMod val="50000"/>
                    <a:lumOff val="50000"/>
                  </a:schemeClr>
                </a:solidFill>
              </a:rPr>
              <a:t>, </a:t>
            </a:r>
            <a:r>
              <a:rPr lang="en-US" sz="1000" dirty="0" err="1">
                <a:solidFill>
                  <a:schemeClr val="tx1">
                    <a:lumMod val="50000"/>
                    <a:lumOff val="50000"/>
                  </a:schemeClr>
                </a:solidFill>
              </a:rPr>
              <a:t>Ashleighs</a:t>
            </a:r>
            <a:r>
              <a:rPr lang="en-US" sz="1000" dirty="0">
                <a:solidFill>
                  <a:schemeClr val="tx1">
                    <a:lumMod val="50000"/>
                    <a:lumOff val="50000"/>
                  </a:schemeClr>
                </a:solidFill>
              </a:rPr>
              <a:t>, Forty Winks, and Dreamland have been excluded from the analysis due to low search volumes</a:t>
            </a:r>
          </a:p>
        </p:txBody>
      </p:sp>
      <p:cxnSp>
        <p:nvCxnSpPr>
          <p:cNvPr id="42" name="Straight Connector 41">
            <a:extLst>
              <a:ext uri="{FF2B5EF4-FFF2-40B4-BE49-F238E27FC236}">
                <a16:creationId xmlns:a16="http://schemas.microsoft.com/office/drawing/2014/main" id="{2790E502-DA39-5045-BC95-66D939C6EC8A}"/>
              </a:ext>
            </a:extLst>
          </p:cNvPr>
          <p:cNvCxnSpPr>
            <a:cxnSpLocks/>
          </p:cNvCxnSpPr>
          <p:nvPr/>
        </p:nvCxnSpPr>
        <p:spPr>
          <a:xfrm>
            <a:off x="6101242" y="1608666"/>
            <a:ext cx="0" cy="4884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a:extLst>
              <a:ext uri="{FF2B5EF4-FFF2-40B4-BE49-F238E27FC236}">
                <a16:creationId xmlns:a16="http://schemas.microsoft.com/office/drawing/2014/main" id="{E50C9315-329B-1540-AE72-5D81C774E6C5}"/>
              </a:ext>
            </a:extLst>
          </p:cNvPr>
          <p:cNvGraphicFramePr>
            <a:graphicFrameLocks noGrp="1"/>
          </p:cNvGraphicFramePr>
          <p:nvPr>
            <p:extLst>
              <p:ext uri="{D42A27DB-BD31-4B8C-83A1-F6EECF244321}">
                <p14:modId xmlns:p14="http://schemas.microsoft.com/office/powerpoint/2010/main" val="2545481772"/>
              </p:ext>
            </p:extLst>
          </p:nvPr>
        </p:nvGraphicFramePr>
        <p:xfrm>
          <a:off x="838200" y="2717270"/>
          <a:ext cx="4925988" cy="2660650"/>
        </p:xfrm>
        <a:graphic>
          <a:graphicData uri="http://schemas.openxmlformats.org/drawingml/2006/table">
            <a:tbl>
              <a:tblPr/>
              <a:tblGrid>
                <a:gridCol w="1126597">
                  <a:extLst>
                    <a:ext uri="{9D8B030D-6E8A-4147-A177-3AD203B41FA5}">
                      <a16:colId xmlns:a16="http://schemas.microsoft.com/office/drawing/2014/main" val="838220480"/>
                    </a:ext>
                  </a:extLst>
                </a:gridCol>
                <a:gridCol w="1281791">
                  <a:extLst>
                    <a:ext uri="{9D8B030D-6E8A-4147-A177-3AD203B41FA5}">
                      <a16:colId xmlns:a16="http://schemas.microsoft.com/office/drawing/2014/main" val="4284451740"/>
                    </a:ext>
                  </a:extLst>
                </a:gridCol>
                <a:gridCol w="890931">
                  <a:extLst>
                    <a:ext uri="{9D8B030D-6E8A-4147-A177-3AD203B41FA5}">
                      <a16:colId xmlns:a16="http://schemas.microsoft.com/office/drawing/2014/main" val="2927151094"/>
                    </a:ext>
                  </a:extLst>
                </a:gridCol>
                <a:gridCol w="1626669">
                  <a:extLst>
                    <a:ext uri="{9D8B030D-6E8A-4147-A177-3AD203B41FA5}">
                      <a16:colId xmlns:a16="http://schemas.microsoft.com/office/drawing/2014/main" val="3269618436"/>
                    </a:ext>
                  </a:extLst>
                </a:gridCol>
              </a:tblGrid>
              <a:tr h="317500">
                <a:tc>
                  <a:txBody>
                    <a:bodyPr/>
                    <a:lstStyle/>
                    <a:p>
                      <a:pPr algn="ctr" fontAlgn="b"/>
                      <a:r>
                        <a:rPr lang="en-ZA" sz="1400" b="0" i="0" u="none" strike="noStrike" dirty="0">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Bravo or other</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834251939"/>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Sealy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521374747"/>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Restonic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20%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85453559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Cloud Nine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695103712"/>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Simmons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011828717"/>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Tempur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896085768"/>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 Assured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700207811"/>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Serta</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15953906"/>
                  </a:ext>
                </a:extLst>
              </a:tr>
              <a:tr h="148485">
                <a:tc>
                  <a:txBody>
                    <a:bodyPr/>
                    <a:lstStyle/>
                    <a:p>
                      <a:pPr algn="l" fontAlgn="ctr"/>
                      <a:r>
                        <a:rPr lang="en-ZA" sz="1200" b="0" i="0" u="none" strike="noStrike" dirty="0">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err="1">
                          <a:solidFill>
                            <a:srgbClr val="000000"/>
                          </a:solidFill>
                          <a:effectLst/>
                          <a:latin typeface="Roboto Light" panose="02000000000000000000" pitchFamily="2" charset="0"/>
                        </a:rPr>
                        <a:t>Edblo</a:t>
                      </a:r>
                      <a:endParaRPr lang="en-ZA" sz="1200" b="0" i="0" u="none" strike="noStrike" dirty="0">
                        <a:solidFill>
                          <a:srgbClr val="000000"/>
                        </a:solidFill>
                        <a:effectLst/>
                        <a:latin typeface="Roboto Light" panose="02000000000000000000" pitchFamily="2" charset="0"/>
                      </a:endParaRP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854934153"/>
                  </a:ext>
                </a:extLst>
              </a:tr>
              <a:tr h="203200">
                <a:tc>
                  <a:txBody>
                    <a:bodyPr/>
                    <a:lstStyle/>
                    <a:p>
                      <a:pPr algn="l" fontAlgn="ctr"/>
                      <a:r>
                        <a:rPr lang="en-ZA" sz="1200" b="0" i="0" u="none" strike="noStrike">
                          <a:solidFill>
                            <a:srgbClr val="000000"/>
                          </a:solidFill>
                          <a:effectLst/>
                          <a:latin typeface="Roboto Light" panose="02000000000000000000" pitchFamily="2" charset="0"/>
                        </a:rPr>
                        <a:t>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Slumberland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6728820"/>
                  </a:ext>
                </a:extLst>
              </a:tr>
              <a:tr h="203200">
                <a:tc>
                  <a:txBody>
                    <a:bodyPr/>
                    <a:lstStyle/>
                    <a:p>
                      <a:pPr algn="l" fontAlgn="ctr"/>
                      <a:r>
                        <a:rPr lang="en-ZA" sz="1200" b="0" i="0" u="none" strike="noStrike">
                          <a:solidFill>
                            <a:srgbClr val="000000"/>
                          </a:solidFill>
                          <a:effectLst/>
                          <a:latin typeface="Roboto Light" panose="02000000000000000000" pitchFamily="2" charset="0"/>
                        </a:rPr>
                        <a:t>10</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King Koil</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Bravo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770242379"/>
                  </a:ext>
                </a:extLst>
              </a:tr>
              <a:tr h="203200">
                <a:tc>
                  <a:txBody>
                    <a:bodyPr/>
                    <a:lstStyle/>
                    <a:p>
                      <a:pPr algn="l" fontAlgn="ctr"/>
                      <a:r>
                        <a:rPr lang="en-ZA" sz="1200" b="0" i="0" u="none" strike="noStrike">
                          <a:solidFill>
                            <a:srgbClr val="000000"/>
                          </a:solidFill>
                          <a:effectLst/>
                          <a:latin typeface="Roboto Light" panose="02000000000000000000" pitchFamily="2" charset="0"/>
                        </a:rPr>
                        <a:t>11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Dunlopillo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Other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681888677"/>
                  </a:ext>
                </a:extLst>
              </a:tr>
            </a:tbl>
          </a:graphicData>
        </a:graphic>
      </p:graphicFrame>
      <p:cxnSp>
        <p:nvCxnSpPr>
          <p:cNvPr id="49" name="Straight Connector 48">
            <a:extLst>
              <a:ext uri="{FF2B5EF4-FFF2-40B4-BE49-F238E27FC236}">
                <a16:creationId xmlns:a16="http://schemas.microsoft.com/office/drawing/2014/main" id="{E520374C-4171-5148-A040-13693E7E1E7C}"/>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36184E1F-AC1F-EB4C-B804-0693EFAA0064}"/>
              </a:ext>
            </a:extLst>
          </p:cNvPr>
          <p:cNvGraphicFramePr>
            <a:graphicFrameLocks noGrp="1"/>
          </p:cNvGraphicFramePr>
          <p:nvPr>
            <p:extLst>
              <p:ext uri="{D42A27DB-BD31-4B8C-83A1-F6EECF244321}">
                <p14:modId xmlns:p14="http://schemas.microsoft.com/office/powerpoint/2010/main" val="3115257096"/>
              </p:ext>
            </p:extLst>
          </p:nvPr>
        </p:nvGraphicFramePr>
        <p:xfrm>
          <a:off x="6456150" y="2297916"/>
          <a:ext cx="5027341" cy="4163060"/>
        </p:xfrm>
        <a:graphic>
          <a:graphicData uri="http://schemas.openxmlformats.org/drawingml/2006/table">
            <a:tbl>
              <a:tblPr/>
              <a:tblGrid>
                <a:gridCol w="580745">
                  <a:extLst>
                    <a:ext uri="{9D8B030D-6E8A-4147-A177-3AD203B41FA5}">
                      <a16:colId xmlns:a16="http://schemas.microsoft.com/office/drawing/2014/main" val="3176170493"/>
                    </a:ext>
                  </a:extLst>
                </a:gridCol>
                <a:gridCol w="1360849">
                  <a:extLst>
                    <a:ext uri="{9D8B030D-6E8A-4147-A177-3AD203B41FA5}">
                      <a16:colId xmlns:a16="http://schemas.microsoft.com/office/drawing/2014/main" val="4148261852"/>
                    </a:ext>
                  </a:extLst>
                </a:gridCol>
                <a:gridCol w="1308842">
                  <a:extLst>
                    <a:ext uri="{9D8B030D-6E8A-4147-A177-3AD203B41FA5}">
                      <a16:colId xmlns:a16="http://schemas.microsoft.com/office/drawing/2014/main" val="2089575942"/>
                    </a:ext>
                  </a:extLst>
                </a:gridCol>
                <a:gridCol w="1776905">
                  <a:extLst>
                    <a:ext uri="{9D8B030D-6E8A-4147-A177-3AD203B41FA5}">
                      <a16:colId xmlns:a16="http://schemas.microsoft.com/office/drawing/2014/main" val="2475330351"/>
                    </a:ext>
                  </a:extLst>
                </a:gridCol>
              </a:tblGrid>
              <a:tr h="203200">
                <a:tc gridSpan="4">
                  <a:txBody>
                    <a:bodyPr/>
                    <a:lstStyle/>
                    <a:p>
                      <a:pPr algn="ctr" fontAlgn="b"/>
                      <a:r>
                        <a:rPr lang="en-ZA" sz="1400" b="0" i="0" u="none" strike="noStrike">
                          <a:solidFill>
                            <a:srgbClr val="000000"/>
                          </a:solidFill>
                          <a:effectLst/>
                          <a:latin typeface="Roboto Medium" pitchFamily="2" charset="0"/>
                        </a:rPr>
                        <a:t>Bravo</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0652447"/>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endParaRPr lang="en-ZA"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653720343"/>
                  </a:ext>
                </a:extLst>
              </a:tr>
              <a:tr h="317500">
                <a:tc>
                  <a:txBody>
                    <a:bodyPr/>
                    <a:lstStyle/>
                    <a:p>
                      <a:pPr algn="ctr" fontAlgn="b"/>
                      <a:r>
                        <a:rPr lang="en-ZA" sz="1400" b="0" i="0" u="none" strike="noStrike">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Proportion of Bravo’s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761788293"/>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Sealy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78%</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42621820"/>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Edblo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096124572"/>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Slumberland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8%</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4051858792"/>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King Koil</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882531560"/>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BCB5A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5917285"/>
                  </a:ext>
                </a:extLst>
              </a:tr>
              <a:tr h="203200">
                <a:tc gridSpan="4">
                  <a:txBody>
                    <a:bodyPr/>
                    <a:lstStyle/>
                    <a:p>
                      <a:pPr algn="ctr" fontAlgn="b"/>
                      <a:r>
                        <a:rPr lang="en-ZA" sz="1400" b="0" i="0" u="none" strike="noStrike">
                          <a:solidFill>
                            <a:srgbClr val="000000"/>
                          </a:solidFill>
                          <a:effectLst/>
                          <a:latin typeface="Roboto Medium" pitchFamily="2" charset="0"/>
                        </a:rPr>
                        <a:t>Competitors</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700033"/>
                  </a:ext>
                </a:extLst>
              </a:tr>
              <a:tr h="203200">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tc>
                  <a:txBody>
                    <a:bodyPr/>
                    <a:lstStyle/>
                    <a:p>
                      <a:pPr algn="l" fontAlgn="b"/>
                      <a:r>
                        <a:rPr lang="en-ZA" sz="12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975669181"/>
                  </a:ext>
                </a:extLst>
              </a:tr>
              <a:tr h="317500">
                <a:tc>
                  <a:txBody>
                    <a:bodyPr/>
                    <a:lstStyle/>
                    <a:p>
                      <a:pPr algn="ctr" fontAlgn="b"/>
                      <a:r>
                        <a:rPr lang="en-ZA" sz="1400" b="0" i="0" u="none" strike="noStrike">
                          <a:solidFill>
                            <a:srgbClr val="000000"/>
                          </a:solidFill>
                          <a:effectLst/>
                          <a:latin typeface="Roboto Medium" pitchFamily="2" charset="0"/>
                        </a:rPr>
                        <a:t>Rank</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Brand</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a:solidFill>
                            <a:srgbClr val="000000"/>
                          </a:solidFill>
                          <a:effectLst/>
                          <a:latin typeface="Roboto Medium" pitchFamily="2" charset="0"/>
                        </a:rPr>
                        <a:t>Share of search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ctr" fontAlgn="b"/>
                      <a:r>
                        <a:rPr lang="en-ZA" sz="1400" b="0" i="0" u="none" strike="noStrike" dirty="0">
                          <a:solidFill>
                            <a:srgbClr val="000000"/>
                          </a:solidFill>
                          <a:effectLst/>
                          <a:latin typeface="Roboto Medium" pitchFamily="2" charset="0"/>
                        </a:rPr>
                        <a:t>Proportion of competitor’s interest</a:t>
                      </a:r>
                    </a:p>
                  </a:txBody>
                  <a:tcPr marL="95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48259976"/>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Restonic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1423329895"/>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Cloud Nine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533286818"/>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Simmons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540935283"/>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Tempur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235934145"/>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Rest Assured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549162192"/>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Serta</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987277472"/>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Dunlopillo</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a:solidFill>
                            <a:srgbClr val="000000"/>
                          </a:solidFill>
                          <a:effectLst/>
                          <a:latin typeface="Roboto Light" panose="02000000000000000000" pitchFamily="2" charset="0"/>
                        </a:rPr>
                        <a:t>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ctr"/>
                      <a:r>
                        <a:rPr lang="en-ZA" sz="1200" b="0" i="0" u="none" strike="noStrike" dirty="0">
                          <a:solidFill>
                            <a:srgbClr val="000000"/>
                          </a:solidFill>
                          <a:effectLst/>
                          <a:latin typeface="Roboto Light" panose="02000000000000000000" pitchFamily="2" charset="0"/>
                        </a:rPr>
                        <a:t>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990051449"/>
                  </a:ext>
                </a:extLst>
              </a:tr>
            </a:tbl>
          </a:graphicData>
        </a:graphic>
      </p:graphicFrame>
    </p:spTree>
    <p:extLst>
      <p:ext uri="{BB962C8B-B14F-4D97-AF65-F5344CB8AC3E}">
        <p14:creationId xmlns:p14="http://schemas.microsoft.com/office/powerpoint/2010/main" val="116606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Interest in popular brands</a:t>
            </a:r>
            <a:br>
              <a:rPr lang="en-US" sz="2800" b="1" dirty="0">
                <a:solidFill>
                  <a:prstClr val="black"/>
                </a:solidFill>
              </a:rPr>
            </a:br>
            <a:r>
              <a:rPr lang="en-US" sz="2000" dirty="0">
                <a:solidFill>
                  <a:prstClr val="black"/>
                </a:solidFill>
              </a:rPr>
              <a:t>(Search interest levels expressed as a proportion of Sealy’s interest in 2021)</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899051"/>
          </a:xfrm>
          <a:prstGeom prst="rect">
            <a:avLst/>
          </a:prstGeom>
          <a:solidFill>
            <a:schemeClr val="tx1"/>
          </a:solidFill>
        </p:spPr>
        <p:txBody>
          <a:bodyPr wrap="square" rtlCol="0">
            <a:spAutoFit/>
          </a:bodyPr>
          <a:lstStyle/>
          <a:p>
            <a:pPr>
              <a:spcBef>
                <a:spcPts val="500"/>
              </a:spcBef>
            </a:pPr>
            <a:r>
              <a:rPr lang="en-US" sz="2000" b="1" dirty="0">
                <a:solidFill>
                  <a:schemeClr val="bg1"/>
                </a:solidFill>
              </a:rPr>
              <a:t>Search interest levels</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Sealy remained the most popular mattress brand throughout the past 5 years</a:t>
            </a:r>
          </a:p>
          <a:p>
            <a:pPr marL="285750" indent="-285750">
              <a:spcBef>
                <a:spcPts val="500"/>
              </a:spcBef>
              <a:buFont typeface="Arial" panose="020B0604020202020204" pitchFamily="34" charset="0"/>
              <a:buChar char="•"/>
            </a:pPr>
            <a:r>
              <a:rPr lang="en-US" sz="1400" dirty="0">
                <a:solidFill>
                  <a:schemeClr val="bg1"/>
                </a:solidFill>
              </a:rPr>
              <a:t>In 2017, compared to their top 2 competitors, Sealy was </a:t>
            </a:r>
            <a:r>
              <a:rPr lang="en-US" sz="1400" b="1" dirty="0">
                <a:solidFill>
                  <a:schemeClr val="bg1"/>
                </a:solidFill>
              </a:rPr>
              <a:t>50% </a:t>
            </a:r>
            <a:r>
              <a:rPr lang="en-US" sz="1400" dirty="0">
                <a:solidFill>
                  <a:schemeClr val="bg1"/>
                </a:solidFill>
              </a:rPr>
              <a:t>more popular than Cloud Nine and </a:t>
            </a:r>
            <a:r>
              <a:rPr lang="en-US" sz="1400" b="1" dirty="0">
                <a:solidFill>
                  <a:schemeClr val="bg1"/>
                </a:solidFill>
              </a:rPr>
              <a:t>67%</a:t>
            </a:r>
            <a:r>
              <a:rPr lang="en-US" sz="1400" dirty="0">
                <a:solidFill>
                  <a:schemeClr val="bg1"/>
                </a:solidFill>
              </a:rPr>
              <a:t> more popular than </a:t>
            </a:r>
            <a:r>
              <a:rPr lang="en-US" sz="1400" dirty="0" err="1">
                <a:solidFill>
                  <a:schemeClr val="bg1"/>
                </a:solidFill>
              </a:rPr>
              <a:t>Restonic</a:t>
            </a:r>
            <a:endParaRPr lang="en-US" sz="1400" dirty="0">
              <a:solidFill>
                <a:schemeClr val="bg1"/>
              </a:solidFill>
            </a:endParaRPr>
          </a:p>
          <a:p>
            <a:pPr marL="285750" indent="-285750">
              <a:spcBef>
                <a:spcPts val="500"/>
              </a:spcBef>
              <a:buFont typeface="Arial" panose="020B0604020202020204" pitchFamily="34" charset="0"/>
              <a:buChar char="•"/>
            </a:pPr>
            <a:r>
              <a:rPr lang="en-US" sz="1400" dirty="0">
                <a:solidFill>
                  <a:schemeClr val="bg1"/>
                </a:solidFill>
              </a:rPr>
              <a:t>In 2021, Sealy increased the gap between their top 2 competitors with </a:t>
            </a:r>
            <a:r>
              <a:rPr lang="en-US" sz="1400" b="1" dirty="0">
                <a:solidFill>
                  <a:schemeClr val="bg1"/>
                </a:solidFill>
              </a:rPr>
              <a:t>61% </a:t>
            </a:r>
            <a:r>
              <a:rPr lang="en-US" sz="1400" dirty="0">
                <a:solidFill>
                  <a:schemeClr val="bg1"/>
                </a:solidFill>
              </a:rPr>
              <a:t>more popularity than </a:t>
            </a:r>
            <a:r>
              <a:rPr lang="en-US" sz="1400" dirty="0" err="1">
                <a:solidFill>
                  <a:schemeClr val="bg1"/>
                </a:solidFill>
              </a:rPr>
              <a:t>Restonic</a:t>
            </a:r>
            <a:r>
              <a:rPr lang="en-US" sz="1400" dirty="0">
                <a:solidFill>
                  <a:schemeClr val="bg1"/>
                </a:solidFill>
              </a:rPr>
              <a:t> (now the second most popular brand) and </a:t>
            </a:r>
            <a:r>
              <a:rPr lang="en-US" sz="1400" b="1" dirty="0">
                <a:solidFill>
                  <a:schemeClr val="bg1"/>
                </a:solidFill>
              </a:rPr>
              <a:t>92% </a:t>
            </a:r>
            <a:r>
              <a:rPr lang="en-US" sz="1400" dirty="0">
                <a:solidFill>
                  <a:schemeClr val="bg1"/>
                </a:solidFill>
              </a:rPr>
              <a:t>more popularity than Cloud Nine</a:t>
            </a:r>
          </a:p>
          <a:p>
            <a:pPr marL="285750" indent="-285750">
              <a:spcBef>
                <a:spcPts val="500"/>
              </a:spcBef>
              <a:buFont typeface="Arial" panose="020B0604020202020204" pitchFamily="34" charset="0"/>
              <a:buChar char="•"/>
            </a:pPr>
            <a:r>
              <a:rPr lang="en-US" sz="1400" dirty="0">
                <a:solidFill>
                  <a:schemeClr val="bg1"/>
                </a:solidFill>
              </a:rPr>
              <a:t>Simmons remained the 4</a:t>
            </a:r>
            <a:r>
              <a:rPr lang="en-US" sz="1400" baseline="30000" dirty="0">
                <a:solidFill>
                  <a:schemeClr val="bg1"/>
                </a:solidFill>
              </a:rPr>
              <a:t>th</a:t>
            </a:r>
            <a:r>
              <a:rPr lang="en-US" sz="1400" dirty="0">
                <a:solidFill>
                  <a:schemeClr val="bg1"/>
                </a:solidFill>
              </a:rPr>
              <a:t> most popular brand through the period  even after a significant decrease          </a:t>
            </a:r>
            <a:r>
              <a:rPr lang="en-US" sz="1400" b="1" dirty="0">
                <a:solidFill>
                  <a:schemeClr val="bg1"/>
                </a:solidFill>
              </a:rPr>
              <a:t>(-13%)</a:t>
            </a:r>
            <a:r>
              <a:rPr lang="en-US" sz="1400" dirty="0">
                <a:solidFill>
                  <a:schemeClr val="bg1"/>
                </a:solidFill>
              </a:rPr>
              <a:t> in search interest</a:t>
            </a:r>
          </a:p>
          <a:p>
            <a:pPr marL="285750" indent="-285750">
              <a:spcBef>
                <a:spcPts val="500"/>
              </a:spcBef>
              <a:buFont typeface="Arial" panose="020B0604020202020204" pitchFamily="34" charset="0"/>
              <a:buChar char="•"/>
            </a:pPr>
            <a:r>
              <a:rPr lang="en-US" sz="1400" dirty="0">
                <a:solidFill>
                  <a:schemeClr val="bg1"/>
                </a:solidFill>
              </a:rPr>
              <a:t>Likewise, </a:t>
            </a:r>
            <a:r>
              <a:rPr lang="en-US" sz="1400" dirty="0" err="1">
                <a:solidFill>
                  <a:schemeClr val="bg1"/>
                </a:solidFill>
              </a:rPr>
              <a:t>Tempur</a:t>
            </a:r>
            <a:r>
              <a:rPr lang="en-US" sz="1400" dirty="0">
                <a:solidFill>
                  <a:schemeClr val="bg1"/>
                </a:solidFill>
              </a:rPr>
              <a:t> remained the 5</a:t>
            </a:r>
            <a:r>
              <a:rPr lang="en-US" sz="1400" baseline="30000" dirty="0">
                <a:solidFill>
                  <a:schemeClr val="bg1"/>
                </a:solidFill>
              </a:rPr>
              <a:t>th</a:t>
            </a:r>
            <a:r>
              <a:rPr lang="en-US" sz="1400" dirty="0">
                <a:solidFill>
                  <a:schemeClr val="bg1"/>
                </a:solidFill>
              </a:rPr>
              <a:t> most popular brand with interest levels remaining flat </a:t>
            </a:r>
            <a:r>
              <a:rPr lang="en-US" sz="1400" b="1" dirty="0">
                <a:solidFill>
                  <a:schemeClr val="bg1"/>
                </a:solidFill>
              </a:rPr>
              <a:t>(+0.0%)</a:t>
            </a:r>
          </a:p>
        </p:txBody>
      </p:sp>
      <p:graphicFrame>
        <p:nvGraphicFramePr>
          <p:cNvPr id="31" name="Chart 30">
            <a:extLst>
              <a:ext uri="{FF2B5EF4-FFF2-40B4-BE49-F238E27FC236}">
                <a16:creationId xmlns:a16="http://schemas.microsoft.com/office/drawing/2014/main" id="{2303BBB6-1916-4C49-A459-3F62F4B25550}"/>
              </a:ext>
            </a:extLst>
          </p:cNvPr>
          <p:cNvGraphicFramePr>
            <a:graphicFrameLocks/>
          </p:cNvGraphicFramePr>
          <p:nvPr>
            <p:extLst>
              <p:ext uri="{D42A27DB-BD31-4B8C-83A1-F6EECF244321}">
                <p14:modId xmlns:p14="http://schemas.microsoft.com/office/powerpoint/2010/main" val="1699233682"/>
              </p:ext>
            </p:extLst>
          </p:nvPr>
        </p:nvGraphicFramePr>
        <p:xfrm>
          <a:off x="427350" y="1799087"/>
          <a:ext cx="7918704" cy="432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34" name="Group 33">
            <a:extLst>
              <a:ext uri="{FF2B5EF4-FFF2-40B4-BE49-F238E27FC236}">
                <a16:creationId xmlns:a16="http://schemas.microsoft.com/office/drawing/2014/main" id="{BE564A28-6D91-0548-A236-5A98CA8E91D9}"/>
              </a:ext>
            </a:extLst>
          </p:cNvPr>
          <p:cNvGrpSpPr/>
          <p:nvPr/>
        </p:nvGrpSpPr>
        <p:grpSpPr>
          <a:xfrm>
            <a:off x="7575066" y="2228869"/>
            <a:ext cx="576839" cy="450000"/>
            <a:chOff x="10473676" y="2354944"/>
            <a:chExt cx="576839" cy="450000"/>
          </a:xfrm>
        </p:grpSpPr>
        <p:sp>
          <p:nvSpPr>
            <p:cNvPr id="35" name="Oval 34">
              <a:extLst>
                <a:ext uri="{FF2B5EF4-FFF2-40B4-BE49-F238E27FC236}">
                  <a16:creationId xmlns:a16="http://schemas.microsoft.com/office/drawing/2014/main" id="{54184D03-EC5F-F245-8656-D1BC65EB5DFB}"/>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AE44F84F-2230-0646-9C46-89C3C55FB2F8}"/>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+67%</a:t>
              </a:r>
            </a:p>
          </p:txBody>
        </p:sp>
      </p:grpSp>
      <p:grpSp>
        <p:nvGrpSpPr>
          <p:cNvPr id="37" name="Group 36">
            <a:extLst>
              <a:ext uri="{FF2B5EF4-FFF2-40B4-BE49-F238E27FC236}">
                <a16:creationId xmlns:a16="http://schemas.microsoft.com/office/drawing/2014/main" id="{F7D1B759-C9F1-F247-9E37-786A74794BAB}"/>
              </a:ext>
            </a:extLst>
          </p:cNvPr>
          <p:cNvGrpSpPr/>
          <p:nvPr/>
        </p:nvGrpSpPr>
        <p:grpSpPr>
          <a:xfrm>
            <a:off x="7575066" y="3218837"/>
            <a:ext cx="576839" cy="450000"/>
            <a:chOff x="10473676" y="2354944"/>
            <a:chExt cx="576839" cy="450000"/>
          </a:xfrm>
        </p:grpSpPr>
        <p:sp>
          <p:nvSpPr>
            <p:cNvPr id="38" name="Oval 37">
              <a:extLst>
                <a:ext uri="{FF2B5EF4-FFF2-40B4-BE49-F238E27FC236}">
                  <a16:creationId xmlns:a16="http://schemas.microsoft.com/office/drawing/2014/main" id="{6E3FED55-8602-AB42-AE8A-9D1115A3DB0F}"/>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ACB75C9-2361-2E47-9E3B-53921FE4718A}"/>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+73%</a:t>
              </a:r>
            </a:p>
          </p:txBody>
        </p:sp>
      </p:grpSp>
      <p:grpSp>
        <p:nvGrpSpPr>
          <p:cNvPr id="40" name="Group 39">
            <a:extLst>
              <a:ext uri="{FF2B5EF4-FFF2-40B4-BE49-F238E27FC236}">
                <a16:creationId xmlns:a16="http://schemas.microsoft.com/office/drawing/2014/main" id="{F6030750-ADC6-1540-8C6C-3AEFECE162BA}"/>
              </a:ext>
            </a:extLst>
          </p:cNvPr>
          <p:cNvGrpSpPr/>
          <p:nvPr/>
        </p:nvGrpSpPr>
        <p:grpSpPr>
          <a:xfrm>
            <a:off x="7575065" y="3840948"/>
            <a:ext cx="576839" cy="450000"/>
            <a:chOff x="10473676" y="2354944"/>
            <a:chExt cx="576839" cy="450000"/>
          </a:xfrm>
        </p:grpSpPr>
        <p:sp>
          <p:nvSpPr>
            <p:cNvPr id="41" name="Oval 40">
              <a:extLst>
                <a:ext uri="{FF2B5EF4-FFF2-40B4-BE49-F238E27FC236}">
                  <a16:creationId xmlns:a16="http://schemas.microsoft.com/office/drawing/2014/main" id="{8FC3529D-EA51-054F-862F-5DF88EEFC013}"/>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9ED893E-2676-A04D-9B2E-8D7272429D97}"/>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+31%</a:t>
              </a:r>
            </a:p>
          </p:txBody>
        </p:sp>
      </p:grpSp>
      <p:grpSp>
        <p:nvGrpSpPr>
          <p:cNvPr id="43" name="Group 42">
            <a:extLst>
              <a:ext uri="{FF2B5EF4-FFF2-40B4-BE49-F238E27FC236}">
                <a16:creationId xmlns:a16="http://schemas.microsoft.com/office/drawing/2014/main" id="{B982BB7D-AB07-5C4A-9F70-9CFA6415BB02}"/>
              </a:ext>
            </a:extLst>
          </p:cNvPr>
          <p:cNvGrpSpPr/>
          <p:nvPr/>
        </p:nvGrpSpPr>
        <p:grpSpPr>
          <a:xfrm>
            <a:off x="7575064" y="4425420"/>
            <a:ext cx="576839" cy="450000"/>
            <a:chOff x="10473676" y="2354944"/>
            <a:chExt cx="576839" cy="450000"/>
          </a:xfrm>
        </p:grpSpPr>
        <p:sp>
          <p:nvSpPr>
            <p:cNvPr id="44" name="Oval 43">
              <a:extLst>
                <a:ext uri="{FF2B5EF4-FFF2-40B4-BE49-F238E27FC236}">
                  <a16:creationId xmlns:a16="http://schemas.microsoft.com/office/drawing/2014/main" id="{441F1B09-6CF6-6C4E-91E7-EA364BB52F38}"/>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57B39DDF-70EF-9A4A-9411-76F9C10CD6BA}"/>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-13%</a:t>
              </a:r>
            </a:p>
          </p:txBody>
        </p:sp>
      </p:grpSp>
      <p:grpSp>
        <p:nvGrpSpPr>
          <p:cNvPr id="46" name="Group 45">
            <a:extLst>
              <a:ext uri="{FF2B5EF4-FFF2-40B4-BE49-F238E27FC236}">
                <a16:creationId xmlns:a16="http://schemas.microsoft.com/office/drawing/2014/main" id="{991CA7E3-ACC4-4744-8577-555C190A3D41}"/>
              </a:ext>
            </a:extLst>
          </p:cNvPr>
          <p:cNvGrpSpPr/>
          <p:nvPr/>
        </p:nvGrpSpPr>
        <p:grpSpPr>
          <a:xfrm>
            <a:off x="7575063" y="4983819"/>
            <a:ext cx="576839" cy="450000"/>
            <a:chOff x="10473676" y="2354944"/>
            <a:chExt cx="576839" cy="450000"/>
          </a:xfrm>
        </p:grpSpPr>
        <p:sp>
          <p:nvSpPr>
            <p:cNvPr id="47" name="Oval 46">
              <a:extLst>
                <a:ext uri="{FF2B5EF4-FFF2-40B4-BE49-F238E27FC236}">
                  <a16:creationId xmlns:a16="http://schemas.microsoft.com/office/drawing/2014/main" id="{0BCBDD8D-ECAE-8442-9686-EDC719A0D90F}"/>
                </a:ext>
              </a:extLst>
            </p:cNvPr>
            <p:cNvSpPr>
              <a:spLocks noChangeAspect="1"/>
            </p:cNvSpPr>
            <p:nvPr/>
          </p:nvSpPr>
          <p:spPr>
            <a:xfrm>
              <a:off x="10521388" y="235494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51ED2C14-A1C4-C64D-8EFD-E53AA261C793}"/>
                </a:ext>
              </a:extLst>
            </p:cNvPr>
            <p:cNvSpPr/>
            <p:nvPr/>
          </p:nvSpPr>
          <p:spPr>
            <a:xfrm>
              <a:off x="10473676" y="2368942"/>
              <a:ext cx="576839" cy="42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+0.0%</a:t>
              </a:r>
            </a:p>
          </p:txBody>
        </p:sp>
      </p:grpSp>
    </p:spTree>
    <p:extLst>
      <p:ext uri="{BB962C8B-B14F-4D97-AF65-F5344CB8AC3E}">
        <p14:creationId xmlns:p14="http://schemas.microsoft.com/office/powerpoint/2010/main" val="102915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Share of interest in popular brands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963171"/>
          </a:xfrm>
          <a:prstGeom prst="rect">
            <a:avLst/>
          </a:prstGeom>
          <a:solidFill>
            <a:schemeClr val="tx1"/>
          </a:solidFill>
        </p:spPr>
        <p:txBody>
          <a:bodyPr wrap="square" rtlCol="0">
            <a:spAutoFit/>
          </a:bodyPr>
          <a:lstStyle/>
          <a:p>
            <a:pPr>
              <a:spcBef>
                <a:spcPts val="500"/>
              </a:spcBef>
            </a:pPr>
            <a:r>
              <a:rPr lang="en-US" sz="2000" b="1" dirty="0">
                <a:solidFill>
                  <a:schemeClr val="bg1"/>
                </a:solidFill>
              </a:rPr>
              <a:t>Share of interest</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Bravo Analysis</a:t>
            </a:r>
          </a:p>
          <a:p>
            <a:pPr marL="285750" indent="-285750">
              <a:spcBef>
                <a:spcPts val="500"/>
              </a:spcBef>
              <a:buFont typeface="Arial" panose="020B0604020202020204" pitchFamily="34" charset="0"/>
              <a:buChar char="•"/>
            </a:pPr>
            <a:r>
              <a:rPr lang="en-US" sz="1400" dirty="0">
                <a:solidFill>
                  <a:schemeClr val="bg1"/>
                </a:solidFill>
              </a:rPr>
              <a:t>Sealy’s strong growth </a:t>
            </a:r>
            <a:r>
              <a:rPr lang="en-US" sz="1400" b="1" dirty="0">
                <a:solidFill>
                  <a:schemeClr val="bg1"/>
                </a:solidFill>
              </a:rPr>
              <a:t>(+67%)</a:t>
            </a:r>
            <a:r>
              <a:rPr lang="en-US" sz="1400" dirty="0">
                <a:solidFill>
                  <a:schemeClr val="bg1"/>
                </a:solidFill>
              </a:rPr>
              <a:t>, seen earlier, exceeded overall market interest growth levels resulting in an increase in share of interest </a:t>
            </a:r>
            <a:r>
              <a:rPr lang="en-US" sz="1400" b="1" dirty="0">
                <a:solidFill>
                  <a:schemeClr val="bg1"/>
                </a:solidFill>
              </a:rPr>
              <a:t>(+23%)</a:t>
            </a:r>
            <a:r>
              <a:rPr lang="en-US" sz="1400" dirty="0">
                <a:solidFill>
                  <a:schemeClr val="bg1"/>
                </a:solidFill>
              </a:rPr>
              <a:t> from </a:t>
            </a:r>
            <a:r>
              <a:rPr lang="en-US" sz="1400" b="1" dirty="0">
                <a:solidFill>
                  <a:schemeClr val="bg1"/>
                </a:solidFill>
              </a:rPr>
              <a:t>26% </a:t>
            </a:r>
            <a:r>
              <a:rPr lang="en-US" sz="1400" dirty="0">
                <a:solidFill>
                  <a:schemeClr val="bg1"/>
                </a:solidFill>
              </a:rPr>
              <a:t>in 2017 to </a:t>
            </a:r>
            <a:r>
              <a:rPr lang="en-US" sz="1400" b="1" dirty="0">
                <a:solidFill>
                  <a:schemeClr val="bg1"/>
                </a:solidFill>
              </a:rPr>
              <a:t>32% </a:t>
            </a:r>
            <a:r>
              <a:rPr lang="en-US" sz="1400" dirty="0">
                <a:solidFill>
                  <a:schemeClr val="bg1"/>
                </a:solidFill>
              </a:rPr>
              <a:t>in 2021</a:t>
            </a:r>
          </a:p>
          <a:p>
            <a:pPr marL="285750" indent="-285750">
              <a:spcBef>
                <a:spcPts val="500"/>
              </a:spcBef>
              <a:buFont typeface="Arial" panose="020B0604020202020204" pitchFamily="34" charset="0"/>
              <a:buChar char="•"/>
            </a:pPr>
            <a:r>
              <a:rPr lang="en-US" sz="1400" dirty="0">
                <a:solidFill>
                  <a:schemeClr val="bg1"/>
                </a:solidFill>
              </a:rPr>
              <a:t>Bravo’s other brands kept up with overall search interest growth resulting in their maintenance of a </a:t>
            </a:r>
            <a:r>
              <a:rPr lang="en-US" sz="1400" b="1" dirty="0">
                <a:solidFill>
                  <a:schemeClr val="bg1"/>
                </a:solidFill>
              </a:rPr>
              <a:t>9%</a:t>
            </a:r>
            <a:r>
              <a:rPr lang="en-US" sz="1400" dirty="0">
                <a:solidFill>
                  <a:schemeClr val="bg1"/>
                </a:solidFill>
              </a:rPr>
              <a:t> share of search interest</a:t>
            </a:r>
            <a:endParaRPr lang="en-US" sz="1400" b="1" dirty="0">
              <a:solidFill>
                <a:schemeClr val="bg1"/>
              </a:solidFill>
            </a:endParaRPr>
          </a:p>
          <a:p>
            <a:pPr>
              <a:spcBef>
                <a:spcPts val="500"/>
              </a:spcBef>
            </a:pPr>
            <a:r>
              <a:rPr lang="en-US" sz="1400" b="1" dirty="0">
                <a:solidFill>
                  <a:schemeClr val="bg1"/>
                </a:solidFill>
              </a:rPr>
              <a:t>Competitor analysis</a:t>
            </a:r>
          </a:p>
          <a:p>
            <a:pPr marL="285750" indent="-285750">
              <a:spcBef>
                <a:spcPts val="500"/>
              </a:spcBef>
              <a:buFont typeface="Arial" panose="020B0604020202020204" pitchFamily="34" charset="0"/>
              <a:buChar char="•"/>
            </a:pPr>
            <a:r>
              <a:rPr lang="en-US" sz="1400" dirty="0">
                <a:solidFill>
                  <a:schemeClr val="bg1"/>
                </a:solidFill>
              </a:rPr>
              <a:t>Sealy’s biggest competitor changed from Cloud Nine to </a:t>
            </a:r>
            <a:r>
              <a:rPr lang="en-US" sz="1400" dirty="0" err="1">
                <a:solidFill>
                  <a:schemeClr val="bg1"/>
                </a:solidFill>
              </a:rPr>
              <a:t>Restonic</a:t>
            </a:r>
            <a:r>
              <a:rPr lang="en-US" sz="1400" dirty="0">
                <a:solidFill>
                  <a:schemeClr val="bg1"/>
                </a:solidFill>
              </a:rPr>
              <a:t> in 2018</a:t>
            </a:r>
          </a:p>
          <a:p>
            <a:pPr marL="285750" indent="-285750">
              <a:spcBef>
                <a:spcPts val="500"/>
              </a:spcBef>
              <a:buFont typeface="Arial" panose="020B0604020202020204" pitchFamily="34" charset="0"/>
              <a:buChar char="•"/>
            </a:pPr>
            <a:r>
              <a:rPr lang="en-US" sz="1400" dirty="0" err="1">
                <a:solidFill>
                  <a:schemeClr val="bg1"/>
                </a:solidFill>
              </a:rPr>
              <a:t>Restonic’s</a:t>
            </a:r>
            <a:r>
              <a:rPr lang="en-US" sz="1400" dirty="0">
                <a:solidFill>
                  <a:schemeClr val="bg1"/>
                </a:solidFill>
              </a:rPr>
              <a:t> growth in share of interest increased significantly </a:t>
            </a:r>
            <a:r>
              <a:rPr lang="en-US" sz="1400" b="1" dirty="0">
                <a:solidFill>
                  <a:schemeClr val="bg1"/>
                </a:solidFill>
              </a:rPr>
              <a:t>(+22%) </a:t>
            </a:r>
            <a:r>
              <a:rPr lang="en-US" sz="1400" dirty="0">
                <a:solidFill>
                  <a:schemeClr val="bg1"/>
                </a:solidFill>
              </a:rPr>
              <a:t>while Cloud Nine’s remained flat</a:t>
            </a:r>
          </a:p>
          <a:p>
            <a:pPr marL="285750" indent="-285750">
              <a:spcBef>
                <a:spcPts val="500"/>
              </a:spcBef>
              <a:buFont typeface="Arial" panose="020B0604020202020204" pitchFamily="34" charset="0"/>
              <a:buChar char="•"/>
            </a:pPr>
            <a:r>
              <a:rPr lang="en-US" sz="1400" dirty="0">
                <a:solidFill>
                  <a:schemeClr val="bg1"/>
                </a:solidFill>
              </a:rPr>
              <a:t>Overall trends in the market have led to an increased concentration of interest in the top 3 brands </a:t>
            </a:r>
            <a:r>
              <a:rPr lang="en-US" sz="1400" b="1" dirty="0">
                <a:solidFill>
                  <a:schemeClr val="bg1"/>
                </a:solidFill>
              </a:rPr>
              <a:t>(+19%) </a:t>
            </a:r>
            <a:r>
              <a:rPr lang="en-US" sz="1400" dirty="0">
                <a:solidFill>
                  <a:schemeClr val="bg1"/>
                </a:solidFill>
              </a:rPr>
              <a:t>from </a:t>
            </a:r>
            <a:r>
              <a:rPr lang="en-US" sz="1400" b="1" dirty="0">
                <a:solidFill>
                  <a:schemeClr val="bg1"/>
                </a:solidFill>
              </a:rPr>
              <a:t>58%</a:t>
            </a:r>
            <a:r>
              <a:rPr lang="en-US" sz="1400" dirty="0">
                <a:solidFill>
                  <a:schemeClr val="bg1"/>
                </a:solidFill>
              </a:rPr>
              <a:t> to </a:t>
            </a:r>
            <a:r>
              <a:rPr lang="en-US" sz="1400" b="1" dirty="0">
                <a:solidFill>
                  <a:schemeClr val="bg1"/>
                </a:solidFill>
              </a:rPr>
              <a:t>69%</a:t>
            </a:r>
          </a:p>
        </p:txBody>
      </p:sp>
      <p:graphicFrame>
        <p:nvGraphicFramePr>
          <p:cNvPr id="22" name="Chart 21">
            <a:extLst>
              <a:ext uri="{FF2B5EF4-FFF2-40B4-BE49-F238E27FC236}">
                <a16:creationId xmlns:a16="http://schemas.microsoft.com/office/drawing/2014/main" id="{43484C9B-0C70-1342-849F-0A20F24AB13C}"/>
              </a:ext>
            </a:extLst>
          </p:cNvPr>
          <p:cNvGraphicFramePr>
            <a:graphicFrameLocks/>
          </p:cNvGraphicFramePr>
          <p:nvPr>
            <p:extLst>
              <p:ext uri="{D42A27DB-BD31-4B8C-83A1-F6EECF244321}">
                <p14:modId xmlns:p14="http://schemas.microsoft.com/office/powerpoint/2010/main" val="538996630"/>
              </p:ext>
            </p:extLst>
          </p:nvPr>
        </p:nvGraphicFramePr>
        <p:xfrm>
          <a:off x="500587" y="1857723"/>
          <a:ext cx="7918704" cy="432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1603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Search interest in Bravo brands over time</a:t>
            </a:r>
            <a:br>
              <a:rPr lang="en-US" sz="2800" dirty="0">
                <a:solidFill>
                  <a:prstClr val="black"/>
                </a:solidFill>
              </a:rPr>
            </a:br>
            <a:r>
              <a:rPr lang="en-US" sz="2000" dirty="0">
                <a:solidFill>
                  <a:prstClr val="black"/>
                </a:solidFill>
              </a:rPr>
              <a:t>(Brand interest levels have been indexed to 2017)</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5277" y="1613979"/>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834931"/>
          </a:xfrm>
          <a:prstGeom prst="rect">
            <a:avLst/>
          </a:prstGeom>
          <a:solidFill>
            <a:schemeClr val="tx1"/>
          </a:solidFill>
        </p:spPr>
        <p:txBody>
          <a:bodyPr wrap="square" rtlCol="0">
            <a:spAutoFit/>
          </a:bodyPr>
          <a:lstStyle/>
          <a:p>
            <a:pPr>
              <a:spcBef>
                <a:spcPts val="500"/>
              </a:spcBef>
            </a:pPr>
            <a:r>
              <a:rPr lang="en-US" sz="2000" b="1" dirty="0">
                <a:solidFill>
                  <a:schemeClr val="bg1"/>
                </a:solidFill>
              </a:rPr>
              <a:t>Bravo’s brand performance</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Sealy is Bravo’s only brand which has consistently grown year-on-year</a:t>
            </a:r>
          </a:p>
          <a:p>
            <a:pPr marL="285750" indent="-285750">
              <a:spcBef>
                <a:spcPts val="500"/>
              </a:spcBef>
              <a:buFont typeface="Arial" panose="020B0604020202020204" pitchFamily="34" charset="0"/>
              <a:buChar char="•"/>
            </a:pPr>
            <a:r>
              <a:rPr lang="en-US" sz="1400" dirty="0">
                <a:solidFill>
                  <a:schemeClr val="bg1"/>
                </a:solidFill>
              </a:rPr>
              <a:t>Bravo’s second most popular brand, </a:t>
            </a:r>
            <a:r>
              <a:rPr lang="en-US" sz="1400" dirty="0" err="1">
                <a:solidFill>
                  <a:schemeClr val="bg1"/>
                </a:solidFill>
              </a:rPr>
              <a:t>Edblo</a:t>
            </a:r>
            <a:r>
              <a:rPr lang="en-US" sz="1400" dirty="0">
                <a:solidFill>
                  <a:schemeClr val="bg1"/>
                </a:solidFill>
              </a:rPr>
              <a:t>, reach its peak interest </a:t>
            </a:r>
            <a:r>
              <a:rPr lang="en-US" sz="1400" b="1" dirty="0">
                <a:solidFill>
                  <a:schemeClr val="bg1"/>
                </a:solidFill>
              </a:rPr>
              <a:t>(1.40) </a:t>
            </a:r>
            <a:r>
              <a:rPr lang="en-US" sz="1400" dirty="0">
                <a:solidFill>
                  <a:schemeClr val="bg1"/>
                </a:solidFill>
              </a:rPr>
              <a:t>in 2020 before a decline </a:t>
            </a:r>
            <a:r>
              <a:rPr lang="en-US" sz="1400" b="1" dirty="0">
                <a:solidFill>
                  <a:schemeClr val="bg1"/>
                </a:solidFill>
              </a:rPr>
              <a:t>(-6%)</a:t>
            </a:r>
            <a:r>
              <a:rPr lang="en-US" sz="1400" dirty="0">
                <a:solidFill>
                  <a:schemeClr val="bg1"/>
                </a:solidFill>
              </a:rPr>
              <a:t> in 2021 </a:t>
            </a:r>
            <a:r>
              <a:rPr lang="en-US" sz="1400" b="1" dirty="0">
                <a:solidFill>
                  <a:schemeClr val="bg1"/>
                </a:solidFill>
              </a:rPr>
              <a:t>(1.32)</a:t>
            </a:r>
          </a:p>
          <a:p>
            <a:pPr marL="285750" indent="-285750">
              <a:spcBef>
                <a:spcPts val="500"/>
              </a:spcBef>
              <a:buFont typeface="Arial" panose="020B0604020202020204" pitchFamily="34" charset="0"/>
              <a:buChar char="•"/>
            </a:pPr>
            <a:r>
              <a:rPr lang="en-US" sz="1400" dirty="0">
                <a:solidFill>
                  <a:schemeClr val="bg1"/>
                </a:solidFill>
              </a:rPr>
              <a:t>Slumberland’s experience has been more volatile. In particular, in 2018 search interest hit a low </a:t>
            </a:r>
            <a:r>
              <a:rPr lang="en-US" sz="1400" b="1" dirty="0">
                <a:solidFill>
                  <a:schemeClr val="bg1"/>
                </a:solidFill>
              </a:rPr>
              <a:t>(0.57)</a:t>
            </a:r>
            <a:r>
              <a:rPr lang="en-US" sz="1400" dirty="0">
                <a:solidFill>
                  <a:schemeClr val="bg1"/>
                </a:solidFill>
              </a:rPr>
              <a:t> before recovering and reaching a peak interest in 2021 </a:t>
            </a:r>
            <a:r>
              <a:rPr lang="en-US" sz="1400" b="1" dirty="0">
                <a:solidFill>
                  <a:schemeClr val="bg1"/>
                </a:solidFill>
              </a:rPr>
              <a:t>(1.96). </a:t>
            </a:r>
            <a:r>
              <a:rPr lang="en-US" sz="1400" dirty="0">
                <a:solidFill>
                  <a:schemeClr val="bg1"/>
                </a:solidFill>
              </a:rPr>
              <a:t>With a </a:t>
            </a:r>
            <a:r>
              <a:rPr lang="en-US" sz="1400" b="1" dirty="0">
                <a:solidFill>
                  <a:schemeClr val="bg1"/>
                </a:solidFill>
              </a:rPr>
              <a:t>96%</a:t>
            </a:r>
            <a:r>
              <a:rPr lang="en-US" sz="1400" dirty="0">
                <a:solidFill>
                  <a:schemeClr val="bg1"/>
                </a:solidFill>
              </a:rPr>
              <a:t> increase in search interest from 2017 to 2021, Slumberland experienced the largest relative increase in brand interest</a:t>
            </a:r>
          </a:p>
          <a:p>
            <a:pPr marL="285750" indent="-285750">
              <a:spcBef>
                <a:spcPts val="500"/>
              </a:spcBef>
              <a:buFont typeface="Arial" panose="020B0604020202020204" pitchFamily="34" charset="0"/>
              <a:buChar char="•"/>
            </a:pPr>
            <a:r>
              <a:rPr lang="en-US" sz="1400" dirty="0">
                <a:solidFill>
                  <a:schemeClr val="bg1"/>
                </a:solidFill>
              </a:rPr>
              <a:t>Similarly, King </a:t>
            </a:r>
            <a:r>
              <a:rPr lang="en-US" sz="1400" dirty="0" err="1">
                <a:solidFill>
                  <a:schemeClr val="bg1"/>
                </a:solidFill>
              </a:rPr>
              <a:t>Koil’s</a:t>
            </a:r>
            <a:r>
              <a:rPr lang="en-US" sz="1400" dirty="0">
                <a:solidFill>
                  <a:schemeClr val="bg1"/>
                </a:solidFill>
              </a:rPr>
              <a:t> experience has been volatile. In particular, interest was flat from 2017 through to 2019 before reaching a peak in 2020 </a:t>
            </a:r>
            <a:r>
              <a:rPr lang="en-US" sz="1400" b="1" dirty="0">
                <a:solidFill>
                  <a:schemeClr val="bg1"/>
                </a:solidFill>
              </a:rPr>
              <a:t>(1.66) </a:t>
            </a:r>
            <a:r>
              <a:rPr lang="en-US" sz="1400" dirty="0">
                <a:solidFill>
                  <a:schemeClr val="bg1"/>
                </a:solidFill>
              </a:rPr>
              <a:t>which subsided in 2021 </a:t>
            </a:r>
            <a:r>
              <a:rPr lang="en-US" sz="1400" b="1" dirty="0">
                <a:solidFill>
                  <a:schemeClr val="bg1"/>
                </a:solidFill>
              </a:rPr>
              <a:t>(1.05)</a:t>
            </a:r>
          </a:p>
        </p:txBody>
      </p:sp>
      <p:graphicFrame>
        <p:nvGraphicFramePr>
          <p:cNvPr id="5" name="Chart 4">
            <a:extLst>
              <a:ext uri="{FF2B5EF4-FFF2-40B4-BE49-F238E27FC236}">
                <a16:creationId xmlns:a16="http://schemas.microsoft.com/office/drawing/2014/main" id="{ADED662B-35E3-4042-8EB9-5C0F148C53B2}"/>
              </a:ext>
            </a:extLst>
          </p:cNvPr>
          <p:cNvGraphicFramePr>
            <a:graphicFrameLocks/>
          </p:cNvGraphicFramePr>
          <p:nvPr>
            <p:extLst>
              <p:ext uri="{D42A27DB-BD31-4B8C-83A1-F6EECF244321}">
                <p14:modId xmlns:p14="http://schemas.microsoft.com/office/powerpoint/2010/main" val="2690179724"/>
              </p:ext>
            </p:extLst>
          </p:nvPr>
        </p:nvGraphicFramePr>
        <p:xfrm>
          <a:off x="376326" y="1690688"/>
          <a:ext cx="7918703"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06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345140" y="365125"/>
            <a:ext cx="8229599" cy="1325563"/>
          </a:xfrm>
        </p:spPr>
        <p:txBody>
          <a:bodyPr>
            <a:normAutofit/>
          </a:bodyPr>
          <a:lstStyle/>
          <a:p>
            <a:r>
              <a:rPr lang="en-US" sz="2800" b="1" dirty="0">
                <a:solidFill>
                  <a:prstClr val="black"/>
                </a:solidFill>
              </a:rPr>
              <a:t>Search interest in competitor brands </a:t>
            </a:r>
            <a:br>
              <a:rPr lang="en-US" sz="2800" b="1" dirty="0">
                <a:solidFill>
                  <a:prstClr val="black"/>
                </a:solidFill>
              </a:rPr>
            </a:br>
            <a:r>
              <a:rPr lang="en-US" sz="2000" dirty="0">
                <a:solidFill>
                  <a:prstClr val="black"/>
                </a:solidFill>
              </a:rPr>
              <a:t>(Brand interest levels have been indexed to their 2017 levels)</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5277" y="1640701"/>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178614"/>
          </a:xfrm>
          <a:prstGeom prst="rect">
            <a:avLst/>
          </a:prstGeom>
          <a:solidFill>
            <a:schemeClr val="tx1"/>
          </a:solidFill>
        </p:spPr>
        <p:txBody>
          <a:bodyPr wrap="square" rtlCol="0">
            <a:spAutoFit/>
          </a:bodyPr>
          <a:lstStyle/>
          <a:p>
            <a:pPr lvl="0">
              <a:spcBef>
                <a:spcPts val="500"/>
              </a:spcBef>
            </a:pPr>
            <a:r>
              <a:rPr lang="en-US" sz="2000" b="1" dirty="0">
                <a:solidFill>
                  <a:prstClr val="white"/>
                </a:solidFill>
              </a:rPr>
              <a:t>Competitor performance</a:t>
            </a:r>
          </a:p>
          <a:p>
            <a:pPr lvl="0">
              <a:spcBef>
                <a:spcPts val="500"/>
              </a:spcBef>
            </a:pPr>
            <a:r>
              <a:rPr lang="en-US" sz="1600" dirty="0">
                <a:solidFill>
                  <a:prstClr val="white"/>
                </a:solidFill>
              </a:rPr>
              <a:t>over past 5 years</a:t>
            </a:r>
          </a:p>
          <a:p>
            <a:pPr lvl="0">
              <a:spcBef>
                <a:spcPts val="500"/>
              </a:spcBef>
            </a:pPr>
            <a:endParaRPr lang="en-US" sz="1400" b="1" dirty="0">
              <a:solidFill>
                <a:prstClr val="white"/>
              </a:solidFill>
            </a:endParaRPr>
          </a:p>
          <a:p>
            <a:pPr lvl="0">
              <a:spcBef>
                <a:spcPts val="500"/>
              </a:spcBef>
            </a:pPr>
            <a:r>
              <a:rPr lang="en-US" sz="1400" b="1" dirty="0">
                <a:solidFill>
                  <a:prstClr val="white"/>
                </a:solidFill>
              </a:rPr>
              <a:t>Major competitors</a:t>
            </a:r>
          </a:p>
          <a:p>
            <a:pPr marL="285750" lvl="0" indent="-285750">
              <a:spcBef>
                <a:spcPts val="500"/>
              </a:spcBef>
              <a:buFont typeface="Arial" panose="020B0604020202020204" pitchFamily="34" charset="0"/>
              <a:buChar char="•"/>
            </a:pPr>
            <a:r>
              <a:rPr lang="en-US" sz="1400" dirty="0">
                <a:solidFill>
                  <a:prstClr val="white"/>
                </a:solidFill>
              </a:rPr>
              <a:t>Sealy’s major competitors, </a:t>
            </a:r>
            <a:r>
              <a:rPr lang="en-US" sz="1400" dirty="0" err="1">
                <a:solidFill>
                  <a:prstClr val="white"/>
                </a:solidFill>
              </a:rPr>
              <a:t>Restonic</a:t>
            </a:r>
            <a:r>
              <a:rPr lang="en-US" sz="1400" dirty="0">
                <a:solidFill>
                  <a:prstClr val="white"/>
                </a:solidFill>
              </a:rPr>
              <a:t> </a:t>
            </a:r>
            <a:r>
              <a:rPr lang="en-US" sz="1400" b="1" dirty="0">
                <a:solidFill>
                  <a:prstClr val="white"/>
                </a:solidFill>
              </a:rPr>
              <a:t>(+73%) </a:t>
            </a:r>
            <a:r>
              <a:rPr lang="en-US" sz="1400" dirty="0">
                <a:solidFill>
                  <a:prstClr val="white"/>
                </a:solidFill>
              </a:rPr>
              <a:t>and Cloud Nine </a:t>
            </a:r>
            <a:r>
              <a:rPr lang="en-US" sz="1400" b="1" dirty="0">
                <a:solidFill>
                  <a:prstClr val="white"/>
                </a:solidFill>
              </a:rPr>
              <a:t>(+31%)</a:t>
            </a:r>
            <a:r>
              <a:rPr lang="en-US" sz="1400" dirty="0">
                <a:solidFill>
                  <a:prstClr val="white"/>
                </a:solidFill>
              </a:rPr>
              <a:t>, experienced the highest levels of growth </a:t>
            </a:r>
          </a:p>
          <a:p>
            <a:pPr marL="285750" lvl="0" indent="-285750">
              <a:spcBef>
                <a:spcPts val="500"/>
              </a:spcBef>
              <a:buFont typeface="Arial" panose="020B0604020202020204" pitchFamily="34" charset="0"/>
              <a:buChar char="•"/>
            </a:pPr>
            <a:r>
              <a:rPr lang="en-US" sz="1400" dirty="0" err="1">
                <a:solidFill>
                  <a:prstClr val="white"/>
                </a:solidFill>
              </a:rPr>
              <a:t>Restonic</a:t>
            </a:r>
            <a:r>
              <a:rPr lang="en-US" sz="1400" dirty="0">
                <a:solidFill>
                  <a:prstClr val="white"/>
                </a:solidFill>
              </a:rPr>
              <a:t> experienced 4 years of year-on-year gains before a slight decline   </a:t>
            </a:r>
            <a:r>
              <a:rPr lang="en-US" sz="1400" b="1" dirty="0">
                <a:solidFill>
                  <a:prstClr val="white"/>
                </a:solidFill>
              </a:rPr>
              <a:t>(-1.7%)</a:t>
            </a:r>
            <a:r>
              <a:rPr lang="en-US" sz="1400" dirty="0">
                <a:solidFill>
                  <a:prstClr val="white"/>
                </a:solidFill>
              </a:rPr>
              <a:t> in 2021</a:t>
            </a:r>
          </a:p>
          <a:p>
            <a:pPr marL="285750" lvl="0" indent="-285750">
              <a:spcBef>
                <a:spcPts val="500"/>
              </a:spcBef>
              <a:buFont typeface="Arial" panose="020B0604020202020204" pitchFamily="34" charset="0"/>
              <a:buChar char="•"/>
            </a:pPr>
            <a:r>
              <a:rPr lang="en-US" sz="1400" dirty="0">
                <a:solidFill>
                  <a:prstClr val="white"/>
                </a:solidFill>
              </a:rPr>
              <a:t>Cloud Nine’s growth has followed a similar pattern, however, with lower growth rates and a small dip in interest in 2019, before year-on-year gains</a:t>
            </a:r>
            <a:endParaRPr lang="en-US" sz="1400" b="1" dirty="0">
              <a:solidFill>
                <a:prstClr val="white"/>
              </a:solidFill>
            </a:endParaRPr>
          </a:p>
          <a:p>
            <a:pPr lvl="0">
              <a:spcBef>
                <a:spcPts val="500"/>
              </a:spcBef>
            </a:pPr>
            <a:r>
              <a:rPr lang="en-US" sz="1400" b="1" dirty="0">
                <a:solidFill>
                  <a:prstClr val="white"/>
                </a:solidFill>
              </a:rPr>
              <a:t>Smaller competitors</a:t>
            </a:r>
          </a:p>
          <a:p>
            <a:pPr marL="285750" lvl="0" indent="-285750">
              <a:spcBef>
                <a:spcPts val="500"/>
              </a:spcBef>
              <a:buFont typeface="Arial" panose="020B0604020202020204" pitchFamily="34" charset="0"/>
              <a:buChar char="•"/>
            </a:pPr>
            <a:r>
              <a:rPr lang="en-US" sz="1400" dirty="0">
                <a:solidFill>
                  <a:prstClr val="white"/>
                </a:solidFill>
              </a:rPr>
              <a:t>Simmons, the fourth most popular brand, experienced the second largest decline</a:t>
            </a:r>
            <a:r>
              <a:rPr lang="en-US" sz="1400" b="1" dirty="0">
                <a:solidFill>
                  <a:prstClr val="white"/>
                </a:solidFill>
              </a:rPr>
              <a:t> (-13%), </a:t>
            </a:r>
            <a:r>
              <a:rPr lang="en-US" sz="1400" dirty="0">
                <a:solidFill>
                  <a:prstClr val="white"/>
                </a:solidFill>
              </a:rPr>
              <a:t>thus contributing to increased concentration in share of interest within the top 3 brands</a:t>
            </a:r>
          </a:p>
          <a:p>
            <a:pPr marL="285750" lvl="0" indent="-285750">
              <a:spcBef>
                <a:spcPts val="500"/>
              </a:spcBef>
              <a:buFont typeface="Arial" panose="020B0604020202020204" pitchFamily="34" charset="0"/>
              <a:buChar char="•"/>
            </a:pPr>
            <a:r>
              <a:rPr lang="en-US" sz="1400" dirty="0">
                <a:solidFill>
                  <a:prstClr val="white"/>
                </a:solidFill>
              </a:rPr>
              <a:t>Besides </a:t>
            </a:r>
            <a:r>
              <a:rPr lang="en-US" sz="1400" dirty="0" err="1">
                <a:solidFill>
                  <a:prstClr val="white"/>
                </a:solidFill>
              </a:rPr>
              <a:t>Dunlopillo</a:t>
            </a:r>
            <a:r>
              <a:rPr lang="en-US" sz="1400" dirty="0">
                <a:solidFill>
                  <a:prstClr val="white"/>
                </a:solidFill>
              </a:rPr>
              <a:t>, which experienced a significant decline </a:t>
            </a:r>
            <a:r>
              <a:rPr lang="en-US" sz="1400" b="1" dirty="0">
                <a:solidFill>
                  <a:prstClr val="white"/>
                </a:solidFill>
              </a:rPr>
              <a:t>(-24%) </a:t>
            </a:r>
            <a:r>
              <a:rPr lang="en-US" sz="1400" dirty="0">
                <a:solidFill>
                  <a:prstClr val="white"/>
                </a:solidFill>
              </a:rPr>
              <a:t>other brands have only seen modest increases in search interest</a:t>
            </a:r>
            <a:endParaRPr lang="en-US" sz="1400" b="1" dirty="0">
              <a:solidFill>
                <a:prstClr val="white"/>
              </a:solidFill>
            </a:endParaRPr>
          </a:p>
        </p:txBody>
      </p:sp>
      <p:graphicFrame>
        <p:nvGraphicFramePr>
          <p:cNvPr id="11" name="Chart 10">
            <a:extLst>
              <a:ext uri="{FF2B5EF4-FFF2-40B4-BE49-F238E27FC236}">
                <a16:creationId xmlns:a16="http://schemas.microsoft.com/office/drawing/2014/main" id="{87252380-5670-C54E-BE3C-D2ED06D9920C}"/>
              </a:ext>
            </a:extLst>
          </p:cNvPr>
          <p:cNvGraphicFramePr>
            <a:graphicFrameLocks/>
          </p:cNvGraphicFramePr>
          <p:nvPr>
            <p:extLst>
              <p:ext uri="{D42A27DB-BD31-4B8C-83A1-F6EECF244321}">
                <p14:modId xmlns:p14="http://schemas.microsoft.com/office/powerpoint/2010/main" val="3269833351"/>
              </p:ext>
            </p:extLst>
          </p:nvPr>
        </p:nvGraphicFramePr>
        <p:xfrm>
          <a:off x="225046" y="1690688"/>
          <a:ext cx="7910236"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860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Proportion of search interest within Bravo’s and competitors’ brands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 has furthered cemented </a:t>
            </a:r>
            <a:r>
              <a:rPr lang="en-US" sz="1400" b="1" dirty="0">
                <a:solidFill>
                  <a:schemeClr val="bg1"/>
                </a:solidFill>
              </a:rPr>
              <a:t>(+4.3%) </a:t>
            </a:r>
            <a:r>
              <a:rPr lang="en-US" sz="1400" dirty="0">
                <a:solidFill>
                  <a:schemeClr val="bg1"/>
                </a:solidFill>
              </a:rPr>
              <a:t>its position as Bravo’s most popular brand up from </a:t>
            </a:r>
            <a:r>
              <a:rPr lang="en-US" sz="1400" b="1" dirty="0">
                <a:solidFill>
                  <a:schemeClr val="bg1"/>
                </a:solidFill>
              </a:rPr>
              <a:t>75%</a:t>
            </a:r>
            <a:r>
              <a:rPr lang="en-US" sz="1400" dirty="0">
                <a:solidFill>
                  <a:schemeClr val="bg1"/>
                </a:solidFill>
              </a:rPr>
              <a:t> of interest in 2017 to </a:t>
            </a:r>
            <a:r>
              <a:rPr lang="en-US" sz="1400" b="1" dirty="0">
                <a:solidFill>
                  <a:schemeClr val="bg1"/>
                </a:solidFill>
              </a:rPr>
              <a:t>78% </a:t>
            </a:r>
            <a:r>
              <a:rPr lang="en-US" sz="1400" dirty="0">
                <a:solidFill>
                  <a:schemeClr val="bg1"/>
                </a:solidFill>
              </a:rPr>
              <a:t>in 2021</a:t>
            </a:r>
          </a:p>
          <a:p>
            <a:pPr marL="285750" indent="-285750">
              <a:buFont typeface="Arial" panose="020B0604020202020204" pitchFamily="34" charset="0"/>
              <a:buChar char="•"/>
            </a:pPr>
            <a:r>
              <a:rPr lang="en-US" sz="1400" dirty="0">
                <a:solidFill>
                  <a:schemeClr val="bg1"/>
                </a:solidFill>
              </a:rPr>
              <a:t>Slumberland was the other brand to increase in popularity </a:t>
            </a:r>
            <a:r>
              <a:rPr lang="en-US" sz="1400" b="1" dirty="0">
                <a:solidFill>
                  <a:schemeClr val="bg1"/>
                </a:solidFill>
              </a:rPr>
              <a:t>(+23%). </a:t>
            </a:r>
            <a:r>
              <a:rPr lang="en-US" sz="1400" dirty="0">
                <a:solidFill>
                  <a:schemeClr val="bg1"/>
                </a:solidFill>
              </a:rPr>
              <a:t>In doing so it overtook King </a:t>
            </a:r>
            <a:r>
              <a:rPr lang="en-US" sz="1400" dirty="0" err="1">
                <a:solidFill>
                  <a:schemeClr val="bg1"/>
                </a:solidFill>
              </a:rPr>
              <a:t>Koil</a:t>
            </a:r>
            <a:r>
              <a:rPr lang="en-US" sz="1400" dirty="0">
                <a:solidFill>
                  <a:schemeClr val="bg1"/>
                </a:solidFill>
              </a:rPr>
              <a:t> as Bravo’s 3</a:t>
            </a:r>
            <a:r>
              <a:rPr lang="en-US" sz="1400" baseline="30000" dirty="0">
                <a:solidFill>
                  <a:schemeClr val="bg1"/>
                </a:solidFill>
              </a:rPr>
              <a:t>rd</a:t>
            </a:r>
            <a:r>
              <a:rPr lang="en-US" sz="1400" dirty="0">
                <a:solidFill>
                  <a:schemeClr val="bg1"/>
                </a:solidFill>
              </a:rPr>
              <a:t> most popular brand</a:t>
            </a:r>
          </a:p>
          <a:p>
            <a:pPr marL="285750" indent="-285750">
              <a:buFont typeface="Arial" panose="020B0604020202020204" pitchFamily="34" charset="0"/>
              <a:buChar char="•"/>
            </a:pPr>
            <a:r>
              <a:rPr lang="en-US" sz="1400" dirty="0">
                <a:solidFill>
                  <a:schemeClr val="bg1"/>
                </a:solidFill>
              </a:rPr>
              <a:t>In contrast, both </a:t>
            </a:r>
            <a:r>
              <a:rPr lang="en-US" sz="1400" dirty="0" err="1">
                <a:solidFill>
                  <a:schemeClr val="bg1"/>
                </a:solidFill>
              </a:rPr>
              <a:t>Edblo</a:t>
            </a:r>
            <a:r>
              <a:rPr lang="en-US" sz="1400" dirty="0">
                <a:solidFill>
                  <a:schemeClr val="bg1"/>
                </a:solidFill>
              </a:rPr>
              <a:t> </a:t>
            </a:r>
            <a:r>
              <a:rPr lang="en-US" sz="1400" b="1" dirty="0">
                <a:solidFill>
                  <a:schemeClr val="bg1"/>
                </a:solidFill>
              </a:rPr>
              <a:t>(-18%)</a:t>
            </a:r>
            <a:r>
              <a:rPr lang="en-US" sz="1400" dirty="0">
                <a:solidFill>
                  <a:schemeClr val="bg1"/>
                </a:solidFill>
              </a:rPr>
              <a:t> and King </a:t>
            </a:r>
            <a:r>
              <a:rPr lang="en-US" sz="1400" dirty="0" err="1">
                <a:solidFill>
                  <a:schemeClr val="bg1"/>
                </a:solidFill>
              </a:rPr>
              <a:t>Koil</a:t>
            </a:r>
            <a:r>
              <a:rPr lang="en-US" sz="1400" dirty="0">
                <a:solidFill>
                  <a:schemeClr val="bg1"/>
                </a:solidFill>
              </a:rPr>
              <a:t> </a:t>
            </a:r>
            <a:r>
              <a:rPr lang="en-US" sz="1400" b="1" dirty="0">
                <a:solidFill>
                  <a:schemeClr val="bg1"/>
                </a:solidFill>
              </a:rPr>
              <a:t>(-34%)</a:t>
            </a:r>
            <a:r>
              <a:rPr lang="en-US" sz="1400" dirty="0">
                <a:solidFill>
                  <a:schemeClr val="bg1"/>
                </a:solidFill>
              </a:rPr>
              <a:t> experienced declines in popularity. </a:t>
            </a:r>
            <a:r>
              <a:rPr lang="en-US" sz="1400" dirty="0" err="1">
                <a:solidFill>
                  <a:schemeClr val="bg1"/>
                </a:solidFill>
              </a:rPr>
              <a:t>Edblo</a:t>
            </a:r>
            <a:r>
              <a:rPr lang="en-US" sz="1400" dirty="0">
                <a:solidFill>
                  <a:schemeClr val="bg1"/>
                </a:solidFill>
              </a:rPr>
              <a:t> retains its position as Bravo’s second most popular brand, however,  Slumberland is closing the gap.</a:t>
            </a:r>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The top 4 competitors have made up an increased </a:t>
            </a:r>
            <a:r>
              <a:rPr lang="en-US" sz="1400" b="1" dirty="0">
                <a:solidFill>
                  <a:schemeClr val="bg1"/>
                </a:solidFill>
              </a:rPr>
              <a:t>(+4.9%) </a:t>
            </a:r>
            <a:r>
              <a:rPr lang="en-US" sz="1400" dirty="0">
                <a:solidFill>
                  <a:schemeClr val="bg1"/>
                </a:solidFill>
              </a:rPr>
              <a:t>proportion of search interest up from </a:t>
            </a:r>
            <a:r>
              <a:rPr lang="en-US" sz="1400" b="1" dirty="0">
                <a:solidFill>
                  <a:schemeClr val="bg1"/>
                </a:solidFill>
              </a:rPr>
              <a:t>78% </a:t>
            </a:r>
            <a:r>
              <a:rPr lang="en-US" sz="1400" dirty="0">
                <a:solidFill>
                  <a:schemeClr val="bg1"/>
                </a:solidFill>
              </a:rPr>
              <a:t>in 2017 to </a:t>
            </a:r>
            <a:r>
              <a:rPr lang="en-US" sz="1400" b="1" dirty="0">
                <a:solidFill>
                  <a:schemeClr val="bg1"/>
                </a:solidFill>
              </a:rPr>
              <a:t>82% </a:t>
            </a:r>
            <a:r>
              <a:rPr lang="en-US" sz="1400" dirty="0">
                <a:solidFill>
                  <a:schemeClr val="bg1"/>
                </a:solidFill>
              </a:rPr>
              <a:t>in 2021</a:t>
            </a:r>
          </a:p>
          <a:p>
            <a:pPr marL="285750" indent="-285750">
              <a:buFont typeface="Arial" panose="020B0604020202020204" pitchFamily="34" charset="0"/>
              <a:buChar char="•"/>
            </a:pPr>
            <a:r>
              <a:rPr lang="en-US" sz="1400" dirty="0">
                <a:solidFill>
                  <a:schemeClr val="bg1"/>
                </a:solidFill>
              </a:rPr>
              <a:t>However, this is dually driven by the top 2 brands, </a:t>
            </a:r>
            <a:r>
              <a:rPr lang="en-US" sz="1400" dirty="0" err="1">
                <a:solidFill>
                  <a:schemeClr val="bg1"/>
                </a:solidFill>
              </a:rPr>
              <a:t>Restonic</a:t>
            </a:r>
            <a:r>
              <a:rPr lang="en-US" sz="1400" dirty="0">
                <a:solidFill>
                  <a:schemeClr val="bg1"/>
                </a:solidFill>
              </a:rPr>
              <a:t> (+39%) and Cloud Nine (+5.6%) increasing their dominance of search interest while the next two largest brands, Simmons </a:t>
            </a:r>
            <a:r>
              <a:rPr lang="en-US" sz="1400" b="1" dirty="0">
                <a:solidFill>
                  <a:schemeClr val="bg1"/>
                </a:solidFill>
              </a:rPr>
              <a:t>(-30%) </a:t>
            </a:r>
            <a:r>
              <a:rPr lang="en-US" sz="1400" dirty="0">
                <a:solidFill>
                  <a:schemeClr val="bg1"/>
                </a:solidFill>
              </a:rPr>
              <a:t>and </a:t>
            </a:r>
            <a:r>
              <a:rPr lang="en-US" sz="1400" dirty="0" err="1">
                <a:solidFill>
                  <a:schemeClr val="bg1"/>
                </a:solidFill>
              </a:rPr>
              <a:t>Tempur</a:t>
            </a:r>
            <a:r>
              <a:rPr lang="en-US" sz="1400" dirty="0">
                <a:solidFill>
                  <a:schemeClr val="bg1"/>
                </a:solidFill>
              </a:rPr>
              <a:t> </a:t>
            </a:r>
            <a:r>
              <a:rPr lang="en-US" sz="1400" b="1" dirty="0">
                <a:solidFill>
                  <a:schemeClr val="bg1"/>
                </a:solidFill>
              </a:rPr>
              <a:t>(-19%) </a:t>
            </a:r>
            <a:r>
              <a:rPr lang="en-US" sz="1400" dirty="0">
                <a:solidFill>
                  <a:schemeClr val="bg1"/>
                </a:solidFill>
              </a:rPr>
              <a:t>have experienced significant declines</a:t>
            </a:r>
          </a:p>
        </p:txBody>
      </p:sp>
      <p:graphicFrame>
        <p:nvGraphicFramePr>
          <p:cNvPr id="32" name="Content Placeholder 31">
            <a:extLst>
              <a:ext uri="{FF2B5EF4-FFF2-40B4-BE49-F238E27FC236}">
                <a16:creationId xmlns:a16="http://schemas.microsoft.com/office/drawing/2014/main" id="{5812D639-DEBE-B244-8597-792C1F3883C7}"/>
              </a:ext>
            </a:extLst>
          </p:cNvPr>
          <p:cNvGraphicFramePr>
            <a:graphicFrameLocks noGrp="1"/>
          </p:cNvGraphicFramePr>
          <p:nvPr>
            <p:ph sz="half" idx="2"/>
          </p:nvPr>
        </p:nvGraphicFramePr>
        <p:xfrm>
          <a:off x="6172200" y="1608138"/>
          <a:ext cx="5181600" cy="3414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7" name="Content Placeholder 36">
            <a:extLst>
              <a:ext uri="{FF2B5EF4-FFF2-40B4-BE49-F238E27FC236}">
                <a16:creationId xmlns:a16="http://schemas.microsoft.com/office/drawing/2014/main" id="{754155A1-C3EA-A24D-BE00-C058B07B3372}"/>
              </a:ext>
            </a:extLst>
          </p:cNvPr>
          <p:cNvGraphicFramePr>
            <a:graphicFrameLocks noGrp="1"/>
          </p:cNvGraphicFramePr>
          <p:nvPr>
            <p:ph sz="half" idx="1"/>
          </p:nvPr>
        </p:nvGraphicFramePr>
        <p:xfrm>
          <a:off x="838200" y="1608138"/>
          <a:ext cx="5181600" cy="34147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9247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Analysis by brand and province</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1927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search interest in mattress brands</a:t>
            </a:r>
            <a:br>
              <a:rPr lang="en-US" sz="2800" dirty="0">
                <a:solidFill>
                  <a:prstClr val="black"/>
                </a:solidFill>
              </a:rPr>
            </a:br>
            <a:r>
              <a:rPr lang="en-US" sz="2000" dirty="0">
                <a:solidFill>
                  <a:prstClr val="black"/>
                </a:solidFill>
              </a:rPr>
              <a:t>(Search interest levels have been indexed to 2017 for each province)</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b="1" dirty="0">
                <a:solidFill>
                  <a:schemeClr val="bg1"/>
                </a:solidFill>
              </a:rPr>
              <a:t>90% </a:t>
            </a:r>
            <a:r>
              <a:rPr lang="en-US" sz="1400" dirty="0">
                <a:solidFill>
                  <a:schemeClr val="bg1"/>
                </a:solidFill>
              </a:rPr>
              <a:t>share of search interest comes from the top 4 provinces, namely: Gauteng </a:t>
            </a:r>
            <a:r>
              <a:rPr lang="en-US" sz="1400" b="1" dirty="0">
                <a:solidFill>
                  <a:schemeClr val="bg1"/>
                </a:solidFill>
              </a:rPr>
              <a:t>(40%)</a:t>
            </a:r>
            <a:r>
              <a:rPr lang="en-US" sz="1400" dirty="0">
                <a:solidFill>
                  <a:schemeClr val="bg1"/>
                </a:solidFill>
              </a:rPr>
              <a:t>, Kwa-Zulu Natal </a:t>
            </a:r>
            <a:r>
              <a:rPr lang="en-US" sz="1400" b="1" dirty="0">
                <a:solidFill>
                  <a:schemeClr val="bg1"/>
                </a:solidFill>
              </a:rPr>
              <a:t>(22%)</a:t>
            </a:r>
            <a:r>
              <a:rPr lang="en-US" sz="1400" dirty="0">
                <a:solidFill>
                  <a:schemeClr val="bg1"/>
                </a:solidFill>
              </a:rPr>
              <a:t>, Western Cape </a:t>
            </a:r>
            <a:r>
              <a:rPr lang="en-US" sz="1400" b="1" dirty="0">
                <a:solidFill>
                  <a:schemeClr val="bg1"/>
                </a:solidFill>
              </a:rPr>
              <a:t>(19%)</a:t>
            </a:r>
            <a:r>
              <a:rPr lang="en-US" sz="1400" dirty="0">
                <a:solidFill>
                  <a:schemeClr val="bg1"/>
                </a:solidFill>
              </a:rPr>
              <a:t> and Eastern Cape </a:t>
            </a:r>
            <a:r>
              <a:rPr lang="en-US" sz="1400" b="1" dirty="0">
                <a:solidFill>
                  <a:schemeClr val="bg1"/>
                </a:solidFill>
              </a:rPr>
              <a:t>(8%)</a:t>
            </a:r>
          </a:p>
          <a:p>
            <a:pPr marL="285750" indent="-285750">
              <a:buFont typeface="Arial" panose="020B0604020202020204" pitchFamily="34" charset="0"/>
              <a:buChar char="•"/>
            </a:pPr>
            <a:r>
              <a:rPr lang="en-US" sz="1400" dirty="0">
                <a:solidFill>
                  <a:schemeClr val="bg1"/>
                </a:solidFill>
              </a:rPr>
              <a:t>Therefore, focus will be given to these 4 provinces in the analysis</a:t>
            </a:r>
          </a:p>
          <a:p>
            <a:pPr marL="285750" indent="-285750">
              <a:buFont typeface="Arial" panose="020B0604020202020204" pitchFamily="34" charset="0"/>
              <a:buChar char="•"/>
            </a:pPr>
            <a:r>
              <a:rPr lang="en-US" sz="1400" dirty="0">
                <a:solidFill>
                  <a:schemeClr val="bg1"/>
                </a:solidFill>
              </a:rPr>
              <a:t>Northern Cape’s interest is negligible and has been excluded</a:t>
            </a:r>
          </a:p>
          <a:p>
            <a:endParaRPr lang="en-US" sz="1400" dirty="0"/>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D8F5F467-1A32-204E-BE8E-AFD5B65CBB3B}"/>
              </a:ext>
            </a:extLst>
          </p:cNvPr>
          <p:cNvGraphicFramePr>
            <a:graphicFrameLocks noGrp="1"/>
          </p:cNvGraphicFramePr>
          <p:nvPr>
            <p:ph sz="half" idx="1"/>
          </p:nvPr>
        </p:nvGraphicFramePr>
        <p:xfrm>
          <a:off x="838200" y="1412875"/>
          <a:ext cx="5181600" cy="3609975"/>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Over the past 5 years, of the top 4 provinces, Kwa-Zulu Natal had the highest growth in search interest </a:t>
            </a:r>
            <a:r>
              <a:rPr lang="en-US" sz="1400" b="1" dirty="0">
                <a:solidFill>
                  <a:schemeClr val="bg1"/>
                </a:solidFill>
              </a:rPr>
              <a:t>(+111%) </a:t>
            </a:r>
            <a:r>
              <a:rPr lang="en-US" sz="1400" dirty="0">
                <a:solidFill>
                  <a:schemeClr val="bg1"/>
                </a:solidFill>
              </a:rPr>
              <a:t>followed by Gauteng </a:t>
            </a:r>
            <a:r>
              <a:rPr lang="en-US" sz="1400" b="1" dirty="0">
                <a:solidFill>
                  <a:schemeClr val="bg1"/>
                </a:solidFill>
              </a:rPr>
              <a:t>(+47%)</a:t>
            </a:r>
            <a:r>
              <a:rPr lang="en-US" sz="1400" dirty="0">
                <a:solidFill>
                  <a:schemeClr val="bg1"/>
                </a:solidFill>
              </a:rPr>
              <a:t>,</a:t>
            </a:r>
            <a:r>
              <a:rPr lang="en-US" sz="1400" b="1" dirty="0">
                <a:solidFill>
                  <a:schemeClr val="bg1"/>
                </a:solidFill>
              </a:rPr>
              <a:t> </a:t>
            </a:r>
            <a:r>
              <a:rPr lang="en-US" sz="1400" dirty="0">
                <a:solidFill>
                  <a:schemeClr val="bg1"/>
                </a:solidFill>
              </a:rPr>
              <a:t>Western Cape </a:t>
            </a:r>
            <a:r>
              <a:rPr lang="en-US" sz="1400" b="1" dirty="0">
                <a:solidFill>
                  <a:schemeClr val="bg1"/>
                </a:solidFill>
              </a:rPr>
              <a:t>(+43%)</a:t>
            </a:r>
            <a:r>
              <a:rPr lang="en-US" sz="1400" dirty="0">
                <a:solidFill>
                  <a:schemeClr val="bg1"/>
                </a:solidFill>
              </a:rPr>
              <a:t> and Eastern Cape </a:t>
            </a:r>
            <a:r>
              <a:rPr lang="en-US" sz="1400" b="1" dirty="0">
                <a:solidFill>
                  <a:schemeClr val="bg1"/>
                </a:solidFill>
              </a:rPr>
              <a:t>(-22%)</a:t>
            </a:r>
          </a:p>
          <a:p>
            <a:pPr marL="285750" indent="-285750">
              <a:buFont typeface="Arial" panose="020B0604020202020204" pitchFamily="34" charset="0"/>
              <a:buChar char="•"/>
            </a:pPr>
            <a:r>
              <a:rPr lang="en-US" sz="1400" dirty="0">
                <a:solidFill>
                  <a:schemeClr val="bg1"/>
                </a:solidFill>
              </a:rPr>
              <a:t>Eastern Cape was the only province to experience a decline</a:t>
            </a:r>
          </a:p>
          <a:p>
            <a:pPr marL="285750" indent="-285750">
              <a:buFont typeface="Arial" panose="020B0604020202020204" pitchFamily="34" charset="0"/>
              <a:buChar char="•"/>
            </a:pPr>
            <a:r>
              <a:rPr lang="en-US" sz="1400" dirty="0">
                <a:solidFill>
                  <a:schemeClr val="bg1"/>
                </a:solidFill>
              </a:rPr>
              <a:t>Mpumalanga experienced the largest growth </a:t>
            </a:r>
            <a:r>
              <a:rPr lang="en-US" sz="1400" b="1" dirty="0">
                <a:solidFill>
                  <a:schemeClr val="bg1"/>
                </a:solidFill>
              </a:rPr>
              <a:t>(+187%)</a:t>
            </a:r>
          </a:p>
        </p:txBody>
      </p:sp>
      <p:graphicFrame>
        <p:nvGraphicFramePr>
          <p:cNvPr id="21" name="Content Placeholder 20">
            <a:extLst>
              <a:ext uri="{FF2B5EF4-FFF2-40B4-BE49-F238E27FC236}">
                <a16:creationId xmlns:a16="http://schemas.microsoft.com/office/drawing/2014/main" id="{93D83844-28A8-1E42-9980-B96C5512CB77}"/>
              </a:ext>
            </a:extLst>
          </p:cNvPr>
          <p:cNvGraphicFramePr>
            <a:graphicFrameLocks noGrp="1"/>
          </p:cNvGraphicFramePr>
          <p:nvPr>
            <p:ph sz="half" idx="2"/>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0006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9E7A-6617-9A48-BDD6-24CC2C9F399B}"/>
              </a:ext>
            </a:extLst>
          </p:cNvPr>
          <p:cNvSpPr>
            <a:spLocks noGrp="1"/>
          </p:cNvSpPr>
          <p:nvPr>
            <p:ph type="title"/>
          </p:nvPr>
        </p:nvSpPr>
        <p:spPr/>
        <p:txBody>
          <a:bodyPr/>
          <a:lstStyle/>
          <a:p>
            <a:r>
              <a:rPr lang="en-US" dirty="0"/>
              <a:t>Checklist</a:t>
            </a:r>
          </a:p>
        </p:txBody>
      </p:sp>
      <p:sp>
        <p:nvSpPr>
          <p:cNvPr id="3" name="Content Placeholder 2">
            <a:extLst>
              <a:ext uri="{FF2B5EF4-FFF2-40B4-BE49-F238E27FC236}">
                <a16:creationId xmlns:a16="http://schemas.microsoft.com/office/drawing/2014/main" id="{E1B6234B-3C0F-624E-ADE0-2777A9CC8191}"/>
              </a:ext>
            </a:extLst>
          </p:cNvPr>
          <p:cNvSpPr>
            <a:spLocks noGrp="1"/>
          </p:cNvSpPr>
          <p:nvPr>
            <p:ph idx="1"/>
          </p:nvPr>
        </p:nvSpPr>
        <p:spPr/>
        <p:txBody>
          <a:bodyPr>
            <a:normAutofit fontScale="62500" lnSpcReduction="20000"/>
          </a:bodyPr>
          <a:lstStyle/>
          <a:p>
            <a:r>
              <a:rPr lang="en-US" dirty="0"/>
              <a:t>Slide Titles and sub-titles</a:t>
            </a:r>
          </a:p>
          <a:p>
            <a:r>
              <a:rPr lang="en-US" dirty="0"/>
              <a:t>Axis titles (chart)</a:t>
            </a:r>
          </a:p>
          <a:p>
            <a:r>
              <a:rPr lang="en-US" dirty="0"/>
              <a:t>Left &amp; right axis scale match (chart)</a:t>
            </a:r>
          </a:p>
          <a:p>
            <a:r>
              <a:rPr lang="en-US" dirty="0"/>
              <a:t>Chart titles (chart)</a:t>
            </a:r>
          </a:p>
          <a:p>
            <a:r>
              <a:rPr lang="en-US" dirty="0"/>
              <a:t>Brand names (chart)</a:t>
            </a:r>
          </a:p>
          <a:p>
            <a:r>
              <a:rPr lang="en-US" dirty="0"/>
              <a:t>Analysis title (side bard)</a:t>
            </a:r>
          </a:p>
          <a:p>
            <a:r>
              <a:rPr lang="en-US" dirty="0" err="1"/>
              <a:t>Colour</a:t>
            </a:r>
            <a:r>
              <a:rPr lang="en-US" dirty="0"/>
              <a:t> consistency (if possible)</a:t>
            </a:r>
          </a:p>
          <a:p>
            <a:r>
              <a:rPr lang="en-US" dirty="0"/>
              <a:t>Analysis wording</a:t>
            </a:r>
          </a:p>
          <a:p>
            <a:r>
              <a:rPr lang="en-US" dirty="0"/>
              <a:t>Fix notes (i.e. remove)</a:t>
            </a:r>
          </a:p>
          <a:p>
            <a:r>
              <a:rPr lang="en-US" dirty="0"/>
              <a:t>Specific</a:t>
            </a:r>
          </a:p>
          <a:p>
            <a:pPr lvl="1"/>
            <a:r>
              <a:rPr lang="en-US" dirty="0"/>
              <a:t>Sealy spelling</a:t>
            </a:r>
          </a:p>
          <a:p>
            <a:pPr lvl="1"/>
            <a:r>
              <a:rPr lang="en-US" dirty="0"/>
              <a:t>Indexed vs. index</a:t>
            </a:r>
          </a:p>
          <a:p>
            <a:pPr lvl="1"/>
            <a:r>
              <a:rPr lang="en-US" dirty="0"/>
              <a:t>It’s vs. their</a:t>
            </a:r>
          </a:p>
          <a:p>
            <a:pPr lvl="1"/>
            <a:r>
              <a:rPr lang="en-US" dirty="0"/>
              <a:t>Rest of market</a:t>
            </a:r>
          </a:p>
        </p:txBody>
      </p:sp>
    </p:spTree>
    <p:extLst>
      <p:ext uri="{BB962C8B-B14F-4D97-AF65-F5344CB8AC3E}">
        <p14:creationId xmlns:p14="http://schemas.microsoft.com/office/powerpoint/2010/main" val="143676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861300" cy="1325563"/>
          </a:xfrm>
        </p:spPr>
        <p:txBody>
          <a:bodyPr>
            <a:normAutofit/>
          </a:bodyPr>
          <a:lstStyle/>
          <a:p>
            <a:r>
              <a:rPr lang="en-US" sz="2800" b="1" dirty="0">
                <a:solidFill>
                  <a:prstClr val="black"/>
                </a:solidFill>
              </a:rPr>
              <a:t>Bravo vs. competitors search interest by province</a:t>
            </a:r>
            <a:br>
              <a:rPr lang="en-US" sz="2800" dirty="0">
                <a:solidFill>
                  <a:prstClr val="black"/>
                </a:solidFill>
              </a:rPr>
            </a:br>
            <a:r>
              <a:rPr lang="en-US" sz="2000" dirty="0">
                <a:solidFill>
                  <a:prstClr val="black"/>
                </a:solidFill>
              </a:rPr>
              <a:t>(Search interest levels have been indexed to 2017 for each province)</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44922" y="1601280"/>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6027291"/>
          </a:xfrm>
          <a:prstGeom prst="rect">
            <a:avLst/>
          </a:prstGeom>
          <a:solidFill>
            <a:schemeClr val="tx1"/>
          </a:solidFill>
        </p:spPr>
        <p:txBody>
          <a:bodyPr wrap="square" rtlCol="0">
            <a:spAutoFit/>
          </a:bodyPr>
          <a:lstStyle/>
          <a:p>
            <a:pPr>
              <a:spcBef>
                <a:spcPts val="500"/>
              </a:spcBef>
            </a:pPr>
            <a:r>
              <a:rPr lang="en-US" sz="2000" b="1" dirty="0">
                <a:solidFill>
                  <a:schemeClr val="bg1"/>
                </a:solidFill>
              </a:rPr>
              <a:t>Top 4 province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Bravo</a:t>
            </a:r>
          </a:p>
          <a:p>
            <a:pPr marL="285750" indent="-285750">
              <a:spcBef>
                <a:spcPts val="500"/>
              </a:spcBef>
              <a:buFont typeface="Arial" panose="020B0604020202020204" pitchFamily="34" charset="0"/>
              <a:buChar char="•"/>
            </a:pPr>
            <a:r>
              <a:rPr lang="en-US" sz="1400" dirty="0">
                <a:solidFill>
                  <a:schemeClr val="bg1"/>
                </a:solidFill>
              </a:rPr>
              <a:t>Overall, Bravo’s brands experienced significant growth across the top 4 provinces </a:t>
            </a:r>
            <a:r>
              <a:rPr lang="en-US" sz="1400" b="1" dirty="0">
                <a:solidFill>
                  <a:schemeClr val="bg1"/>
                </a:solidFill>
              </a:rPr>
              <a:t>(&gt;39% growth)</a:t>
            </a:r>
          </a:p>
          <a:p>
            <a:pPr marL="285750" indent="-285750">
              <a:spcBef>
                <a:spcPts val="500"/>
              </a:spcBef>
              <a:buFont typeface="Arial" panose="020B0604020202020204" pitchFamily="34" charset="0"/>
              <a:buChar char="•"/>
            </a:pPr>
            <a:r>
              <a:rPr lang="en-US" sz="1400" dirty="0">
                <a:solidFill>
                  <a:schemeClr val="bg1"/>
                </a:solidFill>
              </a:rPr>
              <a:t>There was consistently year-on-year growth most years across provinces</a:t>
            </a:r>
          </a:p>
          <a:p>
            <a:pPr marL="285750" indent="-285750">
              <a:spcBef>
                <a:spcPts val="500"/>
              </a:spcBef>
              <a:buFont typeface="Arial" panose="020B0604020202020204" pitchFamily="34" charset="0"/>
              <a:buChar char="•"/>
            </a:pPr>
            <a:r>
              <a:rPr lang="en-US" sz="1400" dirty="0">
                <a:solidFill>
                  <a:schemeClr val="bg1"/>
                </a:solidFill>
              </a:rPr>
              <a:t>In particular, each province exhibited peak search interest in 2021 following previous peak in 2020</a:t>
            </a:r>
          </a:p>
          <a:p>
            <a:pPr>
              <a:spcBef>
                <a:spcPts val="500"/>
              </a:spcBef>
            </a:pPr>
            <a:r>
              <a:rPr lang="en-US" sz="1400" b="1" dirty="0">
                <a:solidFill>
                  <a:schemeClr val="bg1"/>
                </a:solidFill>
              </a:rPr>
              <a:t>Competitors</a:t>
            </a:r>
          </a:p>
          <a:p>
            <a:pPr marL="285750" indent="-285750">
              <a:spcBef>
                <a:spcPts val="500"/>
              </a:spcBef>
              <a:buFont typeface="Arial" panose="020B0604020202020204" pitchFamily="34" charset="0"/>
              <a:buChar char="•"/>
            </a:pPr>
            <a:r>
              <a:rPr lang="en-US" sz="1400" dirty="0">
                <a:solidFill>
                  <a:schemeClr val="bg1"/>
                </a:solidFill>
              </a:rPr>
              <a:t>In contrast, competition shrunk in Eastern Cape </a:t>
            </a:r>
            <a:r>
              <a:rPr lang="en-US" sz="1400" b="1" dirty="0">
                <a:solidFill>
                  <a:schemeClr val="bg1"/>
                </a:solidFill>
              </a:rPr>
              <a:t>(-48%) </a:t>
            </a:r>
            <a:r>
              <a:rPr lang="en-US" sz="1400" dirty="0">
                <a:solidFill>
                  <a:schemeClr val="bg1"/>
                </a:solidFill>
              </a:rPr>
              <a:t>and experienced modest growth in Western Cape </a:t>
            </a:r>
            <a:r>
              <a:rPr lang="en-US" sz="1400" b="1" dirty="0">
                <a:solidFill>
                  <a:schemeClr val="bg1"/>
                </a:solidFill>
              </a:rPr>
              <a:t>(+7%)</a:t>
            </a:r>
          </a:p>
          <a:p>
            <a:pPr>
              <a:spcBef>
                <a:spcPts val="500"/>
              </a:spcBef>
            </a:pPr>
            <a:r>
              <a:rPr lang="en-US" sz="1400" b="1" dirty="0">
                <a:solidFill>
                  <a:schemeClr val="bg1"/>
                </a:solidFill>
              </a:rPr>
              <a:t>Overall</a:t>
            </a:r>
          </a:p>
          <a:p>
            <a:pPr marL="285750" indent="-285750">
              <a:spcBef>
                <a:spcPts val="500"/>
              </a:spcBef>
              <a:buFont typeface="Arial" panose="020B0604020202020204" pitchFamily="34" charset="0"/>
              <a:buChar char="•"/>
            </a:pPr>
            <a:r>
              <a:rPr lang="en-US" sz="1400" dirty="0">
                <a:solidFill>
                  <a:schemeClr val="bg1"/>
                </a:solidFill>
              </a:rPr>
              <a:t>The differences in growth over the past 5 years lead to Bravo outperforming the rest of the market across all provinces by at </a:t>
            </a:r>
            <a:r>
              <a:rPr lang="en-US" sz="1400" b="1" dirty="0">
                <a:solidFill>
                  <a:schemeClr val="bg1"/>
                </a:solidFill>
              </a:rPr>
              <a:t>least 1.3x </a:t>
            </a:r>
            <a:r>
              <a:rPr lang="en-US" sz="1400" dirty="0">
                <a:solidFill>
                  <a:schemeClr val="bg1"/>
                </a:solidFill>
              </a:rPr>
              <a:t>with performance in Eastern Cape being </a:t>
            </a:r>
            <a:r>
              <a:rPr lang="en-US" sz="1400" b="1" dirty="0">
                <a:solidFill>
                  <a:schemeClr val="bg1"/>
                </a:solidFill>
              </a:rPr>
              <a:t>2.7x</a:t>
            </a:r>
            <a:r>
              <a:rPr lang="en-US" sz="1400" dirty="0">
                <a:solidFill>
                  <a:schemeClr val="bg1"/>
                </a:solidFill>
              </a:rPr>
              <a:t> better</a:t>
            </a:r>
          </a:p>
        </p:txBody>
      </p:sp>
      <p:cxnSp>
        <p:nvCxnSpPr>
          <p:cNvPr id="14" name="Straight Connector 13">
            <a:extLst>
              <a:ext uri="{FF2B5EF4-FFF2-40B4-BE49-F238E27FC236}">
                <a16:creationId xmlns:a16="http://schemas.microsoft.com/office/drawing/2014/main" id="{1D97F25C-2453-254F-BFE9-FFC55D955A80}"/>
              </a:ext>
            </a:extLst>
          </p:cNvPr>
          <p:cNvCxnSpPr>
            <a:cxnSpLocks/>
          </p:cNvCxnSpPr>
          <p:nvPr/>
        </p:nvCxnSpPr>
        <p:spPr>
          <a:xfrm>
            <a:off x="2293434" y="3369071"/>
            <a:ext cx="0" cy="1871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927F0C-3C3A-EB40-B9C6-1569B03231A7}"/>
              </a:ext>
            </a:extLst>
          </p:cNvPr>
          <p:cNvCxnSpPr>
            <a:cxnSpLocks/>
          </p:cNvCxnSpPr>
          <p:nvPr/>
        </p:nvCxnSpPr>
        <p:spPr>
          <a:xfrm>
            <a:off x="4178110" y="3311593"/>
            <a:ext cx="0" cy="18566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C3B80E6-8FC8-DD40-A122-01C7C8413AC7}"/>
              </a:ext>
            </a:extLst>
          </p:cNvPr>
          <p:cNvCxnSpPr>
            <a:cxnSpLocks/>
          </p:cNvCxnSpPr>
          <p:nvPr/>
        </p:nvCxnSpPr>
        <p:spPr>
          <a:xfrm>
            <a:off x="6091353" y="3327676"/>
            <a:ext cx="0" cy="161506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501E28-37C9-A343-B475-A66CD24BE094}"/>
              </a:ext>
            </a:extLst>
          </p:cNvPr>
          <p:cNvCxnSpPr>
            <a:cxnSpLocks/>
          </p:cNvCxnSpPr>
          <p:nvPr/>
        </p:nvCxnSpPr>
        <p:spPr>
          <a:xfrm>
            <a:off x="7983314" y="3303616"/>
            <a:ext cx="0" cy="18997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03BE99D-E111-B249-B38C-F832FA749F5C}"/>
              </a:ext>
            </a:extLst>
          </p:cNvPr>
          <p:cNvGrpSpPr/>
          <p:nvPr/>
        </p:nvGrpSpPr>
        <p:grpSpPr>
          <a:xfrm>
            <a:off x="7675475" y="3874549"/>
            <a:ext cx="602166" cy="450000"/>
            <a:chOff x="3207951" y="4095284"/>
            <a:chExt cx="602166" cy="450000"/>
          </a:xfrm>
        </p:grpSpPr>
        <p:sp>
          <p:nvSpPr>
            <p:cNvPr id="19" name="Oval 18">
              <a:extLst>
                <a:ext uri="{FF2B5EF4-FFF2-40B4-BE49-F238E27FC236}">
                  <a16:creationId xmlns:a16="http://schemas.microsoft.com/office/drawing/2014/main" id="{E798B1F2-CFE4-2043-9789-0AF544AE77F8}"/>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42FADC7-B729-394D-91CB-AF75B185FC48}"/>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2.7x</a:t>
              </a:r>
            </a:p>
          </p:txBody>
        </p:sp>
      </p:grpSp>
      <p:grpSp>
        <p:nvGrpSpPr>
          <p:cNvPr id="21" name="Group 20">
            <a:extLst>
              <a:ext uri="{FF2B5EF4-FFF2-40B4-BE49-F238E27FC236}">
                <a16:creationId xmlns:a16="http://schemas.microsoft.com/office/drawing/2014/main" id="{A2631BBD-6D28-C94F-BC9E-E3A2F4B9A39F}"/>
              </a:ext>
            </a:extLst>
          </p:cNvPr>
          <p:cNvGrpSpPr/>
          <p:nvPr/>
        </p:nvGrpSpPr>
        <p:grpSpPr>
          <a:xfrm>
            <a:off x="2002518" y="3871545"/>
            <a:ext cx="602166" cy="450000"/>
            <a:chOff x="3207951" y="4095284"/>
            <a:chExt cx="602166" cy="450000"/>
          </a:xfrm>
        </p:grpSpPr>
        <p:sp>
          <p:nvSpPr>
            <p:cNvPr id="22" name="Oval 21">
              <a:extLst>
                <a:ext uri="{FF2B5EF4-FFF2-40B4-BE49-F238E27FC236}">
                  <a16:creationId xmlns:a16="http://schemas.microsoft.com/office/drawing/2014/main" id="{EAF7928F-7E1F-EB42-89A6-8CCDF36AC42B}"/>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42E724-3EE3-3144-A4D1-EBE1CF5C300D}"/>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4" name="Group 23">
            <a:extLst>
              <a:ext uri="{FF2B5EF4-FFF2-40B4-BE49-F238E27FC236}">
                <a16:creationId xmlns:a16="http://schemas.microsoft.com/office/drawing/2014/main" id="{D00BBDA2-466C-EE46-A9C8-D91D394BFAC2}"/>
              </a:ext>
            </a:extLst>
          </p:cNvPr>
          <p:cNvGrpSpPr/>
          <p:nvPr/>
        </p:nvGrpSpPr>
        <p:grpSpPr>
          <a:xfrm>
            <a:off x="3884312" y="3871545"/>
            <a:ext cx="602166" cy="450000"/>
            <a:chOff x="3207951" y="4095284"/>
            <a:chExt cx="602166" cy="450000"/>
          </a:xfrm>
        </p:grpSpPr>
        <p:sp>
          <p:nvSpPr>
            <p:cNvPr id="25" name="Oval 24">
              <a:extLst>
                <a:ext uri="{FF2B5EF4-FFF2-40B4-BE49-F238E27FC236}">
                  <a16:creationId xmlns:a16="http://schemas.microsoft.com/office/drawing/2014/main" id="{E0050A90-9957-6A46-A7A7-145BC75191A8}"/>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D40430C-24E8-074C-ACD5-AB276C657BA0}"/>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1.3x</a:t>
              </a:r>
            </a:p>
          </p:txBody>
        </p:sp>
      </p:grpSp>
      <p:grpSp>
        <p:nvGrpSpPr>
          <p:cNvPr id="27" name="Group 26">
            <a:extLst>
              <a:ext uri="{FF2B5EF4-FFF2-40B4-BE49-F238E27FC236}">
                <a16:creationId xmlns:a16="http://schemas.microsoft.com/office/drawing/2014/main" id="{698E8A5E-B82A-594A-9DB5-A38ED235BDA7}"/>
              </a:ext>
            </a:extLst>
          </p:cNvPr>
          <p:cNvGrpSpPr/>
          <p:nvPr/>
        </p:nvGrpSpPr>
        <p:grpSpPr>
          <a:xfrm>
            <a:off x="5794917" y="3885993"/>
            <a:ext cx="602166" cy="450000"/>
            <a:chOff x="3207951" y="4095284"/>
            <a:chExt cx="602166" cy="450000"/>
          </a:xfrm>
        </p:grpSpPr>
        <p:sp>
          <p:nvSpPr>
            <p:cNvPr id="28" name="Oval 27">
              <a:extLst>
                <a:ext uri="{FF2B5EF4-FFF2-40B4-BE49-F238E27FC236}">
                  <a16:creationId xmlns:a16="http://schemas.microsoft.com/office/drawing/2014/main" id="{01FB3BB9-1FB1-5E47-96CC-9CAE616F95EA}"/>
                </a:ext>
              </a:extLst>
            </p:cNvPr>
            <p:cNvSpPr/>
            <p:nvPr/>
          </p:nvSpPr>
          <p:spPr>
            <a:xfrm>
              <a:off x="3284034" y="4095284"/>
              <a:ext cx="450000" cy="45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885A33-B760-BF41-B32C-B44607557869}"/>
                </a:ext>
              </a:extLst>
            </p:cNvPr>
            <p:cNvSpPr/>
            <p:nvPr/>
          </p:nvSpPr>
          <p:spPr>
            <a:xfrm>
              <a:off x="3207951" y="4201993"/>
              <a:ext cx="602166" cy="236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1.8x</a:t>
              </a:r>
            </a:p>
          </p:txBody>
        </p:sp>
      </p:grpSp>
      <p:graphicFrame>
        <p:nvGraphicFramePr>
          <p:cNvPr id="32" name="Chart 31">
            <a:extLst>
              <a:ext uri="{FF2B5EF4-FFF2-40B4-BE49-F238E27FC236}">
                <a16:creationId xmlns:a16="http://schemas.microsoft.com/office/drawing/2014/main" id="{22FC2532-09F4-3344-8223-BBE0BAE3D990}"/>
              </a:ext>
            </a:extLst>
          </p:cNvPr>
          <p:cNvGraphicFramePr>
            <a:graphicFrameLocks/>
          </p:cNvGraphicFramePr>
          <p:nvPr>
            <p:extLst>
              <p:ext uri="{D42A27DB-BD31-4B8C-83A1-F6EECF244321}">
                <p14:modId xmlns:p14="http://schemas.microsoft.com/office/powerpoint/2010/main" val="3269078032"/>
              </p:ext>
            </p:extLst>
          </p:nvPr>
        </p:nvGraphicFramePr>
        <p:xfrm>
          <a:off x="216717" y="1785666"/>
          <a:ext cx="8229600" cy="1905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Chart 32">
            <a:extLst>
              <a:ext uri="{FF2B5EF4-FFF2-40B4-BE49-F238E27FC236}">
                <a16:creationId xmlns:a16="http://schemas.microsoft.com/office/drawing/2014/main" id="{A0A02AD4-A0CE-4640-85F2-6EFC9D03DFB2}"/>
              </a:ext>
            </a:extLst>
          </p:cNvPr>
          <p:cNvGraphicFramePr>
            <a:graphicFrameLocks/>
          </p:cNvGraphicFramePr>
          <p:nvPr>
            <p:extLst>
              <p:ext uri="{D42A27DB-BD31-4B8C-83A1-F6EECF244321}">
                <p14:modId xmlns:p14="http://schemas.microsoft.com/office/powerpoint/2010/main" val="3534918107"/>
              </p:ext>
            </p:extLst>
          </p:nvPr>
        </p:nvGraphicFramePr>
        <p:xfrm>
          <a:off x="218955" y="3950341"/>
          <a:ext cx="8229600" cy="21014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206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Share of search interest across top and *notable brands</a:t>
            </a:r>
            <a:br>
              <a:rPr lang="en-US" sz="2800" dirty="0">
                <a:solidFill>
                  <a:prstClr val="black"/>
                </a:solidFill>
              </a:rPr>
            </a:br>
            <a:r>
              <a:rPr lang="en-US" sz="2000" dirty="0">
                <a:solidFill>
                  <a:prstClr val="black"/>
                </a:solidFill>
              </a:rPr>
              <a:t>Gauteng and Kwa-Zulu Natal</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Gauteng’s share of interest is increasingly dominated </a:t>
            </a:r>
            <a:r>
              <a:rPr lang="en-US" sz="1400" b="1" dirty="0">
                <a:solidFill>
                  <a:schemeClr val="bg1"/>
                </a:solidFill>
              </a:rPr>
              <a:t>(+18%) </a:t>
            </a:r>
            <a:r>
              <a:rPr lang="en-US" sz="1400" dirty="0">
                <a:solidFill>
                  <a:schemeClr val="bg1"/>
                </a:solidFill>
              </a:rPr>
              <a:t>by the two largest brands, Sealy and </a:t>
            </a:r>
            <a:r>
              <a:rPr lang="en-US" sz="1400" dirty="0" err="1">
                <a:solidFill>
                  <a:schemeClr val="bg1"/>
                </a:solidFill>
              </a:rPr>
              <a:t>Restonic</a:t>
            </a:r>
            <a:r>
              <a:rPr lang="en-US" sz="1400" dirty="0">
                <a:solidFill>
                  <a:schemeClr val="bg1"/>
                </a:solidFill>
              </a:rPr>
              <a:t> increasing their combined share of interest from </a:t>
            </a:r>
            <a:r>
              <a:rPr lang="en-US" sz="1400" b="1" dirty="0">
                <a:solidFill>
                  <a:schemeClr val="bg1"/>
                </a:solidFill>
              </a:rPr>
              <a:t>47%</a:t>
            </a:r>
            <a:r>
              <a:rPr lang="en-US" sz="1400" dirty="0">
                <a:solidFill>
                  <a:schemeClr val="bg1"/>
                </a:solidFill>
              </a:rPr>
              <a:t> in 2017 to </a:t>
            </a:r>
            <a:r>
              <a:rPr lang="en-US" sz="1400" b="1" dirty="0">
                <a:solidFill>
                  <a:schemeClr val="bg1"/>
                </a:solidFill>
              </a:rPr>
              <a:t>56%</a:t>
            </a:r>
            <a:r>
              <a:rPr lang="en-US" sz="1400" dirty="0">
                <a:solidFill>
                  <a:schemeClr val="bg1"/>
                </a:solidFill>
              </a:rPr>
              <a:t> in 2021 </a:t>
            </a:r>
          </a:p>
          <a:p>
            <a:pPr marL="285750" indent="-285750">
              <a:buFont typeface="Arial" panose="020B0604020202020204" pitchFamily="34" charset="0"/>
              <a:buChar char="•"/>
            </a:pPr>
            <a:r>
              <a:rPr lang="en-US" sz="1400" dirty="0">
                <a:solidFill>
                  <a:schemeClr val="bg1"/>
                </a:solidFill>
              </a:rPr>
              <a:t>The remaining top 3 brands, Cloud Nine </a:t>
            </a:r>
            <a:r>
              <a:rPr lang="en-US" sz="1400" b="1" dirty="0">
                <a:solidFill>
                  <a:schemeClr val="bg1"/>
                </a:solidFill>
              </a:rPr>
              <a:t>(-22%), </a:t>
            </a:r>
            <a:r>
              <a:rPr lang="en-US" sz="1400" dirty="0">
                <a:solidFill>
                  <a:schemeClr val="bg1"/>
                </a:solidFill>
              </a:rPr>
              <a:t>Simmons </a:t>
            </a:r>
            <a:r>
              <a:rPr lang="en-US" sz="1400" b="1" dirty="0">
                <a:solidFill>
                  <a:schemeClr val="bg1"/>
                </a:solidFill>
              </a:rPr>
              <a:t>(-50%) </a:t>
            </a:r>
            <a:r>
              <a:rPr lang="en-US" sz="1400" dirty="0">
                <a:solidFill>
                  <a:schemeClr val="bg1"/>
                </a:solidFill>
              </a:rPr>
              <a:t>and </a:t>
            </a:r>
            <a:r>
              <a:rPr lang="en-US" sz="1400" dirty="0" err="1">
                <a:solidFill>
                  <a:schemeClr val="bg1"/>
                </a:solidFill>
              </a:rPr>
              <a:t>Tempur</a:t>
            </a:r>
            <a:r>
              <a:rPr lang="en-US" sz="1400" dirty="0">
                <a:solidFill>
                  <a:schemeClr val="bg1"/>
                </a:solidFill>
              </a:rPr>
              <a:t> </a:t>
            </a:r>
            <a:r>
              <a:rPr lang="en-US" sz="1400" b="1" dirty="0">
                <a:solidFill>
                  <a:schemeClr val="bg1"/>
                </a:solidFill>
              </a:rPr>
              <a:t>(-32%) </a:t>
            </a:r>
            <a:r>
              <a:rPr lang="en-US" sz="1400" dirty="0">
                <a:solidFill>
                  <a:schemeClr val="bg1"/>
                </a:solidFill>
              </a:rPr>
              <a:t>all experienced significant declines</a:t>
            </a:r>
          </a:p>
          <a:p>
            <a:pPr marL="285750" indent="-285750">
              <a:buFont typeface="Arial" panose="020B0604020202020204" pitchFamily="34" charset="0"/>
              <a:buChar char="•"/>
            </a:pPr>
            <a:r>
              <a:rPr lang="en-US" sz="1400" dirty="0">
                <a:solidFill>
                  <a:schemeClr val="bg1"/>
                </a:solidFill>
              </a:rPr>
              <a:t>Notably, Slumberland </a:t>
            </a:r>
            <a:r>
              <a:rPr lang="en-US" sz="1400" b="1" dirty="0">
                <a:solidFill>
                  <a:schemeClr val="bg1"/>
                </a:solidFill>
              </a:rPr>
              <a:t>(+84%) </a:t>
            </a:r>
            <a:r>
              <a:rPr lang="en-US" sz="1400" dirty="0">
                <a:solidFill>
                  <a:schemeClr val="bg1"/>
                </a:solidFill>
              </a:rPr>
              <a:t>and King </a:t>
            </a:r>
            <a:r>
              <a:rPr lang="en-US" sz="1400" dirty="0" err="1">
                <a:solidFill>
                  <a:schemeClr val="bg1"/>
                </a:solidFill>
              </a:rPr>
              <a:t>Koil</a:t>
            </a:r>
            <a:r>
              <a:rPr lang="en-US" sz="1400" dirty="0">
                <a:solidFill>
                  <a:schemeClr val="bg1"/>
                </a:solidFill>
              </a:rPr>
              <a:t> </a:t>
            </a:r>
            <a:r>
              <a:rPr lang="en-US" sz="1400" b="1" dirty="0">
                <a:solidFill>
                  <a:schemeClr val="bg1"/>
                </a:solidFill>
              </a:rPr>
              <a:t>(+165%) </a:t>
            </a:r>
            <a:r>
              <a:rPr lang="en-US" sz="1400" dirty="0">
                <a:solidFill>
                  <a:schemeClr val="bg1"/>
                </a:solidFill>
              </a:rPr>
              <a:t>increased their share of interest to </a:t>
            </a:r>
            <a:r>
              <a:rPr lang="en-US" sz="1400" b="1" dirty="0">
                <a:solidFill>
                  <a:schemeClr val="bg1"/>
                </a:solidFill>
              </a:rPr>
              <a:t>2.3% </a:t>
            </a:r>
            <a:r>
              <a:rPr lang="en-US" sz="1400" dirty="0">
                <a:solidFill>
                  <a:schemeClr val="bg1"/>
                </a:solidFill>
              </a:rPr>
              <a:t>and </a:t>
            </a:r>
            <a:r>
              <a:rPr lang="en-US" sz="1400" b="1" dirty="0">
                <a:solidFill>
                  <a:schemeClr val="bg1"/>
                </a:solidFill>
              </a:rPr>
              <a:t>2.1% </a:t>
            </a:r>
            <a:r>
              <a:rPr lang="en-US" sz="1400" dirty="0">
                <a:solidFill>
                  <a:schemeClr val="bg1"/>
                </a:solidFill>
              </a:rPr>
              <a:t>respectively</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484487"/>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Similar to Gauteng, Western Cape’s share of interest is increasingly dominated </a:t>
            </a:r>
            <a:r>
              <a:rPr lang="en-US" sz="1400" b="1" dirty="0">
                <a:solidFill>
                  <a:schemeClr val="bg1"/>
                </a:solidFill>
              </a:rPr>
              <a:t>(+12%)</a:t>
            </a:r>
            <a:r>
              <a:rPr lang="en-US" sz="1400" dirty="0">
                <a:solidFill>
                  <a:schemeClr val="bg1"/>
                </a:solidFill>
              </a:rPr>
              <a:t> by Sealy and </a:t>
            </a:r>
            <a:r>
              <a:rPr lang="en-US" sz="1400" dirty="0" err="1">
                <a:solidFill>
                  <a:schemeClr val="bg1"/>
                </a:solidFill>
              </a:rPr>
              <a:t>Restonic</a:t>
            </a:r>
            <a:r>
              <a:rPr lang="en-US" sz="1400" dirty="0">
                <a:solidFill>
                  <a:schemeClr val="bg1"/>
                </a:solidFill>
              </a:rPr>
              <a:t> increasing their combined share of interest from </a:t>
            </a:r>
            <a:r>
              <a:rPr lang="en-US" sz="1400" b="1" dirty="0">
                <a:solidFill>
                  <a:schemeClr val="bg1"/>
                </a:solidFill>
              </a:rPr>
              <a:t>50%</a:t>
            </a:r>
            <a:r>
              <a:rPr lang="en-US" sz="1400" dirty="0">
                <a:solidFill>
                  <a:schemeClr val="bg1"/>
                </a:solidFill>
              </a:rPr>
              <a:t> in 2017 to </a:t>
            </a:r>
            <a:r>
              <a:rPr lang="en-US" sz="1400" b="1" dirty="0">
                <a:solidFill>
                  <a:schemeClr val="bg1"/>
                </a:solidFill>
              </a:rPr>
              <a:t>56%</a:t>
            </a:r>
            <a:r>
              <a:rPr lang="en-US" sz="1400" dirty="0">
                <a:solidFill>
                  <a:schemeClr val="bg1"/>
                </a:solidFill>
              </a:rPr>
              <a:t> in 2021</a:t>
            </a:r>
          </a:p>
          <a:p>
            <a:pPr marL="285750" indent="-285750">
              <a:buFont typeface="Arial" panose="020B0604020202020204" pitchFamily="34" charset="0"/>
              <a:buChar char="•"/>
            </a:pPr>
            <a:r>
              <a:rPr lang="en-US" sz="1400" dirty="0">
                <a:solidFill>
                  <a:schemeClr val="bg1"/>
                </a:solidFill>
              </a:rPr>
              <a:t>Likewise, the remaining top 3 brands, Cloud Nine </a:t>
            </a:r>
            <a:r>
              <a:rPr lang="en-US" sz="1400" b="1" dirty="0">
                <a:solidFill>
                  <a:schemeClr val="bg1"/>
                </a:solidFill>
              </a:rPr>
              <a:t>(-15%)</a:t>
            </a:r>
            <a:r>
              <a:rPr lang="en-US" sz="1400" dirty="0">
                <a:solidFill>
                  <a:schemeClr val="bg1"/>
                </a:solidFill>
              </a:rPr>
              <a:t>, Simmons </a:t>
            </a:r>
            <a:r>
              <a:rPr lang="en-US" sz="1400" b="1" dirty="0">
                <a:solidFill>
                  <a:schemeClr val="bg1"/>
                </a:solidFill>
              </a:rPr>
              <a:t>(-36%)</a:t>
            </a:r>
            <a:r>
              <a:rPr lang="en-US" sz="1400" dirty="0">
                <a:solidFill>
                  <a:schemeClr val="bg1"/>
                </a:solidFill>
              </a:rPr>
              <a:t> and </a:t>
            </a:r>
            <a:r>
              <a:rPr lang="en-US" sz="1400" dirty="0" err="1">
                <a:solidFill>
                  <a:schemeClr val="bg1"/>
                </a:solidFill>
              </a:rPr>
              <a:t>Tempur</a:t>
            </a:r>
            <a:r>
              <a:rPr lang="en-US" sz="1400" dirty="0">
                <a:solidFill>
                  <a:schemeClr val="bg1"/>
                </a:solidFill>
              </a:rPr>
              <a:t> </a:t>
            </a:r>
            <a:r>
              <a:rPr lang="en-US" sz="1400" b="1" dirty="0">
                <a:solidFill>
                  <a:schemeClr val="bg1"/>
                </a:solidFill>
              </a:rPr>
              <a:t>(-34%)</a:t>
            </a:r>
            <a:r>
              <a:rPr lang="en-US" sz="1400" dirty="0">
                <a:solidFill>
                  <a:schemeClr val="bg1"/>
                </a:solidFill>
              </a:rPr>
              <a:t> all experienced significant declines</a:t>
            </a:r>
          </a:p>
          <a:p>
            <a:pPr marL="285750" indent="-285750">
              <a:buFont typeface="Arial" panose="020B0604020202020204" pitchFamily="34" charset="0"/>
              <a:buChar char="•"/>
            </a:pPr>
            <a:r>
              <a:rPr lang="en-US" sz="1400" dirty="0">
                <a:solidFill>
                  <a:schemeClr val="bg1"/>
                </a:solidFill>
              </a:rPr>
              <a:t>Slumberland was a notable entrant in 2018 with sufficient search volume to be included in the analysis, ending with </a:t>
            </a:r>
            <a:r>
              <a:rPr lang="en-US" sz="1400" b="1" dirty="0">
                <a:solidFill>
                  <a:schemeClr val="bg1"/>
                </a:solidFill>
              </a:rPr>
              <a:t>3.29% </a:t>
            </a:r>
            <a:r>
              <a:rPr lang="en-US" sz="1400" dirty="0">
                <a:solidFill>
                  <a:schemeClr val="bg1"/>
                </a:solidFill>
              </a:rPr>
              <a:t>share of interest in 2021</a:t>
            </a:r>
          </a:p>
        </p:txBody>
      </p:sp>
      <p:sp>
        <p:nvSpPr>
          <p:cNvPr id="46" name="TextBox 45">
            <a:extLst>
              <a:ext uri="{FF2B5EF4-FFF2-40B4-BE49-F238E27FC236}">
                <a16:creationId xmlns:a16="http://schemas.microsoft.com/office/drawing/2014/main" id="{B803A67C-085F-8B4A-93F0-5F2E48EF2521}"/>
              </a:ext>
            </a:extLst>
          </p:cNvPr>
          <p:cNvSpPr txBox="1"/>
          <p:nvPr/>
        </p:nvSpPr>
        <p:spPr>
          <a:xfrm>
            <a:off x="732366" y="4906585"/>
            <a:ext cx="10574868" cy="246221"/>
          </a:xfrm>
          <a:prstGeom prst="rect">
            <a:avLst/>
          </a:prstGeom>
          <a:noFill/>
        </p:spPr>
        <p:txBody>
          <a:bodyPr wrap="square" rtlCol="0">
            <a:spAutoFit/>
          </a:bodyPr>
          <a:lstStyle/>
          <a:p>
            <a:r>
              <a:rPr lang="en-US" sz="1000" dirty="0">
                <a:solidFill>
                  <a:schemeClr val="tx1">
                    <a:lumMod val="50000"/>
                    <a:lumOff val="50000"/>
                  </a:schemeClr>
                </a:solidFill>
              </a:rPr>
              <a:t>*Notable brands are Bravo brands with sufficient search volume to be included at a provincial level</a:t>
            </a:r>
          </a:p>
        </p:txBody>
      </p:sp>
      <p:graphicFrame>
        <p:nvGraphicFramePr>
          <p:cNvPr id="49" name="Content Placeholder 48">
            <a:extLst>
              <a:ext uri="{FF2B5EF4-FFF2-40B4-BE49-F238E27FC236}">
                <a16:creationId xmlns:a16="http://schemas.microsoft.com/office/drawing/2014/main" id="{7B1BA171-ADC8-1D4D-B82F-405C83D2C7C8}"/>
              </a:ext>
            </a:extLst>
          </p:cNvPr>
          <p:cNvGraphicFramePr>
            <a:graphicFrameLocks noGrp="1"/>
          </p:cNvGraphicFramePr>
          <p:nvPr>
            <p:ph sz="half" idx="1"/>
            <p:extLst>
              <p:ext uri="{D42A27DB-BD31-4B8C-83A1-F6EECF244321}">
                <p14:modId xmlns:p14="http://schemas.microsoft.com/office/powerpoint/2010/main" val="1926604806"/>
              </p:ext>
            </p:extLst>
          </p:nvPr>
        </p:nvGraphicFramePr>
        <p:xfrm>
          <a:off x="522108" y="1293813"/>
          <a:ext cx="5181600" cy="36131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Content Placeholder 51">
            <a:extLst>
              <a:ext uri="{FF2B5EF4-FFF2-40B4-BE49-F238E27FC236}">
                <a16:creationId xmlns:a16="http://schemas.microsoft.com/office/drawing/2014/main" id="{329BA36C-27E4-1141-BC90-332B93EDE86E}"/>
              </a:ext>
            </a:extLst>
          </p:cNvPr>
          <p:cNvGraphicFramePr>
            <a:graphicFrameLocks noGrp="1"/>
          </p:cNvGraphicFramePr>
          <p:nvPr>
            <p:ph sz="half" idx="2"/>
            <p:extLst>
              <p:ext uri="{D42A27DB-BD31-4B8C-83A1-F6EECF244321}">
                <p14:modId xmlns:p14="http://schemas.microsoft.com/office/powerpoint/2010/main" val="1322337187"/>
              </p:ext>
            </p:extLst>
          </p:nvPr>
        </p:nvGraphicFramePr>
        <p:xfrm>
          <a:off x="6285090" y="1273175"/>
          <a:ext cx="5181600" cy="36337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4996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2556" y="377002"/>
            <a:ext cx="10515600" cy="1046986"/>
          </a:xfrm>
        </p:spPr>
        <p:txBody>
          <a:bodyPr>
            <a:normAutofit/>
          </a:bodyPr>
          <a:lstStyle/>
          <a:p>
            <a:r>
              <a:rPr lang="en-US" sz="2800" b="1" dirty="0">
                <a:solidFill>
                  <a:prstClr val="black"/>
                </a:solidFill>
              </a:rPr>
              <a:t>Share of search interest across top and *notable brands</a:t>
            </a:r>
            <a:br>
              <a:rPr lang="en-US" sz="2800" b="1" dirty="0">
                <a:solidFill>
                  <a:prstClr val="black"/>
                </a:solidFill>
              </a:rPr>
            </a:br>
            <a:r>
              <a:rPr lang="en-US" sz="2000" dirty="0">
                <a:solidFill>
                  <a:prstClr val="black"/>
                </a:solidFill>
              </a:rPr>
              <a:t>Western Cape and Eastern cape</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74174"/>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 has not always been the dominant brand in Western Cape, Cloud Nine was more popular in 2018 and 2019, however, the recent national decline of Cloud Nine has seen Sealy assert itself as the dominant brand with </a:t>
            </a:r>
            <a:r>
              <a:rPr lang="en-US" sz="1400" b="1" dirty="0">
                <a:solidFill>
                  <a:schemeClr val="bg1"/>
                </a:solidFill>
              </a:rPr>
              <a:t>40%</a:t>
            </a:r>
            <a:r>
              <a:rPr lang="en-US" sz="1400" dirty="0">
                <a:solidFill>
                  <a:schemeClr val="bg1"/>
                </a:solidFill>
              </a:rPr>
              <a:t> share of interest</a:t>
            </a:r>
          </a:p>
          <a:p>
            <a:pPr marL="285750" indent="-285750">
              <a:buFont typeface="Arial" panose="020B0604020202020204" pitchFamily="34" charset="0"/>
              <a:buChar char="•"/>
            </a:pPr>
            <a:r>
              <a:rPr lang="en-US" sz="1400" dirty="0" err="1">
                <a:solidFill>
                  <a:schemeClr val="bg1"/>
                </a:solidFill>
              </a:rPr>
              <a:t>Edblo</a:t>
            </a:r>
            <a:r>
              <a:rPr lang="en-US" sz="1400" dirty="0">
                <a:solidFill>
                  <a:schemeClr val="bg1"/>
                </a:solidFill>
              </a:rPr>
              <a:t> has also gained share of interest increasing from 1.1% to 5.4%</a:t>
            </a:r>
          </a:p>
          <a:p>
            <a:pPr marL="285750" indent="-285750">
              <a:buFont typeface="Arial" panose="020B0604020202020204" pitchFamily="34" charset="0"/>
              <a:buChar char="•"/>
            </a:pPr>
            <a:r>
              <a:rPr lang="en-US" sz="1400" dirty="0" err="1">
                <a:solidFill>
                  <a:schemeClr val="bg1"/>
                </a:solidFill>
              </a:rPr>
              <a:t>Restonic</a:t>
            </a:r>
            <a:r>
              <a:rPr lang="en-US" sz="1400" dirty="0">
                <a:solidFill>
                  <a:schemeClr val="bg1"/>
                </a:solidFill>
              </a:rPr>
              <a:t> moved from the 4</a:t>
            </a:r>
            <a:r>
              <a:rPr lang="en-US" sz="1400" baseline="30000" dirty="0">
                <a:solidFill>
                  <a:schemeClr val="bg1"/>
                </a:solidFill>
              </a:rPr>
              <a:t>th</a:t>
            </a:r>
            <a:r>
              <a:rPr lang="en-US" sz="1400" dirty="0">
                <a:solidFill>
                  <a:schemeClr val="bg1"/>
                </a:solidFill>
              </a:rPr>
              <a:t> most popular brand to the 3rd most and is quickly closing the gap between itself and Cloud Nine</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767DB8-D475-2C4B-A776-6D1F2831769C}"/>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E00E4F-0C10-E449-A2D9-89E53BD4F655}"/>
              </a:ext>
            </a:extLst>
          </p:cNvPr>
          <p:cNvSpPr txBox="1"/>
          <p:nvPr/>
        </p:nvSpPr>
        <p:spPr>
          <a:xfrm>
            <a:off x="6242756" y="5287081"/>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Experience in Eastern Cape has been more volatile than other provinces, likely driven by lower search volumes</a:t>
            </a:r>
          </a:p>
          <a:p>
            <a:pPr marL="285750" indent="-285750">
              <a:buFont typeface="Arial" panose="020B0604020202020204" pitchFamily="34" charset="0"/>
              <a:buChar char="•"/>
            </a:pPr>
            <a:r>
              <a:rPr lang="en-US" sz="1400" dirty="0">
                <a:solidFill>
                  <a:schemeClr val="bg1"/>
                </a:solidFill>
              </a:rPr>
              <a:t>Similar to Western Cape, Sealy was not always the most dominant brand with Cloud Nine having </a:t>
            </a:r>
            <a:r>
              <a:rPr lang="en-US" sz="1400" b="1" dirty="0">
                <a:solidFill>
                  <a:schemeClr val="bg1"/>
                </a:solidFill>
              </a:rPr>
              <a:t>61%</a:t>
            </a:r>
            <a:r>
              <a:rPr lang="en-US" sz="1400" dirty="0">
                <a:solidFill>
                  <a:schemeClr val="bg1"/>
                </a:solidFill>
              </a:rPr>
              <a:t> share of interest in 2021, however, by 2021 Sealy was the dominant brand with </a:t>
            </a:r>
            <a:r>
              <a:rPr lang="en-US" sz="1400" b="1" dirty="0">
                <a:solidFill>
                  <a:schemeClr val="bg1"/>
                </a:solidFill>
              </a:rPr>
              <a:t>40%</a:t>
            </a:r>
            <a:r>
              <a:rPr lang="en-US" sz="1400" dirty="0">
                <a:solidFill>
                  <a:schemeClr val="bg1"/>
                </a:solidFill>
              </a:rPr>
              <a:t> share of interest</a:t>
            </a:r>
          </a:p>
          <a:p>
            <a:pPr marL="285750" indent="-285750">
              <a:buFont typeface="Arial" panose="020B0604020202020204" pitchFamily="34" charset="0"/>
              <a:buChar char="•"/>
            </a:pPr>
            <a:r>
              <a:rPr lang="en-US" sz="1400" dirty="0" err="1">
                <a:solidFill>
                  <a:schemeClr val="bg1"/>
                </a:solidFill>
              </a:rPr>
              <a:t>Restonic</a:t>
            </a:r>
            <a:r>
              <a:rPr lang="en-US" sz="1400" dirty="0">
                <a:solidFill>
                  <a:schemeClr val="bg1"/>
                </a:solidFill>
              </a:rPr>
              <a:t> was able to displace Cloud Nine in 2021 as the second most popular brand</a:t>
            </a:r>
          </a:p>
        </p:txBody>
      </p:sp>
      <p:graphicFrame>
        <p:nvGraphicFramePr>
          <p:cNvPr id="16" name="Content Placeholder 15">
            <a:extLst>
              <a:ext uri="{FF2B5EF4-FFF2-40B4-BE49-F238E27FC236}">
                <a16:creationId xmlns:a16="http://schemas.microsoft.com/office/drawing/2014/main" id="{935B71D6-9003-B844-BC6D-34C22027CF63}"/>
              </a:ext>
            </a:extLst>
          </p:cNvPr>
          <p:cNvGraphicFramePr>
            <a:graphicFrameLocks noGrp="1"/>
          </p:cNvGraphicFramePr>
          <p:nvPr>
            <p:ph sz="half" idx="1"/>
            <p:extLst>
              <p:ext uri="{D42A27DB-BD31-4B8C-83A1-F6EECF244321}">
                <p14:modId xmlns:p14="http://schemas.microsoft.com/office/powerpoint/2010/main" val="1629596013"/>
              </p:ext>
            </p:extLst>
          </p:nvPr>
        </p:nvGraphicFramePr>
        <p:xfrm>
          <a:off x="217312" y="1423988"/>
          <a:ext cx="5181600" cy="3598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24">
            <a:extLst>
              <a:ext uri="{FF2B5EF4-FFF2-40B4-BE49-F238E27FC236}">
                <a16:creationId xmlns:a16="http://schemas.microsoft.com/office/drawing/2014/main" id="{79AA5CBD-87F9-1249-9A49-E2C1B5AA1C67}"/>
              </a:ext>
            </a:extLst>
          </p:cNvPr>
          <p:cNvGraphicFramePr>
            <a:graphicFrameLocks noGrp="1"/>
          </p:cNvGraphicFramePr>
          <p:nvPr>
            <p:ph sz="half" idx="2"/>
            <p:extLst>
              <p:ext uri="{D42A27DB-BD31-4B8C-83A1-F6EECF244321}">
                <p14:modId xmlns:p14="http://schemas.microsoft.com/office/powerpoint/2010/main" val="337729007"/>
              </p:ext>
            </p:extLst>
          </p:nvPr>
        </p:nvGraphicFramePr>
        <p:xfrm>
          <a:off x="6522159" y="1423988"/>
          <a:ext cx="5181600" cy="35988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8046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A6C-AE84-0143-AA20-3981D6570EDC}"/>
              </a:ext>
            </a:extLst>
          </p:cNvPr>
          <p:cNvSpPr>
            <a:spLocks noGrp="1"/>
          </p:cNvSpPr>
          <p:nvPr>
            <p:ph type="ctrTitle"/>
          </p:nvPr>
        </p:nvSpPr>
        <p:spPr/>
        <p:txBody>
          <a:bodyPr/>
          <a:lstStyle/>
          <a:p>
            <a:r>
              <a:rPr lang="en-US" dirty="0"/>
              <a:t>Sealy deep dive</a:t>
            </a:r>
          </a:p>
        </p:txBody>
      </p:sp>
      <p:sp>
        <p:nvSpPr>
          <p:cNvPr id="3" name="Subtitle 2">
            <a:extLst>
              <a:ext uri="{FF2B5EF4-FFF2-40B4-BE49-F238E27FC236}">
                <a16:creationId xmlns:a16="http://schemas.microsoft.com/office/drawing/2014/main" id="{1CB019E0-8977-704F-A089-96D1D09E0E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722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Sealy Posturepedic search vs. all other Sealy search interest</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Overall, Sealy’s interest has grown consistently year-on-year resulting in a total increase of </a:t>
            </a:r>
            <a:r>
              <a:rPr lang="en-US" sz="1400" b="1" dirty="0">
                <a:solidFill>
                  <a:schemeClr val="bg1"/>
                </a:solidFill>
              </a:rPr>
              <a:t>67%</a:t>
            </a:r>
          </a:p>
          <a:p>
            <a:pPr marL="285750" indent="-285750">
              <a:buFont typeface="Arial" panose="020B0604020202020204" pitchFamily="34" charset="0"/>
              <a:buChar char="•"/>
            </a:pPr>
            <a:r>
              <a:rPr lang="en-US" sz="1400" dirty="0">
                <a:solidFill>
                  <a:schemeClr val="bg1"/>
                </a:solidFill>
              </a:rPr>
              <a:t>All other Sealy interest, excluding Sealy Posturepedic, was the primary driver behind this behavior having consistent growth </a:t>
            </a:r>
            <a:r>
              <a:rPr lang="en-US" sz="1400" b="1" dirty="0">
                <a:solidFill>
                  <a:schemeClr val="bg1"/>
                </a:solidFill>
              </a:rPr>
              <a:t>(+16% p.a.) </a:t>
            </a:r>
            <a:r>
              <a:rPr lang="en-US" sz="1400" dirty="0">
                <a:solidFill>
                  <a:schemeClr val="bg1"/>
                </a:solidFill>
              </a:rPr>
              <a:t>whereas Sealy Posturepedic search interest growth was volatile</a:t>
            </a:r>
          </a:p>
          <a:p>
            <a:pPr marL="285750" indent="-285750">
              <a:buFont typeface="Arial" panose="020B0604020202020204" pitchFamily="34" charset="0"/>
              <a:buChar char="•"/>
            </a:pPr>
            <a:r>
              <a:rPr lang="en-US" sz="1400" dirty="0">
                <a:solidFill>
                  <a:schemeClr val="bg1"/>
                </a:solidFill>
              </a:rPr>
              <a:t>Sealy Posturepedic search interest hit its peak in 2021</a:t>
            </a:r>
          </a:p>
          <a:p>
            <a:pPr marL="285750" indent="-285750">
              <a:buFont typeface="Arial" panose="020B0604020202020204" pitchFamily="34" charset="0"/>
              <a:buChar char="•"/>
            </a:pPr>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Sealy Posturepedic’s proportion of total search interest decreased from </a:t>
            </a:r>
            <a:r>
              <a:rPr lang="en-US" sz="1400" b="1" dirty="0">
                <a:solidFill>
                  <a:schemeClr val="bg1"/>
                </a:solidFill>
              </a:rPr>
              <a:t>31%</a:t>
            </a:r>
            <a:r>
              <a:rPr lang="en-US" sz="1400" dirty="0">
                <a:solidFill>
                  <a:schemeClr val="bg1"/>
                </a:solidFill>
              </a:rPr>
              <a:t> in 2017 to a low of </a:t>
            </a:r>
            <a:r>
              <a:rPr lang="en-US" sz="1400" b="1" dirty="0">
                <a:solidFill>
                  <a:schemeClr val="bg1"/>
                </a:solidFill>
              </a:rPr>
              <a:t>16%</a:t>
            </a:r>
            <a:r>
              <a:rPr lang="en-US" sz="1400" dirty="0">
                <a:solidFill>
                  <a:schemeClr val="bg1"/>
                </a:solidFill>
              </a:rPr>
              <a:t> in 2019</a:t>
            </a:r>
          </a:p>
          <a:p>
            <a:pPr marL="285750" indent="-285750">
              <a:buFont typeface="Arial" panose="020B0604020202020204" pitchFamily="34" charset="0"/>
              <a:buChar char="•"/>
            </a:pPr>
            <a:r>
              <a:rPr lang="en-US" sz="1400" dirty="0">
                <a:solidFill>
                  <a:schemeClr val="bg1"/>
                </a:solidFill>
              </a:rPr>
              <a:t>The decreased proportion was driven by both increases in non-Sealy Posturepedic searches and a decline in Sealy Posturepedic searches</a:t>
            </a:r>
          </a:p>
          <a:p>
            <a:pPr marL="285750" indent="-285750">
              <a:buFont typeface="Arial" panose="020B0604020202020204" pitchFamily="34" charset="0"/>
              <a:buChar char="•"/>
            </a:pPr>
            <a:r>
              <a:rPr lang="en-US" sz="1400" dirty="0">
                <a:solidFill>
                  <a:schemeClr val="bg1"/>
                </a:solidFill>
              </a:rPr>
              <a:t>Although interest in Sealy Posturepedic peaked in 2021,  the proportion of total searches </a:t>
            </a:r>
            <a:r>
              <a:rPr lang="en-US" sz="1400" b="1" dirty="0">
                <a:solidFill>
                  <a:schemeClr val="bg1"/>
                </a:solidFill>
              </a:rPr>
              <a:t>(24%) </a:t>
            </a:r>
            <a:r>
              <a:rPr lang="en-US" sz="1400" dirty="0">
                <a:solidFill>
                  <a:schemeClr val="bg1"/>
                </a:solidFill>
              </a:rPr>
              <a:t>was still lower </a:t>
            </a:r>
            <a:r>
              <a:rPr lang="en-US" sz="1400" b="1" dirty="0">
                <a:solidFill>
                  <a:schemeClr val="bg1"/>
                </a:solidFill>
              </a:rPr>
              <a:t>(-23%)</a:t>
            </a:r>
            <a:r>
              <a:rPr lang="en-US" sz="1400" dirty="0">
                <a:solidFill>
                  <a:schemeClr val="bg1"/>
                </a:solidFill>
              </a:rPr>
              <a:t> than its peak in 2017 </a:t>
            </a:r>
            <a:r>
              <a:rPr lang="en-US" sz="1400" b="1" dirty="0">
                <a:solidFill>
                  <a:schemeClr val="bg1"/>
                </a:solidFill>
              </a:rPr>
              <a:t>(31%)</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5">
            <a:extLst>
              <a:ext uri="{FF2B5EF4-FFF2-40B4-BE49-F238E27FC236}">
                <a16:creationId xmlns:a16="http://schemas.microsoft.com/office/drawing/2014/main" id="{2DCD4B30-687F-E045-B033-DF5153986B56}"/>
              </a:ext>
            </a:extLst>
          </p:cNvPr>
          <p:cNvGraphicFramePr>
            <a:graphicFrameLocks noGrp="1"/>
          </p:cNvGraphicFramePr>
          <p:nvPr>
            <p:ph sz="half" idx="1"/>
            <p:extLst>
              <p:ext uri="{D42A27DB-BD31-4B8C-83A1-F6EECF244321}">
                <p14:modId xmlns:p14="http://schemas.microsoft.com/office/powerpoint/2010/main" val="908675861"/>
              </p:ext>
            </p:extLst>
          </p:nvPr>
        </p:nvGraphicFramePr>
        <p:xfrm>
          <a:off x="838200" y="1371600"/>
          <a:ext cx="5181600" cy="36496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Content Placeholder 26">
            <a:extLst>
              <a:ext uri="{FF2B5EF4-FFF2-40B4-BE49-F238E27FC236}">
                <a16:creationId xmlns:a16="http://schemas.microsoft.com/office/drawing/2014/main" id="{BFD4CE85-835C-BE4A-9631-1BDBF2BB2DA4}"/>
              </a:ext>
            </a:extLst>
          </p:cNvPr>
          <p:cNvGraphicFramePr>
            <a:graphicFrameLocks noGrp="1"/>
          </p:cNvGraphicFramePr>
          <p:nvPr>
            <p:ph sz="half" idx="2"/>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99695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F047-FF47-C742-816B-7F69BCC33E49}"/>
              </a:ext>
            </a:extLst>
          </p:cNvPr>
          <p:cNvSpPr>
            <a:spLocks noGrp="1"/>
          </p:cNvSpPr>
          <p:nvPr>
            <p:ph type="title"/>
          </p:nvPr>
        </p:nvSpPr>
        <p:spPr/>
        <p:txBody>
          <a:bodyPr/>
          <a:lstStyle/>
          <a:p>
            <a:r>
              <a:rPr lang="en-US" dirty="0"/>
              <a:t>Time analysis</a:t>
            </a:r>
          </a:p>
        </p:txBody>
      </p:sp>
      <p:sp>
        <p:nvSpPr>
          <p:cNvPr id="3" name="Text Placeholder 2">
            <a:extLst>
              <a:ext uri="{FF2B5EF4-FFF2-40B4-BE49-F238E27FC236}">
                <a16:creationId xmlns:a16="http://schemas.microsoft.com/office/drawing/2014/main" id="{68042324-61BD-374C-9B83-F35B0033AF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40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861300" cy="1325563"/>
          </a:xfrm>
        </p:spPr>
        <p:txBody>
          <a:bodyPr>
            <a:normAutofit/>
          </a:bodyPr>
          <a:lstStyle/>
          <a:p>
            <a:r>
              <a:rPr lang="en-US" sz="2800" b="1" dirty="0">
                <a:solidFill>
                  <a:prstClr val="black"/>
                </a:solidFill>
              </a:rPr>
              <a:t>Monthly mattress brand search interest</a:t>
            </a:r>
            <a:br>
              <a:rPr lang="en-US" sz="2800" dirty="0">
                <a:solidFill>
                  <a:prstClr val="black"/>
                </a:solidFill>
              </a:rPr>
            </a:br>
            <a:r>
              <a:rPr lang="en-US" sz="2000" dirty="0">
                <a:solidFill>
                  <a:prstClr val="black"/>
                </a:solidFill>
              </a:rPr>
              <a:t>(Interest levels have been indexed to November 2020)</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9277" y="1709936"/>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380960"/>
          </a:xfrm>
          <a:prstGeom prst="rect">
            <a:avLst/>
          </a:prstGeom>
          <a:solidFill>
            <a:schemeClr val="tx1"/>
          </a:solidFill>
        </p:spPr>
        <p:txBody>
          <a:bodyPr wrap="square" rtlCol="0">
            <a:spAutoFit/>
          </a:bodyPr>
          <a:lstStyle/>
          <a:p>
            <a:pPr>
              <a:spcBef>
                <a:spcPts val="500"/>
              </a:spcBef>
            </a:pPr>
            <a:r>
              <a:rPr lang="en-US" sz="2000" b="1" dirty="0">
                <a:solidFill>
                  <a:schemeClr val="bg1"/>
                </a:solidFill>
              </a:rPr>
              <a:t>Monthly search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Covid impact</a:t>
            </a:r>
          </a:p>
          <a:p>
            <a:pPr marL="285750" indent="-285750">
              <a:spcBef>
                <a:spcPts val="500"/>
              </a:spcBef>
              <a:buFont typeface="Arial" panose="020B0604020202020204" pitchFamily="34" charset="0"/>
              <a:buChar char="•"/>
            </a:pPr>
            <a:r>
              <a:rPr lang="en-US" sz="1400" dirty="0">
                <a:solidFill>
                  <a:schemeClr val="bg1"/>
                </a:solidFill>
              </a:rPr>
              <a:t>Due to lockdown restrictions, April 2020  was the least popular month over the 5-year period</a:t>
            </a:r>
          </a:p>
          <a:p>
            <a:pPr marL="285750" indent="-285750">
              <a:spcBef>
                <a:spcPts val="500"/>
              </a:spcBef>
              <a:buFont typeface="Arial" panose="020B0604020202020204" pitchFamily="34" charset="0"/>
              <a:buChar char="•"/>
            </a:pPr>
            <a:r>
              <a:rPr lang="en-US" sz="1400" dirty="0">
                <a:solidFill>
                  <a:schemeClr val="bg1"/>
                </a:solidFill>
              </a:rPr>
              <a:t>However, 2 months later, June 2020 was a historic high indicating a quick recovery in mattress interest</a:t>
            </a:r>
          </a:p>
          <a:p>
            <a:pPr marL="285750" indent="-285750">
              <a:spcBef>
                <a:spcPts val="500"/>
              </a:spcBef>
              <a:buFont typeface="Arial" panose="020B0604020202020204" pitchFamily="34" charset="0"/>
              <a:buChar char="•"/>
            </a:pPr>
            <a:r>
              <a:rPr lang="en-US" sz="1400" dirty="0">
                <a:solidFill>
                  <a:schemeClr val="bg1"/>
                </a:solidFill>
              </a:rPr>
              <a:t>In addition, another peak was achieved  5 months later in November 2020</a:t>
            </a:r>
          </a:p>
          <a:p>
            <a:pPr marL="285750" indent="-285750">
              <a:spcBef>
                <a:spcPts val="500"/>
              </a:spcBef>
              <a:buFont typeface="Arial" panose="020B0604020202020204" pitchFamily="34" charset="0"/>
              <a:buChar char="•"/>
            </a:pPr>
            <a:r>
              <a:rPr lang="en-US" sz="1400" dirty="0">
                <a:solidFill>
                  <a:schemeClr val="bg1"/>
                </a:solidFill>
              </a:rPr>
              <a:t>Thereafter, mattress interest maintained higher-than-average levels</a:t>
            </a:r>
            <a:endParaRPr lang="en-US" sz="1400" b="1" dirty="0">
              <a:solidFill>
                <a:schemeClr val="bg1"/>
              </a:solidFill>
            </a:endParaRPr>
          </a:p>
          <a:p>
            <a:pPr>
              <a:spcBef>
                <a:spcPts val="500"/>
              </a:spcBef>
            </a:pPr>
            <a:r>
              <a:rPr lang="en-US" sz="1400" b="1" dirty="0">
                <a:solidFill>
                  <a:schemeClr val="bg1"/>
                </a:solidFill>
              </a:rPr>
              <a:t>Black Friday</a:t>
            </a:r>
          </a:p>
          <a:p>
            <a:pPr marL="285750" indent="-285750">
              <a:spcBef>
                <a:spcPts val="500"/>
              </a:spcBef>
              <a:buFont typeface="Arial" panose="020B0604020202020204" pitchFamily="34" charset="0"/>
              <a:buChar char="•"/>
            </a:pPr>
            <a:r>
              <a:rPr lang="en-US" sz="1400" dirty="0">
                <a:solidFill>
                  <a:schemeClr val="bg1"/>
                </a:solidFill>
              </a:rPr>
              <a:t>November is a popular search month due to Black Friday’s retail hype</a:t>
            </a:r>
          </a:p>
          <a:p>
            <a:pPr marL="285750" indent="-285750">
              <a:spcBef>
                <a:spcPts val="500"/>
              </a:spcBef>
              <a:buFont typeface="Arial" panose="020B0604020202020204" pitchFamily="34" charset="0"/>
              <a:buChar char="•"/>
            </a:pPr>
            <a:r>
              <a:rPr lang="en-US" sz="1400" dirty="0">
                <a:solidFill>
                  <a:schemeClr val="bg1"/>
                </a:solidFill>
              </a:rPr>
              <a:t>This is seen through November being the most popular month for the past 3 years</a:t>
            </a:r>
          </a:p>
        </p:txBody>
      </p:sp>
      <p:graphicFrame>
        <p:nvGraphicFramePr>
          <p:cNvPr id="30" name="Chart 29">
            <a:extLst>
              <a:ext uri="{FF2B5EF4-FFF2-40B4-BE49-F238E27FC236}">
                <a16:creationId xmlns:a16="http://schemas.microsoft.com/office/drawing/2014/main" id="{C3F7B712-7F58-B749-B019-500448BE7F72}"/>
              </a:ext>
            </a:extLst>
          </p:cNvPr>
          <p:cNvGraphicFramePr>
            <a:graphicFrameLocks/>
          </p:cNvGraphicFramePr>
          <p:nvPr>
            <p:extLst>
              <p:ext uri="{D42A27DB-BD31-4B8C-83A1-F6EECF244321}">
                <p14:modId xmlns:p14="http://schemas.microsoft.com/office/powerpoint/2010/main" val="465193187"/>
              </p:ext>
            </p:extLst>
          </p:nvPr>
        </p:nvGraphicFramePr>
        <p:xfrm>
          <a:off x="253323" y="1704976"/>
          <a:ext cx="792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31" name="Oval 30">
            <a:extLst>
              <a:ext uri="{FF2B5EF4-FFF2-40B4-BE49-F238E27FC236}">
                <a16:creationId xmlns:a16="http://schemas.microsoft.com/office/drawing/2014/main" id="{C6153949-5DF5-ED4E-BBCF-7F2E2D8CCAA5}"/>
              </a:ext>
            </a:extLst>
          </p:cNvPr>
          <p:cNvSpPr/>
          <p:nvPr/>
        </p:nvSpPr>
        <p:spPr>
          <a:xfrm>
            <a:off x="2128157" y="7357741"/>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08DF9EC-6859-2944-A068-2DF77B600D7F}"/>
              </a:ext>
            </a:extLst>
          </p:cNvPr>
          <p:cNvSpPr/>
          <p:nvPr/>
        </p:nvSpPr>
        <p:spPr>
          <a:xfrm>
            <a:off x="1798432" y="3531308"/>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44F40D3-91A6-E84D-A486-D60A85028C88}"/>
              </a:ext>
            </a:extLst>
          </p:cNvPr>
          <p:cNvSpPr/>
          <p:nvPr/>
        </p:nvSpPr>
        <p:spPr>
          <a:xfrm>
            <a:off x="3307505" y="3625534"/>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75C6FD7-6BC2-7A44-B8E8-A939D1F01A8A}"/>
              </a:ext>
            </a:extLst>
          </p:cNvPr>
          <p:cNvSpPr/>
          <p:nvPr/>
        </p:nvSpPr>
        <p:spPr>
          <a:xfrm>
            <a:off x="4791365" y="283244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CDB70BB-AD3A-C349-A59F-8CED168580EC}"/>
              </a:ext>
            </a:extLst>
          </p:cNvPr>
          <p:cNvGrpSpPr/>
          <p:nvPr/>
        </p:nvGrpSpPr>
        <p:grpSpPr>
          <a:xfrm>
            <a:off x="723216" y="2220847"/>
            <a:ext cx="1850305" cy="390360"/>
            <a:chOff x="1271752" y="2367249"/>
            <a:chExt cx="1850305" cy="390360"/>
          </a:xfrm>
        </p:grpSpPr>
        <p:sp>
          <p:nvSpPr>
            <p:cNvPr id="38" name="Oval 37">
              <a:extLst>
                <a:ext uri="{FF2B5EF4-FFF2-40B4-BE49-F238E27FC236}">
                  <a16:creationId xmlns:a16="http://schemas.microsoft.com/office/drawing/2014/main" id="{A65731AE-14D3-3042-BF0A-57B33BCFCB23}"/>
                </a:ext>
              </a:extLst>
            </p:cNvPr>
            <p:cNvSpPr/>
            <p:nvPr/>
          </p:nvSpPr>
          <p:spPr>
            <a:xfrm>
              <a:off x="1406884" y="2427429"/>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B57D599-4EAF-5B49-B02B-43764DA87D00}"/>
                </a:ext>
              </a:extLst>
            </p:cNvPr>
            <p:cNvSpPr/>
            <p:nvPr/>
          </p:nvSpPr>
          <p:spPr>
            <a:xfrm>
              <a:off x="1271752" y="2367249"/>
              <a:ext cx="1850305" cy="39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November</a:t>
              </a:r>
            </a:p>
          </p:txBody>
        </p:sp>
      </p:grpSp>
      <p:sp>
        <p:nvSpPr>
          <p:cNvPr id="40" name="Oval 39">
            <a:extLst>
              <a:ext uri="{FF2B5EF4-FFF2-40B4-BE49-F238E27FC236}">
                <a16:creationId xmlns:a16="http://schemas.microsoft.com/office/drawing/2014/main" id="{D5DF4B28-CBE4-884A-BDA3-B5173B3232D2}"/>
              </a:ext>
            </a:extLst>
          </p:cNvPr>
          <p:cNvSpPr/>
          <p:nvPr/>
        </p:nvSpPr>
        <p:spPr>
          <a:xfrm>
            <a:off x="6261738" y="2562447"/>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D332C75-4737-9541-85AB-C08A24258950}"/>
              </a:ext>
            </a:extLst>
          </p:cNvPr>
          <p:cNvSpPr/>
          <p:nvPr/>
        </p:nvSpPr>
        <p:spPr>
          <a:xfrm>
            <a:off x="7759537" y="2996475"/>
            <a:ext cx="270000" cy="270000"/>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234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B989A4A-054D-A54B-8581-3649C57B4138}"/>
              </a:ext>
            </a:extLst>
          </p:cNvPr>
          <p:cNvSpPr/>
          <p:nvPr/>
        </p:nvSpPr>
        <p:spPr>
          <a:xfrm>
            <a:off x="3345113" y="2058016"/>
            <a:ext cx="2432689" cy="3703899"/>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1FD50-4B90-254A-A7EA-AB7DE1AF4333}"/>
              </a:ext>
            </a:extLst>
          </p:cNvPr>
          <p:cNvSpPr>
            <a:spLocks noGrp="1"/>
          </p:cNvSpPr>
          <p:nvPr>
            <p:ph type="title"/>
          </p:nvPr>
        </p:nvSpPr>
        <p:spPr>
          <a:xfrm>
            <a:off x="838200" y="365125"/>
            <a:ext cx="7654100" cy="1325563"/>
          </a:xfrm>
        </p:spPr>
        <p:txBody>
          <a:bodyPr>
            <a:normAutofit/>
          </a:bodyPr>
          <a:lstStyle/>
          <a:p>
            <a:r>
              <a:rPr lang="en-US" sz="2800" b="1" dirty="0">
                <a:solidFill>
                  <a:prstClr val="black"/>
                </a:solidFill>
              </a:rPr>
              <a:t>Average monthly mattress brand search interest</a:t>
            </a:r>
            <a:br>
              <a:rPr lang="en-US" sz="2800" b="1" dirty="0">
                <a:solidFill>
                  <a:prstClr val="black"/>
                </a:solidFill>
              </a:rPr>
            </a:br>
            <a:r>
              <a:rPr lang="en-US" sz="2000" dirty="0">
                <a:solidFill>
                  <a:prstClr val="black"/>
                </a:solidFill>
              </a:rPr>
              <a:t>(Interest levels are relative to average monthly interest)</a:t>
            </a:r>
            <a:endParaRPr lang="en-US" dirty="0"/>
          </a:p>
        </p:txBody>
      </p:sp>
      <p:sp>
        <p:nvSpPr>
          <p:cNvPr id="4" name="Rectangle 3">
            <a:extLst>
              <a:ext uri="{FF2B5EF4-FFF2-40B4-BE49-F238E27FC236}">
                <a16:creationId xmlns:a16="http://schemas.microsoft.com/office/drawing/2014/main" id="{112BABAF-FEED-7940-8009-F46C13298744}"/>
              </a:ext>
            </a:extLst>
          </p:cNvPr>
          <p:cNvSpPr/>
          <p:nvPr/>
        </p:nvSpPr>
        <p:spPr>
          <a:xfrm rot="5400000">
            <a:off x="6939277" y="1709936"/>
            <a:ext cx="6870700" cy="36427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7D1D3F-B782-3041-AD54-3EED6CDC5B97}"/>
              </a:ext>
            </a:extLst>
          </p:cNvPr>
          <p:cNvSpPr txBox="1"/>
          <p:nvPr/>
        </p:nvSpPr>
        <p:spPr>
          <a:xfrm>
            <a:off x="8699500" y="652663"/>
            <a:ext cx="3289300" cy="5747727"/>
          </a:xfrm>
          <a:prstGeom prst="rect">
            <a:avLst/>
          </a:prstGeom>
          <a:solidFill>
            <a:schemeClr val="tx1"/>
          </a:solidFill>
        </p:spPr>
        <p:txBody>
          <a:bodyPr wrap="square" rtlCol="0">
            <a:spAutoFit/>
          </a:bodyPr>
          <a:lstStyle/>
          <a:p>
            <a:pPr>
              <a:spcBef>
                <a:spcPts val="500"/>
              </a:spcBef>
            </a:pPr>
            <a:r>
              <a:rPr lang="en-US" sz="2000" b="1" dirty="0">
                <a:solidFill>
                  <a:schemeClr val="bg1"/>
                </a:solidFill>
              </a:rPr>
              <a:t>Monthly search analysis </a:t>
            </a:r>
          </a:p>
          <a:p>
            <a:pPr>
              <a:spcBef>
                <a:spcPts val="500"/>
              </a:spcBef>
            </a:pPr>
            <a:r>
              <a:rPr lang="en-US" sz="1600" dirty="0">
                <a:solidFill>
                  <a:schemeClr val="bg1"/>
                </a:solidFill>
              </a:rPr>
              <a:t>over past 5 years</a:t>
            </a:r>
          </a:p>
          <a:p>
            <a:pPr marL="285750" indent="-285750">
              <a:spcBef>
                <a:spcPts val="500"/>
              </a:spcBef>
              <a:buFont typeface="Arial" panose="020B0604020202020204" pitchFamily="34" charset="0"/>
              <a:buChar char="•"/>
            </a:pPr>
            <a:endParaRPr lang="en-US" sz="1400" b="1" dirty="0">
              <a:solidFill>
                <a:schemeClr val="bg1"/>
              </a:solidFill>
            </a:endParaRPr>
          </a:p>
          <a:p>
            <a:pPr>
              <a:spcBef>
                <a:spcPts val="500"/>
              </a:spcBef>
            </a:pPr>
            <a:r>
              <a:rPr lang="en-US" sz="1400" b="1" dirty="0">
                <a:solidFill>
                  <a:schemeClr val="bg1"/>
                </a:solidFill>
              </a:rPr>
              <a:t>Analysis</a:t>
            </a:r>
          </a:p>
          <a:p>
            <a:pPr marL="285750" indent="-285750">
              <a:spcBef>
                <a:spcPts val="500"/>
              </a:spcBef>
              <a:buFont typeface="Arial" panose="020B0604020202020204" pitchFamily="34" charset="0"/>
              <a:buChar char="•"/>
            </a:pPr>
            <a:r>
              <a:rPr lang="en-US" sz="1400" dirty="0">
                <a:solidFill>
                  <a:schemeClr val="bg1"/>
                </a:solidFill>
              </a:rPr>
              <a:t>November experiences </a:t>
            </a:r>
            <a:r>
              <a:rPr lang="en-US" sz="1400" b="1" dirty="0">
                <a:solidFill>
                  <a:schemeClr val="bg1"/>
                </a:solidFill>
              </a:rPr>
              <a:t>27% </a:t>
            </a:r>
            <a:r>
              <a:rPr lang="en-US" sz="1400" dirty="0">
                <a:solidFill>
                  <a:schemeClr val="bg1"/>
                </a:solidFill>
              </a:rPr>
              <a:t>more search interest than the average month</a:t>
            </a:r>
          </a:p>
          <a:p>
            <a:pPr marL="285750" indent="-285750">
              <a:spcBef>
                <a:spcPts val="500"/>
              </a:spcBef>
              <a:buFont typeface="Arial" panose="020B0604020202020204" pitchFamily="34" charset="0"/>
              <a:buChar char="•"/>
            </a:pPr>
            <a:r>
              <a:rPr lang="en-US" sz="1400" dirty="0">
                <a:solidFill>
                  <a:schemeClr val="bg1"/>
                </a:solidFill>
              </a:rPr>
              <a:t>Black Friday drives online retail search interest, which likely includes mattress searches </a:t>
            </a:r>
          </a:p>
          <a:p>
            <a:pPr marL="285750" indent="-285750">
              <a:spcBef>
                <a:spcPts val="500"/>
              </a:spcBef>
              <a:buFont typeface="Arial" panose="020B0604020202020204" pitchFamily="34" charset="0"/>
              <a:buChar char="•"/>
            </a:pPr>
            <a:r>
              <a:rPr lang="en-US" sz="1400" dirty="0">
                <a:solidFill>
                  <a:schemeClr val="bg1"/>
                </a:solidFill>
              </a:rPr>
              <a:t>November is </a:t>
            </a:r>
            <a:r>
              <a:rPr lang="en-US" sz="1400" b="1" dirty="0">
                <a:solidFill>
                  <a:schemeClr val="bg1"/>
                </a:solidFill>
              </a:rPr>
              <a:t>8% </a:t>
            </a:r>
            <a:r>
              <a:rPr lang="en-US" sz="1400" dirty="0">
                <a:solidFill>
                  <a:schemeClr val="bg1"/>
                </a:solidFill>
              </a:rPr>
              <a:t>more popular than July, the second most popular month</a:t>
            </a:r>
          </a:p>
          <a:p>
            <a:pPr marL="285750" indent="-285750">
              <a:spcBef>
                <a:spcPts val="500"/>
              </a:spcBef>
              <a:buFont typeface="Arial" panose="020B0604020202020204" pitchFamily="34" charset="0"/>
              <a:buChar char="•"/>
            </a:pPr>
            <a:r>
              <a:rPr lang="en-US" sz="1400" dirty="0">
                <a:solidFill>
                  <a:schemeClr val="bg1"/>
                </a:solidFill>
              </a:rPr>
              <a:t>July experiences </a:t>
            </a:r>
            <a:r>
              <a:rPr lang="en-US" sz="1400" b="1" dirty="0">
                <a:solidFill>
                  <a:schemeClr val="bg1"/>
                </a:solidFill>
              </a:rPr>
              <a:t>18% </a:t>
            </a:r>
            <a:r>
              <a:rPr lang="en-US" sz="1400" dirty="0">
                <a:solidFill>
                  <a:schemeClr val="bg1"/>
                </a:solidFill>
              </a:rPr>
              <a:t>more search interest than the average month</a:t>
            </a:r>
          </a:p>
          <a:p>
            <a:pPr marL="285750" indent="-285750">
              <a:spcBef>
                <a:spcPts val="500"/>
              </a:spcBef>
              <a:buFont typeface="Arial" panose="020B0604020202020204" pitchFamily="34" charset="0"/>
              <a:buChar char="•"/>
            </a:pPr>
            <a:r>
              <a:rPr lang="en-US" sz="1400" dirty="0">
                <a:solidFill>
                  <a:schemeClr val="bg1"/>
                </a:solidFill>
              </a:rPr>
              <a:t>July is also the coldest month across major metropolitan areas such as Johannesburg, Pretoria, Durban and Cape Town (see appendix)</a:t>
            </a:r>
          </a:p>
          <a:p>
            <a:pPr marL="285750" indent="-285750">
              <a:spcBef>
                <a:spcPts val="500"/>
              </a:spcBef>
              <a:buFont typeface="Arial" panose="020B0604020202020204" pitchFamily="34" charset="0"/>
              <a:buChar char="•"/>
            </a:pPr>
            <a:r>
              <a:rPr lang="en-US" sz="1400" dirty="0">
                <a:solidFill>
                  <a:schemeClr val="bg1"/>
                </a:solidFill>
              </a:rPr>
              <a:t>The relationship between search interest and colder temperatures continues with the 4 of the 6 most popular months being the coldest months of the year (May – August)</a:t>
            </a:r>
          </a:p>
        </p:txBody>
      </p:sp>
      <p:sp>
        <p:nvSpPr>
          <p:cNvPr id="18" name="Rectangle 17">
            <a:extLst>
              <a:ext uri="{FF2B5EF4-FFF2-40B4-BE49-F238E27FC236}">
                <a16:creationId xmlns:a16="http://schemas.microsoft.com/office/drawing/2014/main" id="{A82D6B1E-85C0-7845-88DE-35FCDE67757E}"/>
              </a:ext>
            </a:extLst>
          </p:cNvPr>
          <p:cNvSpPr/>
          <p:nvPr/>
        </p:nvSpPr>
        <p:spPr>
          <a:xfrm>
            <a:off x="3345113" y="1642111"/>
            <a:ext cx="2432689" cy="568532"/>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Peak interest occurs in colder months</a:t>
            </a:r>
          </a:p>
        </p:txBody>
      </p:sp>
      <p:sp>
        <p:nvSpPr>
          <p:cNvPr id="9" name="Rectangle 8">
            <a:extLst>
              <a:ext uri="{FF2B5EF4-FFF2-40B4-BE49-F238E27FC236}">
                <a16:creationId xmlns:a16="http://schemas.microsoft.com/office/drawing/2014/main" id="{6BCA624E-72AD-2740-8A98-79E7F55860F8}"/>
              </a:ext>
            </a:extLst>
          </p:cNvPr>
          <p:cNvSpPr/>
          <p:nvPr/>
        </p:nvSpPr>
        <p:spPr>
          <a:xfrm>
            <a:off x="6901843" y="2210644"/>
            <a:ext cx="663878" cy="3551272"/>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01DABF8-77A7-1146-A4FE-81C19C9EF4DA}"/>
              </a:ext>
            </a:extLst>
          </p:cNvPr>
          <p:cNvSpPr/>
          <p:nvPr/>
        </p:nvSpPr>
        <p:spPr>
          <a:xfrm>
            <a:off x="6864264" y="1654638"/>
            <a:ext cx="751562" cy="568531"/>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Black Friday</a:t>
            </a:r>
          </a:p>
        </p:txBody>
      </p:sp>
      <p:graphicFrame>
        <p:nvGraphicFramePr>
          <p:cNvPr id="20" name="Chart 19">
            <a:extLst>
              <a:ext uri="{FF2B5EF4-FFF2-40B4-BE49-F238E27FC236}">
                <a16:creationId xmlns:a16="http://schemas.microsoft.com/office/drawing/2014/main" id="{C9923E2B-E0D0-3A43-AD2C-0B002334701D}"/>
              </a:ext>
            </a:extLst>
          </p:cNvPr>
          <p:cNvGraphicFramePr>
            <a:graphicFrameLocks/>
          </p:cNvGraphicFramePr>
          <p:nvPr>
            <p:extLst>
              <p:ext uri="{D42A27DB-BD31-4B8C-83A1-F6EECF244321}">
                <p14:modId xmlns:p14="http://schemas.microsoft.com/office/powerpoint/2010/main" val="2172494752"/>
              </p:ext>
            </p:extLst>
          </p:nvPr>
        </p:nvGraphicFramePr>
        <p:xfrm>
          <a:off x="380818" y="2160938"/>
          <a:ext cx="7876370" cy="431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43979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Furniture stores</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4530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94DB-15EF-734C-944A-ED401C5E0DFB}"/>
              </a:ext>
            </a:extLst>
          </p:cNvPr>
          <p:cNvSpPr>
            <a:spLocks noGrp="1"/>
          </p:cNvSpPr>
          <p:nvPr>
            <p:ph type="title"/>
          </p:nvPr>
        </p:nvSpPr>
        <p:spPr/>
        <p:txBody>
          <a:bodyPr>
            <a:normAutofit/>
          </a:bodyPr>
          <a:lstStyle/>
          <a:p>
            <a:r>
              <a:rPr lang="en-US" sz="2800" b="1" dirty="0">
                <a:solidFill>
                  <a:prstClr val="black"/>
                </a:solidFill>
              </a:rPr>
              <a:t>Overview of furniture and bed store search interest (2021)</a:t>
            </a:r>
            <a:endParaRPr lang="en-US" dirty="0"/>
          </a:p>
        </p:txBody>
      </p:sp>
      <p:sp>
        <p:nvSpPr>
          <p:cNvPr id="19" name="Rectangle 18">
            <a:extLst>
              <a:ext uri="{FF2B5EF4-FFF2-40B4-BE49-F238E27FC236}">
                <a16:creationId xmlns:a16="http://schemas.microsoft.com/office/drawing/2014/main" id="{A3CD4E34-36C8-1A44-BBA4-1D7502B8AD37}"/>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Furniture store share of interest</a:t>
            </a:r>
          </a:p>
        </p:txBody>
      </p:sp>
      <p:sp>
        <p:nvSpPr>
          <p:cNvPr id="20" name="Rectangle 19">
            <a:extLst>
              <a:ext uri="{FF2B5EF4-FFF2-40B4-BE49-F238E27FC236}">
                <a16:creationId xmlns:a16="http://schemas.microsoft.com/office/drawing/2014/main" id="{0D35E658-7F4B-3147-BE30-7D4ABE2AE247}"/>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Bed store share of interest</a:t>
            </a:r>
          </a:p>
        </p:txBody>
      </p:sp>
      <p:cxnSp>
        <p:nvCxnSpPr>
          <p:cNvPr id="23" name="Straight Connector 22">
            <a:extLst>
              <a:ext uri="{FF2B5EF4-FFF2-40B4-BE49-F238E27FC236}">
                <a16:creationId xmlns:a16="http://schemas.microsoft.com/office/drawing/2014/main" id="{46F41C23-5D60-8F4A-A85B-1217CA3ACBDC}"/>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5ECF06-364C-6E44-9146-975B39645960}"/>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790E502-DA39-5045-BC95-66D939C6EC8A}"/>
              </a:ext>
            </a:extLst>
          </p:cNvPr>
          <p:cNvCxnSpPr>
            <a:cxnSpLocks/>
          </p:cNvCxnSpPr>
          <p:nvPr/>
        </p:nvCxnSpPr>
        <p:spPr>
          <a:xfrm>
            <a:off x="6101242" y="1608666"/>
            <a:ext cx="0" cy="48842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20374C-4171-5148-A040-13693E7E1E7C}"/>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1E15397C-CE5C-584F-AC79-8DA5B0F4BA5A}"/>
              </a:ext>
            </a:extLst>
          </p:cNvPr>
          <p:cNvGraphicFramePr>
            <a:graphicFrameLocks noGrp="1"/>
          </p:cNvGraphicFramePr>
          <p:nvPr>
            <p:extLst>
              <p:ext uri="{D42A27DB-BD31-4B8C-83A1-F6EECF244321}">
                <p14:modId xmlns:p14="http://schemas.microsoft.com/office/powerpoint/2010/main" val="2805680765"/>
              </p:ext>
            </p:extLst>
          </p:nvPr>
        </p:nvGraphicFramePr>
        <p:xfrm>
          <a:off x="1121228" y="2194367"/>
          <a:ext cx="4495800" cy="4178300"/>
        </p:xfrm>
        <a:graphic>
          <a:graphicData uri="http://schemas.openxmlformats.org/drawingml/2006/table">
            <a:tbl>
              <a:tblPr/>
              <a:tblGrid>
                <a:gridCol w="685800">
                  <a:extLst>
                    <a:ext uri="{9D8B030D-6E8A-4147-A177-3AD203B41FA5}">
                      <a16:colId xmlns:a16="http://schemas.microsoft.com/office/drawing/2014/main" val="3958510203"/>
                    </a:ext>
                  </a:extLst>
                </a:gridCol>
                <a:gridCol w="2019300">
                  <a:extLst>
                    <a:ext uri="{9D8B030D-6E8A-4147-A177-3AD203B41FA5}">
                      <a16:colId xmlns:a16="http://schemas.microsoft.com/office/drawing/2014/main" val="2366266860"/>
                    </a:ext>
                  </a:extLst>
                </a:gridCol>
                <a:gridCol w="1790700">
                  <a:extLst>
                    <a:ext uri="{9D8B030D-6E8A-4147-A177-3AD203B41FA5}">
                      <a16:colId xmlns:a16="http://schemas.microsoft.com/office/drawing/2014/main" val="789889047"/>
                    </a:ext>
                  </a:extLst>
                </a:gridCol>
              </a:tblGrid>
              <a:tr h="317500">
                <a:tc>
                  <a:txBody>
                    <a:bodyPr/>
                    <a:lstStyle/>
                    <a:p>
                      <a:pPr algn="l" fontAlgn="b"/>
                      <a:r>
                        <a:rPr lang="en-ZA" sz="1400" b="0" i="0" u="none" strike="noStrike">
                          <a:solidFill>
                            <a:srgbClr val="000000"/>
                          </a:solidFill>
                          <a:effectLst/>
                          <a:latin typeface="Roboto Medium" pitchFamily="2" charset="0"/>
                        </a:rPr>
                        <a:t>Rank</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Brand</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Share of interest</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3385030785"/>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OK Furniture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39800685"/>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House and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216758160"/>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Bradlows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14.3%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909645230"/>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Lewis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9.7%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722928542"/>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Warehouse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5.7%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306942887"/>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Dial a Bed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074227526"/>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Tafelberg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3.2%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938240248"/>
                  </a:ext>
                </a:extLst>
              </a:tr>
              <a:tr h="203200">
                <a:tc>
                  <a:txBody>
                    <a:bodyPr/>
                    <a:lstStyle/>
                    <a:p>
                      <a:pPr algn="l" fontAlgn="ctr"/>
                      <a:r>
                        <a:rPr lang="en-ZA" sz="1200" b="0" i="0" u="none" strike="noStrike">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Russells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7.1%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891109173"/>
                  </a:ext>
                </a:extLst>
              </a:tr>
              <a:tr h="203200">
                <a:tc>
                  <a:txBody>
                    <a:bodyPr/>
                    <a:lstStyle/>
                    <a:p>
                      <a:pPr algn="l" fontAlgn="ctr"/>
                      <a:r>
                        <a:rPr lang="en-ZA" sz="1200" b="0" i="0" u="none" strike="noStrike">
                          <a:solidFill>
                            <a:srgbClr val="000000"/>
                          </a:solidFill>
                          <a:effectLst/>
                          <a:latin typeface="Roboto Light" panose="02000000000000000000" pitchFamily="2" charset="0"/>
                        </a:rPr>
                        <a:t>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Rochester</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6.0%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212653470"/>
                  </a:ext>
                </a:extLst>
              </a:tr>
              <a:tr h="203200">
                <a:tc>
                  <a:txBody>
                    <a:bodyPr/>
                    <a:lstStyle/>
                    <a:p>
                      <a:pPr algn="l" fontAlgn="ctr"/>
                      <a:r>
                        <a:rPr lang="en-ZA" sz="1200" b="0" i="0" u="none" strike="noStrike">
                          <a:solidFill>
                            <a:srgbClr val="000000"/>
                          </a:solidFill>
                          <a:effectLst/>
                          <a:latin typeface="Roboto Light" panose="02000000000000000000" pitchFamily="2" charset="0"/>
                        </a:rPr>
                        <a:t>10</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Sleepmasters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4.1%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671421854"/>
                  </a:ext>
                </a:extLst>
              </a:tr>
              <a:tr h="203200">
                <a:tc>
                  <a:txBody>
                    <a:bodyPr/>
                    <a:lstStyle/>
                    <a:p>
                      <a:pPr algn="l" fontAlgn="ctr"/>
                      <a:r>
                        <a:rPr lang="en-ZA" sz="1200" b="0" i="0" u="none" strike="noStrike">
                          <a:solidFill>
                            <a:srgbClr val="000000"/>
                          </a:solidFill>
                          <a:effectLst/>
                          <a:latin typeface="Roboto Light" panose="02000000000000000000" pitchFamily="2" charset="0"/>
                        </a:rPr>
                        <a:t>11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Shop</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465724984"/>
                  </a:ext>
                </a:extLst>
              </a:tr>
              <a:tr h="203200">
                <a:tc>
                  <a:txBody>
                    <a:bodyPr/>
                    <a:lstStyle/>
                    <a:p>
                      <a:pPr algn="l" fontAlgn="ctr"/>
                      <a:r>
                        <a:rPr lang="en-ZA" sz="1200" b="0" i="0" u="none" strike="noStrike">
                          <a:solidFill>
                            <a:srgbClr val="000000"/>
                          </a:solidFill>
                          <a:effectLst/>
                          <a:latin typeface="Roboto Light" panose="02000000000000000000" pitchFamily="2" charset="0"/>
                        </a:rPr>
                        <a:t>12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Best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4009829558"/>
                  </a:ext>
                </a:extLst>
              </a:tr>
              <a:tr h="203200">
                <a:tc>
                  <a:txBody>
                    <a:bodyPr/>
                    <a:lstStyle/>
                    <a:p>
                      <a:pPr algn="l" fontAlgn="ctr"/>
                      <a:r>
                        <a:rPr lang="en-ZA" sz="1200" b="0" i="0" u="none" strike="noStrike">
                          <a:solidFill>
                            <a:srgbClr val="000000"/>
                          </a:solidFill>
                          <a:effectLst/>
                          <a:latin typeface="Roboto Light" panose="02000000000000000000" pitchFamily="2" charset="0"/>
                        </a:rPr>
                        <a:t>13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0.9%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363646677"/>
                  </a:ext>
                </a:extLst>
              </a:tr>
              <a:tr h="203200">
                <a:tc>
                  <a:txBody>
                    <a:bodyPr/>
                    <a:lstStyle/>
                    <a:p>
                      <a:pPr algn="l" fontAlgn="ctr"/>
                      <a:r>
                        <a:rPr lang="en-ZA" sz="1200" b="0" i="0" u="none" strike="noStrike">
                          <a:solidFill>
                            <a:srgbClr val="000000"/>
                          </a:solidFill>
                          <a:effectLst/>
                          <a:latin typeface="Roboto Light" panose="02000000000000000000" pitchFamily="2" charset="0"/>
                        </a:rPr>
                        <a:t>14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Ericssons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825891492"/>
                  </a:ext>
                </a:extLst>
              </a:tr>
              <a:tr h="203200">
                <a:tc>
                  <a:txBody>
                    <a:bodyPr/>
                    <a:lstStyle/>
                    <a:p>
                      <a:pPr algn="l" fontAlgn="ctr"/>
                      <a:r>
                        <a:rPr lang="en-ZA" sz="1200" b="0" i="0" u="none" strike="noStrike">
                          <a:solidFill>
                            <a:srgbClr val="000000"/>
                          </a:solidFill>
                          <a:effectLst/>
                          <a:latin typeface="Roboto Light" panose="02000000000000000000" pitchFamily="2" charset="0"/>
                        </a:rPr>
                        <a:t>15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House &amp; Home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591164155"/>
                  </a:ext>
                </a:extLst>
              </a:tr>
              <a:tr h="203200">
                <a:tc>
                  <a:txBody>
                    <a:bodyPr/>
                    <a:lstStyle/>
                    <a:p>
                      <a:pPr algn="l" fontAlgn="ctr"/>
                      <a:r>
                        <a:rPr lang="en-ZA" sz="1200" b="0" i="0" u="none" strike="noStrike">
                          <a:solidFill>
                            <a:srgbClr val="000000"/>
                          </a:solidFill>
                          <a:effectLst/>
                          <a:latin typeface="Roboto Light" panose="02000000000000000000" pitchFamily="2" charset="0"/>
                        </a:rPr>
                        <a:t>16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Beares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192670567"/>
                  </a:ext>
                </a:extLst>
              </a:tr>
              <a:tr h="203200">
                <a:tc>
                  <a:txBody>
                    <a:bodyPr/>
                    <a:lstStyle/>
                    <a:p>
                      <a:pPr algn="l" fontAlgn="ctr"/>
                      <a:r>
                        <a:rPr lang="en-ZA" sz="1200" b="0" i="0" u="none" strike="noStrike">
                          <a:solidFill>
                            <a:srgbClr val="000000"/>
                          </a:solidFill>
                          <a:effectLst/>
                          <a:latin typeface="Roboto Light" panose="02000000000000000000" pitchFamily="2" charset="0"/>
                        </a:rPr>
                        <a:t>17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Mattress King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0.2%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4010830465"/>
                  </a:ext>
                </a:extLst>
              </a:tr>
              <a:tr h="203200">
                <a:tc>
                  <a:txBody>
                    <a:bodyPr/>
                    <a:lstStyle/>
                    <a:p>
                      <a:pPr algn="l" fontAlgn="ctr"/>
                      <a:r>
                        <a:rPr lang="en-ZA" sz="1200" b="0" i="0" u="none" strike="noStrike">
                          <a:solidFill>
                            <a:srgbClr val="000000"/>
                          </a:solidFill>
                          <a:effectLst/>
                          <a:latin typeface="Roboto Light" panose="02000000000000000000" pitchFamily="2" charset="0"/>
                        </a:rPr>
                        <a:t>18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Best Home and Electric</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146689939"/>
                  </a:ext>
                </a:extLst>
              </a:tr>
              <a:tr h="203200">
                <a:tc>
                  <a:txBody>
                    <a:bodyPr/>
                    <a:lstStyle/>
                    <a:p>
                      <a:pPr algn="l" fontAlgn="ctr"/>
                      <a:r>
                        <a:rPr lang="en-ZA" sz="1200" b="0" i="0" u="none" strike="noStrike">
                          <a:solidFill>
                            <a:srgbClr val="000000"/>
                          </a:solidFill>
                          <a:effectLst/>
                          <a:latin typeface="Roboto Light" panose="02000000000000000000" pitchFamily="2" charset="0"/>
                        </a:rPr>
                        <a:t>19</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Gallery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038973678"/>
                  </a:ext>
                </a:extLst>
              </a:tr>
            </a:tbl>
          </a:graphicData>
        </a:graphic>
      </p:graphicFrame>
      <p:graphicFrame>
        <p:nvGraphicFramePr>
          <p:cNvPr id="10" name="Table 9">
            <a:extLst>
              <a:ext uri="{FF2B5EF4-FFF2-40B4-BE49-F238E27FC236}">
                <a16:creationId xmlns:a16="http://schemas.microsoft.com/office/drawing/2014/main" id="{3E69E385-F1BE-4C4A-8BE0-040918FDFFF3}"/>
              </a:ext>
            </a:extLst>
          </p:cNvPr>
          <p:cNvGraphicFramePr>
            <a:graphicFrameLocks noGrp="1"/>
          </p:cNvGraphicFramePr>
          <p:nvPr>
            <p:extLst>
              <p:ext uri="{D42A27DB-BD31-4B8C-83A1-F6EECF244321}">
                <p14:modId xmlns:p14="http://schemas.microsoft.com/office/powerpoint/2010/main" val="1448353198"/>
              </p:ext>
            </p:extLst>
          </p:nvPr>
        </p:nvGraphicFramePr>
        <p:xfrm>
          <a:off x="6650755" y="3120231"/>
          <a:ext cx="4495800" cy="1943100"/>
        </p:xfrm>
        <a:graphic>
          <a:graphicData uri="http://schemas.openxmlformats.org/drawingml/2006/table">
            <a:tbl>
              <a:tblPr/>
              <a:tblGrid>
                <a:gridCol w="685800">
                  <a:extLst>
                    <a:ext uri="{9D8B030D-6E8A-4147-A177-3AD203B41FA5}">
                      <a16:colId xmlns:a16="http://schemas.microsoft.com/office/drawing/2014/main" val="395208997"/>
                    </a:ext>
                  </a:extLst>
                </a:gridCol>
                <a:gridCol w="2019300">
                  <a:extLst>
                    <a:ext uri="{9D8B030D-6E8A-4147-A177-3AD203B41FA5}">
                      <a16:colId xmlns:a16="http://schemas.microsoft.com/office/drawing/2014/main" val="1105415631"/>
                    </a:ext>
                  </a:extLst>
                </a:gridCol>
                <a:gridCol w="1790700">
                  <a:extLst>
                    <a:ext uri="{9D8B030D-6E8A-4147-A177-3AD203B41FA5}">
                      <a16:colId xmlns:a16="http://schemas.microsoft.com/office/drawing/2014/main" val="3370954964"/>
                    </a:ext>
                  </a:extLst>
                </a:gridCol>
              </a:tblGrid>
              <a:tr h="317500">
                <a:tc>
                  <a:txBody>
                    <a:bodyPr/>
                    <a:lstStyle/>
                    <a:p>
                      <a:pPr algn="l" fontAlgn="b"/>
                      <a:r>
                        <a:rPr lang="en-ZA" sz="1400" b="0" i="0" u="none" strike="noStrike">
                          <a:solidFill>
                            <a:srgbClr val="000000"/>
                          </a:solidFill>
                          <a:effectLst/>
                          <a:latin typeface="Roboto Medium" pitchFamily="2" charset="0"/>
                        </a:rPr>
                        <a:t>Rank</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Brand</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Share of interest</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931006159"/>
                  </a:ext>
                </a:extLst>
              </a:tr>
              <a:tr h="203200">
                <a:tc>
                  <a:txBody>
                    <a:bodyPr/>
                    <a:lstStyle/>
                    <a:p>
                      <a:pPr algn="l" fontAlgn="ctr"/>
                      <a:r>
                        <a:rPr lang="en-ZA" sz="1200" b="0" i="0" u="none" strike="noStrike">
                          <a:solidFill>
                            <a:srgbClr val="000000"/>
                          </a:solidFill>
                          <a:effectLst/>
                          <a:latin typeface="Roboto Light" panose="02000000000000000000" pitchFamily="2" charset="0"/>
                        </a:rPr>
                        <a:t>1</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Warehouse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31.6%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562498616"/>
                  </a:ext>
                </a:extLst>
              </a:tr>
              <a:tr h="203200">
                <a:tc>
                  <a:txBody>
                    <a:bodyPr/>
                    <a:lstStyle/>
                    <a:p>
                      <a:pPr algn="l" fontAlgn="ctr"/>
                      <a:r>
                        <a:rPr lang="en-ZA" sz="1200" b="0" i="0" u="none" strike="noStrike">
                          <a:solidFill>
                            <a:srgbClr val="000000"/>
                          </a:solidFill>
                          <a:effectLst/>
                          <a:latin typeface="Roboto Light" panose="02000000000000000000" pitchFamily="2" charset="0"/>
                        </a:rPr>
                        <a:t>2</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Dial a Bed</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27.3%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07407118"/>
                  </a:ext>
                </a:extLst>
              </a:tr>
              <a:tr h="203200">
                <a:tc>
                  <a:txBody>
                    <a:bodyPr/>
                    <a:lstStyle/>
                    <a:p>
                      <a:pPr algn="l" fontAlgn="ctr"/>
                      <a:r>
                        <a:rPr lang="en-ZA" sz="1200" b="0" i="0" u="none" strike="noStrike">
                          <a:solidFill>
                            <a:srgbClr val="000000"/>
                          </a:solidFill>
                          <a:effectLst/>
                          <a:latin typeface="Roboto Light" panose="02000000000000000000" pitchFamily="2" charset="0"/>
                        </a:rPr>
                        <a:t>3</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Sleepmasters</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22.7%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65371669"/>
                  </a:ext>
                </a:extLst>
              </a:tr>
              <a:tr h="203200">
                <a:tc>
                  <a:txBody>
                    <a:bodyPr/>
                    <a:lstStyle/>
                    <a:p>
                      <a:pPr algn="l" fontAlgn="ctr"/>
                      <a:r>
                        <a:rPr lang="en-ZA" sz="1200" b="0" i="0" u="none" strike="noStrike">
                          <a:solidFill>
                            <a:srgbClr val="000000"/>
                          </a:solidFill>
                          <a:effectLst/>
                          <a:latin typeface="Roboto Light" panose="02000000000000000000" pitchFamily="2" charset="0"/>
                        </a:rPr>
                        <a:t>4</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Shop</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11.6%</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3964319567"/>
                  </a:ext>
                </a:extLst>
              </a:tr>
              <a:tr h="203200">
                <a:tc>
                  <a:txBody>
                    <a:bodyPr/>
                    <a:lstStyle/>
                    <a:p>
                      <a:pPr algn="l" fontAlgn="ctr"/>
                      <a:r>
                        <a:rPr lang="en-ZA" sz="1200" b="0" i="0" u="none" strike="noStrike">
                          <a:solidFill>
                            <a:srgbClr val="000000"/>
                          </a:solidFill>
                          <a:effectLst/>
                          <a:latin typeface="Roboto Light" panose="02000000000000000000" pitchFamily="2" charset="0"/>
                        </a:rPr>
                        <a:t>5</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3.1%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88728413"/>
                  </a:ext>
                </a:extLst>
              </a:tr>
              <a:tr h="203200">
                <a:tc>
                  <a:txBody>
                    <a:bodyPr/>
                    <a:lstStyle/>
                    <a:p>
                      <a:pPr algn="l" fontAlgn="ctr"/>
                      <a:r>
                        <a:rPr lang="en-ZA" sz="1200" b="0" i="0" u="none" strike="noStrike">
                          <a:solidFill>
                            <a:srgbClr val="000000"/>
                          </a:solidFill>
                          <a:effectLst/>
                          <a:latin typeface="Roboto Light" panose="02000000000000000000" pitchFamily="2" charset="0"/>
                        </a:rPr>
                        <a:t>6</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Bed Centre</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970217694"/>
                  </a:ext>
                </a:extLst>
              </a:tr>
              <a:tr h="203200">
                <a:tc>
                  <a:txBody>
                    <a:bodyPr/>
                    <a:lstStyle/>
                    <a:p>
                      <a:pPr algn="l" fontAlgn="ctr"/>
                      <a:r>
                        <a:rPr lang="en-ZA" sz="1200" b="0" i="0" u="none" strike="noStrike">
                          <a:solidFill>
                            <a:srgbClr val="000000"/>
                          </a:solidFill>
                          <a:effectLst/>
                          <a:latin typeface="Roboto Light" panose="02000000000000000000" pitchFamily="2" charset="0"/>
                        </a:rPr>
                        <a:t>7</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The Mattress King</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1.4%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2509375234"/>
                  </a:ext>
                </a:extLst>
              </a:tr>
              <a:tr h="203200">
                <a:tc>
                  <a:txBody>
                    <a:bodyPr/>
                    <a:lstStyle/>
                    <a:p>
                      <a:pPr algn="l" fontAlgn="ctr"/>
                      <a:r>
                        <a:rPr lang="en-ZA" sz="1200" b="0" i="0" u="none" strike="noStrike">
                          <a:solidFill>
                            <a:srgbClr val="000000"/>
                          </a:solidFill>
                          <a:effectLst/>
                          <a:latin typeface="Roboto Light" panose="02000000000000000000" pitchFamily="2" charset="0"/>
                        </a:rPr>
                        <a:t>8</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a:solidFill>
                            <a:srgbClr val="000000"/>
                          </a:solidFill>
                          <a:effectLst/>
                          <a:latin typeface="Roboto Light" panose="02000000000000000000" pitchFamily="2" charset="0"/>
                        </a:rPr>
                        <a:t>Mattress Gallery</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tc>
                  <a:txBody>
                    <a:bodyPr/>
                    <a:lstStyle/>
                    <a:p>
                      <a:pPr algn="r" fontAlgn="ctr"/>
                      <a:r>
                        <a:rPr lang="en-ZA" sz="1200" b="0" i="0" u="none" strike="noStrike" dirty="0">
                          <a:solidFill>
                            <a:srgbClr val="000000"/>
                          </a:solidFill>
                          <a:effectLst/>
                          <a:latin typeface="Roboto Light" panose="02000000000000000000" pitchFamily="2" charset="0"/>
                        </a:rPr>
                        <a:t>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ECE8E4"/>
                    </a:solidFill>
                  </a:tcPr>
                </a:tc>
                <a:extLst>
                  <a:ext uri="{0D108BD9-81ED-4DB2-BD59-A6C34878D82A}">
                    <a16:rowId xmlns:a16="http://schemas.microsoft.com/office/drawing/2014/main" val="185101298"/>
                  </a:ext>
                </a:extLst>
              </a:tr>
            </a:tbl>
          </a:graphicData>
        </a:graphic>
      </p:graphicFrame>
    </p:spTree>
    <p:extLst>
      <p:ext uri="{BB962C8B-B14F-4D97-AF65-F5344CB8AC3E}">
        <p14:creationId xmlns:p14="http://schemas.microsoft.com/office/powerpoint/2010/main" val="398462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3F84-6DB0-8041-A4BA-98B6DFBCDA95}"/>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7963856E-23E2-8C40-9D61-BA332A7339AF}"/>
              </a:ext>
            </a:extLst>
          </p:cNvPr>
          <p:cNvSpPr>
            <a:spLocks noGrp="1"/>
          </p:cNvSpPr>
          <p:nvPr>
            <p:ph idx="1"/>
          </p:nvPr>
        </p:nvSpPr>
        <p:spPr/>
        <p:txBody>
          <a:bodyPr>
            <a:normAutofit/>
          </a:bodyPr>
          <a:lstStyle/>
          <a:p>
            <a:r>
              <a:rPr lang="en-US" sz="1800" b="1" dirty="0"/>
              <a:t>36% </a:t>
            </a:r>
            <a:r>
              <a:rPr lang="en-US" sz="1800" dirty="0"/>
              <a:t>growth in mattress brand search interest (8% </a:t>
            </a:r>
            <a:r>
              <a:rPr lang="en-US" sz="1800" dirty="0" err="1"/>
              <a:t>p.a</a:t>
            </a:r>
            <a:r>
              <a:rPr lang="en-US" sz="1800" dirty="0"/>
              <a:t>). The growth is driven by both:</a:t>
            </a:r>
          </a:p>
          <a:p>
            <a:pPr lvl="1"/>
            <a:r>
              <a:rPr lang="en-US" sz="1400" dirty="0"/>
              <a:t>Increased </a:t>
            </a:r>
            <a:r>
              <a:rPr lang="en-US" sz="1400" dirty="0" err="1"/>
              <a:t>utilisation</a:t>
            </a:r>
            <a:r>
              <a:rPr lang="en-US" sz="1400" dirty="0"/>
              <a:t> of the internet to search for mattress </a:t>
            </a:r>
          </a:p>
          <a:p>
            <a:pPr lvl="1"/>
            <a:r>
              <a:rPr lang="en-US" sz="1400" dirty="0"/>
              <a:t>Increased national internet penetration </a:t>
            </a:r>
            <a:r>
              <a:rPr lang="en-US" sz="1400" b="1" dirty="0"/>
              <a:t>(+12%)</a:t>
            </a:r>
          </a:p>
          <a:p>
            <a:r>
              <a:rPr lang="en-US" sz="1800" dirty="0"/>
              <a:t>Bravo brand search interest growth </a:t>
            </a:r>
            <a:r>
              <a:rPr lang="en-US" sz="1800" b="1" dirty="0"/>
              <a:t>(+60%) </a:t>
            </a:r>
            <a:r>
              <a:rPr lang="en-US" sz="1800" dirty="0"/>
              <a:t>exceeded national growth while the rest of the market experience more modest growth </a:t>
            </a:r>
            <a:r>
              <a:rPr lang="en-US" sz="1800" b="1" dirty="0"/>
              <a:t>(24%)</a:t>
            </a:r>
          </a:p>
          <a:p>
            <a:pPr lvl="1"/>
            <a:r>
              <a:rPr lang="en-US" sz="1400" dirty="0"/>
              <a:t>As a result of Bravo’s strong growth, their search market share has increased (+17%) from 35% in 2017 to 41% in 2021</a:t>
            </a:r>
          </a:p>
          <a:p>
            <a:r>
              <a:rPr lang="en-US" sz="1800" dirty="0"/>
              <a:t>Sealy is the most popular brand in the market capturing 32% of search interest market share</a:t>
            </a:r>
          </a:p>
          <a:p>
            <a:pPr lvl="1"/>
            <a:r>
              <a:rPr lang="en-US" sz="1400" dirty="0"/>
              <a:t>Their largest competitors are </a:t>
            </a:r>
            <a:r>
              <a:rPr lang="en-US" sz="1400" dirty="0" err="1"/>
              <a:t>Restonic</a:t>
            </a:r>
            <a:r>
              <a:rPr lang="en-US" sz="1400" dirty="0"/>
              <a:t> </a:t>
            </a:r>
            <a:r>
              <a:rPr lang="en-US" sz="1400" b="1" dirty="0"/>
              <a:t>(20%) </a:t>
            </a:r>
            <a:r>
              <a:rPr lang="en-US" sz="1400" dirty="0"/>
              <a:t>and Cloud Sine </a:t>
            </a:r>
            <a:r>
              <a:rPr lang="en-US" sz="1400" b="1" dirty="0"/>
              <a:t>(17%)</a:t>
            </a:r>
          </a:p>
          <a:p>
            <a:pPr lvl="1"/>
            <a:r>
              <a:rPr lang="en-US" sz="1400" dirty="0"/>
              <a:t>Sealy’s search interest growth </a:t>
            </a:r>
            <a:r>
              <a:rPr lang="en-US" sz="1400" b="1" dirty="0"/>
              <a:t>(+60%)</a:t>
            </a:r>
            <a:r>
              <a:rPr lang="en-US" sz="1400" dirty="0"/>
              <a:t> exceeded growth in Cloud Nine </a:t>
            </a:r>
            <a:r>
              <a:rPr lang="en-US" sz="1400" b="1" dirty="0"/>
              <a:t>(+31%), </a:t>
            </a:r>
            <a:r>
              <a:rPr lang="en-US" sz="1400" dirty="0"/>
              <a:t>however, </a:t>
            </a:r>
            <a:r>
              <a:rPr lang="en-US" sz="1400" dirty="0" err="1"/>
              <a:t>Restonic</a:t>
            </a:r>
            <a:r>
              <a:rPr lang="en-US" sz="1400" dirty="0"/>
              <a:t> experienced higher growth </a:t>
            </a:r>
            <a:r>
              <a:rPr lang="en-US" sz="1400" b="1" dirty="0"/>
              <a:t>(+71%)</a:t>
            </a:r>
          </a:p>
          <a:p>
            <a:r>
              <a:rPr lang="en-US" sz="1800" dirty="0"/>
              <a:t>Sealy, Bravo’s most popular brand experienced that largest growth </a:t>
            </a:r>
            <a:r>
              <a:rPr lang="en-US" sz="1800" b="1" dirty="0"/>
              <a:t>(+60%)</a:t>
            </a:r>
            <a:r>
              <a:rPr lang="en-US" sz="1800" dirty="0"/>
              <a:t> of major mattress brands</a:t>
            </a:r>
          </a:p>
          <a:p>
            <a:pPr lvl="1"/>
            <a:r>
              <a:rPr lang="en-US" sz="1400" dirty="0"/>
              <a:t>Since Sealy makes up over </a:t>
            </a:r>
            <a:r>
              <a:rPr lang="en-US" sz="1400" b="1" dirty="0"/>
              <a:t>75% </a:t>
            </a:r>
            <a:r>
              <a:rPr lang="en-US" sz="1400" dirty="0"/>
              <a:t>of Bravo’s of search interest, it was the dominant driver of it’s strong performance</a:t>
            </a:r>
          </a:p>
          <a:p>
            <a:pPr lvl="1"/>
            <a:r>
              <a:rPr lang="en-US" sz="1400" dirty="0"/>
              <a:t>In addition, all other Bravo brands also experienced increased interest levels</a:t>
            </a:r>
            <a:endParaRPr lang="en-US" sz="1800" dirty="0"/>
          </a:p>
          <a:p>
            <a:r>
              <a:rPr lang="en-US" sz="1800" dirty="0"/>
              <a:t>Search interest share is highest in Gauteng</a:t>
            </a:r>
            <a:r>
              <a:rPr lang="en-US" sz="1800" b="1" dirty="0"/>
              <a:t> (40%) </a:t>
            </a:r>
            <a:r>
              <a:rPr lang="en-US" sz="1800" dirty="0"/>
              <a:t>followed by Kwa-Zulu natal, Western Cape and Easter Cape</a:t>
            </a:r>
          </a:p>
          <a:p>
            <a:pPr lvl="1"/>
            <a:r>
              <a:rPr lang="en-US" sz="1400" dirty="0"/>
              <a:t>Of these top 4, interest in Kwa-Zulu natal has more than double </a:t>
            </a:r>
            <a:r>
              <a:rPr lang="en-US" sz="1400" b="1" dirty="0"/>
              <a:t>(+111%) </a:t>
            </a:r>
            <a:r>
              <a:rPr lang="en-US" sz="1400" dirty="0"/>
              <a:t>followed by Gauteng </a:t>
            </a:r>
            <a:r>
              <a:rPr lang="en-US" sz="1400" b="1" dirty="0"/>
              <a:t>(+47%)</a:t>
            </a:r>
            <a:r>
              <a:rPr lang="en-US" sz="1400" dirty="0"/>
              <a:t>,</a:t>
            </a:r>
            <a:r>
              <a:rPr lang="en-US" sz="1400" b="1" dirty="0"/>
              <a:t> </a:t>
            </a:r>
            <a:r>
              <a:rPr lang="en-US" sz="1400" dirty="0"/>
              <a:t>Wester Cape </a:t>
            </a:r>
            <a:r>
              <a:rPr lang="en-US" sz="1400" b="1" dirty="0"/>
              <a:t>(+37%)</a:t>
            </a:r>
            <a:r>
              <a:rPr lang="en-US" sz="1400" dirty="0"/>
              <a:t>.</a:t>
            </a:r>
            <a:r>
              <a:rPr lang="en-US" sz="1400" b="1" dirty="0"/>
              <a:t> </a:t>
            </a:r>
            <a:r>
              <a:rPr lang="en-US" sz="1400" dirty="0"/>
              <a:t>In contrast, Eastern Cape had reduced interest </a:t>
            </a:r>
            <a:r>
              <a:rPr lang="en-US" sz="1400" b="1" dirty="0"/>
              <a:t>(-22%)</a:t>
            </a:r>
          </a:p>
          <a:p>
            <a:endParaRPr lang="en-US" sz="1800" dirty="0"/>
          </a:p>
          <a:p>
            <a:pPr lvl="1"/>
            <a:endParaRPr lang="en-US" sz="1400" dirty="0"/>
          </a:p>
          <a:p>
            <a:endParaRPr lang="en-US" sz="1800" dirty="0"/>
          </a:p>
        </p:txBody>
      </p:sp>
      <p:sp>
        <p:nvSpPr>
          <p:cNvPr id="4" name="Rectangle 3">
            <a:extLst>
              <a:ext uri="{FF2B5EF4-FFF2-40B4-BE49-F238E27FC236}">
                <a16:creationId xmlns:a16="http://schemas.microsoft.com/office/drawing/2014/main" id="{435C19E9-6800-2A41-BBF2-2B9A330537D7}"/>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Rough outline – will QA and improve at the end</a:t>
            </a:r>
          </a:p>
        </p:txBody>
      </p:sp>
    </p:spTree>
    <p:extLst>
      <p:ext uri="{BB962C8B-B14F-4D97-AF65-F5344CB8AC3E}">
        <p14:creationId xmlns:p14="http://schemas.microsoft.com/office/powerpoint/2010/main" val="3802348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National search interest in furniture stores and bed stores</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increased by </a:t>
            </a:r>
            <a:r>
              <a:rPr lang="en-US" sz="1400" b="1" dirty="0">
                <a:solidFill>
                  <a:schemeClr val="bg1"/>
                </a:solidFill>
              </a:rPr>
              <a:t>75% </a:t>
            </a:r>
            <a:r>
              <a:rPr lang="en-US" sz="1400" dirty="0">
                <a:solidFill>
                  <a:schemeClr val="bg1"/>
                </a:solidFill>
              </a:rPr>
              <a:t>over the past 5 years </a:t>
            </a:r>
            <a:r>
              <a:rPr lang="en-US" sz="1400" b="1" dirty="0">
                <a:solidFill>
                  <a:schemeClr val="bg1"/>
                </a:solidFill>
              </a:rPr>
              <a:t>(15% p.a.)</a:t>
            </a:r>
          </a:p>
          <a:p>
            <a:pPr marL="285750" indent="-285750">
              <a:buFont typeface="Arial" panose="020B0604020202020204" pitchFamily="34" charset="0"/>
              <a:buChar char="•"/>
            </a:pPr>
            <a:r>
              <a:rPr lang="en-US" sz="1400" dirty="0">
                <a:solidFill>
                  <a:schemeClr val="bg1"/>
                </a:solidFill>
              </a:rPr>
              <a:t>Interest peaked in 2019 </a:t>
            </a:r>
            <a:r>
              <a:rPr lang="en-US" sz="1400" b="1" dirty="0">
                <a:solidFill>
                  <a:schemeClr val="bg1"/>
                </a:solidFill>
              </a:rPr>
              <a:t>(1.92)</a:t>
            </a:r>
            <a:r>
              <a:rPr lang="en-US" sz="1400" dirty="0">
                <a:solidFill>
                  <a:schemeClr val="bg1"/>
                </a:solidFill>
              </a:rPr>
              <a:t>, likely due to increased furniture requirements increasing during lockdown and working from home circumstances</a:t>
            </a:r>
          </a:p>
          <a:p>
            <a:pPr marL="285750" indent="-285750">
              <a:buFont typeface="Arial" panose="020B0604020202020204" pitchFamily="34" charset="0"/>
              <a:buChar char="•"/>
            </a:pPr>
            <a:r>
              <a:rPr lang="en-US" sz="1400" dirty="0">
                <a:solidFill>
                  <a:schemeClr val="bg1"/>
                </a:solidFill>
              </a:rPr>
              <a:t>Therefore, it’s reasonable that furniture search interest dropped </a:t>
            </a:r>
            <a:r>
              <a:rPr lang="en-US" sz="1400" b="1" dirty="0">
                <a:solidFill>
                  <a:schemeClr val="bg1"/>
                </a:solidFill>
              </a:rPr>
              <a:t>(-9%) </a:t>
            </a:r>
            <a:r>
              <a:rPr lang="en-US" sz="1400" dirty="0">
                <a:solidFill>
                  <a:schemeClr val="bg1"/>
                </a:solidFill>
              </a:rPr>
              <a:t>in 2021 while still maintaining a long-term trend of strong growth</a:t>
            </a:r>
          </a:p>
          <a:p>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store search interest exhibited a similar pattern to furniture store interest, however, the strength of growth was slightly lower</a:t>
            </a:r>
          </a:p>
          <a:p>
            <a:pPr marL="285750" indent="-285750">
              <a:buFont typeface="Arial" panose="020B0604020202020204" pitchFamily="34" charset="0"/>
              <a:buChar char="•"/>
            </a:pPr>
            <a:r>
              <a:rPr lang="en-US" sz="1400" dirty="0">
                <a:solidFill>
                  <a:schemeClr val="bg1"/>
                </a:solidFill>
              </a:rPr>
              <a:t>In particular, growth in 2020 </a:t>
            </a:r>
            <a:r>
              <a:rPr lang="en-US" sz="1400" b="1" dirty="0">
                <a:solidFill>
                  <a:schemeClr val="bg1"/>
                </a:solidFill>
              </a:rPr>
              <a:t>(+19%) </a:t>
            </a:r>
            <a:r>
              <a:rPr lang="en-US" sz="1400" dirty="0">
                <a:solidFill>
                  <a:schemeClr val="bg1"/>
                </a:solidFill>
              </a:rPr>
              <a:t>did not stand out as much as furniture growth </a:t>
            </a:r>
            <a:r>
              <a:rPr lang="en-US" sz="1400" b="1" dirty="0">
                <a:solidFill>
                  <a:schemeClr val="bg1"/>
                </a:solidFill>
              </a:rPr>
              <a:t>(+39%)</a:t>
            </a:r>
          </a:p>
          <a:p>
            <a:pPr marL="285750" indent="-285750">
              <a:buFont typeface="Arial" panose="020B0604020202020204" pitchFamily="34" charset="0"/>
              <a:buChar char="•"/>
            </a:pPr>
            <a:r>
              <a:rPr lang="en-US" sz="1400" dirty="0">
                <a:solidFill>
                  <a:schemeClr val="bg1"/>
                </a:solidFill>
              </a:rPr>
              <a:t>Overall, bed store interest has increased </a:t>
            </a:r>
            <a:r>
              <a:rPr lang="en-US" sz="1400" b="1" dirty="0">
                <a:solidFill>
                  <a:schemeClr val="bg1"/>
                </a:solidFill>
              </a:rPr>
              <a:t>65%</a:t>
            </a:r>
            <a:r>
              <a:rPr lang="en-US" sz="1400" dirty="0">
                <a:solidFill>
                  <a:schemeClr val="bg1"/>
                </a:solidFill>
              </a:rPr>
              <a:t> over the past 5 years </a:t>
            </a:r>
            <a:r>
              <a:rPr lang="en-US" sz="1400" b="1" dirty="0">
                <a:solidFill>
                  <a:schemeClr val="bg1"/>
                </a:solidFill>
              </a:rPr>
              <a:t>(+13%)</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461909"/>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14">
            <a:extLst>
              <a:ext uri="{FF2B5EF4-FFF2-40B4-BE49-F238E27FC236}">
                <a16:creationId xmlns:a16="http://schemas.microsoft.com/office/drawing/2014/main" id="{EFEA99C6-9606-BF45-9ADE-45669FBC281D}"/>
              </a:ext>
            </a:extLst>
          </p:cNvPr>
          <p:cNvGraphicFramePr>
            <a:graphicFrameLocks noGrp="1"/>
          </p:cNvGraphicFramePr>
          <p:nvPr>
            <p:ph sz="half" idx="2"/>
            <p:extLst>
              <p:ext uri="{D42A27DB-BD31-4B8C-83A1-F6EECF244321}">
                <p14:modId xmlns:p14="http://schemas.microsoft.com/office/powerpoint/2010/main" val="2887799821"/>
              </p:ext>
            </p:extLst>
          </p:nvPr>
        </p:nvGraphicFramePr>
        <p:xfrm>
          <a:off x="6172200" y="1288343"/>
          <a:ext cx="5181600" cy="3587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ontent Placeholder 17">
            <a:extLst>
              <a:ext uri="{FF2B5EF4-FFF2-40B4-BE49-F238E27FC236}">
                <a16:creationId xmlns:a16="http://schemas.microsoft.com/office/drawing/2014/main" id="{052E7CC0-D666-A449-9078-7B38AC0ADE18}"/>
              </a:ext>
            </a:extLst>
          </p:cNvPr>
          <p:cNvGraphicFramePr>
            <a:graphicFrameLocks noGrp="1"/>
          </p:cNvGraphicFramePr>
          <p:nvPr>
            <p:ph sz="half" idx="1"/>
            <p:extLst>
              <p:ext uri="{D42A27DB-BD31-4B8C-83A1-F6EECF244321}">
                <p14:modId xmlns:p14="http://schemas.microsoft.com/office/powerpoint/2010/main" val="3496401825"/>
              </p:ext>
            </p:extLst>
          </p:nvPr>
        </p:nvGraphicFramePr>
        <p:xfrm>
          <a:off x="838200" y="1288343"/>
          <a:ext cx="5181600" cy="3587750"/>
        </p:xfrm>
        <a:graphic>
          <a:graphicData uri="http://schemas.openxmlformats.org/drawingml/2006/chart">
            <c:chart xmlns:c="http://schemas.openxmlformats.org/drawingml/2006/chart" xmlns:r="http://schemas.openxmlformats.org/officeDocument/2006/relationships" r:id="rId4"/>
          </a:graphicData>
        </a:graphic>
      </p:graphicFrame>
      <p:grpSp>
        <p:nvGrpSpPr>
          <p:cNvPr id="19" name="Group 18">
            <a:extLst>
              <a:ext uri="{FF2B5EF4-FFF2-40B4-BE49-F238E27FC236}">
                <a16:creationId xmlns:a16="http://schemas.microsoft.com/office/drawing/2014/main" id="{FCA20B5F-1900-6C48-9911-9F4C33B86F2A}"/>
              </a:ext>
            </a:extLst>
          </p:cNvPr>
          <p:cNvGrpSpPr/>
          <p:nvPr/>
        </p:nvGrpSpPr>
        <p:grpSpPr>
          <a:xfrm>
            <a:off x="2544563" y="2756889"/>
            <a:ext cx="610231" cy="363853"/>
            <a:chOff x="0" y="13988"/>
            <a:chExt cx="609600" cy="364752"/>
          </a:xfrm>
        </p:grpSpPr>
        <p:sp>
          <p:nvSpPr>
            <p:cNvPr id="32" name="Teardrop 31">
              <a:extLst>
                <a:ext uri="{FF2B5EF4-FFF2-40B4-BE49-F238E27FC236}">
                  <a16:creationId xmlns:a16="http://schemas.microsoft.com/office/drawing/2014/main" id="{96F8D1CA-D855-BB48-AF2D-901DC44D4FBD}"/>
                </a:ext>
              </a:extLst>
            </p:cNvPr>
            <p:cNvSpPr>
              <a:spLocks noChangeAspect="1"/>
            </p:cNvSpPr>
            <p:nvPr/>
          </p:nvSpPr>
          <p:spPr>
            <a:xfrm rot="8100000">
              <a:off x="117499" y="13988"/>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3" name="TextBox 61">
              <a:extLst>
                <a:ext uri="{FF2B5EF4-FFF2-40B4-BE49-F238E27FC236}">
                  <a16:creationId xmlns:a16="http://schemas.microsoft.com/office/drawing/2014/main" id="{83637AC1-7204-1C4A-AA73-2D4AA5B1CC8C}"/>
                </a:ext>
              </a:extLst>
            </p:cNvPr>
            <p:cNvSpPr txBox="1"/>
            <p:nvPr/>
          </p:nvSpPr>
          <p:spPr>
            <a:xfrm>
              <a:off x="0" y="24928"/>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+19%</a:t>
              </a:r>
              <a:endParaRPr lang="en-GB" sz="400" dirty="0"/>
            </a:p>
          </p:txBody>
        </p:sp>
      </p:grpSp>
      <p:grpSp>
        <p:nvGrpSpPr>
          <p:cNvPr id="20" name="Group 19">
            <a:extLst>
              <a:ext uri="{FF2B5EF4-FFF2-40B4-BE49-F238E27FC236}">
                <a16:creationId xmlns:a16="http://schemas.microsoft.com/office/drawing/2014/main" id="{E41BF8FD-FD93-B94E-9FFC-A54AC1210D81}"/>
              </a:ext>
            </a:extLst>
          </p:cNvPr>
          <p:cNvGrpSpPr/>
          <p:nvPr/>
        </p:nvGrpSpPr>
        <p:grpSpPr>
          <a:xfrm>
            <a:off x="3429000" y="2521339"/>
            <a:ext cx="610231" cy="363853"/>
            <a:chOff x="647700" y="13988"/>
            <a:chExt cx="609600" cy="364752"/>
          </a:xfrm>
        </p:grpSpPr>
        <p:sp>
          <p:nvSpPr>
            <p:cNvPr id="30" name="Teardrop 29">
              <a:extLst>
                <a:ext uri="{FF2B5EF4-FFF2-40B4-BE49-F238E27FC236}">
                  <a16:creationId xmlns:a16="http://schemas.microsoft.com/office/drawing/2014/main" id="{2C53E052-6C2D-1D4F-AFAC-1A43269155CC}"/>
                </a:ext>
              </a:extLst>
            </p:cNvPr>
            <p:cNvSpPr>
              <a:spLocks noChangeAspect="1"/>
            </p:cNvSpPr>
            <p:nvPr/>
          </p:nvSpPr>
          <p:spPr>
            <a:xfrm rot="8100000">
              <a:off x="765199" y="13988"/>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 name="TextBox 61">
              <a:extLst>
                <a:ext uri="{FF2B5EF4-FFF2-40B4-BE49-F238E27FC236}">
                  <a16:creationId xmlns:a16="http://schemas.microsoft.com/office/drawing/2014/main" id="{8DCC3543-4966-DE43-A49F-32F02AD8209E}"/>
                </a:ext>
              </a:extLst>
            </p:cNvPr>
            <p:cNvSpPr txBox="1"/>
            <p:nvPr/>
          </p:nvSpPr>
          <p:spPr>
            <a:xfrm>
              <a:off x="647700" y="24928"/>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+16%</a:t>
              </a:r>
              <a:endParaRPr lang="en-GB" sz="400"/>
            </a:p>
          </p:txBody>
        </p:sp>
      </p:grpSp>
      <p:grpSp>
        <p:nvGrpSpPr>
          <p:cNvPr id="21" name="Group 20">
            <a:extLst>
              <a:ext uri="{FF2B5EF4-FFF2-40B4-BE49-F238E27FC236}">
                <a16:creationId xmlns:a16="http://schemas.microsoft.com/office/drawing/2014/main" id="{00CEEE75-E914-EB4D-9BAC-B3BC32959D7E}"/>
              </a:ext>
            </a:extLst>
          </p:cNvPr>
          <p:cNvGrpSpPr/>
          <p:nvPr/>
        </p:nvGrpSpPr>
        <p:grpSpPr>
          <a:xfrm>
            <a:off x="4285444" y="1907057"/>
            <a:ext cx="603603" cy="364589"/>
            <a:chOff x="1255460" y="0"/>
            <a:chExt cx="609600" cy="364752"/>
          </a:xfrm>
        </p:grpSpPr>
        <p:sp>
          <p:nvSpPr>
            <p:cNvPr id="28" name="Teardrop 27">
              <a:extLst>
                <a:ext uri="{FF2B5EF4-FFF2-40B4-BE49-F238E27FC236}">
                  <a16:creationId xmlns:a16="http://schemas.microsoft.com/office/drawing/2014/main" id="{1E6D25D3-B1E2-9D4C-823E-9EE593AB237D}"/>
                </a:ext>
              </a:extLst>
            </p:cNvPr>
            <p:cNvSpPr>
              <a:spLocks noChangeAspect="1"/>
            </p:cNvSpPr>
            <p:nvPr/>
          </p:nvSpPr>
          <p:spPr>
            <a:xfrm rot="8100000">
              <a:off x="137295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9" name="TextBox 61">
              <a:extLst>
                <a:ext uri="{FF2B5EF4-FFF2-40B4-BE49-F238E27FC236}">
                  <a16:creationId xmlns:a16="http://schemas.microsoft.com/office/drawing/2014/main" id="{9E2FD671-7BF6-A241-BFAD-DF3F963169D4}"/>
                </a:ext>
              </a:extLst>
            </p:cNvPr>
            <p:cNvSpPr txBox="1"/>
            <p:nvPr/>
          </p:nvSpPr>
          <p:spPr>
            <a:xfrm>
              <a:off x="125546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+39%</a:t>
              </a:r>
              <a:endParaRPr lang="en-GB" sz="400"/>
            </a:p>
          </p:txBody>
        </p:sp>
      </p:grpSp>
      <p:grpSp>
        <p:nvGrpSpPr>
          <p:cNvPr id="22" name="Group 21">
            <a:extLst>
              <a:ext uri="{FF2B5EF4-FFF2-40B4-BE49-F238E27FC236}">
                <a16:creationId xmlns:a16="http://schemas.microsoft.com/office/drawing/2014/main" id="{494EB06F-AEA3-E84E-8935-7AEC1CD167E5}"/>
              </a:ext>
            </a:extLst>
          </p:cNvPr>
          <p:cNvGrpSpPr/>
          <p:nvPr/>
        </p:nvGrpSpPr>
        <p:grpSpPr>
          <a:xfrm>
            <a:off x="5147920" y="2104182"/>
            <a:ext cx="603603" cy="364589"/>
            <a:chOff x="1893404" y="5153"/>
            <a:chExt cx="609600" cy="364752"/>
          </a:xfrm>
        </p:grpSpPr>
        <p:sp>
          <p:nvSpPr>
            <p:cNvPr id="23" name="Teardrop 22">
              <a:extLst>
                <a:ext uri="{FF2B5EF4-FFF2-40B4-BE49-F238E27FC236}">
                  <a16:creationId xmlns:a16="http://schemas.microsoft.com/office/drawing/2014/main" id="{F609A809-9968-B04F-ADB5-93DC9EB5EF7A}"/>
                </a:ext>
              </a:extLst>
            </p:cNvPr>
            <p:cNvSpPr>
              <a:spLocks noChangeAspect="1"/>
            </p:cNvSpPr>
            <p:nvPr/>
          </p:nvSpPr>
          <p:spPr>
            <a:xfrm rot="8100000">
              <a:off x="2010903" y="5153"/>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 name="TextBox 61">
              <a:extLst>
                <a:ext uri="{FF2B5EF4-FFF2-40B4-BE49-F238E27FC236}">
                  <a16:creationId xmlns:a16="http://schemas.microsoft.com/office/drawing/2014/main" id="{488DCDAB-0D54-AC46-A891-D63B928384B5}"/>
                </a:ext>
              </a:extLst>
            </p:cNvPr>
            <p:cNvSpPr txBox="1"/>
            <p:nvPr/>
          </p:nvSpPr>
          <p:spPr>
            <a:xfrm>
              <a:off x="1893404" y="1609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-9%</a:t>
              </a:r>
              <a:endParaRPr lang="en-GB" sz="400"/>
            </a:p>
          </p:txBody>
        </p:sp>
      </p:grpSp>
      <p:grpSp>
        <p:nvGrpSpPr>
          <p:cNvPr id="34" name="Group 33">
            <a:extLst>
              <a:ext uri="{FF2B5EF4-FFF2-40B4-BE49-F238E27FC236}">
                <a16:creationId xmlns:a16="http://schemas.microsoft.com/office/drawing/2014/main" id="{34151B83-287F-ED4A-ADBD-29DA34908486}"/>
              </a:ext>
            </a:extLst>
          </p:cNvPr>
          <p:cNvGrpSpPr/>
          <p:nvPr/>
        </p:nvGrpSpPr>
        <p:grpSpPr>
          <a:xfrm>
            <a:off x="7852380" y="2779212"/>
            <a:ext cx="605814" cy="363853"/>
            <a:chOff x="0" y="13252"/>
            <a:chExt cx="609600" cy="364752"/>
          </a:xfrm>
        </p:grpSpPr>
        <p:sp>
          <p:nvSpPr>
            <p:cNvPr id="44" name="Teardrop 43">
              <a:extLst>
                <a:ext uri="{FF2B5EF4-FFF2-40B4-BE49-F238E27FC236}">
                  <a16:creationId xmlns:a16="http://schemas.microsoft.com/office/drawing/2014/main" id="{70C3AF15-9D1C-104C-B121-E6F60BB9E6DC}"/>
                </a:ext>
              </a:extLst>
            </p:cNvPr>
            <p:cNvSpPr>
              <a:spLocks noChangeAspect="1"/>
            </p:cNvSpPr>
            <p:nvPr/>
          </p:nvSpPr>
          <p:spPr>
            <a:xfrm rot="8100000">
              <a:off x="117499" y="1325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5" name="TextBox 61">
              <a:extLst>
                <a:ext uri="{FF2B5EF4-FFF2-40B4-BE49-F238E27FC236}">
                  <a16:creationId xmlns:a16="http://schemas.microsoft.com/office/drawing/2014/main" id="{F87A7334-BB88-DC45-A2AC-BF5AC89BE7F5}"/>
                </a:ext>
              </a:extLst>
            </p:cNvPr>
            <p:cNvSpPr txBox="1"/>
            <p:nvPr/>
          </p:nvSpPr>
          <p:spPr>
            <a:xfrm>
              <a:off x="0" y="2419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dirty="0">
                  <a:solidFill>
                    <a:srgbClr val="000000"/>
                  </a:solidFill>
                  <a:latin typeface="Calibri"/>
                  <a:cs typeface="Calibri"/>
                </a:rPr>
                <a:t>+17%</a:t>
              </a:r>
              <a:endParaRPr lang="en-GB" sz="400" dirty="0"/>
            </a:p>
          </p:txBody>
        </p:sp>
      </p:grpSp>
      <p:grpSp>
        <p:nvGrpSpPr>
          <p:cNvPr id="35" name="Group 34">
            <a:extLst>
              <a:ext uri="{FF2B5EF4-FFF2-40B4-BE49-F238E27FC236}">
                <a16:creationId xmlns:a16="http://schemas.microsoft.com/office/drawing/2014/main" id="{4C9452EE-F941-B240-884B-D08D7D24025A}"/>
              </a:ext>
            </a:extLst>
          </p:cNvPr>
          <p:cNvGrpSpPr/>
          <p:nvPr/>
        </p:nvGrpSpPr>
        <p:grpSpPr>
          <a:xfrm>
            <a:off x="8718977" y="2318957"/>
            <a:ext cx="606548" cy="363853"/>
            <a:chOff x="643283" y="13252"/>
            <a:chExt cx="609600" cy="364752"/>
          </a:xfrm>
        </p:grpSpPr>
        <p:sp>
          <p:nvSpPr>
            <p:cNvPr id="42" name="Teardrop 41">
              <a:extLst>
                <a:ext uri="{FF2B5EF4-FFF2-40B4-BE49-F238E27FC236}">
                  <a16:creationId xmlns:a16="http://schemas.microsoft.com/office/drawing/2014/main" id="{6B65BCDC-D290-9F48-907B-8DD25F7B9D1D}"/>
                </a:ext>
              </a:extLst>
            </p:cNvPr>
            <p:cNvSpPr>
              <a:spLocks noChangeAspect="1"/>
            </p:cNvSpPr>
            <p:nvPr/>
          </p:nvSpPr>
          <p:spPr>
            <a:xfrm rot="8100000">
              <a:off x="760782" y="1325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3" name="TextBox 61">
              <a:extLst>
                <a:ext uri="{FF2B5EF4-FFF2-40B4-BE49-F238E27FC236}">
                  <a16:creationId xmlns:a16="http://schemas.microsoft.com/office/drawing/2014/main" id="{941A4AC6-03C6-994F-B5A2-3D904F084A7D}"/>
                </a:ext>
              </a:extLst>
            </p:cNvPr>
            <p:cNvSpPr txBox="1"/>
            <p:nvPr/>
          </p:nvSpPr>
          <p:spPr>
            <a:xfrm>
              <a:off x="643283" y="2419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+34%</a:t>
              </a:r>
              <a:endParaRPr lang="en-GB" sz="400"/>
            </a:p>
          </p:txBody>
        </p:sp>
      </p:grpSp>
      <p:grpSp>
        <p:nvGrpSpPr>
          <p:cNvPr id="36" name="Group 35">
            <a:extLst>
              <a:ext uri="{FF2B5EF4-FFF2-40B4-BE49-F238E27FC236}">
                <a16:creationId xmlns:a16="http://schemas.microsoft.com/office/drawing/2014/main" id="{41C6A3C2-9860-B648-9B68-55456DA4477B}"/>
              </a:ext>
            </a:extLst>
          </p:cNvPr>
          <p:cNvGrpSpPr/>
          <p:nvPr/>
        </p:nvGrpSpPr>
        <p:grpSpPr>
          <a:xfrm>
            <a:off x="9574993" y="1961774"/>
            <a:ext cx="606548" cy="363853"/>
            <a:chOff x="1247361" y="0"/>
            <a:chExt cx="609600" cy="364752"/>
          </a:xfrm>
        </p:grpSpPr>
        <p:sp>
          <p:nvSpPr>
            <p:cNvPr id="40" name="Teardrop 39">
              <a:extLst>
                <a:ext uri="{FF2B5EF4-FFF2-40B4-BE49-F238E27FC236}">
                  <a16:creationId xmlns:a16="http://schemas.microsoft.com/office/drawing/2014/main" id="{31CB1A53-10D4-D545-877D-3FAB2674F112}"/>
                </a:ext>
              </a:extLst>
            </p:cNvPr>
            <p:cNvSpPr>
              <a:spLocks noChangeAspect="1"/>
            </p:cNvSpPr>
            <p:nvPr/>
          </p:nvSpPr>
          <p:spPr>
            <a:xfrm rot="8100000">
              <a:off x="1364860"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1" name="TextBox 61">
              <a:extLst>
                <a:ext uri="{FF2B5EF4-FFF2-40B4-BE49-F238E27FC236}">
                  <a16:creationId xmlns:a16="http://schemas.microsoft.com/office/drawing/2014/main" id="{A029B128-F830-F740-985C-5209FC6D02FF}"/>
                </a:ext>
              </a:extLst>
            </p:cNvPr>
            <p:cNvSpPr txBox="1"/>
            <p:nvPr/>
          </p:nvSpPr>
          <p:spPr>
            <a:xfrm>
              <a:off x="1247361"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+19%</a:t>
              </a:r>
              <a:endParaRPr lang="en-GB" sz="400"/>
            </a:p>
          </p:txBody>
        </p:sp>
      </p:grpSp>
      <p:grpSp>
        <p:nvGrpSpPr>
          <p:cNvPr id="37" name="Group 36">
            <a:extLst>
              <a:ext uri="{FF2B5EF4-FFF2-40B4-BE49-F238E27FC236}">
                <a16:creationId xmlns:a16="http://schemas.microsoft.com/office/drawing/2014/main" id="{BCF3F098-F181-2946-998B-F4B3157A7CD8}"/>
              </a:ext>
            </a:extLst>
          </p:cNvPr>
          <p:cNvGrpSpPr/>
          <p:nvPr/>
        </p:nvGrpSpPr>
        <p:grpSpPr>
          <a:xfrm>
            <a:off x="10485132" y="2237390"/>
            <a:ext cx="605814" cy="363853"/>
            <a:chOff x="1888250" y="5153"/>
            <a:chExt cx="609600" cy="364752"/>
          </a:xfrm>
        </p:grpSpPr>
        <p:sp>
          <p:nvSpPr>
            <p:cNvPr id="38" name="Teardrop 37">
              <a:extLst>
                <a:ext uri="{FF2B5EF4-FFF2-40B4-BE49-F238E27FC236}">
                  <a16:creationId xmlns:a16="http://schemas.microsoft.com/office/drawing/2014/main" id="{8E174033-FACC-FE46-A1DA-D092A20AF94E}"/>
                </a:ext>
              </a:extLst>
            </p:cNvPr>
            <p:cNvSpPr>
              <a:spLocks noChangeAspect="1"/>
            </p:cNvSpPr>
            <p:nvPr/>
          </p:nvSpPr>
          <p:spPr>
            <a:xfrm rot="8100000">
              <a:off x="2005749" y="5153"/>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9" name="TextBox 61">
              <a:extLst>
                <a:ext uri="{FF2B5EF4-FFF2-40B4-BE49-F238E27FC236}">
                  <a16:creationId xmlns:a16="http://schemas.microsoft.com/office/drawing/2014/main" id="{29640F28-B82B-0545-A55C-4809B825C139}"/>
                </a:ext>
              </a:extLst>
            </p:cNvPr>
            <p:cNvSpPr txBox="1"/>
            <p:nvPr/>
          </p:nvSpPr>
          <p:spPr>
            <a:xfrm>
              <a:off x="1888250" y="16093"/>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-12%</a:t>
              </a:r>
              <a:endParaRPr lang="en-GB" sz="400"/>
            </a:p>
          </p:txBody>
        </p:sp>
      </p:grpSp>
    </p:spTree>
    <p:extLst>
      <p:ext uri="{BB962C8B-B14F-4D97-AF65-F5344CB8AC3E}">
        <p14:creationId xmlns:p14="http://schemas.microsoft.com/office/powerpoint/2010/main" val="2563024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0D0A-87AA-B541-8AAE-21950F750A13}"/>
              </a:ext>
            </a:extLst>
          </p:cNvPr>
          <p:cNvSpPr>
            <a:spLocks noGrp="1"/>
          </p:cNvSpPr>
          <p:nvPr>
            <p:ph type="title"/>
          </p:nvPr>
        </p:nvSpPr>
        <p:spPr/>
        <p:txBody>
          <a:bodyPr/>
          <a:lstStyle/>
          <a:p>
            <a:r>
              <a:rPr lang="en-US" sz="2800" b="1" dirty="0">
                <a:solidFill>
                  <a:prstClr val="black"/>
                </a:solidFill>
              </a:rPr>
              <a:t>Search interest market share for bed and furniture stores</a:t>
            </a:r>
            <a:br>
              <a:rPr lang="en-US" sz="2800" b="1" dirty="0">
                <a:solidFill>
                  <a:prstClr val="black"/>
                </a:solidFill>
              </a:rPr>
            </a:br>
            <a:r>
              <a:rPr lang="en-US" sz="2000" dirty="0">
                <a:solidFill>
                  <a:prstClr val="black"/>
                </a:solidFill>
              </a:rPr>
              <a:t>(…</a:t>
            </a:r>
            <a:endParaRPr lang="en-US" dirty="0"/>
          </a:p>
        </p:txBody>
      </p:sp>
      <p:graphicFrame>
        <p:nvGraphicFramePr>
          <p:cNvPr id="8" name="Content Placeholder 7">
            <a:extLst>
              <a:ext uri="{FF2B5EF4-FFF2-40B4-BE49-F238E27FC236}">
                <a16:creationId xmlns:a16="http://schemas.microsoft.com/office/drawing/2014/main" id="{EAFE2064-0D89-5C46-B92D-0D077679F191}"/>
              </a:ext>
            </a:extLst>
          </p:cNvPr>
          <p:cNvGraphicFramePr>
            <a:graphicFrameLocks noGrp="1"/>
          </p:cNvGraphicFramePr>
          <p:nvPr>
            <p:ph sz="half" idx="1"/>
            <p:extLst>
              <p:ext uri="{D42A27DB-BD31-4B8C-83A1-F6EECF244321}">
                <p14:modId xmlns:p14="http://schemas.microsoft.com/office/powerpoint/2010/main" val="273808924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D35FBFEA-35E5-A84E-BAFA-420677A62BAA}"/>
              </a:ext>
            </a:extLst>
          </p:cNvPr>
          <p:cNvGraphicFramePr>
            <a:graphicFrameLocks noGrp="1"/>
          </p:cNvGraphicFramePr>
          <p:nvPr>
            <p:ph sz="half" idx="2"/>
            <p:extLst>
              <p:ext uri="{D42A27DB-BD31-4B8C-83A1-F6EECF244321}">
                <p14:modId xmlns:p14="http://schemas.microsoft.com/office/powerpoint/2010/main" val="329843969"/>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3148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Provincial search interest in furniture stores and bed stores</a:t>
            </a:r>
            <a:br>
              <a:rPr lang="en-US" sz="2800" b="1" dirty="0">
                <a:solidFill>
                  <a:prstClr val="black"/>
                </a:solidFill>
              </a:rPr>
            </a:br>
            <a:r>
              <a:rPr lang="en-US" sz="2000" dirty="0">
                <a:solidFill>
                  <a:prstClr val="black"/>
                </a:solidFill>
              </a:rPr>
              <a:t>(Interest levels have been indexed to 2017 levels)</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increased by </a:t>
            </a:r>
            <a:r>
              <a:rPr lang="en-US" sz="1400" b="1" dirty="0">
                <a:solidFill>
                  <a:schemeClr val="bg1"/>
                </a:solidFill>
              </a:rPr>
              <a:t>75% </a:t>
            </a:r>
            <a:r>
              <a:rPr lang="en-US" sz="1400" dirty="0">
                <a:solidFill>
                  <a:schemeClr val="bg1"/>
                </a:solidFill>
              </a:rPr>
              <a:t>over the past 5 years </a:t>
            </a:r>
            <a:r>
              <a:rPr lang="en-US" sz="1400" b="1" dirty="0">
                <a:solidFill>
                  <a:schemeClr val="bg1"/>
                </a:solidFill>
              </a:rPr>
              <a:t>(15% p.a.)</a:t>
            </a:r>
          </a:p>
          <a:p>
            <a:pPr marL="285750" indent="-285750">
              <a:buFont typeface="Arial" panose="020B0604020202020204" pitchFamily="34" charset="0"/>
              <a:buChar char="•"/>
            </a:pPr>
            <a:r>
              <a:rPr lang="en-US" sz="1400" dirty="0">
                <a:solidFill>
                  <a:schemeClr val="bg1"/>
                </a:solidFill>
              </a:rPr>
              <a:t>Interest peaked in 2019 </a:t>
            </a:r>
            <a:r>
              <a:rPr lang="en-US" sz="1400" b="1" dirty="0">
                <a:solidFill>
                  <a:schemeClr val="bg1"/>
                </a:solidFill>
              </a:rPr>
              <a:t>(1.92)</a:t>
            </a:r>
            <a:r>
              <a:rPr lang="en-US" sz="1400" dirty="0">
                <a:solidFill>
                  <a:schemeClr val="bg1"/>
                </a:solidFill>
              </a:rPr>
              <a:t>, likely due to increased furniture requirements increasing during lockdown and working from home circumstances</a:t>
            </a:r>
          </a:p>
          <a:p>
            <a:pPr marL="285750" indent="-285750">
              <a:buFont typeface="Arial" panose="020B0604020202020204" pitchFamily="34" charset="0"/>
              <a:buChar char="•"/>
            </a:pPr>
            <a:r>
              <a:rPr lang="en-US" sz="1400" dirty="0">
                <a:solidFill>
                  <a:schemeClr val="bg1"/>
                </a:solidFill>
              </a:rPr>
              <a:t>Therefore, it’s reasonable that furniture search interest dropped </a:t>
            </a:r>
            <a:r>
              <a:rPr lang="en-US" sz="1400" b="1" dirty="0">
                <a:solidFill>
                  <a:schemeClr val="bg1"/>
                </a:solidFill>
              </a:rPr>
              <a:t>(-9%) </a:t>
            </a:r>
            <a:r>
              <a:rPr lang="en-US" sz="1400" dirty="0">
                <a:solidFill>
                  <a:schemeClr val="bg1"/>
                </a:solidFill>
              </a:rPr>
              <a:t>in 2021 while still maintaining a long-term trend of strong growth</a:t>
            </a:r>
          </a:p>
          <a:p>
            <a:endParaRPr lang="en-US" sz="1400" dirty="0">
              <a:solidFill>
                <a:schemeClr val="bg1"/>
              </a:solidFill>
            </a:endParaRP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169551"/>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store search interest exhibited a similar pattern to furniture store interest, however, the strength of growth was slightly lower</a:t>
            </a:r>
          </a:p>
          <a:p>
            <a:pPr marL="285750" indent="-285750">
              <a:buFont typeface="Arial" panose="020B0604020202020204" pitchFamily="34" charset="0"/>
              <a:buChar char="•"/>
            </a:pPr>
            <a:r>
              <a:rPr lang="en-US" sz="1400" dirty="0">
                <a:solidFill>
                  <a:schemeClr val="bg1"/>
                </a:solidFill>
              </a:rPr>
              <a:t>In particular, growth in 2020 </a:t>
            </a:r>
            <a:r>
              <a:rPr lang="en-US" sz="1400" b="1" dirty="0">
                <a:solidFill>
                  <a:schemeClr val="bg1"/>
                </a:solidFill>
              </a:rPr>
              <a:t>(+19%) </a:t>
            </a:r>
            <a:r>
              <a:rPr lang="en-US" sz="1400" dirty="0">
                <a:solidFill>
                  <a:schemeClr val="bg1"/>
                </a:solidFill>
              </a:rPr>
              <a:t>did not stand out as much as furniture growth </a:t>
            </a:r>
            <a:r>
              <a:rPr lang="en-US" sz="1400" b="1" dirty="0">
                <a:solidFill>
                  <a:schemeClr val="bg1"/>
                </a:solidFill>
              </a:rPr>
              <a:t>(+39%)</a:t>
            </a:r>
          </a:p>
          <a:p>
            <a:pPr marL="285750" indent="-285750">
              <a:buFont typeface="Arial" panose="020B0604020202020204" pitchFamily="34" charset="0"/>
              <a:buChar char="•"/>
            </a:pPr>
            <a:r>
              <a:rPr lang="en-US" sz="1400" dirty="0">
                <a:solidFill>
                  <a:schemeClr val="bg1"/>
                </a:solidFill>
              </a:rPr>
              <a:t>Overall, bed store interest has increased </a:t>
            </a:r>
            <a:r>
              <a:rPr lang="en-US" sz="1400" b="1" dirty="0">
                <a:solidFill>
                  <a:schemeClr val="bg1"/>
                </a:solidFill>
              </a:rPr>
              <a:t>65%</a:t>
            </a:r>
            <a:r>
              <a:rPr lang="en-US" sz="1400" dirty="0">
                <a:solidFill>
                  <a:schemeClr val="bg1"/>
                </a:solidFill>
              </a:rPr>
              <a:t> over the past 5 years </a:t>
            </a:r>
            <a:r>
              <a:rPr lang="en-US" sz="1400" b="1" dirty="0">
                <a:solidFill>
                  <a:schemeClr val="bg1"/>
                </a:solidFill>
              </a:rPr>
              <a:t>(+13%)</a:t>
            </a:r>
          </a:p>
        </p:txBody>
      </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461909"/>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5">
            <a:extLst>
              <a:ext uri="{FF2B5EF4-FFF2-40B4-BE49-F238E27FC236}">
                <a16:creationId xmlns:a16="http://schemas.microsoft.com/office/drawing/2014/main" id="{7689C521-D018-E344-AD62-167542BF4BA1}"/>
              </a:ext>
            </a:extLst>
          </p:cNvPr>
          <p:cNvGraphicFramePr>
            <a:graphicFrameLocks noGrp="1"/>
          </p:cNvGraphicFramePr>
          <p:nvPr>
            <p:ph sz="half" idx="1"/>
            <p:extLst>
              <p:ext uri="{D42A27DB-BD31-4B8C-83A1-F6EECF244321}">
                <p14:modId xmlns:p14="http://schemas.microsoft.com/office/powerpoint/2010/main" val="1086761634"/>
              </p:ext>
            </p:extLst>
          </p:nvPr>
        </p:nvGraphicFramePr>
        <p:xfrm>
          <a:off x="838200" y="1273175"/>
          <a:ext cx="5181600" cy="3603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7" name="Content Placeholder 46">
            <a:extLst>
              <a:ext uri="{FF2B5EF4-FFF2-40B4-BE49-F238E27FC236}">
                <a16:creationId xmlns:a16="http://schemas.microsoft.com/office/drawing/2014/main" id="{5A584382-0E1F-7C42-B142-3998B00FF43D}"/>
              </a:ext>
            </a:extLst>
          </p:cNvPr>
          <p:cNvGraphicFramePr>
            <a:graphicFrameLocks noGrp="1"/>
          </p:cNvGraphicFramePr>
          <p:nvPr>
            <p:ph sz="half" idx="2"/>
            <p:extLst>
              <p:ext uri="{D42A27DB-BD31-4B8C-83A1-F6EECF244321}">
                <p14:modId xmlns:p14="http://schemas.microsoft.com/office/powerpoint/2010/main" val="1234294949"/>
              </p:ext>
            </p:extLst>
          </p:nvPr>
        </p:nvGraphicFramePr>
        <p:xfrm>
          <a:off x="6172200" y="1273175"/>
          <a:ext cx="5181600" cy="36036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53499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D642-CDBD-1749-BF26-31EE380DC802}"/>
              </a:ext>
            </a:extLst>
          </p:cNvPr>
          <p:cNvSpPr>
            <a:spLocks noGrp="1"/>
          </p:cNvSpPr>
          <p:nvPr>
            <p:ph type="title"/>
          </p:nvPr>
        </p:nvSpPr>
        <p:spPr/>
        <p:txBody>
          <a:bodyPr/>
          <a:lstStyle/>
          <a:p>
            <a:r>
              <a:rPr lang="en-US" dirty="0"/>
              <a:t>Generic section on mattress and beds interest</a:t>
            </a:r>
          </a:p>
        </p:txBody>
      </p:sp>
      <p:sp>
        <p:nvSpPr>
          <p:cNvPr id="3" name="Text Placeholder 2">
            <a:extLst>
              <a:ext uri="{FF2B5EF4-FFF2-40B4-BE49-F238E27FC236}">
                <a16:creationId xmlns:a16="http://schemas.microsoft.com/office/drawing/2014/main" id="{72B53AF6-1F84-FB4D-94AF-D74B4288E23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0930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1E65-93D7-424D-9116-09B9A5A642C6}"/>
              </a:ext>
            </a:extLst>
          </p:cNvPr>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735F8D04-B09B-0F4E-ACFF-DE55A158A2B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24533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D5FB-4D2B-C04A-9739-F7F1821644AF}"/>
              </a:ext>
            </a:extLst>
          </p:cNvPr>
          <p:cNvSpPr>
            <a:spLocks noGrp="1"/>
          </p:cNvSpPr>
          <p:nvPr>
            <p:ph type="title"/>
          </p:nvPr>
        </p:nvSpPr>
        <p:spPr/>
        <p:txBody>
          <a:bodyPr>
            <a:normAutofit/>
          </a:bodyPr>
          <a:lstStyle/>
          <a:p>
            <a:r>
              <a:rPr lang="en-US" sz="2800" b="1" dirty="0">
                <a:solidFill>
                  <a:prstClr val="black"/>
                </a:solidFill>
              </a:rPr>
              <a:t>Monthly temperature patterns in major South African cities</a:t>
            </a:r>
            <a:br>
              <a:rPr lang="en-US" sz="2800" b="1" dirty="0">
                <a:solidFill>
                  <a:prstClr val="black"/>
                </a:solidFill>
              </a:rPr>
            </a:br>
            <a:r>
              <a:rPr lang="en-US" sz="2000" dirty="0">
                <a:solidFill>
                  <a:prstClr val="black"/>
                </a:solidFill>
              </a:rPr>
              <a:t>(Interest levels have been indexed to November 2020)</a:t>
            </a:r>
            <a:endParaRPr lang="en-US" dirty="0"/>
          </a:p>
        </p:txBody>
      </p:sp>
      <p:sp>
        <p:nvSpPr>
          <p:cNvPr id="11" name="Rectangle 10">
            <a:extLst>
              <a:ext uri="{FF2B5EF4-FFF2-40B4-BE49-F238E27FC236}">
                <a16:creationId xmlns:a16="http://schemas.microsoft.com/office/drawing/2014/main" id="{13E5D775-345F-9144-A9BF-4D08FB3B65DF}"/>
              </a:ext>
            </a:extLst>
          </p:cNvPr>
          <p:cNvSpPr/>
          <p:nvPr/>
        </p:nvSpPr>
        <p:spPr>
          <a:xfrm>
            <a:off x="8284715" y="2707359"/>
            <a:ext cx="1457597" cy="2952961"/>
          </a:xfrm>
          <a:prstGeom prst="rect">
            <a:avLst/>
          </a:prstGeom>
          <a:solidFill>
            <a:srgbClr val="EDEDED"/>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614851-7A50-614E-AF2A-40C0FD14E072}"/>
              </a:ext>
            </a:extLst>
          </p:cNvPr>
          <p:cNvSpPr/>
          <p:nvPr/>
        </p:nvSpPr>
        <p:spPr>
          <a:xfrm>
            <a:off x="8284715" y="2707359"/>
            <a:ext cx="1457597" cy="568532"/>
          </a:xfrm>
          <a:prstGeom prst="rect">
            <a:avLst/>
          </a:prstGeom>
          <a:solidFill>
            <a:schemeClr val="tx1">
              <a:lumMod val="50000"/>
              <a:lumOff val="50000"/>
            </a:schemeClr>
          </a:solidFill>
          <a:ln>
            <a:solidFill>
              <a:srgbClr val="74747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Peak interest occurs in colder months</a:t>
            </a:r>
          </a:p>
        </p:txBody>
      </p:sp>
      <p:graphicFrame>
        <p:nvGraphicFramePr>
          <p:cNvPr id="10" name="Content Placeholder 9">
            <a:extLst>
              <a:ext uri="{FF2B5EF4-FFF2-40B4-BE49-F238E27FC236}">
                <a16:creationId xmlns:a16="http://schemas.microsoft.com/office/drawing/2014/main" id="{5787D5A1-92BC-654A-B82F-F5E72B1AB617}"/>
              </a:ext>
            </a:extLst>
          </p:cNvPr>
          <p:cNvGraphicFramePr>
            <a:graphicFrameLocks noGrp="1"/>
          </p:cNvGraphicFramePr>
          <p:nvPr>
            <p:ph sz="half" idx="2"/>
            <p:extLst>
              <p:ext uri="{D42A27DB-BD31-4B8C-83A1-F6EECF244321}">
                <p14:modId xmlns:p14="http://schemas.microsoft.com/office/powerpoint/2010/main" val="2781971273"/>
              </p:ext>
            </p:extLst>
          </p:nvPr>
        </p:nvGraphicFramePr>
        <p:xfrm>
          <a:off x="6172200" y="2322341"/>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Table 13">
            <a:extLst>
              <a:ext uri="{FF2B5EF4-FFF2-40B4-BE49-F238E27FC236}">
                <a16:creationId xmlns:a16="http://schemas.microsoft.com/office/drawing/2014/main" id="{DB815A7B-E7CB-7B4B-8321-8857A6D33F21}"/>
              </a:ext>
            </a:extLst>
          </p:cNvPr>
          <p:cNvGraphicFramePr>
            <a:graphicFrameLocks noGrp="1"/>
          </p:cNvGraphicFramePr>
          <p:nvPr>
            <p:extLst>
              <p:ext uri="{D42A27DB-BD31-4B8C-83A1-F6EECF244321}">
                <p14:modId xmlns:p14="http://schemas.microsoft.com/office/powerpoint/2010/main" val="1989155638"/>
              </p:ext>
            </p:extLst>
          </p:nvPr>
        </p:nvGraphicFramePr>
        <p:xfrm>
          <a:off x="838200" y="2427240"/>
          <a:ext cx="4526844" cy="2755900"/>
        </p:xfrm>
        <a:graphic>
          <a:graphicData uri="http://schemas.openxmlformats.org/drawingml/2006/table">
            <a:tbl>
              <a:tblPr/>
              <a:tblGrid>
                <a:gridCol w="880219">
                  <a:extLst>
                    <a:ext uri="{9D8B030D-6E8A-4147-A177-3AD203B41FA5}">
                      <a16:colId xmlns:a16="http://schemas.microsoft.com/office/drawing/2014/main" val="849532792"/>
                    </a:ext>
                  </a:extLst>
                </a:gridCol>
                <a:gridCol w="1332403">
                  <a:extLst>
                    <a:ext uri="{9D8B030D-6E8A-4147-A177-3AD203B41FA5}">
                      <a16:colId xmlns:a16="http://schemas.microsoft.com/office/drawing/2014/main" val="1364486016"/>
                    </a:ext>
                  </a:extLst>
                </a:gridCol>
                <a:gridCol w="1354666">
                  <a:extLst>
                    <a:ext uri="{9D8B030D-6E8A-4147-A177-3AD203B41FA5}">
                      <a16:colId xmlns:a16="http://schemas.microsoft.com/office/drawing/2014/main" val="122407025"/>
                    </a:ext>
                  </a:extLst>
                </a:gridCol>
                <a:gridCol w="959556">
                  <a:extLst>
                    <a:ext uri="{9D8B030D-6E8A-4147-A177-3AD203B41FA5}">
                      <a16:colId xmlns:a16="http://schemas.microsoft.com/office/drawing/2014/main" val="3043109123"/>
                    </a:ext>
                  </a:extLst>
                </a:gridCol>
              </a:tblGrid>
              <a:tr h="317500">
                <a:tc>
                  <a:txBody>
                    <a:bodyPr/>
                    <a:lstStyle/>
                    <a:p>
                      <a:pPr algn="l" fontAlgn="b"/>
                      <a:r>
                        <a:rPr lang="en-ZA" sz="1400" b="0" i="0" u="none" strike="noStrike" dirty="0">
                          <a:solidFill>
                            <a:srgbClr val="000000"/>
                          </a:solidFill>
                          <a:effectLst/>
                          <a:latin typeface="Roboto Medium" pitchFamily="2" charset="0"/>
                        </a:rPr>
                        <a:t> Month</a:t>
                      </a:r>
                    </a:p>
                  </a:txBody>
                  <a:tcPr marL="85725" marR="95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dirty="0">
                          <a:solidFill>
                            <a:srgbClr val="000000"/>
                          </a:solidFill>
                          <a:effectLst/>
                          <a:latin typeface="Roboto Medium" pitchFamily="2" charset="0"/>
                        </a:rPr>
                        <a:t>Johannesburg</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Cape Town</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tc>
                  <a:txBody>
                    <a:bodyPr/>
                    <a:lstStyle/>
                    <a:p>
                      <a:pPr algn="r" fontAlgn="b"/>
                      <a:r>
                        <a:rPr lang="en-ZA" sz="1400" b="0" i="0" u="none" strike="noStrike">
                          <a:solidFill>
                            <a:srgbClr val="000000"/>
                          </a:solidFill>
                          <a:effectLst/>
                          <a:latin typeface="Roboto Medium" pitchFamily="2" charset="0"/>
                        </a:rPr>
                        <a:t>Durban</a:t>
                      </a:r>
                    </a:p>
                  </a:txBody>
                  <a:tcPr marL="9525" marR="85725" marT="9525" marB="0" anchor="b">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rgbClr val="FFFFFF"/>
                    </a:solidFill>
                  </a:tcPr>
                </a:tc>
                <a:extLst>
                  <a:ext uri="{0D108BD9-81ED-4DB2-BD59-A6C34878D82A}">
                    <a16:rowId xmlns:a16="http://schemas.microsoft.com/office/drawing/2014/main" val="2799654105"/>
                  </a:ext>
                </a:extLst>
              </a:tr>
              <a:tr h="203200">
                <a:tc>
                  <a:txBody>
                    <a:bodyPr/>
                    <a:lstStyle/>
                    <a:p>
                      <a:pPr algn="l" fontAlgn="ctr"/>
                      <a:r>
                        <a:rPr lang="en-ZA" sz="1200" b="0" i="0" u="none" strike="noStrike">
                          <a:solidFill>
                            <a:srgbClr val="000000"/>
                          </a:solidFill>
                          <a:effectLst/>
                          <a:latin typeface="Roboto Light" panose="02000000000000000000" pitchFamily="2" charset="0"/>
                        </a:rPr>
                        <a:t>January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22.2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238388975"/>
                  </a:ext>
                </a:extLst>
              </a:tr>
              <a:tr h="203200">
                <a:tc>
                  <a:txBody>
                    <a:bodyPr/>
                    <a:lstStyle/>
                    <a:p>
                      <a:pPr algn="l" fontAlgn="ctr"/>
                      <a:r>
                        <a:rPr lang="en-ZA" sz="1200" b="0" i="0" u="none" strike="noStrike">
                          <a:solidFill>
                            <a:srgbClr val="000000"/>
                          </a:solidFill>
                          <a:effectLst/>
                          <a:latin typeface="Roboto Light" panose="02000000000000000000" pitchFamily="2" charset="0"/>
                        </a:rPr>
                        <a:t>February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25.5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651853547"/>
                  </a:ext>
                </a:extLst>
              </a:tr>
              <a:tr h="203200">
                <a:tc>
                  <a:txBody>
                    <a:bodyPr/>
                    <a:lstStyle/>
                    <a:p>
                      <a:pPr algn="l" fontAlgn="ctr"/>
                      <a:r>
                        <a:rPr lang="en-ZA" sz="1200" b="0" i="0" u="none" strike="noStrike">
                          <a:solidFill>
                            <a:srgbClr val="000000"/>
                          </a:solidFill>
                          <a:effectLst/>
                          <a:latin typeface="Roboto Light" panose="02000000000000000000" pitchFamily="2" charset="0"/>
                        </a:rPr>
                        <a:t>March</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24.5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164721816"/>
                  </a:ext>
                </a:extLst>
              </a:tr>
              <a:tr h="203200">
                <a:tc>
                  <a:txBody>
                    <a:bodyPr/>
                    <a:lstStyle/>
                    <a:p>
                      <a:pPr algn="l" fontAlgn="ctr"/>
                      <a:r>
                        <a:rPr lang="en-ZA" sz="1200" b="0" i="0" u="none" strike="noStrike">
                          <a:solidFill>
                            <a:srgbClr val="000000"/>
                          </a:solidFill>
                          <a:effectLst/>
                          <a:latin typeface="Roboto Light" panose="02000000000000000000" pitchFamily="2" charset="0"/>
                        </a:rPr>
                        <a:t>April</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16.4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2659316231"/>
                  </a:ext>
                </a:extLst>
              </a:tr>
              <a:tr h="203200">
                <a:tc>
                  <a:txBody>
                    <a:bodyPr/>
                    <a:lstStyle/>
                    <a:p>
                      <a:pPr algn="l" fontAlgn="ctr"/>
                      <a:r>
                        <a:rPr lang="en-ZA" sz="1200" b="0" i="0" u="none" strike="noStrike">
                          <a:solidFill>
                            <a:srgbClr val="000000"/>
                          </a:solidFill>
                          <a:effectLst/>
                          <a:latin typeface="Roboto Light" panose="02000000000000000000" pitchFamily="2" charset="0"/>
                        </a:rPr>
                        <a:t>May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15.9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831057817"/>
                  </a:ext>
                </a:extLst>
              </a:tr>
              <a:tr h="203200">
                <a:tc>
                  <a:txBody>
                    <a:bodyPr/>
                    <a:lstStyle/>
                    <a:p>
                      <a:pPr algn="l" fontAlgn="ctr"/>
                      <a:r>
                        <a:rPr lang="en-ZA" sz="1200" b="0" i="0" u="none" strike="noStrike">
                          <a:solidFill>
                            <a:srgbClr val="000000"/>
                          </a:solidFill>
                          <a:effectLst/>
                          <a:latin typeface="Roboto Light" panose="02000000000000000000" pitchFamily="2" charset="0"/>
                        </a:rPr>
                        <a:t>June</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13.5</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133360179"/>
                  </a:ext>
                </a:extLst>
              </a:tr>
              <a:tr h="203200">
                <a:tc>
                  <a:txBody>
                    <a:bodyPr/>
                    <a:lstStyle/>
                    <a:p>
                      <a:pPr algn="l" fontAlgn="ctr"/>
                      <a:r>
                        <a:rPr lang="en-ZA" sz="1200" b="0" i="0" u="none" strike="noStrike" dirty="0">
                          <a:solidFill>
                            <a:srgbClr val="000000"/>
                          </a:solidFill>
                          <a:effectLst/>
                          <a:latin typeface="Roboto Light" panose="02000000000000000000" pitchFamily="2" charset="0"/>
                        </a:rPr>
                        <a:t>July</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10.7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tc>
                  <a:txBody>
                    <a:bodyPr/>
                    <a:lstStyle/>
                    <a:p>
                      <a:pPr algn="r" fontAlgn="ctr"/>
                      <a:r>
                        <a:rPr lang="en-ZA" sz="1200" b="0" i="0" u="none" strike="noStrike" dirty="0">
                          <a:solidFill>
                            <a:srgbClr val="000000"/>
                          </a:solidFill>
                          <a:effectLst/>
                          <a:latin typeface="Roboto Light" panose="02000000000000000000" pitchFamily="2" charset="0"/>
                        </a:rPr>
                        <a:t>17.4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93272756"/>
                  </a:ext>
                </a:extLst>
              </a:tr>
              <a:tr h="203200">
                <a:tc>
                  <a:txBody>
                    <a:bodyPr/>
                    <a:lstStyle/>
                    <a:p>
                      <a:pPr algn="l" fontAlgn="ctr"/>
                      <a:r>
                        <a:rPr lang="en-ZA" sz="1200" b="0" i="0" u="none" strike="noStrike">
                          <a:solidFill>
                            <a:srgbClr val="000000"/>
                          </a:solidFill>
                          <a:effectLst/>
                          <a:latin typeface="Roboto Light" panose="02000000000000000000" pitchFamily="2" charset="0"/>
                        </a:rPr>
                        <a:t>August</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13.4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550335468"/>
                  </a:ext>
                </a:extLst>
              </a:tr>
              <a:tr h="203200">
                <a:tc>
                  <a:txBody>
                    <a:bodyPr/>
                    <a:lstStyle/>
                    <a:p>
                      <a:pPr algn="l" fontAlgn="ctr"/>
                      <a:r>
                        <a:rPr lang="en-ZA" sz="1200" b="0" i="0" u="none" strike="noStrike">
                          <a:solidFill>
                            <a:srgbClr val="000000"/>
                          </a:solidFill>
                          <a:effectLst/>
                          <a:latin typeface="Roboto Light" panose="02000000000000000000" pitchFamily="2" charset="0"/>
                        </a:rPr>
                        <a:t>September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14.9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20</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1954283204"/>
                  </a:ext>
                </a:extLst>
              </a:tr>
              <a:tr h="203200">
                <a:tc>
                  <a:txBody>
                    <a:bodyPr/>
                    <a:lstStyle/>
                    <a:p>
                      <a:pPr algn="l" fontAlgn="ctr"/>
                      <a:r>
                        <a:rPr lang="en-ZA" sz="1200" b="0" i="0" u="none" strike="noStrike">
                          <a:solidFill>
                            <a:srgbClr val="000000"/>
                          </a:solidFill>
                          <a:effectLst/>
                          <a:latin typeface="Roboto Light" panose="02000000000000000000" pitchFamily="2" charset="0"/>
                        </a:rPr>
                        <a:t>October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17.3</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558984060"/>
                  </a:ext>
                </a:extLst>
              </a:tr>
              <a:tr h="203200">
                <a:tc>
                  <a:txBody>
                    <a:bodyPr/>
                    <a:lstStyle/>
                    <a:p>
                      <a:pPr algn="l" fontAlgn="ctr"/>
                      <a:r>
                        <a:rPr lang="en-ZA" sz="1200" b="0" i="0" u="none" strike="noStrike">
                          <a:solidFill>
                            <a:srgbClr val="000000"/>
                          </a:solidFill>
                          <a:effectLst/>
                          <a:latin typeface="Roboto Light" panose="02000000000000000000" pitchFamily="2" charset="0"/>
                        </a:rPr>
                        <a:t>November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18.7</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22.4</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3917111740"/>
                  </a:ext>
                </a:extLst>
              </a:tr>
              <a:tr h="203200">
                <a:tc>
                  <a:txBody>
                    <a:bodyPr/>
                    <a:lstStyle/>
                    <a:p>
                      <a:pPr algn="l" fontAlgn="ctr"/>
                      <a:r>
                        <a:rPr lang="en-ZA" sz="1200" b="0" i="0" u="none" strike="noStrike">
                          <a:solidFill>
                            <a:srgbClr val="000000"/>
                          </a:solidFill>
                          <a:effectLst/>
                          <a:latin typeface="Roboto Light" panose="02000000000000000000" pitchFamily="2" charset="0"/>
                        </a:rPr>
                        <a:t>December</a:t>
                      </a:r>
                    </a:p>
                  </a:txBody>
                  <a:tcPr marL="85725" marR="95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19.2</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a:solidFill>
                            <a:srgbClr val="000000"/>
                          </a:solidFill>
                          <a:effectLst/>
                          <a:latin typeface="Roboto Light" panose="02000000000000000000" pitchFamily="2" charset="0"/>
                        </a:rPr>
                        <a:t>21.1</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tc>
                  <a:txBody>
                    <a:bodyPr/>
                    <a:lstStyle/>
                    <a:p>
                      <a:pPr algn="r" fontAlgn="ctr"/>
                      <a:r>
                        <a:rPr lang="en-ZA" sz="1200" b="0" i="0" u="none" strike="noStrike" dirty="0">
                          <a:solidFill>
                            <a:srgbClr val="000000"/>
                          </a:solidFill>
                          <a:effectLst/>
                          <a:latin typeface="Roboto Light" panose="02000000000000000000" pitchFamily="2" charset="0"/>
                        </a:rPr>
                        <a:t>3.9</a:t>
                      </a:r>
                    </a:p>
                  </a:txBody>
                  <a:tcPr marL="9525" marR="85725" marT="9525" marB="0" anchor="ctr">
                    <a:lnL w="6350" cap="flat" cmpd="sng" algn="ctr">
                      <a:solidFill>
                        <a:srgbClr val="BCB5AC"/>
                      </a:solidFill>
                      <a:prstDash val="solid"/>
                      <a:round/>
                      <a:headEnd type="none" w="med" len="med"/>
                      <a:tailEnd type="none" w="med" len="med"/>
                    </a:lnL>
                    <a:lnR w="6350" cap="flat" cmpd="sng" algn="ctr">
                      <a:solidFill>
                        <a:srgbClr val="BCB5AC"/>
                      </a:solidFill>
                      <a:prstDash val="solid"/>
                      <a:round/>
                      <a:headEnd type="none" w="med" len="med"/>
                      <a:tailEnd type="none" w="med" len="med"/>
                    </a:lnR>
                    <a:lnT w="6350" cap="flat" cmpd="sng" algn="ctr">
                      <a:solidFill>
                        <a:srgbClr val="BCB5AC"/>
                      </a:solidFill>
                      <a:prstDash val="solid"/>
                      <a:round/>
                      <a:headEnd type="none" w="med" len="med"/>
                      <a:tailEnd type="none" w="med" len="med"/>
                    </a:lnT>
                    <a:lnB w="6350" cap="flat" cmpd="sng" algn="ctr">
                      <a:solidFill>
                        <a:srgbClr val="BCB5AC"/>
                      </a:solidFill>
                      <a:prstDash val="solid"/>
                      <a:round/>
                      <a:headEnd type="none" w="med" len="med"/>
                      <a:tailEnd type="none" w="med" len="med"/>
                    </a:lnB>
                  </a:tcPr>
                </a:tc>
                <a:extLst>
                  <a:ext uri="{0D108BD9-81ED-4DB2-BD59-A6C34878D82A}">
                    <a16:rowId xmlns:a16="http://schemas.microsoft.com/office/drawing/2014/main" val="4032718179"/>
                  </a:ext>
                </a:extLst>
              </a:tr>
            </a:tbl>
          </a:graphicData>
        </a:graphic>
      </p:graphicFrame>
      <p:sp>
        <p:nvSpPr>
          <p:cNvPr id="15" name="Rectangle 14">
            <a:extLst>
              <a:ext uri="{FF2B5EF4-FFF2-40B4-BE49-F238E27FC236}">
                <a16:creationId xmlns:a16="http://schemas.microsoft.com/office/drawing/2014/main" id="{320BF585-079B-A64E-9367-7F6DA7A476A9}"/>
              </a:ext>
            </a:extLst>
          </p:cNvPr>
          <p:cNvSpPr/>
          <p:nvPr/>
        </p:nvSpPr>
        <p:spPr>
          <a:xfrm>
            <a:off x="838200"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Monthly average temperature by major city</a:t>
            </a:r>
          </a:p>
        </p:txBody>
      </p:sp>
      <p:sp>
        <p:nvSpPr>
          <p:cNvPr id="16" name="Rectangle 15">
            <a:extLst>
              <a:ext uri="{FF2B5EF4-FFF2-40B4-BE49-F238E27FC236}">
                <a16:creationId xmlns:a16="http://schemas.microsoft.com/office/drawing/2014/main" id="{E4CC51AC-685E-7D42-B7EA-04318E16E43D}"/>
              </a:ext>
            </a:extLst>
          </p:cNvPr>
          <p:cNvSpPr/>
          <p:nvPr/>
        </p:nvSpPr>
        <p:spPr>
          <a:xfrm>
            <a:off x="6557499" y="1632417"/>
            <a:ext cx="4925992" cy="38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Monthly temperature patterns in Johannesburg</a:t>
            </a:r>
          </a:p>
        </p:txBody>
      </p:sp>
      <p:cxnSp>
        <p:nvCxnSpPr>
          <p:cNvPr id="17" name="Straight Connector 16">
            <a:extLst>
              <a:ext uri="{FF2B5EF4-FFF2-40B4-BE49-F238E27FC236}">
                <a16:creationId xmlns:a16="http://schemas.microsoft.com/office/drawing/2014/main" id="{093AF46B-1589-B242-8A09-58F1190CD308}"/>
              </a:ext>
            </a:extLst>
          </p:cNvPr>
          <p:cNvCxnSpPr/>
          <p:nvPr/>
        </p:nvCxnSpPr>
        <p:spPr>
          <a:xfrm>
            <a:off x="6443520" y="2013989"/>
            <a:ext cx="49259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CD2831-DC46-334D-8852-9ED712F270D7}"/>
              </a:ext>
            </a:extLst>
          </p:cNvPr>
          <p:cNvCxnSpPr>
            <a:cxnSpLocks/>
          </p:cNvCxnSpPr>
          <p:nvPr/>
        </p:nvCxnSpPr>
        <p:spPr>
          <a:xfrm>
            <a:off x="83820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0F1F2F-7A08-9C46-94F7-A7BA4AC4B783}"/>
              </a:ext>
            </a:extLst>
          </p:cNvPr>
          <p:cNvCxnSpPr>
            <a:cxnSpLocks/>
          </p:cNvCxnSpPr>
          <p:nvPr/>
        </p:nvCxnSpPr>
        <p:spPr>
          <a:xfrm>
            <a:off x="6443520" y="2013989"/>
            <a:ext cx="5061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759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7C81-FB9F-9E46-A655-F4CACA9AB722}"/>
              </a:ext>
            </a:extLst>
          </p:cNvPr>
          <p:cNvSpPr>
            <a:spLocks noGrp="1"/>
          </p:cNvSpPr>
          <p:nvPr>
            <p:ph type="title"/>
          </p:nvPr>
        </p:nvSpPr>
        <p:spPr/>
        <p:txBody>
          <a:bodyPr/>
          <a:lstStyle/>
          <a:p>
            <a:r>
              <a:rPr lang="en-US" dirty="0"/>
              <a:t>Black Friday impact</a:t>
            </a:r>
          </a:p>
        </p:txBody>
      </p:sp>
      <p:sp>
        <p:nvSpPr>
          <p:cNvPr id="3" name="Content Placeholder 2">
            <a:extLst>
              <a:ext uri="{FF2B5EF4-FFF2-40B4-BE49-F238E27FC236}">
                <a16:creationId xmlns:a16="http://schemas.microsoft.com/office/drawing/2014/main" id="{D779A158-623A-ED42-A4DA-C9BBFD72C5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5798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08E0-745E-254F-9ED8-0D56C7D7A804}"/>
              </a:ext>
            </a:extLst>
          </p:cNvPr>
          <p:cNvSpPr>
            <a:spLocks noGrp="1"/>
          </p:cNvSpPr>
          <p:nvPr>
            <p:ph type="title"/>
          </p:nvPr>
        </p:nvSpPr>
        <p:spPr/>
        <p:txBody>
          <a:bodyPr/>
          <a:lstStyle/>
          <a:p>
            <a:r>
              <a:rPr lang="en-US" dirty="0"/>
              <a:t>Potential questions</a:t>
            </a:r>
          </a:p>
        </p:txBody>
      </p:sp>
      <p:sp>
        <p:nvSpPr>
          <p:cNvPr id="3" name="Content Placeholder 2">
            <a:extLst>
              <a:ext uri="{FF2B5EF4-FFF2-40B4-BE49-F238E27FC236}">
                <a16:creationId xmlns:a16="http://schemas.microsoft.com/office/drawing/2014/main" id="{52E2D9EB-0222-3348-8B5F-BCA81174F6F7}"/>
              </a:ext>
            </a:extLst>
          </p:cNvPr>
          <p:cNvSpPr>
            <a:spLocks noGrp="1"/>
          </p:cNvSpPr>
          <p:nvPr>
            <p:ph idx="1"/>
          </p:nvPr>
        </p:nvSpPr>
        <p:spPr/>
        <p:txBody>
          <a:bodyPr/>
          <a:lstStyle/>
          <a:p>
            <a:r>
              <a:rPr lang="en-US" dirty="0"/>
              <a:t>When is the best time to advertise during the year?</a:t>
            </a:r>
          </a:p>
          <a:p>
            <a:r>
              <a:rPr lang="en-US" dirty="0"/>
              <a:t>How are market dynamics changing? Bigger vs. smaller brands</a:t>
            </a:r>
          </a:p>
          <a:p>
            <a:r>
              <a:rPr lang="en-US" dirty="0"/>
              <a:t>How does marketing spend and sales correlate to interest</a:t>
            </a:r>
          </a:p>
          <a:p>
            <a:r>
              <a:rPr lang="en-US" dirty="0"/>
              <a:t>What happened in 2019 and 2020 with respect to decreased interest in ‘Sealy Posturepedic’?</a:t>
            </a:r>
          </a:p>
          <a:p>
            <a:pPr lvl="1"/>
            <a:r>
              <a:rPr lang="en-US" dirty="0"/>
              <a:t>Was there less marketing / advertising?</a:t>
            </a:r>
          </a:p>
          <a:p>
            <a:endParaRPr lang="en-US" dirty="0"/>
          </a:p>
        </p:txBody>
      </p:sp>
      <p:sp>
        <p:nvSpPr>
          <p:cNvPr id="4" name="Rectangle 3">
            <a:extLst>
              <a:ext uri="{FF2B5EF4-FFF2-40B4-BE49-F238E27FC236}">
                <a16:creationId xmlns:a16="http://schemas.microsoft.com/office/drawing/2014/main" id="{E49EE20E-27D6-7449-9FF3-72020CE0131B}"/>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Where does the analysis take us?</a:t>
            </a:r>
          </a:p>
        </p:txBody>
      </p:sp>
    </p:spTree>
    <p:extLst>
      <p:ext uri="{BB962C8B-B14F-4D97-AF65-F5344CB8AC3E}">
        <p14:creationId xmlns:p14="http://schemas.microsoft.com/office/powerpoint/2010/main" val="21515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08E0-745E-254F-9ED8-0D56C7D7A804}"/>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52E2D9EB-0222-3348-8B5F-BCA81174F6F7}"/>
              </a:ext>
            </a:extLst>
          </p:cNvPr>
          <p:cNvSpPr>
            <a:spLocks noGrp="1"/>
          </p:cNvSpPr>
          <p:nvPr>
            <p:ph idx="1"/>
          </p:nvPr>
        </p:nvSpPr>
        <p:spPr/>
        <p:txBody>
          <a:bodyPr/>
          <a:lstStyle/>
          <a:p>
            <a:r>
              <a:rPr lang="en-US" dirty="0"/>
              <a:t>When is the best time to advertise during the year?</a:t>
            </a:r>
          </a:p>
          <a:p>
            <a:r>
              <a:rPr lang="en-US" dirty="0"/>
              <a:t>How are market dynamics changing? Bigger vs. smaller brands</a:t>
            </a:r>
          </a:p>
          <a:p>
            <a:endParaRPr lang="en-US" dirty="0"/>
          </a:p>
        </p:txBody>
      </p:sp>
      <p:sp>
        <p:nvSpPr>
          <p:cNvPr id="4" name="Rectangle 3">
            <a:extLst>
              <a:ext uri="{FF2B5EF4-FFF2-40B4-BE49-F238E27FC236}">
                <a16:creationId xmlns:a16="http://schemas.microsoft.com/office/drawing/2014/main" id="{9EFDDEDC-8979-5249-BCCF-9B24CE339A02}"/>
              </a:ext>
            </a:extLst>
          </p:cNvPr>
          <p:cNvSpPr/>
          <p:nvPr/>
        </p:nvSpPr>
        <p:spPr>
          <a:xfrm>
            <a:off x="9161929" y="365125"/>
            <a:ext cx="2501153" cy="91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a:t>
            </a:r>
          </a:p>
          <a:p>
            <a:pPr algn="ctr"/>
            <a:r>
              <a:rPr lang="en-US" dirty="0"/>
              <a:t>Data  caveats, not necessarily shared</a:t>
            </a:r>
          </a:p>
        </p:txBody>
      </p:sp>
    </p:spTree>
    <p:extLst>
      <p:ext uri="{BB962C8B-B14F-4D97-AF65-F5344CB8AC3E}">
        <p14:creationId xmlns:p14="http://schemas.microsoft.com/office/powerpoint/2010/main" val="208197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DC0C-6F7C-3348-88CE-845927980AC8}"/>
              </a:ext>
            </a:extLst>
          </p:cNvPr>
          <p:cNvSpPr>
            <a:spLocks noGrp="1"/>
          </p:cNvSpPr>
          <p:nvPr>
            <p:ph type="title"/>
          </p:nvPr>
        </p:nvSpPr>
        <p:spPr/>
        <p:txBody>
          <a:bodyPr/>
          <a:lstStyle/>
          <a:p>
            <a:r>
              <a:rPr lang="en-US" dirty="0"/>
              <a:t>Strategic Insights</a:t>
            </a:r>
          </a:p>
        </p:txBody>
      </p:sp>
      <p:sp>
        <p:nvSpPr>
          <p:cNvPr id="3" name="Content Placeholder 2">
            <a:extLst>
              <a:ext uri="{FF2B5EF4-FFF2-40B4-BE49-F238E27FC236}">
                <a16:creationId xmlns:a16="http://schemas.microsoft.com/office/drawing/2014/main" id="{C080F027-9046-ED40-9A5B-2F834FE62384}"/>
              </a:ext>
            </a:extLst>
          </p:cNvPr>
          <p:cNvSpPr>
            <a:spLocks noGrp="1"/>
          </p:cNvSpPr>
          <p:nvPr>
            <p:ph idx="1"/>
          </p:nvPr>
        </p:nvSpPr>
        <p:spPr/>
        <p:txBody>
          <a:bodyPr/>
          <a:lstStyle/>
          <a:p>
            <a:r>
              <a:rPr lang="en-US" dirty="0"/>
              <a:t>Concentration of interest in top 3 brands have increased</a:t>
            </a:r>
          </a:p>
          <a:p>
            <a:pPr lvl="1"/>
            <a:r>
              <a:rPr lang="en-US" dirty="0"/>
              <a:t>Winner takes all scenario and importance of flagship brand </a:t>
            </a:r>
          </a:p>
          <a:p>
            <a:r>
              <a:rPr lang="en-US" dirty="0"/>
              <a:t>Awareness of need is potentially linked to weather</a:t>
            </a:r>
          </a:p>
          <a:p>
            <a:pPr lvl="1"/>
            <a:r>
              <a:rPr lang="en-US" dirty="0"/>
              <a:t>Marketing / advertising can take advantage of heightened need awareness during colder months, including campaign messaging </a:t>
            </a:r>
          </a:p>
          <a:p>
            <a:pPr lvl="1"/>
            <a:endParaRPr lang="en-US" dirty="0"/>
          </a:p>
        </p:txBody>
      </p:sp>
    </p:spTree>
    <p:extLst>
      <p:ext uri="{BB962C8B-B14F-4D97-AF65-F5344CB8AC3E}">
        <p14:creationId xmlns:p14="http://schemas.microsoft.com/office/powerpoint/2010/main" val="129142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National mattress search interest overview</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126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ontent Placeholder 26">
            <a:extLst>
              <a:ext uri="{FF2B5EF4-FFF2-40B4-BE49-F238E27FC236}">
                <a16:creationId xmlns:a16="http://schemas.microsoft.com/office/drawing/2014/main" id="{F1F12EAD-EF99-4A43-A34D-A16A22A711F8}"/>
              </a:ext>
            </a:extLst>
          </p:cNvPr>
          <p:cNvGraphicFramePr>
            <a:graphicFrameLocks noGrp="1"/>
          </p:cNvGraphicFramePr>
          <p:nvPr>
            <p:ph sz="half" idx="1"/>
            <p:extLst>
              <p:ext uri="{D42A27DB-BD31-4B8C-83A1-F6EECF244321}">
                <p14:modId xmlns:p14="http://schemas.microsoft.com/office/powerpoint/2010/main" val="2230453419"/>
              </p:ext>
            </p:extLst>
          </p:nvPr>
        </p:nvGraphicFramePr>
        <p:xfrm>
          <a:off x="838200" y="1412875"/>
          <a:ext cx="5181600" cy="360997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43E00F3-CBEF-8540-B974-E22F86292D9A}"/>
              </a:ext>
            </a:extLst>
          </p:cNvPr>
          <p:cNvSpPr>
            <a:spLocks noGrp="1"/>
          </p:cNvSpPr>
          <p:nvPr>
            <p:ph type="title"/>
          </p:nvPr>
        </p:nvSpPr>
        <p:spPr>
          <a:xfrm>
            <a:off x="838200" y="226226"/>
            <a:ext cx="10515600" cy="1046986"/>
          </a:xfrm>
        </p:spPr>
        <p:txBody>
          <a:bodyPr>
            <a:normAutofit/>
          </a:bodyPr>
          <a:lstStyle/>
          <a:p>
            <a:r>
              <a:rPr lang="en-US" sz="2800" b="1" dirty="0">
                <a:solidFill>
                  <a:prstClr val="black"/>
                </a:solidFill>
              </a:rPr>
              <a:t>National search interest in beds, mattresses and their brands</a:t>
            </a:r>
            <a:br>
              <a:rPr lang="en-US" sz="2800" dirty="0">
                <a:solidFill>
                  <a:prstClr val="black"/>
                </a:solidFill>
              </a:rPr>
            </a:br>
            <a:r>
              <a:rPr lang="en-US" sz="2000" dirty="0">
                <a:solidFill>
                  <a:prstClr val="black"/>
                </a:solidFill>
              </a:rPr>
              <a:t>(Search interest levels have been indexed to 2017)</a:t>
            </a:r>
            <a:endParaRPr lang="en-US" dirty="0"/>
          </a:p>
        </p:txBody>
      </p:sp>
      <p:sp>
        <p:nvSpPr>
          <p:cNvPr id="5" name="Rectangle 4">
            <a:extLst>
              <a:ext uri="{FF2B5EF4-FFF2-40B4-BE49-F238E27FC236}">
                <a16:creationId xmlns:a16="http://schemas.microsoft.com/office/drawing/2014/main" id="{9594AE4C-28D3-194B-8568-C40C547C9B09}"/>
              </a:ext>
            </a:extLst>
          </p:cNvPr>
          <p:cNvSpPr/>
          <p:nvPr/>
        </p:nvSpPr>
        <p:spPr>
          <a:xfrm>
            <a:off x="0" y="5185463"/>
            <a:ext cx="12192000" cy="16956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5C7E7E-9E10-954A-87D3-BA7ACE13DAB2}"/>
              </a:ext>
            </a:extLst>
          </p:cNvPr>
          <p:cNvSpPr txBox="1"/>
          <p:nvPr/>
        </p:nvSpPr>
        <p:spPr>
          <a:xfrm>
            <a:off x="146756" y="5283200"/>
            <a:ext cx="5873044"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Search interest has consistently increased year-on-year</a:t>
            </a:r>
          </a:p>
          <a:p>
            <a:pPr marL="285750" indent="-285750">
              <a:buFont typeface="Arial" panose="020B0604020202020204" pitchFamily="34" charset="0"/>
              <a:buChar char="•"/>
            </a:pPr>
            <a:r>
              <a:rPr lang="en-US" sz="1400" dirty="0">
                <a:solidFill>
                  <a:schemeClr val="bg1"/>
                </a:solidFill>
              </a:rPr>
              <a:t>There has been a </a:t>
            </a:r>
            <a:r>
              <a:rPr lang="en-US" sz="1400" b="1" dirty="0">
                <a:solidFill>
                  <a:schemeClr val="bg1"/>
                </a:solidFill>
              </a:rPr>
              <a:t>36%</a:t>
            </a:r>
            <a:r>
              <a:rPr lang="en-US" sz="1400" dirty="0">
                <a:solidFill>
                  <a:schemeClr val="bg1"/>
                </a:solidFill>
              </a:rPr>
              <a:t> increase over the past 5 years </a:t>
            </a:r>
            <a:r>
              <a:rPr lang="en-US" sz="1400" b="1" dirty="0">
                <a:solidFill>
                  <a:schemeClr val="bg1"/>
                </a:solidFill>
              </a:rPr>
              <a:t>(8% p.a.)</a:t>
            </a:r>
          </a:p>
          <a:p>
            <a:pPr marL="285750" indent="-285750">
              <a:buFont typeface="Arial" panose="020B0604020202020204" pitchFamily="34" charset="0"/>
              <a:buChar char="•"/>
            </a:pPr>
            <a:r>
              <a:rPr lang="en-US" sz="1400" dirty="0">
                <a:solidFill>
                  <a:schemeClr val="bg1"/>
                </a:solidFill>
              </a:rPr>
              <a:t>Over the same period, internet penetration in South Africa has increased by </a:t>
            </a:r>
            <a:r>
              <a:rPr lang="en-US" sz="1400" b="1" dirty="0">
                <a:solidFill>
                  <a:schemeClr val="bg1"/>
                </a:solidFill>
              </a:rPr>
              <a:t>12%</a:t>
            </a:r>
          </a:p>
          <a:p>
            <a:pPr marL="285750" indent="-285750">
              <a:buFont typeface="Arial" panose="020B0604020202020204" pitchFamily="34" charset="0"/>
              <a:buChar char="•"/>
            </a:pPr>
            <a:r>
              <a:rPr lang="en-US" sz="1400" dirty="0">
                <a:solidFill>
                  <a:schemeClr val="bg1"/>
                </a:solidFill>
              </a:rPr>
              <a:t>Therefore, the increased search volume is not only driven by increased internet penetration by is also due to consumers’ growing propensity to search online for mattress brands</a:t>
            </a:r>
          </a:p>
        </p:txBody>
      </p:sp>
      <p:cxnSp>
        <p:nvCxnSpPr>
          <p:cNvPr id="13" name="Straight Connector 12">
            <a:extLst>
              <a:ext uri="{FF2B5EF4-FFF2-40B4-BE49-F238E27FC236}">
                <a16:creationId xmlns:a16="http://schemas.microsoft.com/office/drawing/2014/main" id="{44C54723-BE67-484F-82A2-1CF431834398}"/>
              </a:ext>
            </a:extLst>
          </p:cNvPr>
          <p:cNvCxnSpPr>
            <a:cxnSpLocks/>
          </p:cNvCxnSpPr>
          <p:nvPr/>
        </p:nvCxnSpPr>
        <p:spPr>
          <a:xfrm>
            <a:off x="6096000" y="5283200"/>
            <a:ext cx="0" cy="14562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599A3B-604A-8F4E-BC45-2436B38CEF9F}"/>
              </a:ext>
            </a:extLst>
          </p:cNvPr>
          <p:cNvSpPr txBox="1"/>
          <p:nvPr/>
        </p:nvSpPr>
        <p:spPr>
          <a:xfrm>
            <a:off x="6242756" y="5287081"/>
            <a:ext cx="5873044" cy="138499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1400" dirty="0">
                <a:solidFill>
                  <a:schemeClr val="bg1"/>
                </a:solidFill>
              </a:rPr>
              <a:t>Bed and mattress search interest has increased faster than mattress brand interest</a:t>
            </a:r>
          </a:p>
          <a:p>
            <a:pPr marL="285750" indent="-285750">
              <a:buFont typeface="Arial" panose="020B0604020202020204" pitchFamily="34" charset="0"/>
              <a:buChar char="•"/>
            </a:pPr>
            <a:r>
              <a:rPr lang="en-US" sz="1400" dirty="0">
                <a:solidFill>
                  <a:schemeClr val="bg1"/>
                </a:solidFill>
              </a:rPr>
              <a:t>In particular, over the past 5 years search interest has increased 56%    </a:t>
            </a:r>
            <a:r>
              <a:rPr lang="en-US" sz="1400" b="1" dirty="0">
                <a:solidFill>
                  <a:schemeClr val="bg1"/>
                </a:solidFill>
              </a:rPr>
              <a:t>(12% p.a.)</a:t>
            </a:r>
          </a:p>
          <a:p>
            <a:pPr marL="285750" indent="-285750">
              <a:buFont typeface="Arial" panose="020B0604020202020204" pitchFamily="34" charset="0"/>
              <a:buChar char="•"/>
            </a:pPr>
            <a:r>
              <a:rPr lang="en-US" sz="1400" dirty="0">
                <a:solidFill>
                  <a:schemeClr val="bg1"/>
                </a:solidFill>
              </a:rPr>
              <a:t>However, bed and mattress interest decreased </a:t>
            </a:r>
            <a:r>
              <a:rPr lang="en-US" sz="1400" b="1" dirty="0">
                <a:solidFill>
                  <a:schemeClr val="bg1"/>
                </a:solidFill>
              </a:rPr>
              <a:t>(-2%) </a:t>
            </a:r>
            <a:r>
              <a:rPr lang="en-US" sz="1400" dirty="0">
                <a:solidFill>
                  <a:schemeClr val="bg1"/>
                </a:solidFill>
              </a:rPr>
              <a:t>in 2021</a:t>
            </a:r>
          </a:p>
          <a:p>
            <a:r>
              <a:rPr lang="en-US" sz="1400" dirty="0">
                <a:solidFill>
                  <a:schemeClr val="bg1"/>
                </a:solidFill>
              </a:rPr>
              <a:t> </a:t>
            </a:r>
          </a:p>
        </p:txBody>
      </p:sp>
      <p:grpSp>
        <p:nvGrpSpPr>
          <p:cNvPr id="11" name="Group 10">
            <a:extLst>
              <a:ext uri="{FF2B5EF4-FFF2-40B4-BE49-F238E27FC236}">
                <a16:creationId xmlns:a16="http://schemas.microsoft.com/office/drawing/2014/main" id="{908EE76C-6CB5-534C-80C1-8EF86E7F0202}"/>
              </a:ext>
            </a:extLst>
          </p:cNvPr>
          <p:cNvGrpSpPr/>
          <p:nvPr/>
        </p:nvGrpSpPr>
        <p:grpSpPr>
          <a:xfrm>
            <a:off x="3391152" y="1942014"/>
            <a:ext cx="610231" cy="363853"/>
            <a:chOff x="963226" y="721"/>
            <a:chExt cx="609600" cy="364752"/>
          </a:xfrm>
        </p:grpSpPr>
        <p:sp>
          <p:nvSpPr>
            <p:cNvPr id="23" name="Teardrop 22">
              <a:extLst>
                <a:ext uri="{FF2B5EF4-FFF2-40B4-BE49-F238E27FC236}">
                  <a16:creationId xmlns:a16="http://schemas.microsoft.com/office/drawing/2014/main" id="{07A5976C-0D97-6A44-AEA6-C2826CBAD83A}"/>
                </a:ext>
              </a:extLst>
            </p:cNvPr>
            <p:cNvSpPr>
              <a:spLocks noChangeAspect="1"/>
            </p:cNvSpPr>
            <p:nvPr/>
          </p:nvSpPr>
          <p:spPr>
            <a:xfrm rot="8100000">
              <a:off x="1080725" y="72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4" name="TextBox 61">
              <a:extLst>
                <a:ext uri="{FF2B5EF4-FFF2-40B4-BE49-F238E27FC236}">
                  <a16:creationId xmlns:a16="http://schemas.microsoft.com/office/drawing/2014/main" id="{01694A91-ED9D-0643-AFFC-5FE0EBDBF135}"/>
                </a:ext>
              </a:extLst>
            </p:cNvPr>
            <p:cNvSpPr txBox="1"/>
            <p:nvPr/>
          </p:nvSpPr>
          <p:spPr>
            <a:xfrm>
              <a:off x="963226" y="1166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+13%</a:t>
              </a:r>
              <a:endParaRPr lang="en-GB" sz="400"/>
            </a:p>
          </p:txBody>
        </p:sp>
      </p:grpSp>
      <p:grpSp>
        <p:nvGrpSpPr>
          <p:cNvPr id="12" name="Group 11">
            <a:extLst>
              <a:ext uri="{FF2B5EF4-FFF2-40B4-BE49-F238E27FC236}">
                <a16:creationId xmlns:a16="http://schemas.microsoft.com/office/drawing/2014/main" id="{D6EEFDA7-6C86-E044-9DC9-03AC87E14DBD}"/>
              </a:ext>
            </a:extLst>
          </p:cNvPr>
          <p:cNvGrpSpPr/>
          <p:nvPr/>
        </p:nvGrpSpPr>
        <p:grpSpPr>
          <a:xfrm>
            <a:off x="4261039" y="1855059"/>
            <a:ext cx="610231" cy="363853"/>
            <a:chOff x="1924013" y="0"/>
            <a:chExt cx="609600" cy="364752"/>
          </a:xfrm>
        </p:grpSpPr>
        <p:sp>
          <p:nvSpPr>
            <p:cNvPr id="21" name="Teardrop 20">
              <a:extLst>
                <a:ext uri="{FF2B5EF4-FFF2-40B4-BE49-F238E27FC236}">
                  <a16:creationId xmlns:a16="http://schemas.microsoft.com/office/drawing/2014/main" id="{7A052A97-82F1-F74E-AD53-4EA0719DC65D}"/>
                </a:ext>
              </a:extLst>
            </p:cNvPr>
            <p:cNvSpPr>
              <a:spLocks noChangeAspect="1"/>
            </p:cNvSpPr>
            <p:nvPr/>
          </p:nvSpPr>
          <p:spPr>
            <a:xfrm rot="8100000">
              <a:off x="2041512"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2" name="TextBox 64">
              <a:extLst>
                <a:ext uri="{FF2B5EF4-FFF2-40B4-BE49-F238E27FC236}">
                  <a16:creationId xmlns:a16="http://schemas.microsoft.com/office/drawing/2014/main" id="{30A5B472-292E-D843-9AD1-F29302C59A69}"/>
                </a:ext>
              </a:extLst>
            </p:cNvPr>
            <p:cNvSpPr txBox="1"/>
            <p:nvPr/>
          </p:nvSpPr>
          <p:spPr>
            <a:xfrm>
              <a:off x="1924013"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+4%</a:t>
              </a:r>
              <a:endParaRPr lang="en-GB" sz="400"/>
            </a:p>
          </p:txBody>
        </p:sp>
      </p:grpSp>
      <p:grpSp>
        <p:nvGrpSpPr>
          <p:cNvPr id="14" name="Group 13">
            <a:extLst>
              <a:ext uri="{FF2B5EF4-FFF2-40B4-BE49-F238E27FC236}">
                <a16:creationId xmlns:a16="http://schemas.microsoft.com/office/drawing/2014/main" id="{ED312557-6398-9D48-9E99-C07EA1A35474}"/>
              </a:ext>
            </a:extLst>
          </p:cNvPr>
          <p:cNvGrpSpPr/>
          <p:nvPr/>
        </p:nvGrpSpPr>
        <p:grpSpPr>
          <a:xfrm>
            <a:off x="5150542" y="1812678"/>
            <a:ext cx="610231" cy="368169"/>
            <a:chOff x="2902814" y="30991"/>
            <a:chExt cx="609600" cy="364752"/>
          </a:xfrm>
        </p:grpSpPr>
        <p:sp>
          <p:nvSpPr>
            <p:cNvPr id="19" name="Teardrop 18">
              <a:extLst>
                <a:ext uri="{FF2B5EF4-FFF2-40B4-BE49-F238E27FC236}">
                  <a16:creationId xmlns:a16="http://schemas.microsoft.com/office/drawing/2014/main" id="{B4D195C1-04D0-1D4F-89BB-A58AF6B660C0}"/>
                </a:ext>
              </a:extLst>
            </p:cNvPr>
            <p:cNvSpPr>
              <a:spLocks noChangeAspect="1"/>
            </p:cNvSpPr>
            <p:nvPr/>
          </p:nvSpPr>
          <p:spPr>
            <a:xfrm rot="8100000">
              <a:off x="3020313" y="30991"/>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20" name="TextBox 67">
              <a:extLst>
                <a:ext uri="{FF2B5EF4-FFF2-40B4-BE49-F238E27FC236}">
                  <a16:creationId xmlns:a16="http://schemas.microsoft.com/office/drawing/2014/main" id="{2493286D-6DD4-5944-B0DC-37F6F7AAB455}"/>
                </a:ext>
              </a:extLst>
            </p:cNvPr>
            <p:cNvSpPr txBox="1"/>
            <p:nvPr/>
          </p:nvSpPr>
          <p:spPr>
            <a:xfrm>
              <a:off x="2902814" y="41931"/>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400"/>
            </a:p>
          </p:txBody>
        </p:sp>
      </p:grpSp>
      <p:grpSp>
        <p:nvGrpSpPr>
          <p:cNvPr id="15" name="Group 14">
            <a:extLst>
              <a:ext uri="{FF2B5EF4-FFF2-40B4-BE49-F238E27FC236}">
                <a16:creationId xmlns:a16="http://schemas.microsoft.com/office/drawing/2014/main" id="{E20177B6-DB4A-A446-948B-B6D0D8550E72}"/>
              </a:ext>
            </a:extLst>
          </p:cNvPr>
          <p:cNvGrpSpPr/>
          <p:nvPr/>
        </p:nvGrpSpPr>
        <p:grpSpPr>
          <a:xfrm>
            <a:off x="2506755" y="2180748"/>
            <a:ext cx="610231" cy="363853"/>
            <a:chOff x="0" y="23772"/>
            <a:chExt cx="609600" cy="364752"/>
          </a:xfrm>
        </p:grpSpPr>
        <p:sp>
          <p:nvSpPr>
            <p:cNvPr id="16" name="Teardrop 15">
              <a:extLst>
                <a:ext uri="{FF2B5EF4-FFF2-40B4-BE49-F238E27FC236}">
                  <a16:creationId xmlns:a16="http://schemas.microsoft.com/office/drawing/2014/main" id="{15BDFEBC-4002-9041-BA0C-77AF3A7644C0}"/>
                </a:ext>
              </a:extLst>
            </p:cNvPr>
            <p:cNvSpPr>
              <a:spLocks noChangeAspect="1"/>
            </p:cNvSpPr>
            <p:nvPr/>
          </p:nvSpPr>
          <p:spPr>
            <a:xfrm rot="8100000">
              <a:off x="117499" y="23772"/>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18" name="TextBox 71">
              <a:extLst>
                <a:ext uri="{FF2B5EF4-FFF2-40B4-BE49-F238E27FC236}">
                  <a16:creationId xmlns:a16="http://schemas.microsoft.com/office/drawing/2014/main" id="{C7E69E2E-D1F1-C142-825F-5AE1241E9C91}"/>
                </a:ext>
              </a:extLst>
            </p:cNvPr>
            <p:cNvSpPr txBox="1"/>
            <p:nvPr/>
          </p:nvSpPr>
          <p:spPr>
            <a:xfrm>
              <a:off x="0" y="34712"/>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+14%</a:t>
              </a:r>
              <a:endParaRPr lang="en-GB" sz="100"/>
            </a:p>
          </p:txBody>
        </p:sp>
      </p:grpSp>
      <p:cxnSp>
        <p:nvCxnSpPr>
          <p:cNvPr id="25" name="Straight Connector 24">
            <a:extLst>
              <a:ext uri="{FF2B5EF4-FFF2-40B4-BE49-F238E27FC236}">
                <a16:creationId xmlns:a16="http://schemas.microsoft.com/office/drawing/2014/main" id="{EB4BEFCE-5C97-1F4A-99C9-7C25E01A2CE5}"/>
              </a:ext>
            </a:extLst>
          </p:cNvPr>
          <p:cNvCxnSpPr>
            <a:cxnSpLocks/>
          </p:cNvCxnSpPr>
          <p:nvPr/>
        </p:nvCxnSpPr>
        <p:spPr>
          <a:xfrm>
            <a:off x="6090356" y="1608666"/>
            <a:ext cx="5644" cy="34141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8" name="Content Placeholder 27">
            <a:extLst>
              <a:ext uri="{FF2B5EF4-FFF2-40B4-BE49-F238E27FC236}">
                <a16:creationId xmlns:a16="http://schemas.microsoft.com/office/drawing/2014/main" id="{53B01F65-7645-E748-92D1-517ACE00AA60}"/>
              </a:ext>
            </a:extLst>
          </p:cNvPr>
          <p:cNvGraphicFramePr>
            <a:graphicFrameLocks noGrp="1"/>
          </p:cNvGraphicFramePr>
          <p:nvPr>
            <p:ph sz="half" idx="2"/>
            <p:extLst>
              <p:ext uri="{D42A27DB-BD31-4B8C-83A1-F6EECF244321}">
                <p14:modId xmlns:p14="http://schemas.microsoft.com/office/powerpoint/2010/main" val="4134366406"/>
              </p:ext>
            </p:extLst>
          </p:nvPr>
        </p:nvGraphicFramePr>
        <p:xfrm>
          <a:off x="6172200" y="1412875"/>
          <a:ext cx="5181600" cy="3609975"/>
        </p:xfrm>
        <a:graphic>
          <a:graphicData uri="http://schemas.openxmlformats.org/drawingml/2006/chart">
            <c:chart xmlns:c="http://schemas.openxmlformats.org/drawingml/2006/chart" xmlns:r="http://schemas.openxmlformats.org/officeDocument/2006/relationships" r:id="rId4"/>
          </a:graphicData>
        </a:graphic>
      </p:graphicFrame>
      <p:grpSp>
        <p:nvGrpSpPr>
          <p:cNvPr id="29" name="Group 28">
            <a:extLst>
              <a:ext uri="{FF2B5EF4-FFF2-40B4-BE49-F238E27FC236}">
                <a16:creationId xmlns:a16="http://schemas.microsoft.com/office/drawing/2014/main" id="{908EE76C-6CB5-534C-80C1-8EF86E7F0202}"/>
              </a:ext>
            </a:extLst>
          </p:cNvPr>
          <p:cNvGrpSpPr/>
          <p:nvPr/>
        </p:nvGrpSpPr>
        <p:grpSpPr>
          <a:xfrm>
            <a:off x="7818171" y="2324429"/>
            <a:ext cx="610231" cy="363853"/>
            <a:chOff x="0" y="0"/>
            <a:chExt cx="609600" cy="364752"/>
          </a:xfrm>
        </p:grpSpPr>
        <p:sp>
          <p:nvSpPr>
            <p:cNvPr id="30" name="Teardrop 29">
              <a:extLst>
                <a:ext uri="{FF2B5EF4-FFF2-40B4-BE49-F238E27FC236}">
                  <a16:creationId xmlns:a16="http://schemas.microsoft.com/office/drawing/2014/main" id="{07A5976C-0D97-6A44-AEA6-C2826CBAD83A}"/>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1" name="TextBox 61">
              <a:extLst>
                <a:ext uri="{FF2B5EF4-FFF2-40B4-BE49-F238E27FC236}">
                  <a16:creationId xmlns:a16="http://schemas.microsoft.com/office/drawing/2014/main" id="{01694A91-ED9D-0643-AFFC-5FE0EBDBF135}"/>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+21%</a:t>
              </a:r>
              <a:endParaRPr lang="en-GB" sz="400"/>
            </a:p>
          </p:txBody>
        </p:sp>
      </p:grpSp>
      <p:grpSp>
        <p:nvGrpSpPr>
          <p:cNvPr id="32" name="Group 31">
            <a:extLst>
              <a:ext uri="{FF2B5EF4-FFF2-40B4-BE49-F238E27FC236}">
                <a16:creationId xmlns:a16="http://schemas.microsoft.com/office/drawing/2014/main" id="{CF0CA8A0-6643-2649-BFAD-4E53A15DD75F}"/>
              </a:ext>
            </a:extLst>
          </p:cNvPr>
          <p:cNvGrpSpPr/>
          <p:nvPr/>
        </p:nvGrpSpPr>
        <p:grpSpPr>
          <a:xfrm>
            <a:off x="8723437" y="2096813"/>
            <a:ext cx="610231" cy="363853"/>
            <a:chOff x="0" y="0"/>
            <a:chExt cx="609600" cy="364752"/>
          </a:xfrm>
        </p:grpSpPr>
        <p:sp>
          <p:nvSpPr>
            <p:cNvPr id="33" name="Teardrop 32">
              <a:extLst>
                <a:ext uri="{FF2B5EF4-FFF2-40B4-BE49-F238E27FC236}">
                  <a16:creationId xmlns:a16="http://schemas.microsoft.com/office/drawing/2014/main" id="{58561A2B-8960-4046-81C3-36FBE7A9657B}"/>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4" name="TextBox 61">
              <a:extLst>
                <a:ext uri="{FF2B5EF4-FFF2-40B4-BE49-F238E27FC236}">
                  <a16:creationId xmlns:a16="http://schemas.microsoft.com/office/drawing/2014/main" id="{ABC5AAA6-3144-F441-858A-1E921D273CB1}"/>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+12%</a:t>
              </a:r>
              <a:endParaRPr lang="en-GB" sz="400"/>
            </a:p>
          </p:txBody>
        </p:sp>
      </p:grpSp>
      <p:grpSp>
        <p:nvGrpSpPr>
          <p:cNvPr id="35" name="Group 34">
            <a:extLst>
              <a:ext uri="{FF2B5EF4-FFF2-40B4-BE49-F238E27FC236}">
                <a16:creationId xmlns:a16="http://schemas.microsoft.com/office/drawing/2014/main" id="{8BB07FD8-E81E-844A-A403-2F18F17FAA1A}"/>
              </a:ext>
            </a:extLst>
          </p:cNvPr>
          <p:cNvGrpSpPr/>
          <p:nvPr/>
        </p:nvGrpSpPr>
        <p:grpSpPr>
          <a:xfrm>
            <a:off x="9596659" y="1723142"/>
            <a:ext cx="610231" cy="363853"/>
            <a:chOff x="0" y="0"/>
            <a:chExt cx="609600" cy="364752"/>
          </a:xfrm>
        </p:grpSpPr>
        <p:sp>
          <p:nvSpPr>
            <p:cNvPr id="36" name="Teardrop 35">
              <a:extLst>
                <a:ext uri="{FF2B5EF4-FFF2-40B4-BE49-F238E27FC236}">
                  <a16:creationId xmlns:a16="http://schemas.microsoft.com/office/drawing/2014/main" id="{A5285F7B-43FD-CB4A-9D87-C70194087866}"/>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37" name="TextBox 61">
              <a:extLst>
                <a:ext uri="{FF2B5EF4-FFF2-40B4-BE49-F238E27FC236}">
                  <a16:creationId xmlns:a16="http://schemas.microsoft.com/office/drawing/2014/main" id="{A1F675BC-1ECD-A24E-A5FC-4F882636A019}"/>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+17%</a:t>
              </a:r>
              <a:endParaRPr lang="en-GB" sz="400"/>
            </a:p>
          </p:txBody>
        </p:sp>
      </p:grpSp>
      <p:grpSp>
        <p:nvGrpSpPr>
          <p:cNvPr id="38" name="Group 37">
            <a:extLst>
              <a:ext uri="{FF2B5EF4-FFF2-40B4-BE49-F238E27FC236}">
                <a16:creationId xmlns:a16="http://schemas.microsoft.com/office/drawing/2014/main" id="{84EFC29F-FEE2-5840-AA18-5CB351DC70AA}"/>
              </a:ext>
            </a:extLst>
          </p:cNvPr>
          <p:cNvGrpSpPr/>
          <p:nvPr/>
        </p:nvGrpSpPr>
        <p:grpSpPr>
          <a:xfrm>
            <a:off x="10475229" y="1767054"/>
            <a:ext cx="610231" cy="363853"/>
            <a:chOff x="0" y="0"/>
            <a:chExt cx="609600" cy="364752"/>
          </a:xfrm>
        </p:grpSpPr>
        <p:sp>
          <p:nvSpPr>
            <p:cNvPr id="39" name="Teardrop 38">
              <a:extLst>
                <a:ext uri="{FF2B5EF4-FFF2-40B4-BE49-F238E27FC236}">
                  <a16:creationId xmlns:a16="http://schemas.microsoft.com/office/drawing/2014/main" id="{75A0AF2F-A45C-1F45-906D-DAD4A2305BCB}"/>
                </a:ext>
              </a:extLst>
            </p:cNvPr>
            <p:cNvSpPr>
              <a:spLocks noChangeAspect="1"/>
            </p:cNvSpPr>
            <p:nvPr/>
          </p:nvSpPr>
          <p:spPr>
            <a:xfrm rot="8100000">
              <a:off x="117499" y="0"/>
              <a:ext cx="365145" cy="364752"/>
            </a:xfrm>
            <a:prstGeom prst="teardrop">
              <a:avLst/>
            </a:prstGeom>
            <a:no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40" name="TextBox 61">
              <a:extLst>
                <a:ext uri="{FF2B5EF4-FFF2-40B4-BE49-F238E27FC236}">
                  <a16:creationId xmlns:a16="http://schemas.microsoft.com/office/drawing/2014/main" id="{F8153156-C0BB-C643-B3C2-1F8A928F4D63}"/>
                </a:ext>
              </a:extLst>
            </p:cNvPr>
            <p:cNvSpPr txBox="1"/>
            <p:nvPr/>
          </p:nvSpPr>
          <p:spPr>
            <a:xfrm>
              <a:off x="0" y="10940"/>
              <a:ext cx="609600" cy="3043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0" i="0" u="none" strike="noStrike">
                  <a:solidFill>
                    <a:srgbClr val="000000"/>
                  </a:solidFill>
                  <a:latin typeface="Calibri"/>
                  <a:cs typeface="Calibri"/>
                </a:rPr>
                <a:t>-2%</a:t>
              </a:r>
              <a:endParaRPr lang="en-GB" sz="400"/>
            </a:p>
          </p:txBody>
        </p:sp>
      </p:grpSp>
    </p:spTree>
    <p:extLst>
      <p:ext uri="{BB962C8B-B14F-4D97-AF65-F5344CB8AC3E}">
        <p14:creationId xmlns:p14="http://schemas.microsoft.com/office/powerpoint/2010/main" val="231008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CB2D-9B9A-5344-88E4-E5CA24A7ACF3}"/>
              </a:ext>
            </a:extLst>
          </p:cNvPr>
          <p:cNvSpPr>
            <a:spLocks noGrp="1"/>
          </p:cNvSpPr>
          <p:nvPr>
            <p:ph type="ctrTitle"/>
          </p:nvPr>
        </p:nvSpPr>
        <p:spPr/>
        <p:txBody>
          <a:bodyPr/>
          <a:lstStyle/>
          <a:p>
            <a:r>
              <a:rPr lang="en-US" dirty="0"/>
              <a:t>Bravo vs. competitors</a:t>
            </a:r>
          </a:p>
        </p:txBody>
      </p:sp>
      <p:sp>
        <p:nvSpPr>
          <p:cNvPr id="3" name="Subtitle 2">
            <a:extLst>
              <a:ext uri="{FF2B5EF4-FFF2-40B4-BE49-F238E27FC236}">
                <a16:creationId xmlns:a16="http://schemas.microsoft.com/office/drawing/2014/main" id="{B8B99DA8-CB0F-3D42-AECF-C080D365E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94150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3374</TotalTime>
  <Words>3831</Words>
  <Application>Microsoft Macintosh PowerPoint</Application>
  <PresentationFormat>Widescreen</PresentationFormat>
  <Paragraphs>608</Paragraphs>
  <Slides>36</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Roboto</vt:lpstr>
      <vt:lpstr>Roboto Light</vt:lpstr>
      <vt:lpstr>Roboto Medium</vt:lpstr>
      <vt:lpstr>Office Theme</vt:lpstr>
      <vt:lpstr>Bravo’s search interest performance in South Africa</vt:lpstr>
      <vt:lpstr>Checklist</vt:lpstr>
      <vt:lpstr>Executive summary</vt:lpstr>
      <vt:lpstr>Potential questions</vt:lpstr>
      <vt:lpstr>Data Limitations</vt:lpstr>
      <vt:lpstr>Strategic Insights</vt:lpstr>
      <vt:lpstr>National mattress search interest overview</vt:lpstr>
      <vt:lpstr>National search interest in beds, mattresses and their brands (Search interest levels have been indexed to 2017)</vt:lpstr>
      <vt:lpstr>Bravo vs. competitors</vt:lpstr>
      <vt:lpstr>Bravo vs. competitors search interest (Search interest levels have been indexed to 2017 for both Bravo and their competitors)</vt:lpstr>
      <vt:lpstr>Analysis by brand</vt:lpstr>
      <vt:lpstr>Overview of mattress brand search interest (2021)</vt:lpstr>
      <vt:lpstr>Interest in popular brands (Search interest levels expressed as a proportion of Sealy’s interest in 2021)</vt:lpstr>
      <vt:lpstr>Share of interest in popular brands</vt:lpstr>
      <vt:lpstr>Search interest in Bravo brands over time (Brand interest levels have been indexed to 2017)</vt:lpstr>
      <vt:lpstr>Search interest in competitor brands  (Brand interest levels have been indexed to their 2017 levels)</vt:lpstr>
      <vt:lpstr>Proportion of search interest within Bravo’s and competitors’ brands</vt:lpstr>
      <vt:lpstr>Analysis by brand and province</vt:lpstr>
      <vt:lpstr>Provincial search interest in mattress brands (Search interest levels have been indexed to 2017 for each province)</vt:lpstr>
      <vt:lpstr>Bravo vs. competitors search interest by province (Search interest levels have been indexed to 2017 for each province)</vt:lpstr>
      <vt:lpstr>Share of search interest across top and *notable brands Gauteng and Kwa-Zulu Natal</vt:lpstr>
      <vt:lpstr>Share of search interest across top and *notable brands Western Cape and Eastern cape</vt:lpstr>
      <vt:lpstr>Sealy deep dive</vt:lpstr>
      <vt:lpstr>Sealy Posturepedic search vs. all other Sealy search interest (Interest levels have been indexed to 2017 levels)</vt:lpstr>
      <vt:lpstr>Time analysis</vt:lpstr>
      <vt:lpstr>Monthly mattress brand search interest (Interest levels have been indexed to November 2020)</vt:lpstr>
      <vt:lpstr>Average monthly mattress brand search interest (Interest levels are relative to average monthly interest)</vt:lpstr>
      <vt:lpstr>Furniture stores</vt:lpstr>
      <vt:lpstr>Overview of furniture and bed store search interest (2021)</vt:lpstr>
      <vt:lpstr>National search interest in furniture stores and bed stores (Interest levels have been indexed to 2017 levels)</vt:lpstr>
      <vt:lpstr>Search interest market share for bed and furniture stores (…</vt:lpstr>
      <vt:lpstr>Provincial search interest in furniture stores and bed stores (Interest levels have been indexed to 2017 levels)</vt:lpstr>
      <vt:lpstr>Generic section on mattress and beds interest</vt:lpstr>
      <vt:lpstr>Appendix</vt:lpstr>
      <vt:lpstr>Monthly temperature patterns in major South African cities (Interest levels have been indexed to November 2020)</vt:lpstr>
      <vt:lpstr>Black Friday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Dobson</dc:creator>
  <cp:lastModifiedBy>Timothy Dobson</cp:lastModifiedBy>
  <cp:revision>44</cp:revision>
  <dcterms:created xsi:type="dcterms:W3CDTF">2022-01-09T10:08:08Z</dcterms:created>
  <dcterms:modified xsi:type="dcterms:W3CDTF">2022-01-24T19:48:52Z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etDate">
    <vt:lpwstr>2022-01-10T05:45:33Z</vt:lpwstr>
  </property>
  <property fmtid="{D5CDD505-2E9C-101B-9397-08002B2CF9AE}" pid="4" name="MSIP_Label_e3a8a6ec-262f-4cc0-befe-9b4753855296_Method">
    <vt:lpwstr>Privileged</vt:lpwstr>
  </property>
  <property fmtid="{D5CDD505-2E9C-101B-9397-08002B2CF9AE}" pid="5" name="MSIP_Label_e3a8a6ec-262f-4cc0-befe-9b4753855296_Name">
    <vt:lpwstr>e3a8a6ec-262f-4cc0-befe-9b4753855296</vt:lpwstr>
  </property>
  <property fmtid="{D5CDD505-2E9C-101B-9397-08002B2CF9AE}" pid="6" name="MSIP_Label_e3a8a6ec-262f-4cc0-befe-9b4753855296_SiteId">
    <vt:lpwstr>6cf6dc61-aaec-4d60-8dd0-2007ec95b05e</vt:lpwstr>
  </property>
  <property fmtid="{D5CDD505-2E9C-101B-9397-08002B2CF9AE}" pid="7" name="MSIP_Label_e3a8a6ec-262f-4cc0-befe-9b4753855296_ActionId">
    <vt:lpwstr>9c63c536-f6f9-4fc0-b2c2-76ed0df26332</vt:lpwstr>
  </property>
  <property fmtid="{D5CDD505-2E9C-101B-9397-08002B2CF9AE}" pid="8" name="MSIP_Label_e3a8a6ec-262f-4cc0-befe-9b4753855296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Confidential</vt:lpwstr>
  </property>
</Properties>
</file>