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1.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2.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3.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4.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5.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16.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19.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20.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21.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22.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23.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notesSlides/notesSlide24.xml" ContentType="application/vnd.openxmlformats-officedocument.presentationml.notesSl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25.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notesSlides/notesSlide26.xml" ContentType="application/vnd.openxmlformats-officedocument.presentationml.notesSl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notesSlides/notesSlide27.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notesSlides/notesSlide28.xml" ContentType="application/vnd.openxmlformats-officedocument.presentationml.notesSl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notesSlides/notesSlide29.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notesSlides/notesSlide30.xml" ContentType="application/vnd.openxmlformats-officedocument.presentationml.notesSlid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notesSlides/notesSlide31.xml" ContentType="application/vnd.openxmlformats-officedocument.presentationml.notesSlid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notesSlides/notesSlide32.xml" ContentType="application/vnd.openxmlformats-officedocument.presentationml.notesSlid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notesSlides/notesSlide33.xml" ContentType="application/vnd.openxmlformats-officedocument.presentationml.notesSlid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93" r:id="rId2"/>
    <p:sldId id="323" r:id="rId3"/>
    <p:sldId id="292" r:id="rId4"/>
    <p:sldId id="299" r:id="rId5"/>
    <p:sldId id="300" r:id="rId6"/>
    <p:sldId id="320" r:id="rId7"/>
    <p:sldId id="267" r:id="rId8"/>
    <p:sldId id="303" r:id="rId9"/>
    <p:sldId id="268" r:id="rId10"/>
    <p:sldId id="306" r:id="rId11"/>
    <p:sldId id="269" r:id="rId12"/>
    <p:sldId id="274" r:id="rId13"/>
    <p:sldId id="313" r:id="rId14"/>
    <p:sldId id="319" r:id="rId15"/>
    <p:sldId id="324" r:id="rId16"/>
    <p:sldId id="321" r:id="rId17"/>
    <p:sldId id="325" r:id="rId18"/>
    <p:sldId id="282" r:id="rId19"/>
    <p:sldId id="305" r:id="rId20"/>
    <p:sldId id="307" r:id="rId21"/>
    <p:sldId id="317" r:id="rId22"/>
    <p:sldId id="318" r:id="rId23"/>
    <p:sldId id="272" r:id="rId24"/>
    <p:sldId id="314" r:id="rId25"/>
    <p:sldId id="286" r:id="rId26"/>
    <p:sldId id="308" r:id="rId27"/>
    <p:sldId id="309" r:id="rId28"/>
    <p:sldId id="270" r:id="rId29"/>
    <p:sldId id="328" r:id="rId30"/>
    <p:sldId id="327" r:id="rId31"/>
    <p:sldId id="295" r:id="rId32"/>
    <p:sldId id="329" r:id="rId33"/>
    <p:sldId id="296" r:id="rId34"/>
    <p:sldId id="304" r:id="rId35"/>
    <p:sldId id="326" r:id="rId36"/>
    <p:sldId id="312" r:id="rId37"/>
    <p:sldId id="310" r:id="rId38"/>
    <p:sldId id="261" r:id="rId39"/>
    <p:sldId id="264" r:id="rId40"/>
    <p:sldId id="262" r:id="rId41"/>
    <p:sldId id="266" r:id="rId42"/>
    <p:sldId id="284" r:id="rId43"/>
    <p:sldId id="285" r:id="rId44"/>
    <p:sldId id="287" r:id="rId45"/>
    <p:sldId id="279" r:id="rId46"/>
    <p:sldId id="283" r:id="rId47"/>
    <p:sldId id="275" r:id="rId48"/>
    <p:sldId id="290" r:id="rId49"/>
    <p:sldId id="291" r:id="rId50"/>
    <p:sldId id="280" r:id="rId51"/>
    <p:sldId id="281" r:id="rId52"/>
    <p:sldId id="276" r:id="rId53"/>
    <p:sldId id="315" r:id="rId54"/>
    <p:sldId id="297" r:id="rId55"/>
    <p:sldId id="29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a:srgbClr val="747474"/>
    <a:srgbClr val="43B5C5"/>
    <a:srgbClr val="3F6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6"/>
    <p:restoredTop sz="77455"/>
  </p:normalViewPr>
  <p:slideViewPr>
    <p:cSldViewPr snapToGrid="0" snapToObjects="1" showGuides="1">
      <p:cViewPr>
        <p:scale>
          <a:sx n="113" d="100"/>
          <a:sy n="113" d="100"/>
        </p:scale>
        <p:origin x="137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7.xml"/><Relationship Id="rId1" Type="http://schemas.microsoft.com/office/2011/relationships/chartStyle" Target="style57.xml"/></Relationships>
</file>

<file path=ppt/charts/_rels/chart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Users/timothydobson/work/repos/matress/bravo.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national search interest in mattress brands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'0_matress_brand_index_interest'!$Q$6:$U$6</c:f>
              <c:numCache>
                <c:formatCode>General</c:formatCode>
                <c:ptCount val="5"/>
                <c:pt idx="0">
                  <c:v>2017</c:v>
                </c:pt>
                <c:pt idx="1">
                  <c:v>2018</c:v>
                </c:pt>
                <c:pt idx="2">
                  <c:v>2019</c:v>
                </c:pt>
                <c:pt idx="3">
                  <c:v>2020</c:v>
                </c:pt>
                <c:pt idx="4">
                  <c:v>2021</c:v>
                </c:pt>
              </c:numCache>
            </c:numRef>
          </c:cat>
          <c:val>
            <c:numRef>
              <c:f>'0_matress_brand_index_interest'!$Q$7:$U$7</c:f>
              <c:numCache>
                <c:formatCode>0.00</c:formatCode>
                <c:ptCount val="5"/>
                <c:pt idx="0">
                  <c:v>1</c:v>
                </c:pt>
                <c:pt idx="1">
                  <c:v>1.1407991301984199</c:v>
                </c:pt>
                <c:pt idx="2">
                  <c:v>1.2881217722207099</c:v>
                </c:pt>
                <c:pt idx="3">
                  <c:v>1.34166893177493</c:v>
                </c:pt>
                <c:pt idx="4">
                  <c:v>1.3647730361511199</c:v>
                </c:pt>
              </c:numCache>
            </c:numRef>
          </c:val>
          <c:extLst>
            <c:ext xmlns:c16="http://schemas.microsoft.com/office/drawing/2014/chart" uri="{C3380CC4-5D6E-409C-BE32-E72D297353CC}">
              <c16:uniqueId val="{00000000-D8F2-A64E-9C48-032FCC66B4BF}"/>
            </c:ext>
          </c:extLst>
        </c:ser>
        <c:dLbls>
          <c:dLblPos val="inEnd"/>
          <c:showLegendKey val="0"/>
          <c:showVal val="1"/>
          <c:showCatName val="0"/>
          <c:showSerName val="0"/>
          <c:showPercent val="0"/>
          <c:showBubbleSize val="0"/>
        </c:dLbls>
        <c:gapWidth val="165"/>
        <c:overlap val="-27"/>
        <c:axId val="1277484063"/>
        <c:axId val="773061055"/>
      </c:barChart>
      <c:catAx>
        <c:axId val="127748406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73061055"/>
        <c:crosses val="autoZero"/>
        <c:auto val="1"/>
        <c:lblAlgn val="ctr"/>
        <c:lblOffset val="100"/>
        <c:noMultiLvlLbl val="0"/>
      </c:catAx>
      <c:valAx>
        <c:axId val="77306105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774840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Proportion of Bravo's search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manualLayout>
          <c:layoutTarget val="inner"/>
          <c:xMode val="edge"/>
          <c:yMode val="edge"/>
          <c:x val="0.12167693088368801"/>
          <c:y val="0.15832639634582329"/>
          <c:w val="0.85633506383289493"/>
          <c:h val="0.65889301262646482"/>
        </c:manualLayout>
      </c:layout>
      <c:barChart>
        <c:barDir val="col"/>
        <c:grouping val="percentStacked"/>
        <c:varyColors val="0"/>
        <c:ser>
          <c:idx val="0"/>
          <c:order val="0"/>
          <c:tx>
            <c:strRef>
              <c:f>'1_benchmark'!$W$82</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'1_benchmark'!$X$81:$AB$81</c:f>
              <c:numCache>
                <c:formatCode>General</c:formatCode>
                <c:ptCount val="5"/>
                <c:pt idx="0">
                  <c:v>2017</c:v>
                </c:pt>
                <c:pt idx="1">
                  <c:v>2018</c:v>
                </c:pt>
                <c:pt idx="2">
                  <c:v>2019</c:v>
                </c:pt>
                <c:pt idx="3">
                  <c:v>2020</c:v>
                </c:pt>
                <c:pt idx="4">
                  <c:v>2021</c:v>
                </c:pt>
              </c:numCache>
            </c:numRef>
          </c:cat>
          <c:val>
            <c:numRef>
              <c:f>'1_benchmark'!$X$82:$AB$82</c:f>
              <c:numCache>
                <c:formatCode>0%</c:formatCode>
                <c:ptCount val="5"/>
                <c:pt idx="0">
                  <c:v>0.74529780564263326</c:v>
                </c:pt>
                <c:pt idx="1">
                  <c:v>0.759493670886076</c:v>
                </c:pt>
                <c:pt idx="2">
                  <c:v>0.78155339805825241</c:v>
                </c:pt>
                <c:pt idx="3">
                  <c:v>0.76310272536687629</c:v>
                </c:pt>
                <c:pt idx="4">
                  <c:v>0.77728830151737638</c:v>
                </c:pt>
              </c:numCache>
            </c:numRef>
          </c:val>
          <c:extLst>
            <c:ext xmlns:c16="http://schemas.microsoft.com/office/drawing/2014/chart" uri="{C3380CC4-5D6E-409C-BE32-E72D297353CC}">
              <c16:uniqueId val="{00000000-1B8B-D749-AEF2-3C016D08AC79}"/>
            </c:ext>
          </c:extLst>
        </c:ser>
        <c:ser>
          <c:idx val="1"/>
          <c:order val="1"/>
          <c:tx>
            <c:strRef>
              <c:f>'1_benchmark'!$W$83</c:f>
              <c:strCache>
                <c:ptCount val="1"/>
                <c:pt idx="0">
                  <c:v>Edblo</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'1_benchmark'!$X$81:$AB$81</c:f>
              <c:numCache>
                <c:formatCode>General</c:formatCode>
                <c:ptCount val="5"/>
                <c:pt idx="0">
                  <c:v>2017</c:v>
                </c:pt>
                <c:pt idx="1">
                  <c:v>2018</c:v>
                </c:pt>
                <c:pt idx="2">
                  <c:v>2019</c:v>
                </c:pt>
                <c:pt idx="3">
                  <c:v>2020</c:v>
                </c:pt>
                <c:pt idx="4">
                  <c:v>2021</c:v>
                </c:pt>
              </c:numCache>
            </c:numRef>
          </c:cat>
          <c:val>
            <c:numRef>
              <c:f>'1_benchmark'!$X$83:$AB$83</c:f>
              <c:numCache>
                <c:formatCode>0%</c:formatCode>
                <c:ptCount val="5"/>
                <c:pt idx="0">
                  <c:v>0.12147335423197492</c:v>
                </c:pt>
                <c:pt idx="1">
                  <c:v>0.13431786216596342</c:v>
                </c:pt>
                <c:pt idx="2">
                  <c:v>0.10315533980582524</c:v>
                </c:pt>
                <c:pt idx="3">
                  <c:v>0.11373165618448637</c:v>
                </c:pt>
                <c:pt idx="4">
                  <c:v>9.9853157121879588E-2</c:v>
                </c:pt>
              </c:numCache>
            </c:numRef>
          </c:val>
          <c:extLst>
            <c:ext xmlns:c16="http://schemas.microsoft.com/office/drawing/2014/chart" uri="{C3380CC4-5D6E-409C-BE32-E72D297353CC}">
              <c16:uniqueId val="{00000001-1B8B-D749-AEF2-3C016D08AC79}"/>
            </c:ext>
          </c:extLst>
        </c:ser>
        <c:ser>
          <c:idx val="2"/>
          <c:order val="2"/>
          <c:tx>
            <c:strRef>
              <c:f>'1_benchmark'!$W$84</c:f>
              <c:strCache>
                <c:ptCount val="1"/>
                <c:pt idx="0">
                  <c:v>Slumberland</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'1_benchmark'!$X$81:$AB$81</c:f>
              <c:numCache>
                <c:formatCode>General</c:formatCode>
                <c:ptCount val="5"/>
                <c:pt idx="0">
                  <c:v>2017</c:v>
                </c:pt>
                <c:pt idx="1">
                  <c:v>2018</c:v>
                </c:pt>
                <c:pt idx="2">
                  <c:v>2019</c:v>
                </c:pt>
                <c:pt idx="3">
                  <c:v>2020</c:v>
                </c:pt>
                <c:pt idx="4">
                  <c:v>2021</c:v>
                </c:pt>
              </c:numCache>
            </c:numRef>
          </c:cat>
          <c:val>
            <c:numRef>
              <c:f>'1_benchmark'!$X$84:$AB$84</c:f>
              <c:numCache>
                <c:formatCode>0%</c:formatCode>
                <c:ptCount val="5"/>
                <c:pt idx="0">
                  <c:v>6.1912225705329151E-2</c:v>
                </c:pt>
                <c:pt idx="1">
                  <c:v>3.1645569620253167E-2</c:v>
                </c:pt>
                <c:pt idx="2">
                  <c:v>6.4320388349514562E-2</c:v>
                </c:pt>
                <c:pt idx="3">
                  <c:v>4.40251572327044E-2</c:v>
                </c:pt>
                <c:pt idx="4">
                  <c:v>7.586882036221243E-2</c:v>
                </c:pt>
              </c:numCache>
            </c:numRef>
          </c:val>
          <c:extLst>
            <c:ext xmlns:c16="http://schemas.microsoft.com/office/drawing/2014/chart" uri="{C3380CC4-5D6E-409C-BE32-E72D297353CC}">
              <c16:uniqueId val="{00000002-1B8B-D749-AEF2-3C016D08AC79}"/>
            </c:ext>
          </c:extLst>
        </c:ser>
        <c:ser>
          <c:idx val="3"/>
          <c:order val="3"/>
          <c:tx>
            <c:strRef>
              <c:f>'1_benchmark'!$W$85</c:f>
              <c:strCache>
                <c:ptCount val="1"/>
                <c:pt idx="0">
                  <c:v>King Koil</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'1_benchmark'!$X$81:$AB$81</c:f>
              <c:numCache>
                <c:formatCode>General</c:formatCode>
                <c:ptCount val="5"/>
                <c:pt idx="0">
                  <c:v>2017</c:v>
                </c:pt>
                <c:pt idx="1">
                  <c:v>2018</c:v>
                </c:pt>
                <c:pt idx="2">
                  <c:v>2019</c:v>
                </c:pt>
                <c:pt idx="3">
                  <c:v>2020</c:v>
                </c:pt>
                <c:pt idx="4">
                  <c:v>2021</c:v>
                </c:pt>
              </c:numCache>
            </c:numRef>
          </c:cat>
          <c:val>
            <c:numRef>
              <c:f>'1_benchmark'!$X$85:$AB$85</c:f>
              <c:numCache>
                <c:formatCode>0%</c:formatCode>
                <c:ptCount val="5"/>
                <c:pt idx="0">
                  <c:v>7.1316614420062693E-2</c:v>
                </c:pt>
                <c:pt idx="1">
                  <c:v>7.4542897327707455E-2</c:v>
                </c:pt>
                <c:pt idx="2">
                  <c:v>5.0970873786407765E-2</c:v>
                </c:pt>
                <c:pt idx="3">
                  <c:v>7.914046121593292E-2</c:v>
                </c:pt>
                <c:pt idx="4">
                  <c:v>4.6989720998531569E-2</c:v>
                </c:pt>
              </c:numCache>
            </c:numRef>
          </c:val>
          <c:extLst>
            <c:ext xmlns:c16="http://schemas.microsoft.com/office/drawing/2014/chart" uri="{C3380CC4-5D6E-409C-BE32-E72D297353CC}">
              <c16:uniqueId val="{00000003-1B8B-D749-AEF2-3C016D08AC79}"/>
            </c:ext>
          </c:extLst>
        </c:ser>
        <c:dLbls>
          <c:dLblPos val="ctr"/>
          <c:showLegendKey val="0"/>
          <c:showVal val="1"/>
          <c:showCatName val="0"/>
          <c:showSerName val="0"/>
          <c:showPercent val="0"/>
          <c:showBubbleSize val="0"/>
        </c:dLbls>
        <c:gapWidth val="150"/>
        <c:overlap val="100"/>
        <c:axId val="461558239"/>
        <c:axId val="461559887"/>
      </c:barChart>
      <c:catAx>
        <c:axId val="46155823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61559887"/>
        <c:crosses val="autoZero"/>
        <c:auto val="1"/>
        <c:lblAlgn val="ctr"/>
        <c:lblOffset val="100"/>
        <c:noMultiLvlLbl val="0"/>
      </c:catAx>
      <c:valAx>
        <c:axId val="461559887"/>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Proportion of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61558239"/>
        <c:crosses val="autoZero"/>
        <c:crossBetween val="between"/>
        <c:majorUnit val="0.25"/>
      </c:valAx>
      <c:spPr>
        <a:noFill/>
        <a:ln w="25400">
          <a:noFill/>
        </a:ln>
        <a:effectLst/>
      </c:spPr>
    </c:plotArea>
    <c:legend>
      <c:legendPos val="b"/>
      <c:layout>
        <c:manualLayout>
          <c:xMode val="edge"/>
          <c:yMode val="edge"/>
          <c:x val="0.27287303430065868"/>
          <c:y val="0.89009202486225991"/>
          <c:w val="0.45425377400422823"/>
          <c:h val="0.10990797513774013"/>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dirty="0"/>
              <a:t>Provincial search interest share (2021)</a:t>
            </a:r>
          </a:p>
        </c:rich>
      </c:tx>
      <c:layout>
        <c:manualLayout>
          <c:xMode val="edge"/>
          <c:yMode val="edge"/>
          <c:x val="0.24354157017137565"/>
          <c:y val="2.1108179419525065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spPr>
            <a:ln w="3175">
              <a:solidFill>
                <a:schemeClr val="bg1"/>
              </a:solidFill>
            </a:ln>
          </c:spPr>
          <c:dPt>
            <c:idx val="0"/>
            <c:bubble3D val="0"/>
            <c:spPr>
              <a:solidFill>
                <a:srgbClr val="3F68AD"/>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1-D671-2E40-9165-A767B3801A07}"/>
              </c:ext>
            </c:extLst>
          </c:dPt>
          <c:dPt>
            <c:idx val="1"/>
            <c:bubble3D val="0"/>
            <c:spPr>
              <a:solidFill>
                <a:srgbClr val="44B5C5"/>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3-D671-2E40-9165-A767B3801A07}"/>
              </c:ext>
            </c:extLst>
          </c:dPt>
          <c:dPt>
            <c:idx val="2"/>
            <c:bubble3D val="0"/>
            <c:spPr>
              <a:solidFill>
                <a:srgbClr val="3CD6A3"/>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5-D671-2E40-9165-A767B3801A07}"/>
              </c:ext>
            </c:extLst>
          </c:dPt>
          <c:dPt>
            <c:idx val="3"/>
            <c:bubble3D val="0"/>
            <c:spPr>
              <a:solidFill>
                <a:srgbClr val="80DE7D"/>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7-D671-2E40-9165-A767B3801A07}"/>
              </c:ext>
            </c:extLst>
          </c:dPt>
          <c:dPt>
            <c:idx val="4"/>
            <c:bubble3D val="0"/>
            <c:spPr>
              <a:solidFill>
                <a:srgbClr val="EACC77"/>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9-D671-2E40-9165-A767B3801A07}"/>
              </c:ext>
            </c:extLst>
          </c:dPt>
          <c:dPt>
            <c:idx val="5"/>
            <c:bubble3D val="0"/>
            <c:spPr>
              <a:solidFill>
                <a:srgbClr val="F09C47"/>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B-D671-2E40-9165-A767B3801A07}"/>
              </c:ext>
            </c:extLst>
          </c:dPt>
          <c:dPt>
            <c:idx val="6"/>
            <c:bubble3D val="0"/>
            <c:spPr>
              <a:solidFill>
                <a:srgbClr val="F06347"/>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D-D671-2E40-9165-A767B3801A07}"/>
              </c:ext>
            </c:extLst>
          </c:dPt>
          <c:dPt>
            <c:idx val="7"/>
            <c:bubble3D val="0"/>
            <c:spPr>
              <a:solidFill>
                <a:srgbClr val="C96378"/>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F-D671-2E40-9165-A767B3801A07}"/>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'0_matress_brand_index_interest'!$S$121:$S$128</c:f>
              <c:strCache>
                <c:ptCount val="8"/>
                <c:pt idx="0">
                  <c:v>Gauteng</c:v>
                </c:pt>
                <c:pt idx="1">
                  <c:v>KwaZulu-Natal</c:v>
                </c:pt>
                <c:pt idx="2">
                  <c:v>Western Cape</c:v>
                </c:pt>
                <c:pt idx="3">
                  <c:v>Eastern Cape</c:v>
                </c:pt>
                <c:pt idx="4">
                  <c:v>Limpopo</c:v>
                </c:pt>
                <c:pt idx="5">
                  <c:v>Free State</c:v>
                </c:pt>
                <c:pt idx="6">
                  <c:v>Mpumalanga</c:v>
                </c:pt>
                <c:pt idx="7">
                  <c:v>North West</c:v>
                </c:pt>
              </c:strCache>
            </c:strRef>
          </c:cat>
          <c:val>
            <c:numRef>
              <c:f>'0_matress_brand_index_interest'!$T$121:$T$128</c:f>
              <c:numCache>
                <c:formatCode>0%</c:formatCode>
                <c:ptCount val="8"/>
                <c:pt idx="0">
                  <c:v>0.39749694749694697</c:v>
                </c:pt>
                <c:pt idx="1">
                  <c:v>0.22094017094016999</c:v>
                </c:pt>
                <c:pt idx="2">
                  <c:v>0.19065934065934001</c:v>
                </c:pt>
                <c:pt idx="3">
                  <c:v>7.7289377289377195E-2</c:v>
                </c:pt>
                <c:pt idx="4">
                  <c:v>4.4932844932844898E-2</c:v>
                </c:pt>
                <c:pt idx="5">
                  <c:v>2.77777777777777E-2</c:v>
                </c:pt>
                <c:pt idx="6">
                  <c:v>2.58852258852258E-2</c:v>
                </c:pt>
                <c:pt idx="7">
                  <c:v>1.5018315018315E-2</c:v>
                </c:pt>
              </c:numCache>
            </c:numRef>
          </c:val>
          <c:extLst>
            <c:ext xmlns:c16="http://schemas.microsoft.com/office/drawing/2014/chart" uri="{C3380CC4-5D6E-409C-BE32-E72D297353CC}">
              <c16:uniqueId val="{00000010-D671-2E40-9165-A767B3801A07}"/>
            </c:ext>
          </c:extLst>
        </c:ser>
        <c:dLbls>
          <c:dLblPos val="ctr"/>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Provincial search interest over</a:t>
            </a:r>
            <a:r>
              <a:rPr lang="en-GB" baseline="0"/>
              <a:t> time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'0_matress_brand_index_interest'!$U$136</c:f>
              <c:strCache>
                <c:ptCount val="1"/>
                <c:pt idx="0">
                  <c:v>Gauteng</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'0_matress_brand_index_interest'!$V$136:$Z$136</c:f>
              <c:numCache>
                <c:formatCode>0.00</c:formatCode>
                <c:ptCount val="5"/>
                <c:pt idx="0">
                  <c:v>1</c:v>
                </c:pt>
                <c:pt idx="1">
                  <c:v>1.1145552560646901</c:v>
                </c:pt>
                <c:pt idx="2">
                  <c:v>1.2412398921832799</c:v>
                </c:pt>
                <c:pt idx="3">
                  <c:v>1.4624887690925401</c:v>
                </c:pt>
                <c:pt idx="4">
                  <c:v>1.46698113207547</c:v>
                </c:pt>
              </c:numCache>
            </c:numRef>
          </c:val>
          <c:smooth val="0"/>
          <c:extLst>
            <c:ext xmlns:c16="http://schemas.microsoft.com/office/drawing/2014/chart" uri="{C3380CC4-5D6E-409C-BE32-E72D297353CC}">
              <c16:uniqueId val="{00000000-EE46-C748-AC11-BA5410F4F57A}"/>
            </c:ext>
          </c:extLst>
        </c:ser>
        <c:ser>
          <c:idx val="1"/>
          <c:order val="1"/>
          <c:tx>
            <c:strRef>
              <c:f>'0_matress_brand_index_interest'!$U$137</c:f>
              <c:strCache>
                <c:ptCount val="1"/>
                <c:pt idx="0">
                  <c:v>KwaZulu-Natal</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'0_matress_brand_index_interest'!$V$137:$Z$137</c:f>
              <c:numCache>
                <c:formatCode>0.00</c:formatCode>
                <c:ptCount val="5"/>
                <c:pt idx="0">
                  <c:v>1</c:v>
                </c:pt>
                <c:pt idx="1">
                  <c:v>1.74968944099378</c:v>
                </c:pt>
                <c:pt idx="2">
                  <c:v>1.64720496894409</c:v>
                </c:pt>
                <c:pt idx="3">
                  <c:v>2.2478260869565201</c:v>
                </c:pt>
                <c:pt idx="4">
                  <c:v>2.1118012422360199</c:v>
                </c:pt>
              </c:numCache>
            </c:numRef>
          </c:val>
          <c:smooth val="0"/>
          <c:extLst>
            <c:ext xmlns:c16="http://schemas.microsoft.com/office/drawing/2014/chart" uri="{C3380CC4-5D6E-409C-BE32-E72D297353CC}">
              <c16:uniqueId val="{00000001-EE46-C748-AC11-BA5410F4F57A}"/>
            </c:ext>
          </c:extLst>
        </c:ser>
        <c:ser>
          <c:idx val="2"/>
          <c:order val="2"/>
          <c:tx>
            <c:strRef>
              <c:f>'0_matress_brand_index_interest'!$U$138</c:f>
              <c:strCache>
                <c:ptCount val="1"/>
                <c:pt idx="0">
                  <c:v>Western Cape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'0_matress_brand_index_interest'!$V$138:$Z$138</c:f>
              <c:numCache>
                <c:formatCode>0.00</c:formatCode>
                <c:ptCount val="5"/>
                <c:pt idx="0">
                  <c:v>1</c:v>
                </c:pt>
                <c:pt idx="1">
                  <c:v>1.15222594542843</c:v>
                </c:pt>
                <c:pt idx="2">
                  <c:v>1.0703685974150301</c:v>
                </c:pt>
                <c:pt idx="3">
                  <c:v>1.49497367161321</c:v>
                </c:pt>
                <c:pt idx="4">
                  <c:v>1.33652465294399</c:v>
                </c:pt>
              </c:numCache>
            </c:numRef>
          </c:val>
          <c:smooth val="0"/>
          <c:extLst>
            <c:ext xmlns:c16="http://schemas.microsoft.com/office/drawing/2014/chart" uri="{C3380CC4-5D6E-409C-BE32-E72D297353CC}">
              <c16:uniqueId val="{00000002-EE46-C748-AC11-BA5410F4F57A}"/>
            </c:ext>
          </c:extLst>
        </c:ser>
        <c:ser>
          <c:idx val="3"/>
          <c:order val="3"/>
          <c:tx>
            <c:strRef>
              <c:f>'0_matress_brand_index_interest'!$U$139</c:f>
              <c:strCache>
                <c:ptCount val="1"/>
                <c:pt idx="0">
                  <c:v>Eastern Cape</c:v>
                </c:pt>
              </c:strCache>
            </c:strRef>
          </c:tx>
          <c:spPr>
            <a:ln w="50800" cap="rnd">
              <a:solidFill>
                <a:srgbClr val="80DE7D"/>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'0_matress_brand_index_interest'!$V$139:$Z$139</c:f>
              <c:numCache>
                <c:formatCode>0.00</c:formatCode>
                <c:ptCount val="5"/>
                <c:pt idx="0">
                  <c:v>1</c:v>
                </c:pt>
                <c:pt idx="1">
                  <c:v>0.53208773354995897</c:v>
                </c:pt>
                <c:pt idx="2">
                  <c:v>0.69455727051177896</c:v>
                </c:pt>
                <c:pt idx="3">
                  <c:v>1.02843216896831</c:v>
                </c:pt>
                <c:pt idx="4">
                  <c:v>0.78391551584077901</c:v>
                </c:pt>
              </c:numCache>
            </c:numRef>
          </c:val>
          <c:smooth val="0"/>
          <c:extLst>
            <c:ext xmlns:c16="http://schemas.microsoft.com/office/drawing/2014/chart" uri="{C3380CC4-5D6E-409C-BE32-E72D297353CC}">
              <c16:uniqueId val="{00000003-EE46-C748-AC11-BA5410F4F57A}"/>
            </c:ext>
          </c:extLst>
        </c:ser>
        <c:ser>
          <c:idx val="4"/>
          <c:order val="4"/>
          <c:tx>
            <c:strRef>
              <c:f>'0_matress_brand_index_interest'!$U$140</c:f>
              <c:strCache>
                <c:ptCount val="1"/>
                <c:pt idx="0">
                  <c:v>Limpopo</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'0_matress_brand_index_interest'!$V$140:$Z$140</c:f>
              <c:numCache>
                <c:formatCode>0.00</c:formatCode>
                <c:ptCount val="5"/>
                <c:pt idx="0">
                  <c:v>1</c:v>
                </c:pt>
                <c:pt idx="1">
                  <c:v>2.0498960498960499</c:v>
                </c:pt>
                <c:pt idx="2">
                  <c:v>1.0103950103950099</c:v>
                </c:pt>
                <c:pt idx="3">
                  <c:v>1.53014553014553</c:v>
                </c:pt>
                <c:pt idx="4">
                  <c:v>1.5945945945945901</c:v>
                </c:pt>
              </c:numCache>
            </c:numRef>
          </c:val>
          <c:smooth val="0"/>
          <c:extLst>
            <c:ext xmlns:c16="http://schemas.microsoft.com/office/drawing/2014/chart" uri="{C3380CC4-5D6E-409C-BE32-E72D297353CC}">
              <c16:uniqueId val="{00000004-EE46-C748-AC11-BA5410F4F57A}"/>
            </c:ext>
          </c:extLst>
        </c:ser>
        <c:ser>
          <c:idx val="5"/>
          <c:order val="5"/>
          <c:tx>
            <c:strRef>
              <c:f>'0_matress_brand_index_interest'!$U$141</c:f>
              <c:strCache>
                <c:ptCount val="1"/>
                <c:pt idx="0">
                  <c:v>Free State</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'0_matress_brand_index_interest'!$V$141:$Z$141</c:f>
              <c:numCache>
                <c:formatCode>0.00</c:formatCode>
                <c:ptCount val="5"/>
                <c:pt idx="0">
                  <c:v>1</c:v>
                </c:pt>
                <c:pt idx="1">
                  <c:v>1.67654986522911</c:v>
                </c:pt>
                <c:pt idx="2">
                  <c:v>1.23450134770889</c:v>
                </c:pt>
                <c:pt idx="3">
                  <c:v>1.2264150943396199</c:v>
                </c:pt>
                <c:pt idx="4">
                  <c:v>1.6630727762803199</c:v>
                </c:pt>
              </c:numCache>
            </c:numRef>
          </c:val>
          <c:smooth val="0"/>
          <c:extLst>
            <c:ext xmlns:c16="http://schemas.microsoft.com/office/drawing/2014/chart" uri="{C3380CC4-5D6E-409C-BE32-E72D297353CC}">
              <c16:uniqueId val="{00000005-EE46-C748-AC11-BA5410F4F57A}"/>
            </c:ext>
          </c:extLst>
        </c:ser>
        <c:ser>
          <c:idx val="6"/>
          <c:order val="6"/>
          <c:tx>
            <c:strRef>
              <c:f>'0_matress_brand_index_interest'!$U$142</c:f>
              <c:strCache>
                <c:ptCount val="1"/>
                <c:pt idx="0">
                  <c:v>Mpumalanga</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'0_matress_brand_index_interest'!$V$142:$Z$142</c:f>
              <c:numCache>
                <c:formatCode>0.00</c:formatCode>
                <c:ptCount val="5"/>
                <c:pt idx="0">
                  <c:v>1</c:v>
                </c:pt>
                <c:pt idx="1">
                  <c:v>1.5767790262172201</c:v>
                </c:pt>
                <c:pt idx="2">
                  <c:v>2.2846441947565501</c:v>
                </c:pt>
                <c:pt idx="3">
                  <c:v>1.5880149812733999</c:v>
                </c:pt>
                <c:pt idx="4">
                  <c:v>2.86142322097378</c:v>
                </c:pt>
              </c:numCache>
            </c:numRef>
          </c:val>
          <c:smooth val="0"/>
          <c:extLst>
            <c:ext xmlns:c16="http://schemas.microsoft.com/office/drawing/2014/chart" uri="{C3380CC4-5D6E-409C-BE32-E72D297353CC}">
              <c16:uniqueId val="{00000006-EE46-C748-AC11-BA5410F4F57A}"/>
            </c:ext>
          </c:extLst>
        </c:ser>
        <c:ser>
          <c:idx val="7"/>
          <c:order val="7"/>
          <c:tx>
            <c:strRef>
              <c:f>'0_matress_brand_index_interest'!$U$143</c:f>
              <c:strCache>
                <c:ptCount val="1"/>
                <c:pt idx="0">
                  <c:v>North West</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'0_matress_brand_index_interest'!$V$143:$Z$143</c:f>
              <c:numCache>
                <c:formatCode>0.00</c:formatCode>
                <c:ptCount val="5"/>
                <c:pt idx="0">
                  <c:v>1</c:v>
                </c:pt>
                <c:pt idx="1">
                  <c:v>0.7578125</c:v>
                </c:pt>
                <c:pt idx="2">
                  <c:v>1.21484375</c:v>
                </c:pt>
                <c:pt idx="3">
                  <c:v>0.9609375</c:v>
                </c:pt>
                <c:pt idx="4">
                  <c:v>1.38671875</c:v>
                </c:pt>
              </c:numCache>
            </c:numRef>
          </c:val>
          <c:smooth val="0"/>
          <c:extLst>
            <c:ext xmlns:c16="http://schemas.microsoft.com/office/drawing/2014/chart" uri="{C3380CC4-5D6E-409C-BE32-E72D297353CC}">
              <c16:uniqueId val="{00000007-EE46-C748-AC11-BA5410F4F57A}"/>
            </c:ext>
          </c:extLst>
        </c:ser>
        <c:dLbls>
          <c:showLegendKey val="0"/>
          <c:showVal val="0"/>
          <c:showCatName val="0"/>
          <c:showSerName val="0"/>
          <c:showPercent val="0"/>
          <c:showBubbleSize val="0"/>
        </c:dLbls>
        <c:smooth val="0"/>
        <c:axId val="1389787023"/>
        <c:axId val="1389807103"/>
      </c:lineChart>
      <c:catAx>
        <c:axId val="13897870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389807103"/>
        <c:crosses val="autoZero"/>
        <c:auto val="1"/>
        <c:lblAlgn val="ctr"/>
        <c:lblOffset val="100"/>
        <c:noMultiLvlLbl val="0"/>
      </c:catAx>
      <c:valAx>
        <c:axId val="1389807103"/>
        <c:scaling>
          <c:orientation val="minMax"/>
          <c:max val="3"/>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389787023"/>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Bravo</a:t>
            </a:r>
          </a:p>
        </c:rich>
      </c:tx>
      <c:layout>
        <c:manualLayout>
          <c:xMode val="edge"/>
          <c:yMode val="edge"/>
          <c:x val="7.48109264119763E-2"/>
          <c:y val="3.998555902120389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'0_matress_brand_index_interest'!$U$156</c:f>
              <c:strCache>
                <c:ptCount val="1"/>
                <c:pt idx="0">
                  <c:v>2017</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'0_matress_brand_index_interest'!$T$157:$T$160</c:f>
              <c:strCache>
                <c:ptCount val="4"/>
                <c:pt idx="0">
                  <c:v>Gauteng</c:v>
                </c:pt>
                <c:pt idx="1">
                  <c:v>KwaZulu-Natal</c:v>
                </c:pt>
                <c:pt idx="2">
                  <c:v>Western Cape</c:v>
                </c:pt>
                <c:pt idx="3">
                  <c:v>Eastern Cape</c:v>
                </c:pt>
              </c:strCache>
            </c:strRef>
          </c:cat>
          <c:val>
            <c:numRef>
              <c:f>'0_matress_brand_index_interest'!$U$157:$U$160</c:f>
              <c:numCache>
                <c:formatCode>0.00</c:formatCode>
                <c:ptCount val="4"/>
                <c:pt idx="0">
                  <c:v>1</c:v>
                </c:pt>
                <c:pt idx="1">
                  <c:v>1</c:v>
                </c:pt>
                <c:pt idx="2">
                  <c:v>1</c:v>
                </c:pt>
                <c:pt idx="3">
                  <c:v>1</c:v>
                </c:pt>
              </c:numCache>
            </c:numRef>
          </c:val>
          <c:extLst>
            <c:ext xmlns:c16="http://schemas.microsoft.com/office/drawing/2014/chart" uri="{C3380CC4-5D6E-409C-BE32-E72D297353CC}">
              <c16:uniqueId val="{00000000-0BAD-7748-8201-17D6465EEA73}"/>
            </c:ext>
          </c:extLst>
        </c:ser>
        <c:ser>
          <c:idx val="1"/>
          <c:order val="1"/>
          <c:tx>
            <c:strRef>
              <c:f>'0_matress_brand_index_interest'!$V$156</c:f>
              <c:strCache>
                <c:ptCount val="1"/>
                <c:pt idx="0">
                  <c:v>2018</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'0_matress_brand_index_interest'!$T$157:$T$160</c:f>
              <c:strCache>
                <c:ptCount val="4"/>
                <c:pt idx="0">
                  <c:v>Gauteng</c:v>
                </c:pt>
                <c:pt idx="1">
                  <c:v>KwaZulu-Natal</c:v>
                </c:pt>
                <c:pt idx="2">
                  <c:v>Western Cape</c:v>
                </c:pt>
                <c:pt idx="3">
                  <c:v>Eastern Cape</c:v>
                </c:pt>
              </c:strCache>
            </c:strRef>
          </c:cat>
          <c:val>
            <c:numRef>
              <c:f>'0_matress_brand_index_interest'!$V$157:$V$160</c:f>
              <c:numCache>
                <c:formatCode>0.00</c:formatCode>
                <c:ptCount val="4"/>
                <c:pt idx="0">
                  <c:v>1.2290720311486001</c:v>
                </c:pt>
                <c:pt idx="1">
                  <c:v>1.29680365296803</c:v>
                </c:pt>
                <c:pt idx="2">
                  <c:v>1.1081081081080999</c:v>
                </c:pt>
                <c:pt idx="3">
                  <c:v>0.774535809018567</c:v>
                </c:pt>
              </c:numCache>
            </c:numRef>
          </c:val>
          <c:extLst>
            <c:ext xmlns:c16="http://schemas.microsoft.com/office/drawing/2014/chart" uri="{C3380CC4-5D6E-409C-BE32-E72D297353CC}">
              <c16:uniqueId val="{00000001-0BAD-7748-8201-17D6465EEA73}"/>
            </c:ext>
          </c:extLst>
        </c:ser>
        <c:ser>
          <c:idx val="2"/>
          <c:order val="2"/>
          <c:tx>
            <c:strRef>
              <c:f>'0_matress_brand_index_interest'!$W$156</c:f>
              <c:strCache>
                <c:ptCount val="1"/>
                <c:pt idx="0">
                  <c:v>2019</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'0_matress_brand_index_interest'!$T$157:$T$160</c:f>
              <c:strCache>
                <c:ptCount val="4"/>
                <c:pt idx="0">
                  <c:v>Gauteng</c:v>
                </c:pt>
                <c:pt idx="1">
                  <c:v>KwaZulu-Natal</c:v>
                </c:pt>
                <c:pt idx="2">
                  <c:v>Western Cape</c:v>
                </c:pt>
                <c:pt idx="3">
                  <c:v>Eastern Cape</c:v>
                </c:pt>
              </c:strCache>
            </c:strRef>
          </c:cat>
          <c:val>
            <c:numRef>
              <c:f>'0_matress_brand_index_interest'!$W$157:$W$160</c:f>
              <c:numCache>
                <c:formatCode>0.00</c:formatCode>
                <c:ptCount val="4"/>
                <c:pt idx="0">
                  <c:v>1.4127190136275101</c:v>
                </c:pt>
                <c:pt idx="1">
                  <c:v>1.3135464231354601</c:v>
                </c:pt>
                <c:pt idx="2">
                  <c:v>1.0238473767885501</c:v>
                </c:pt>
                <c:pt idx="3">
                  <c:v>1.0689655172413699</c:v>
                </c:pt>
              </c:numCache>
            </c:numRef>
          </c:val>
          <c:extLst>
            <c:ext xmlns:c16="http://schemas.microsoft.com/office/drawing/2014/chart" uri="{C3380CC4-5D6E-409C-BE32-E72D297353CC}">
              <c16:uniqueId val="{00000002-0BAD-7748-8201-17D6465EEA73}"/>
            </c:ext>
          </c:extLst>
        </c:ser>
        <c:ser>
          <c:idx val="3"/>
          <c:order val="3"/>
          <c:tx>
            <c:strRef>
              <c:f>'0_matress_brand_index_interest'!$X$156</c:f>
              <c:strCache>
                <c:ptCount val="1"/>
                <c:pt idx="0">
                  <c:v>2020</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'0_matress_brand_index_interest'!$T$157:$T$160</c:f>
              <c:strCache>
                <c:ptCount val="4"/>
                <c:pt idx="0">
                  <c:v>Gauteng</c:v>
                </c:pt>
                <c:pt idx="1">
                  <c:v>KwaZulu-Natal</c:v>
                </c:pt>
                <c:pt idx="2">
                  <c:v>Western Cape</c:v>
                </c:pt>
                <c:pt idx="3">
                  <c:v>Eastern Cape</c:v>
                </c:pt>
              </c:strCache>
            </c:strRef>
          </c:cat>
          <c:val>
            <c:numRef>
              <c:f>'0_matress_brand_index_interest'!$X$157:$X$160</c:f>
              <c:numCache>
                <c:formatCode>0.00</c:formatCode>
                <c:ptCount val="4"/>
                <c:pt idx="0">
                  <c:v>1.64503569110966</c:v>
                </c:pt>
                <c:pt idx="1">
                  <c:v>2.2861491628614901</c:v>
                </c:pt>
                <c:pt idx="2">
                  <c:v>1.77742448330683</c:v>
                </c:pt>
                <c:pt idx="3">
                  <c:v>1.29177718832891</c:v>
                </c:pt>
              </c:numCache>
            </c:numRef>
          </c:val>
          <c:extLst>
            <c:ext xmlns:c16="http://schemas.microsoft.com/office/drawing/2014/chart" uri="{C3380CC4-5D6E-409C-BE32-E72D297353CC}">
              <c16:uniqueId val="{00000003-0BAD-7748-8201-17D6465EEA73}"/>
            </c:ext>
          </c:extLst>
        </c:ser>
        <c:dLbls>
          <c:dLblPos val="inEnd"/>
          <c:showLegendKey val="0"/>
          <c:showVal val="1"/>
          <c:showCatName val="0"/>
          <c:showSerName val="0"/>
          <c:showPercent val="0"/>
          <c:showBubbleSize val="0"/>
        </c:dLbls>
        <c:gapWidth val="100"/>
        <c:overlap val="-15"/>
        <c:axId val="1662084559"/>
        <c:axId val="1662086207"/>
      </c:barChart>
      <c:catAx>
        <c:axId val="16620845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2086207"/>
        <c:crosses val="autoZero"/>
        <c:auto val="1"/>
        <c:lblAlgn val="ctr"/>
        <c:lblOffset val="100"/>
        <c:noMultiLvlLbl val="0"/>
      </c:catAx>
      <c:valAx>
        <c:axId val="1662086207"/>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2084559"/>
        <c:crosses val="autoZero"/>
        <c:crossBetween val="between"/>
        <c:majorUnit val="1"/>
      </c:valAx>
      <c:spPr>
        <a:noFill/>
        <a:ln w="25400">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Rest of market</a:t>
            </a:r>
          </a:p>
        </c:rich>
      </c:tx>
      <c:layout>
        <c:manualLayout>
          <c:xMode val="edge"/>
          <c:yMode val="edge"/>
          <c:x val="8.2542407893457764E-2"/>
          <c:y val="4.8346787317914391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'0_matress_brand_index_interest'!$U$166</c:f>
              <c:strCache>
                <c:ptCount val="1"/>
                <c:pt idx="0">
                  <c:v>2017</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'0_matress_brand_index_interest'!$T$167:$T$170</c:f>
              <c:strCache>
                <c:ptCount val="4"/>
                <c:pt idx="0">
                  <c:v>Gauteng</c:v>
                </c:pt>
                <c:pt idx="1">
                  <c:v>KwaZulu-Natal</c:v>
                </c:pt>
                <c:pt idx="2">
                  <c:v>Western Cape</c:v>
                </c:pt>
                <c:pt idx="3">
                  <c:v>Eastern Cape</c:v>
                </c:pt>
              </c:strCache>
            </c:strRef>
          </c:cat>
          <c:val>
            <c:numRef>
              <c:f>'0_matress_brand_index_interest'!$U$167:$U$170</c:f>
              <c:numCache>
                <c:formatCode>0.00</c:formatCode>
                <c:ptCount val="4"/>
                <c:pt idx="0">
                  <c:v>1</c:v>
                </c:pt>
                <c:pt idx="1">
                  <c:v>1</c:v>
                </c:pt>
                <c:pt idx="2">
                  <c:v>1</c:v>
                </c:pt>
                <c:pt idx="3">
                  <c:v>1</c:v>
                </c:pt>
              </c:numCache>
            </c:numRef>
          </c:val>
          <c:extLst>
            <c:ext xmlns:c16="http://schemas.microsoft.com/office/drawing/2014/chart" uri="{C3380CC4-5D6E-409C-BE32-E72D297353CC}">
              <c16:uniqueId val="{00000000-5670-6B40-B8E4-C058A8B7D28B}"/>
            </c:ext>
          </c:extLst>
        </c:ser>
        <c:ser>
          <c:idx val="1"/>
          <c:order val="1"/>
          <c:tx>
            <c:strRef>
              <c:f>'0_matress_brand_index_interest'!$V$166</c:f>
              <c:strCache>
                <c:ptCount val="1"/>
                <c:pt idx="0">
                  <c:v>2018</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'0_matress_brand_index_interest'!$T$167:$T$170</c:f>
              <c:strCache>
                <c:ptCount val="4"/>
                <c:pt idx="0">
                  <c:v>Gauteng</c:v>
                </c:pt>
                <c:pt idx="1">
                  <c:v>KwaZulu-Natal</c:v>
                </c:pt>
                <c:pt idx="2">
                  <c:v>Western Cape</c:v>
                </c:pt>
                <c:pt idx="3">
                  <c:v>Eastern Cape</c:v>
                </c:pt>
              </c:strCache>
            </c:strRef>
          </c:cat>
          <c:val>
            <c:numRef>
              <c:f>'0_matress_brand_index_interest'!$V$167:$V$170</c:f>
              <c:numCache>
                <c:formatCode>0.00</c:formatCode>
                <c:ptCount val="4"/>
                <c:pt idx="0">
                  <c:v>1.05393335623497</c:v>
                </c:pt>
                <c:pt idx="1">
                  <c:v>2.0619097586568702</c:v>
                </c:pt>
                <c:pt idx="2">
                  <c:v>1.1712328767123199</c:v>
                </c:pt>
                <c:pt idx="3">
                  <c:v>0.42505854800936699</c:v>
                </c:pt>
              </c:numCache>
            </c:numRef>
          </c:val>
          <c:extLst>
            <c:ext xmlns:c16="http://schemas.microsoft.com/office/drawing/2014/chart" uri="{C3380CC4-5D6E-409C-BE32-E72D297353CC}">
              <c16:uniqueId val="{00000001-5670-6B40-B8E4-C058A8B7D28B}"/>
            </c:ext>
          </c:extLst>
        </c:ser>
        <c:ser>
          <c:idx val="2"/>
          <c:order val="2"/>
          <c:tx>
            <c:strRef>
              <c:f>'0_matress_brand_index_interest'!$W$166</c:f>
              <c:strCache>
                <c:ptCount val="1"/>
                <c:pt idx="0">
                  <c:v>2019</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'0_matress_brand_index_interest'!$T$167:$T$170</c:f>
              <c:strCache>
                <c:ptCount val="4"/>
                <c:pt idx="0">
                  <c:v>Gauteng</c:v>
                </c:pt>
                <c:pt idx="1">
                  <c:v>KwaZulu-Natal</c:v>
                </c:pt>
                <c:pt idx="2">
                  <c:v>Western Cape</c:v>
                </c:pt>
                <c:pt idx="3">
                  <c:v>Eastern Cape</c:v>
                </c:pt>
              </c:strCache>
            </c:strRef>
          </c:cat>
          <c:val>
            <c:numRef>
              <c:f>'0_matress_brand_index_interest'!$W$167:$W$170</c:f>
              <c:numCache>
                <c:formatCode>0.00</c:formatCode>
                <c:ptCount val="4"/>
                <c:pt idx="0">
                  <c:v>1.1504637581587001</c:v>
                </c:pt>
                <c:pt idx="1">
                  <c:v>1.87722980062959</c:v>
                </c:pt>
                <c:pt idx="2">
                  <c:v>1.0904109589041</c:v>
                </c:pt>
                <c:pt idx="3">
                  <c:v>0.52927400468384</c:v>
                </c:pt>
              </c:numCache>
            </c:numRef>
          </c:val>
          <c:extLst>
            <c:ext xmlns:c16="http://schemas.microsoft.com/office/drawing/2014/chart" uri="{C3380CC4-5D6E-409C-BE32-E72D297353CC}">
              <c16:uniqueId val="{00000002-5670-6B40-B8E4-C058A8B7D28B}"/>
            </c:ext>
          </c:extLst>
        </c:ser>
        <c:ser>
          <c:idx val="3"/>
          <c:order val="3"/>
          <c:tx>
            <c:strRef>
              <c:f>'0_matress_brand_index_interest'!$X$166</c:f>
              <c:strCache>
                <c:ptCount val="1"/>
                <c:pt idx="0">
                  <c:v>2020</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'0_matress_brand_index_interest'!$T$167:$T$170</c:f>
              <c:strCache>
                <c:ptCount val="4"/>
                <c:pt idx="0">
                  <c:v>Gauteng</c:v>
                </c:pt>
                <c:pt idx="1">
                  <c:v>KwaZulu-Natal</c:v>
                </c:pt>
                <c:pt idx="2">
                  <c:v>Western Cape</c:v>
                </c:pt>
                <c:pt idx="3">
                  <c:v>Eastern Cape</c:v>
                </c:pt>
              </c:strCache>
            </c:strRef>
          </c:cat>
          <c:val>
            <c:numRef>
              <c:f>'0_matress_brand_index_interest'!$X$167:$X$170</c:f>
              <c:numCache>
                <c:formatCode>0.00</c:formatCode>
                <c:ptCount val="4"/>
                <c:pt idx="0">
                  <c:v>1.3658536585365799</c:v>
                </c:pt>
                <c:pt idx="1">
                  <c:v>2.2214060860440701</c:v>
                </c:pt>
                <c:pt idx="2">
                  <c:v>1.3732876712328701</c:v>
                </c:pt>
                <c:pt idx="3">
                  <c:v>0.91217798594847699</c:v>
                </c:pt>
              </c:numCache>
            </c:numRef>
          </c:val>
          <c:extLst>
            <c:ext xmlns:c16="http://schemas.microsoft.com/office/drawing/2014/chart" uri="{C3380CC4-5D6E-409C-BE32-E72D297353CC}">
              <c16:uniqueId val="{00000003-5670-6B40-B8E4-C058A8B7D28B}"/>
            </c:ext>
          </c:extLst>
        </c:ser>
        <c:dLbls>
          <c:dLblPos val="inEnd"/>
          <c:showLegendKey val="0"/>
          <c:showVal val="1"/>
          <c:showCatName val="0"/>
          <c:showSerName val="0"/>
          <c:showPercent val="0"/>
          <c:showBubbleSize val="0"/>
        </c:dLbls>
        <c:gapWidth val="100"/>
        <c:overlap val="-15"/>
        <c:axId val="1284202783"/>
        <c:axId val="1284204431"/>
      </c:barChart>
      <c:catAx>
        <c:axId val="128420278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84204431"/>
        <c:crosses val="autoZero"/>
        <c:auto val="1"/>
        <c:lblAlgn val="ctr"/>
        <c:lblOffset val="100"/>
        <c:noMultiLvlLbl val="0"/>
      </c:catAx>
      <c:valAx>
        <c:axId val="1284204431"/>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84202783"/>
        <c:crosses val="autoZero"/>
        <c:crossBetween val="between"/>
        <c:majorUnit val="1"/>
      </c:valAx>
      <c:spPr>
        <a:noFill/>
        <a:ln>
          <a:noFill/>
        </a:ln>
        <a:effectLst/>
      </c:spPr>
    </c:plotArea>
    <c:legend>
      <c:legendPos val="b"/>
      <c:layout>
        <c:manualLayout>
          <c:xMode val="edge"/>
          <c:yMode val="edge"/>
          <c:x val="0.37659254398755709"/>
          <c:y val="0.89194493034446132"/>
          <c:w val="0.24681479051229707"/>
          <c:h val="0.10805506965553865"/>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Gauteng's share of search interest in mattress brands </a:t>
            </a:r>
          </a:p>
          <a:p>
            <a:pPr marL="0" marR="0" indent="0" algn="ctr" defTabSz="914400" rtl="0" eaLnBrk="1" fontAlgn="auto" latinLnBrk="0" hangingPunct="1">
              <a:lnSpc>
                <a:spcPct val="100000"/>
              </a:lnSpc>
              <a:spcBef>
                <a:spcPts val="0"/>
              </a:spcBef>
              <a:spcAft>
                <a:spcPts val="0"/>
              </a:spcAft>
              <a:buClrTx/>
              <a:buSzTx/>
              <a:buFontTx/>
              <a:buNone/>
              <a:tabLst/>
              <a:defRPr sz="1200">
                <a:solidFill>
                  <a:srgbClr val="000000"/>
                </a:solidFill>
                <a:effectLst/>
                <a:latin typeface="Roboto Medium"/>
                <a:ea typeface="Roboto Medium"/>
                <a:cs typeface="Roboto Medium"/>
              </a:defRPr>
            </a:pPr>
            <a:endParaRPr lang="en-ZA"/>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'1_benchmark'!$O$283</c:f>
              <c:strCache>
                <c:ptCount val="1"/>
                <c:pt idx="0">
                  <c:v>Slumberland</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'1_benchmark'!$W$267:$AA$267</c:f>
              <c:numCache>
                <c:formatCode>0%</c:formatCode>
                <c:ptCount val="5"/>
                <c:pt idx="0">
                  <c:v>0.27897574123989216</c:v>
                </c:pt>
                <c:pt idx="1">
                  <c:v>0.28980249899234178</c:v>
                </c:pt>
                <c:pt idx="2">
                  <c:v>0.29714078899746654</c:v>
                </c:pt>
                <c:pt idx="3">
                  <c:v>0.30102902779910917</c:v>
                </c:pt>
                <c:pt idx="4">
                  <c:v>0.32123717654264278</c:v>
                </c:pt>
              </c:numCache>
            </c:numRef>
          </c:val>
          <c:smooth val="0"/>
          <c:extLst>
            <c:ext xmlns:c16="http://schemas.microsoft.com/office/drawing/2014/chart" uri="{C3380CC4-5D6E-409C-BE32-E72D297353CC}">
              <c16:uniqueId val="{00000000-B0D9-9D4D-A340-07682EF43621}"/>
            </c:ext>
          </c:extLst>
        </c:ser>
        <c:ser>
          <c:idx val="1"/>
          <c:order val="1"/>
          <c:tx>
            <c:strRef>
              <c:f>'1_benchmark'!$V$268</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'1_benchmark'!$W$268:$AA$268</c:f>
              <c:numCache>
                <c:formatCode>0%</c:formatCode>
                <c:ptCount val="5"/>
                <c:pt idx="0">
                  <c:v>0.19339622641509435</c:v>
                </c:pt>
                <c:pt idx="1">
                  <c:v>0.24748085449415558</c:v>
                </c:pt>
                <c:pt idx="2">
                  <c:v>0.22964169381107491</c:v>
                </c:pt>
                <c:pt idx="3">
                  <c:v>0.24973122408232223</c:v>
                </c:pt>
                <c:pt idx="4">
                  <c:v>0.23641096309906598</c:v>
                </c:pt>
              </c:numCache>
            </c:numRef>
          </c:val>
          <c:smooth val="0"/>
          <c:extLst>
            <c:ext xmlns:c16="http://schemas.microsoft.com/office/drawing/2014/chart" uri="{C3380CC4-5D6E-409C-BE32-E72D297353CC}">
              <c16:uniqueId val="{00000001-B0D9-9D4D-A340-07682EF43621}"/>
            </c:ext>
          </c:extLst>
        </c:ser>
        <c:ser>
          <c:idx val="2"/>
          <c:order val="2"/>
          <c:tx>
            <c:strRef>
              <c:f>'1_benchmark'!$V$269</c:f>
              <c:strCache>
                <c:ptCount val="1"/>
                <c:pt idx="0">
                  <c:v>Cloud Nine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'1_benchmark'!$W$269:$AA$269</c:f>
              <c:numCache>
                <c:formatCode>0%</c:formatCode>
                <c:ptCount val="5"/>
                <c:pt idx="0">
                  <c:v>0.16442048517520216</c:v>
                </c:pt>
                <c:pt idx="1">
                  <c:v>0.13986295848448208</c:v>
                </c:pt>
                <c:pt idx="2">
                  <c:v>0.12685486789721317</c:v>
                </c:pt>
                <c:pt idx="3">
                  <c:v>0.11949009368760559</c:v>
                </c:pt>
                <c:pt idx="4">
                  <c:v>0.12831113152656562</c:v>
                </c:pt>
              </c:numCache>
            </c:numRef>
          </c:val>
          <c:smooth val="0"/>
          <c:extLst>
            <c:ext xmlns:c16="http://schemas.microsoft.com/office/drawing/2014/chart" uri="{C3380CC4-5D6E-409C-BE32-E72D297353CC}">
              <c16:uniqueId val="{00000002-B0D9-9D4D-A340-07682EF43621}"/>
            </c:ext>
          </c:extLst>
        </c:ser>
        <c:ser>
          <c:idx val="3"/>
          <c:order val="3"/>
          <c:tx>
            <c:strRef>
              <c:f>'1_benchmark'!$V$270</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'1_benchmark'!$W$270:$AA$270</c:f>
              <c:numCache>
                <c:formatCode>0%</c:formatCode>
                <c:ptCount val="5"/>
                <c:pt idx="0">
                  <c:v>0.11680143755615453</c:v>
                </c:pt>
                <c:pt idx="1">
                  <c:v>9.1495364772269244E-2</c:v>
                </c:pt>
                <c:pt idx="2">
                  <c:v>9.6634093376764388E-2</c:v>
                </c:pt>
                <c:pt idx="3">
                  <c:v>8.078636154200583E-2</c:v>
                </c:pt>
                <c:pt idx="4">
                  <c:v>5.8949624866023578E-2</c:v>
                </c:pt>
              </c:numCache>
            </c:numRef>
          </c:val>
          <c:smooth val="0"/>
          <c:extLst>
            <c:ext xmlns:c16="http://schemas.microsoft.com/office/drawing/2014/chart" uri="{C3380CC4-5D6E-409C-BE32-E72D297353CC}">
              <c16:uniqueId val="{00000003-B0D9-9D4D-A340-07682EF43621}"/>
            </c:ext>
          </c:extLst>
        </c:ser>
        <c:ser>
          <c:idx val="4"/>
          <c:order val="4"/>
          <c:tx>
            <c:strRef>
              <c:f>'1_benchmark'!$V$271</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'1_benchmark'!$W$271:$AA$271</c:f>
              <c:numCache>
                <c:formatCode>0%</c:formatCode>
                <c:ptCount val="5"/>
                <c:pt idx="0">
                  <c:v>8.7376460017969448E-2</c:v>
                </c:pt>
                <c:pt idx="1">
                  <c:v>5.7638049173720271E-2</c:v>
                </c:pt>
                <c:pt idx="2">
                  <c:v>5.2479189287006879E-2</c:v>
                </c:pt>
                <c:pt idx="3">
                  <c:v>4.9147596375364769E-2</c:v>
                </c:pt>
                <c:pt idx="4">
                  <c:v>5.9102740774766495E-2</c:v>
                </c:pt>
              </c:numCache>
            </c:numRef>
          </c:val>
          <c:smooth val="0"/>
          <c:extLst>
            <c:ext xmlns:c16="http://schemas.microsoft.com/office/drawing/2014/chart" uri="{C3380CC4-5D6E-409C-BE32-E72D297353CC}">
              <c16:uniqueId val="{00000004-B0D9-9D4D-A340-07682EF43621}"/>
            </c:ext>
          </c:extLst>
        </c:ser>
        <c:ser>
          <c:idx val="5"/>
          <c:order val="5"/>
          <c:tx>
            <c:strRef>
              <c:f>'1_benchmark'!$V$272</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'1_benchmark'!$W$272:$AA$272</c:f>
              <c:numCache>
                <c:formatCode>0%</c:formatCode>
                <c:ptCount val="5"/>
                <c:pt idx="0">
                  <c:v>4.6495956873315362E-2</c:v>
                </c:pt>
                <c:pt idx="1">
                  <c:v>5.3405884723901655E-2</c:v>
                </c:pt>
                <c:pt idx="2">
                  <c:v>4.1259500542888163E-2</c:v>
                </c:pt>
                <c:pt idx="3">
                  <c:v>4.8840423898018737E-2</c:v>
                </c:pt>
                <c:pt idx="4">
                  <c:v>4.4097381717960495E-2</c:v>
                </c:pt>
              </c:numCache>
            </c:numRef>
          </c:val>
          <c:smooth val="0"/>
          <c:extLst>
            <c:ext xmlns:c16="http://schemas.microsoft.com/office/drawing/2014/chart" uri="{C3380CC4-5D6E-409C-BE32-E72D297353CC}">
              <c16:uniqueId val="{00000005-B0D9-9D4D-A340-07682EF43621}"/>
            </c:ext>
          </c:extLst>
        </c:ser>
        <c:ser>
          <c:idx val="6"/>
          <c:order val="6"/>
          <c:tx>
            <c:strRef>
              <c:f>'1_benchmark'!$O$283</c:f>
              <c:strCache>
                <c:ptCount val="1"/>
                <c:pt idx="0">
                  <c:v>Slumberland</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val>
            <c:numRef>
              <c:f>'1_benchmark'!$P$275:$T$275</c:f>
              <c:numCache>
                <c:formatCode>0.00%</c:formatCode>
                <c:ptCount val="5"/>
                <c:pt idx="0">
                  <c:v>1.2578616352201259E-2</c:v>
                </c:pt>
                <c:pt idx="1">
                  <c:v>2.7005239822652155E-2</c:v>
                </c:pt>
                <c:pt idx="2">
                  <c:v>2.6420557365182774E-2</c:v>
                </c:pt>
                <c:pt idx="3">
                  <c:v>2.2423590846260177E-2</c:v>
                </c:pt>
                <c:pt idx="4">
                  <c:v>2.3120502220180677E-2</c:v>
                </c:pt>
              </c:numCache>
            </c:numRef>
          </c:val>
          <c:smooth val="0"/>
          <c:extLst>
            <c:ext xmlns:c16="http://schemas.microsoft.com/office/drawing/2014/chart" uri="{C3380CC4-5D6E-409C-BE32-E72D297353CC}">
              <c16:uniqueId val="{00000006-B0D9-9D4D-A340-07682EF43621}"/>
            </c:ext>
          </c:extLst>
        </c:ser>
        <c:ser>
          <c:idx val="7"/>
          <c:order val="7"/>
          <c:tx>
            <c:v>King Koil</c:v>
          </c:tx>
          <c:spPr>
            <a:ln w="50800" cap="rnd">
              <a:solidFill>
                <a:srgbClr val="8F73BF"/>
              </a:solidFill>
              <a:prstDash val="solid"/>
              <a:round/>
            </a:ln>
            <a:effectLst>
              <a:outerShdw blurRad="63500" dist="37357" dir="2700000" rotWithShape="0">
                <a:scrgbClr r="0" g="0" b="0">
                  <a:alpha val="0"/>
                </a:scrgbClr>
              </a:outerShdw>
            </a:effectLst>
          </c:spPr>
          <c:marker>
            <c:symbol val="none"/>
          </c:marker>
          <c:val>
            <c:numRef>
              <c:f>'1_benchmark'!$P$276:$T$276</c:f>
              <c:numCache>
                <c:formatCode>0.00%</c:formatCode>
                <c:ptCount val="5"/>
                <c:pt idx="0">
                  <c:v>8.0862533692722376E-3</c:v>
                </c:pt>
                <c:pt idx="1">
                  <c:v>1.1487303506650543E-2</c:v>
                </c:pt>
                <c:pt idx="2">
                  <c:v>2.9134998190372782E-2</c:v>
                </c:pt>
                <c:pt idx="3">
                  <c:v>1.7048072492704652E-2</c:v>
                </c:pt>
                <c:pt idx="4">
                  <c:v>2.1436227224008574E-2</c:v>
                </c:pt>
              </c:numCache>
            </c:numRef>
          </c:val>
          <c:smooth val="0"/>
          <c:extLst>
            <c:ext xmlns:c16="http://schemas.microsoft.com/office/drawing/2014/chart" uri="{C3380CC4-5D6E-409C-BE32-E72D297353CC}">
              <c16:uniqueId val="{00000007-B0D9-9D4D-A340-07682EF43621}"/>
            </c:ext>
          </c:extLst>
        </c:ser>
        <c:dLbls>
          <c:showLegendKey val="0"/>
          <c:showVal val="0"/>
          <c:showCatName val="0"/>
          <c:showSerName val="0"/>
          <c:showPercent val="0"/>
          <c:showBubbleSize val="0"/>
        </c:dLbls>
        <c:smooth val="0"/>
        <c:axId val="871189023"/>
        <c:axId val="870898719"/>
      </c:lineChart>
      <c:catAx>
        <c:axId val="8711890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70898719"/>
        <c:crosses val="autoZero"/>
        <c:auto val="1"/>
        <c:lblAlgn val="ctr"/>
        <c:lblOffset val="100"/>
        <c:noMultiLvlLbl val="0"/>
      </c:catAx>
      <c:valAx>
        <c:axId val="870898719"/>
        <c:scaling>
          <c:orientation val="minMax"/>
          <c:max val="0.5"/>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 of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71189023"/>
        <c:crosses val="autoZero"/>
        <c:crossBetween val="between"/>
        <c:majorUnit val="0.1"/>
      </c:valAx>
      <c:spPr>
        <a:noFill/>
        <a:ln>
          <a:noFill/>
        </a:ln>
        <a:effectLst/>
      </c:spPr>
    </c:plotArea>
    <c:legend>
      <c:legendPos val="b"/>
      <c:layout>
        <c:manualLayout>
          <c:xMode val="edge"/>
          <c:yMode val="edge"/>
          <c:x val="0.10357727342905666"/>
          <c:y val="0.85848857644991217"/>
          <c:w val="0.84186506098502389"/>
          <c:h val="0.12042179261862918"/>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Kwa-Zulu Natal</a:t>
            </a:r>
            <a:r>
              <a:rPr lang="en-ZA"/>
              <a:t>'s</a:t>
            </a:r>
            <a:r>
              <a:rPr lang="en-GB"/>
              <a:t> share of search interest in mattress brands  </a:t>
            </a:r>
            <a:endParaRPr lang="en-ZA"/>
          </a:p>
        </c:rich>
      </c:tx>
      <c:layout>
        <c:manualLayout>
          <c:xMode val="edge"/>
          <c:yMode val="edge"/>
          <c:x val="0.14043373493975903"/>
          <c:y val="3.2407407407407406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'1_benchmark'!$V$296</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'1_benchmark'!$W$296:$AA$296</c:f>
              <c:numCache>
                <c:formatCode>0%</c:formatCode>
                <c:ptCount val="5"/>
                <c:pt idx="0">
                  <c:v>0.34223602484472049</c:v>
                </c:pt>
                <c:pt idx="1">
                  <c:v>0.23961661341853036</c:v>
                </c:pt>
                <c:pt idx="2">
                  <c:v>0.25075414781297134</c:v>
                </c:pt>
                <c:pt idx="3">
                  <c:v>0.33075435203094777</c:v>
                </c:pt>
                <c:pt idx="4">
                  <c:v>0.39058823529411762</c:v>
                </c:pt>
              </c:numCache>
            </c:numRef>
          </c:val>
          <c:smooth val="0"/>
          <c:extLst>
            <c:ext xmlns:c16="http://schemas.microsoft.com/office/drawing/2014/chart" uri="{C3380CC4-5D6E-409C-BE32-E72D297353CC}">
              <c16:uniqueId val="{00000000-0A31-8845-9DD3-ED8C68352882}"/>
            </c:ext>
          </c:extLst>
        </c:ser>
        <c:ser>
          <c:idx val="1"/>
          <c:order val="1"/>
          <c:tx>
            <c:strRef>
              <c:f>'1_benchmark'!$V$297</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'1_benchmark'!$W$297:$AA$297</c:f>
              <c:numCache>
                <c:formatCode>0%</c:formatCode>
                <c:ptCount val="5"/>
                <c:pt idx="0">
                  <c:v>0.15714285714285714</c:v>
                </c:pt>
                <c:pt idx="1">
                  <c:v>0.1111111111111111</c:v>
                </c:pt>
                <c:pt idx="2">
                  <c:v>9.1251885369532423E-2</c:v>
                </c:pt>
                <c:pt idx="3">
                  <c:v>0.10886985355070461</c:v>
                </c:pt>
                <c:pt idx="4">
                  <c:v>0.16794117647058823</c:v>
                </c:pt>
              </c:numCache>
            </c:numRef>
          </c:val>
          <c:smooth val="0"/>
          <c:extLst>
            <c:ext xmlns:c16="http://schemas.microsoft.com/office/drawing/2014/chart" uri="{C3380CC4-5D6E-409C-BE32-E72D297353CC}">
              <c16:uniqueId val="{00000001-0A31-8845-9DD3-ED8C68352882}"/>
            </c:ext>
          </c:extLst>
        </c:ser>
        <c:ser>
          <c:idx val="2"/>
          <c:order val="2"/>
          <c:tx>
            <c:strRef>
              <c:f>'1_benchmark'!$V$298</c:f>
              <c:strCache>
                <c:ptCount val="1"/>
                <c:pt idx="0">
                  <c:v>Cloud Nine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'1_benchmark'!$W$298:$AA$298</c:f>
              <c:numCache>
                <c:formatCode>0%</c:formatCode>
                <c:ptCount val="5"/>
                <c:pt idx="0">
                  <c:v>0.11614906832298137</c:v>
                </c:pt>
                <c:pt idx="1">
                  <c:v>0.15441959531416399</c:v>
                </c:pt>
                <c:pt idx="2">
                  <c:v>0.21945701357466063</c:v>
                </c:pt>
                <c:pt idx="3">
                  <c:v>0.16081790549875657</c:v>
                </c:pt>
                <c:pt idx="4">
                  <c:v>9.8823529411764699E-2</c:v>
                </c:pt>
              </c:numCache>
            </c:numRef>
          </c:val>
          <c:smooth val="0"/>
          <c:extLst>
            <c:ext xmlns:c16="http://schemas.microsoft.com/office/drawing/2014/chart" uri="{C3380CC4-5D6E-409C-BE32-E72D297353CC}">
              <c16:uniqueId val="{00000002-0A31-8845-9DD3-ED8C68352882}"/>
            </c:ext>
          </c:extLst>
        </c:ser>
        <c:ser>
          <c:idx val="3"/>
          <c:order val="3"/>
          <c:tx>
            <c:strRef>
              <c:f>'1_benchmark'!$V$299</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'1_benchmark'!$W$299:$AA$299</c:f>
              <c:numCache>
                <c:formatCode>0%</c:formatCode>
                <c:ptCount val="5"/>
                <c:pt idx="0">
                  <c:v>9.4409937888198764E-2</c:v>
                </c:pt>
                <c:pt idx="1">
                  <c:v>0.14341498047568335</c:v>
                </c:pt>
                <c:pt idx="2">
                  <c:v>9.0874811463046754E-2</c:v>
                </c:pt>
                <c:pt idx="3">
                  <c:v>0.10058027079303675</c:v>
                </c:pt>
                <c:pt idx="4">
                  <c:v>6.0588235294117644E-2</c:v>
                </c:pt>
              </c:numCache>
            </c:numRef>
          </c:val>
          <c:smooth val="0"/>
          <c:extLst>
            <c:ext xmlns:c16="http://schemas.microsoft.com/office/drawing/2014/chart" uri="{C3380CC4-5D6E-409C-BE32-E72D297353CC}">
              <c16:uniqueId val="{00000003-0A31-8845-9DD3-ED8C68352882}"/>
            </c:ext>
          </c:extLst>
        </c:ser>
        <c:ser>
          <c:idx val="4"/>
          <c:order val="4"/>
          <c:tx>
            <c:strRef>
              <c:f>'1_benchmark'!$V$300</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'1_benchmark'!$W$300:$AA$300</c:f>
              <c:numCache>
                <c:formatCode>0%</c:formatCode>
                <c:ptCount val="5"/>
                <c:pt idx="0">
                  <c:v>6.8322981366459631E-2</c:v>
                </c:pt>
                <c:pt idx="1">
                  <c:v>9.4781682641107562E-2</c:v>
                </c:pt>
                <c:pt idx="2">
                  <c:v>7.5791855203619904E-2</c:v>
                </c:pt>
                <c:pt idx="3">
                  <c:v>2.8737220226581928E-2</c:v>
                </c:pt>
                <c:pt idx="4">
                  <c:v>4.5294117647058825E-2</c:v>
                </c:pt>
              </c:numCache>
            </c:numRef>
          </c:val>
          <c:smooth val="0"/>
          <c:extLst>
            <c:ext xmlns:c16="http://schemas.microsoft.com/office/drawing/2014/chart" uri="{C3380CC4-5D6E-409C-BE32-E72D297353CC}">
              <c16:uniqueId val="{00000004-0A31-8845-9DD3-ED8C68352882}"/>
            </c:ext>
          </c:extLst>
        </c:ser>
        <c:ser>
          <c:idx val="5"/>
          <c:order val="5"/>
          <c:tx>
            <c:strRef>
              <c:f>'1_benchmark'!$V$301</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'1_benchmark'!$W$301:$AA$301</c:f>
              <c:numCache>
                <c:formatCode>0%</c:formatCode>
                <c:ptCount val="5"/>
                <c:pt idx="0">
                  <c:v>6.5838509316770183E-2</c:v>
                </c:pt>
                <c:pt idx="1">
                  <c:v>3.1948881789137379E-2</c:v>
                </c:pt>
                <c:pt idx="2">
                  <c:v>5.8069381598793365E-2</c:v>
                </c:pt>
                <c:pt idx="3">
                  <c:v>4.5592705167173252E-2</c:v>
                </c:pt>
                <c:pt idx="4">
                  <c:v>4.9705882352941176E-2</c:v>
                </c:pt>
              </c:numCache>
            </c:numRef>
          </c:val>
          <c:smooth val="0"/>
          <c:extLst>
            <c:ext xmlns:c16="http://schemas.microsoft.com/office/drawing/2014/chart" uri="{C3380CC4-5D6E-409C-BE32-E72D297353CC}">
              <c16:uniqueId val="{00000005-0A31-8845-9DD3-ED8C68352882}"/>
            </c:ext>
          </c:extLst>
        </c:ser>
        <c:ser>
          <c:idx val="6"/>
          <c:order val="6"/>
          <c:tx>
            <c:strRef>
              <c:f>'1_benchmark'!$V$302</c:f>
              <c:strCache>
                <c:ptCount val="1"/>
                <c:pt idx="0">
                  <c:v>Slumberland</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'1_benchmark'!$W$302:$AA$302</c:f>
              <c:numCache>
                <c:formatCode>0.00%</c:formatCode>
                <c:ptCount val="5"/>
                <c:pt idx="0">
                  <c:v>0</c:v>
                </c:pt>
                <c:pt idx="1">
                  <c:v>3.0883919062832801E-2</c:v>
                </c:pt>
                <c:pt idx="2">
                  <c:v>1.6591251885369532E-2</c:v>
                </c:pt>
                <c:pt idx="3">
                  <c:v>3.8684719535783368E-2</c:v>
                </c:pt>
                <c:pt idx="4">
                  <c:v>3.2941176470588238E-2</c:v>
                </c:pt>
              </c:numCache>
            </c:numRef>
          </c:val>
          <c:smooth val="0"/>
          <c:extLst>
            <c:ext xmlns:c16="http://schemas.microsoft.com/office/drawing/2014/chart" uri="{C3380CC4-5D6E-409C-BE32-E72D297353CC}">
              <c16:uniqueId val="{00000006-0A31-8845-9DD3-ED8C68352882}"/>
            </c:ext>
          </c:extLst>
        </c:ser>
        <c:dLbls>
          <c:showLegendKey val="0"/>
          <c:showVal val="0"/>
          <c:showCatName val="0"/>
          <c:showSerName val="0"/>
          <c:showPercent val="0"/>
          <c:showBubbleSize val="0"/>
        </c:dLbls>
        <c:smooth val="0"/>
        <c:axId val="1117586623"/>
        <c:axId val="154480191"/>
      </c:lineChart>
      <c:catAx>
        <c:axId val="11175866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54480191"/>
        <c:crosses val="autoZero"/>
        <c:auto val="1"/>
        <c:lblAlgn val="ctr"/>
        <c:lblOffset val="100"/>
        <c:noMultiLvlLbl val="0"/>
      </c:catAx>
      <c:valAx>
        <c:axId val="15448019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 of search interest</a:t>
                </a:r>
              </a:p>
            </c:rich>
          </c:tx>
          <c:layout>
            <c:manualLayout>
              <c:xMode val="edge"/>
              <c:yMode val="edge"/>
              <c:x val="1.6867469879518072E-2"/>
              <c:y val="0.2000000000000000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17586623"/>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sz="1200" b="0" i="0" kern="1200" spc="0" baseline="0">
                <a:solidFill>
                  <a:srgbClr val="000000"/>
                </a:solidFill>
                <a:effectLst/>
                <a:latin typeface="Roboto Medium" pitchFamily="2" charset="0"/>
                <a:ea typeface="Roboto Medium" pitchFamily="2" charset="0"/>
                <a:cs typeface="Roboto Medium" pitchFamily="2" charset="0"/>
              </a:rPr>
              <a:t>Western Cape's share of search interest in mattress brands </a:t>
            </a:r>
            <a:endParaRPr lang="en-ZA">
              <a:effectLst/>
            </a:endParaRPr>
          </a:p>
        </c:rich>
      </c:tx>
      <c:layout>
        <c:manualLayout>
          <c:xMode val="edge"/>
          <c:yMode val="edge"/>
          <c:x val="0.15874277456647398"/>
          <c:y val="2.7777777777777776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'1_benchmark'!$V$320</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'1_benchmark'!$W$320:$AA$320</c:f>
              <c:numCache>
                <c:formatCode>0%</c:formatCode>
                <c:ptCount val="5"/>
                <c:pt idx="0">
                  <c:v>0.27955959789372908</c:v>
                </c:pt>
                <c:pt idx="1">
                  <c:v>0.24678022434565849</c:v>
                </c:pt>
                <c:pt idx="2">
                  <c:v>0.2240608228980322</c:v>
                </c:pt>
                <c:pt idx="3">
                  <c:v>0.30451488952929873</c:v>
                </c:pt>
                <c:pt idx="4">
                  <c:v>0.35709169054441259</c:v>
                </c:pt>
              </c:numCache>
            </c:numRef>
          </c:val>
          <c:smooth val="0"/>
          <c:extLst>
            <c:ext xmlns:c16="http://schemas.microsoft.com/office/drawing/2014/chart" uri="{C3380CC4-5D6E-409C-BE32-E72D297353CC}">
              <c16:uniqueId val="{00000000-44ED-2E48-9C31-C7256D384E26}"/>
            </c:ext>
          </c:extLst>
        </c:ser>
        <c:ser>
          <c:idx val="1"/>
          <c:order val="1"/>
          <c:tx>
            <c:strRef>
              <c:f>'1_benchmark'!$V$321</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'1_benchmark'!$W$321:$AA$321</c:f>
              <c:numCache>
                <c:formatCode>0.0%</c:formatCode>
                <c:ptCount val="5"/>
                <c:pt idx="0">
                  <c:v>0.10148396361895644</c:v>
                </c:pt>
                <c:pt idx="1">
                  <c:v>9.8047361861238053E-2</c:v>
                </c:pt>
                <c:pt idx="2">
                  <c:v>8.8998211091234347E-2</c:v>
                </c:pt>
                <c:pt idx="3">
                  <c:v>0.11943643932116554</c:v>
                </c:pt>
                <c:pt idx="4" formatCode="0%">
                  <c:v>0.14577363896848136</c:v>
                </c:pt>
              </c:numCache>
            </c:numRef>
          </c:val>
          <c:smooth val="0"/>
          <c:extLst>
            <c:ext xmlns:c16="http://schemas.microsoft.com/office/drawing/2014/chart" uri="{C3380CC4-5D6E-409C-BE32-E72D297353CC}">
              <c16:uniqueId val="{00000001-44ED-2E48-9C31-C7256D384E26}"/>
            </c:ext>
          </c:extLst>
        </c:ser>
        <c:ser>
          <c:idx val="2"/>
          <c:order val="2"/>
          <c:tx>
            <c:strRef>
              <c:f>'1_benchmark'!$V$322</c:f>
              <c:strCache>
                <c:ptCount val="1"/>
                <c:pt idx="0">
                  <c:v>Cloud Nine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'1_benchmark'!$W$322:$AA$322</c:f>
              <c:numCache>
                <c:formatCode>0.0%</c:formatCode>
                <c:ptCount val="5"/>
                <c:pt idx="0">
                  <c:v>0.25562470081378652</c:v>
                </c:pt>
                <c:pt idx="1">
                  <c:v>0.28209389281262981</c:v>
                </c:pt>
                <c:pt idx="2">
                  <c:v>0.30500894454382826</c:v>
                </c:pt>
                <c:pt idx="3">
                  <c:v>0.20589177073326928</c:v>
                </c:pt>
                <c:pt idx="4" formatCode="0%">
                  <c:v>0.1758595988538682</c:v>
                </c:pt>
              </c:numCache>
            </c:numRef>
          </c:val>
          <c:smooth val="0"/>
          <c:extLst>
            <c:ext xmlns:c16="http://schemas.microsoft.com/office/drawing/2014/chart" uri="{C3380CC4-5D6E-409C-BE32-E72D297353CC}">
              <c16:uniqueId val="{00000002-44ED-2E48-9C31-C7256D384E26}"/>
            </c:ext>
          </c:extLst>
        </c:ser>
        <c:ser>
          <c:idx val="3"/>
          <c:order val="3"/>
          <c:tx>
            <c:strRef>
              <c:f>'1_benchmark'!$V$323</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'1_benchmark'!$W$323:$AA$323</c:f>
              <c:numCache>
                <c:formatCode>0.0%</c:formatCode>
                <c:ptCount val="5"/>
                <c:pt idx="0">
                  <c:v>0.11057922450933461</c:v>
                </c:pt>
                <c:pt idx="1">
                  <c:v>9.6800997091815541E-2</c:v>
                </c:pt>
                <c:pt idx="2">
                  <c:v>0.10465116279069768</c:v>
                </c:pt>
                <c:pt idx="3">
                  <c:v>7.652897854626961E-2</c:v>
                </c:pt>
                <c:pt idx="4" formatCode="0%">
                  <c:v>7.1275071633237819E-2</c:v>
                </c:pt>
              </c:numCache>
            </c:numRef>
          </c:val>
          <c:smooth val="0"/>
          <c:extLst>
            <c:ext xmlns:c16="http://schemas.microsoft.com/office/drawing/2014/chart" uri="{C3380CC4-5D6E-409C-BE32-E72D297353CC}">
              <c16:uniqueId val="{00000003-44ED-2E48-9C31-C7256D384E26}"/>
            </c:ext>
          </c:extLst>
        </c:ser>
        <c:ser>
          <c:idx val="4"/>
          <c:order val="4"/>
          <c:tx>
            <c:strRef>
              <c:f>'1_benchmark'!$V$324</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'1_benchmark'!$W$324:$AA$324</c:f>
              <c:numCache>
                <c:formatCode>0.0%</c:formatCode>
                <c:ptCount val="5"/>
                <c:pt idx="0">
                  <c:v>9.5739588319770225E-2</c:v>
                </c:pt>
                <c:pt idx="1">
                  <c:v>9.5554632322393016E-2</c:v>
                </c:pt>
                <c:pt idx="2">
                  <c:v>7.0661896243291597E-2</c:v>
                </c:pt>
                <c:pt idx="3">
                  <c:v>8.645533141210375E-2</c:v>
                </c:pt>
                <c:pt idx="4" formatCode="0%">
                  <c:v>3.3309455587392553E-2</c:v>
                </c:pt>
              </c:numCache>
            </c:numRef>
          </c:val>
          <c:smooth val="0"/>
          <c:extLst>
            <c:ext xmlns:c16="http://schemas.microsoft.com/office/drawing/2014/chart" uri="{C3380CC4-5D6E-409C-BE32-E72D297353CC}">
              <c16:uniqueId val="{00000004-44ED-2E48-9C31-C7256D384E26}"/>
            </c:ext>
          </c:extLst>
        </c:ser>
        <c:ser>
          <c:idx val="5"/>
          <c:order val="5"/>
          <c:tx>
            <c:strRef>
              <c:f>'1_benchmark'!$V$325</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'1_benchmark'!$W$325:$AA$325</c:f>
              <c:numCache>
                <c:formatCode>0%</c:formatCode>
                <c:ptCount val="5"/>
                <c:pt idx="0" formatCode="0.00%">
                  <c:v>1.0531354715174725E-2</c:v>
                </c:pt>
                <c:pt idx="1">
                  <c:v>3.4067303697548817E-2</c:v>
                </c:pt>
                <c:pt idx="2">
                  <c:v>3.6672629695885507E-2</c:v>
                </c:pt>
                <c:pt idx="3" formatCode="0.0%">
                  <c:v>3.2340698046749917E-2</c:v>
                </c:pt>
                <c:pt idx="4" formatCode="0.0%">
                  <c:v>5.3724928366762174E-2</c:v>
                </c:pt>
              </c:numCache>
            </c:numRef>
          </c:val>
          <c:smooth val="0"/>
          <c:extLst>
            <c:ext xmlns:c16="http://schemas.microsoft.com/office/drawing/2014/chart" uri="{C3380CC4-5D6E-409C-BE32-E72D297353CC}">
              <c16:uniqueId val="{00000005-44ED-2E48-9C31-C7256D384E26}"/>
            </c:ext>
          </c:extLst>
        </c:ser>
        <c:dLbls>
          <c:showLegendKey val="0"/>
          <c:showVal val="0"/>
          <c:showCatName val="0"/>
          <c:showSerName val="0"/>
          <c:showPercent val="0"/>
          <c:showBubbleSize val="0"/>
        </c:dLbls>
        <c:smooth val="0"/>
        <c:axId val="158388959"/>
        <c:axId val="166092751"/>
      </c:lineChart>
      <c:catAx>
        <c:axId val="1583889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092751"/>
        <c:crosses val="autoZero"/>
        <c:auto val="1"/>
        <c:lblAlgn val="ctr"/>
        <c:lblOffset val="100"/>
        <c:noMultiLvlLbl val="0"/>
      </c:catAx>
      <c:valAx>
        <c:axId val="166092751"/>
        <c:scaling>
          <c:orientation val="minMax"/>
          <c:max val="0.75000000000000011"/>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a:t>
                </a:r>
                <a:r>
                  <a:rPr lang="en-GB" baseline="0"/>
                  <a:t> of search  interest</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58388959"/>
        <c:crosses val="autoZero"/>
        <c:crossBetween val="between"/>
        <c:majorUnit val="0.25"/>
      </c:valAx>
      <c:spPr>
        <a:noFill/>
        <a:ln>
          <a:noFill/>
        </a:ln>
        <a:effectLst/>
      </c:spPr>
    </c:plotArea>
    <c:legend>
      <c:legendPos val="b"/>
      <c:layout>
        <c:manualLayout>
          <c:xMode val="edge"/>
          <c:yMode val="edge"/>
          <c:x val="0.20362319553805772"/>
          <c:y val="0.88361111111111112"/>
          <c:w val="0.61638090551181102"/>
          <c:h val="0.11638888888888889"/>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Eastern Cape's share of search interest in mattress brands </a:t>
            </a:r>
            <a:endParaRPr lang="en-ZA"/>
          </a:p>
        </c:rich>
      </c:tx>
      <c:layout>
        <c:manualLayout>
          <c:xMode val="edge"/>
          <c:yMode val="edge"/>
          <c:x val="0.17914448344559342"/>
          <c:y val="3.7037037037037035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manualLayout>
          <c:layoutTarget val="inner"/>
          <c:xMode val="edge"/>
          <c:yMode val="edge"/>
          <c:x val="0.13343394575678041"/>
          <c:y val="0.10864197530864197"/>
          <c:w val="0.83999600593404089"/>
          <c:h val="0.72792910145491085"/>
        </c:manualLayout>
      </c:layout>
      <c:lineChart>
        <c:grouping val="standard"/>
        <c:varyColors val="0"/>
        <c:ser>
          <c:idx val="0"/>
          <c:order val="0"/>
          <c:tx>
            <c:strRef>
              <c:f>'1_benchmark'!$V$346</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'1_benchmark'!$W$346:$AA$346</c:f>
              <c:numCache>
                <c:formatCode>0%</c:formatCode>
                <c:ptCount val="5"/>
                <c:pt idx="0">
                  <c:v>0.23395613322502032</c:v>
                </c:pt>
                <c:pt idx="1">
                  <c:v>0.33587786259541985</c:v>
                </c:pt>
                <c:pt idx="2">
                  <c:v>0.22456140350877193</c:v>
                </c:pt>
                <c:pt idx="3">
                  <c:v>0.31042654028436018</c:v>
                </c:pt>
                <c:pt idx="4">
                  <c:v>0.39689119170984455</c:v>
                </c:pt>
              </c:numCache>
            </c:numRef>
          </c:val>
          <c:smooth val="0"/>
          <c:extLst>
            <c:ext xmlns:c16="http://schemas.microsoft.com/office/drawing/2014/chart" uri="{C3380CC4-5D6E-409C-BE32-E72D297353CC}">
              <c16:uniqueId val="{00000000-11D1-5E4E-A568-6730AB542A13}"/>
            </c:ext>
          </c:extLst>
        </c:ser>
        <c:ser>
          <c:idx val="1"/>
          <c:order val="1"/>
          <c:tx>
            <c:strRef>
              <c:f>'1_benchmark'!$V$347</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'1_benchmark'!$W$347:$AA$347</c:f>
              <c:numCache>
                <c:formatCode>0%</c:formatCode>
                <c:ptCount val="5"/>
                <c:pt idx="0">
                  <c:v>0</c:v>
                </c:pt>
                <c:pt idx="1">
                  <c:v>0.1099236641221374</c:v>
                </c:pt>
                <c:pt idx="2">
                  <c:v>0.37894736842105264</c:v>
                </c:pt>
                <c:pt idx="3">
                  <c:v>0.19273301737756715</c:v>
                </c:pt>
                <c:pt idx="4">
                  <c:v>0.22694300518134716</c:v>
                </c:pt>
              </c:numCache>
            </c:numRef>
          </c:val>
          <c:smooth val="0"/>
          <c:extLst>
            <c:ext xmlns:c16="http://schemas.microsoft.com/office/drawing/2014/chart" uri="{C3380CC4-5D6E-409C-BE32-E72D297353CC}">
              <c16:uniqueId val="{00000001-11D1-5E4E-A568-6730AB542A13}"/>
            </c:ext>
          </c:extLst>
        </c:ser>
        <c:ser>
          <c:idx val="2"/>
          <c:order val="2"/>
          <c:tx>
            <c:strRef>
              <c:f>'1_benchmark'!$V$348</c:f>
              <c:strCache>
                <c:ptCount val="1"/>
                <c:pt idx="0">
                  <c:v>Cloud Nine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'1_benchmark'!$W$348:$AA$348</c:f>
              <c:numCache>
                <c:formatCode>0%</c:formatCode>
                <c:ptCount val="5"/>
                <c:pt idx="0">
                  <c:v>0.61332250203086924</c:v>
                </c:pt>
                <c:pt idx="1">
                  <c:v>0.44427480916030532</c:v>
                </c:pt>
                <c:pt idx="2">
                  <c:v>0.14970760233918129</c:v>
                </c:pt>
                <c:pt idx="3">
                  <c:v>0.42259083728278041</c:v>
                </c:pt>
                <c:pt idx="4">
                  <c:v>0.18134715025906736</c:v>
                </c:pt>
              </c:numCache>
            </c:numRef>
          </c:val>
          <c:smooth val="0"/>
          <c:extLst>
            <c:ext xmlns:c16="http://schemas.microsoft.com/office/drawing/2014/chart" uri="{C3380CC4-5D6E-409C-BE32-E72D297353CC}">
              <c16:uniqueId val="{00000002-11D1-5E4E-A568-6730AB542A13}"/>
            </c:ext>
          </c:extLst>
        </c:ser>
        <c:ser>
          <c:idx val="3"/>
          <c:order val="3"/>
          <c:tx>
            <c:strRef>
              <c:f>'1_benchmark'!$V$349</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'1_benchmark'!$W$349:$AA$349</c:f>
              <c:numCache>
                <c:formatCode>0%</c:formatCode>
                <c:ptCount val="5"/>
                <c:pt idx="0">
                  <c:v>8.0422420796100735E-2</c:v>
                </c:pt>
                <c:pt idx="1">
                  <c:v>0</c:v>
                </c:pt>
                <c:pt idx="2">
                  <c:v>0</c:v>
                </c:pt>
                <c:pt idx="3">
                  <c:v>0</c:v>
                </c:pt>
                <c:pt idx="4">
                  <c:v>4.9740932642487044E-2</c:v>
                </c:pt>
              </c:numCache>
            </c:numRef>
          </c:val>
          <c:smooth val="0"/>
          <c:extLst>
            <c:ext xmlns:c16="http://schemas.microsoft.com/office/drawing/2014/chart" uri="{C3380CC4-5D6E-409C-BE32-E72D297353CC}">
              <c16:uniqueId val="{00000003-11D1-5E4E-A568-6730AB542A13}"/>
            </c:ext>
          </c:extLst>
        </c:ser>
        <c:ser>
          <c:idx val="5"/>
          <c:order val="4"/>
          <c:tx>
            <c:strRef>
              <c:f>'1_benchmark'!$V$351</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'1_benchmark'!$W$351:$AA$351</c:f>
              <c:numCache>
                <c:formatCode>0%</c:formatCode>
                <c:ptCount val="5"/>
                <c:pt idx="0">
                  <c:v>7.2298943948009745E-2</c:v>
                </c:pt>
                <c:pt idx="1">
                  <c:v>0.1099236641221374</c:v>
                </c:pt>
                <c:pt idx="2">
                  <c:v>0.24678362573099416</c:v>
                </c:pt>
                <c:pt idx="3">
                  <c:v>7.4249605055292253E-2</c:v>
                </c:pt>
                <c:pt idx="4">
                  <c:v>0.14507772020725387</c:v>
                </c:pt>
              </c:numCache>
            </c:numRef>
          </c:val>
          <c:smooth val="0"/>
          <c:extLst>
            <c:ext xmlns:c16="http://schemas.microsoft.com/office/drawing/2014/chart" uri="{C3380CC4-5D6E-409C-BE32-E72D297353CC}">
              <c16:uniqueId val="{00000004-11D1-5E4E-A568-6730AB542A13}"/>
            </c:ext>
          </c:extLst>
        </c:ser>
        <c:dLbls>
          <c:showLegendKey val="0"/>
          <c:showVal val="0"/>
          <c:showCatName val="0"/>
          <c:showSerName val="0"/>
          <c:showPercent val="0"/>
          <c:showBubbleSize val="0"/>
        </c:dLbls>
        <c:smooth val="0"/>
        <c:axId val="197414735"/>
        <c:axId val="193016655"/>
      </c:lineChart>
      <c:catAx>
        <c:axId val="1974147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93016655"/>
        <c:crosses val="autoZero"/>
        <c:auto val="1"/>
        <c:lblAlgn val="ctr"/>
        <c:lblOffset val="100"/>
        <c:noMultiLvlLbl val="0"/>
      </c:catAx>
      <c:valAx>
        <c:axId val="193016655"/>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 of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97414735"/>
        <c:crosses val="autoZero"/>
        <c:crossBetween val="between"/>
        <c:majorUnit val="0.25"/>
      </c:valAx>
      <c:spPr>
        <a:noFill/>
        <a:ln>
          <a:noFill/>
        </a:ln>
        <a:effectLst/>
      </c:spPr>
    </c:plotArea>
    <c:legend>
      <c:legendPos val="b"/>
      <c:layout>
        <c:manualLayout>
          <c:xMode val="edge"/>
          <c:yMode val="edge"/>
          <c:x val="0.22370647946115169"/>
          <c:y val="0.90007193545251274"/>
          <c:w val="0.61783190502604435"/>
          <c:h val="9.7355886069796838E-2"/>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Total Sealy interest with Seal Posturepedic specific search split out</a:t>
            </a:r>
          </a:p>
        </c:rich>
      </c:tx>
      <c:layout>
        <c:manualLayout>
          <c:xMode val="edge"/>
          <c:yMode val="edge"/>
          <c:x val="0.17095588235294118"/>
          <c:y val="2.0878640027860107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1"/>
          <c:order val="0"/>
          <c:tx>
            <c:strRef>
              <c:f>'1_benchmark'!$V$182</c:f>
              <c:strCache>
                <c:ptCount val="1"/>
                <c:pt idx="0">
                  <c:v>All other Sealy interest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'1_benchmark'!$W$179:$AA$179</c:f>
              <c:numCache>
                <c:formatCode>General</c:formatCode>
                <c:ptCount val="5"/>
                <c:pt idx="0">
                  <c:v>2017</c:v>
                </c:pt>
                <c:pt idx="1">
                  <c:v>2018</c:v>
                </c:pt>
                <c:pt idx="2">
                  <c:v>2019</c:v>
                </c:pt>
                <c:pt idx="3">
                  <c:v>2020</c:v>
                </c:pt>
                <c:pt idx="4">
                  <c:v>2021</c:v>
                </c:pt>
              </c:numCache>
            </c:numRef>
          </c:cat>
          <c:val>
            <c:numRef>
              <c:f>'1_benchmark'!$W$186:$AA$186</c:f>
              <c:numCache>
                <c:formatCode>0.00</c:formatCode>
                <c:ptCount val="5"/>
                <c:pt idx="0">
                  <c:v>0.68980021030494221</c:v>
                </c:pt>
                <c:pt idx="1">
                  <c:v>0.82544689800210302</c:v>
                </c:pt>
                <c:pt idx="2">
                  <c:v>1.1366982124079916</c:v>
                </c:pt>
                <c:pt idx="3">
                  <c:v>1.2723449001051526</c:v>
                </c:pt>
                <c:pt idx="4">
                  <c:v>1.2618296529968454</c:v>
                </c:pt>
              </c:numCache>
            </c:numRef>
          </c:val>
          <c:extLst>
            <c:ext xmlns:c16="http://schemas.microsoft.com/office/drawing/2014/chart" uri="{C3380CC4-5D6E-409C-BE32-E72D297353CC}">
              <c16:uniqueId val="{00000000-3E1F-324F-AFD6-EEAF0CA5BBDC}"/>
            </c:ext>
          </c:extLst>
        </c:ser>
        <c:ser>
          <c:idx val="0"/>
          <c:order val="1"/>
          <c:tx>
            <c:strRef>
              <c:f>'1_benchmark'!$V$181</c:f>
              <c:strCache>
                <c:ptCount val="1"/>
                <c:pt idx="0">
                  <c:v>Sealy Posturepedic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'1_benchmark'!$W$179:$AA$179</c:f>
              <c:numCache>
                <c:formatCode>General</c:formatCode>
                <c:ptCount val="5"/>
                <c:pt idx="0">
                  <c:v>2017</c:v>
                </c:pt>
                <c:pt idx="1">
                  <c:v>2018</c:v>
                </c:pt>
                <c:pt idx="2">
                  <c:v>2019</c:v>
                </c:pt>
                <c:pt idx="3">
                  <c:v>2020</c:v>
                </c:pt>
                <c:pt idx="4">
                  <c:v>2021</c:v>
                </c:pt>
              </c:numCache>
            </c:numRef>
          </c:cat>
          <c:val>
            <c:numRef>
              <c:f>'1_benchmark'!$W$185:$AA$185</c:f>
              <c:numCache>
                <c:formatCode>0.00</c:formatCode>
                <c:ptCount val="5"/>
                <c:pt idx="0">
                  <c:v>0.31019978969505785</c:v>
                </c:pt>
                <c:pt idx="1">
                  <c:v>0.31019978969505785</c:v>
                </c:pt>
                <c:pt idx="2">
                  <c:v>0.21766561514195584</c:v>
                </c:pt>
                <c:pt idx="3">
                  <c:v>0.25867507886435331</c:v>
                </c:pt>
                <c:pt idx="4">
                  <c:v>0.40799158780231337</c:v>
                </c:pt>
              </c:numCache>
            </c:numRef>
          </c:val>
          <c:extLst>
            <c:ext xmlns:c16="http://schemas.microsoft.com/office/drawing/2014/chart" uri="{C3380CC4-5D6E-409C-BE32-E72D297353CC}">
              <c16:uniqueId val="{00000001-3E1F-324F-AFD6-EEAF0CA5BBDC}"/>
            </c:ext>
          </c:extLst>
        </c:ser>
        <c:dLbls>
          <c:dLblPos val="ctr"/>
          <c:showLegendKey val="0"/>
          <c:showVal val="1"/>
          <c:showCatName val="0"/>
          <c:showSerName val="0"/>
          <c:showPercent val="0"/>
          <c:showBubbleSize val="0"/>
        </c:dLbls>
        <c:gapWidth val="75"/>
        <c:overlap val="100"/>
        <c:axId val="597834287"/>
        <c:axId val="598510287"/>
      </c:barChart>
      <c:catAx>
        <c:axId val="59783428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8510287"/>
        <c:crosses val="autoZero"/>
        <c:auto val="1"/>
        <c:lblAlgn val="ctr"/>
        <c:lblOffset val="100"/>
        <c:noMultiLvlLbl val="0"/>
      </c:catAx>
      <c:valAx>
        <c:axId val="598510287"/>
        <c:scaling>
          <c:orientation val="minMax"/>
          <c:max val="2"/>
          <c:min val="0"/>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_(* #,##0.00_);_(* \(#,##0.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7834287"/>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National search interest in beds and mattresses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bed_mattress!$B$2:$B$6</c:f>
              <c:numCache>
                <c:formatCode>General</c:formatCode>
                <c:ptCount val="5"/>
                <c:pt idx="0">
                  <c:v>2017</c:v>
                </c:pt>
                <c:pt idx="1">
                  <c:v>2018</c:v>
                </c:pt>
                <c:pt idx="2">
                  <c:v>2019</c:v>
                </c:pt>
                <c:pt idx="3">
                  <c:v>2020</c:v>
                </c:pt>
                <c:pt idx="4">
                  <c:v>2021</c:v>
                </c:pt>
              </c:numCache>
            </c:numRef>
          </c:cat>
          <c:val>
            <c:numRef>
              <c:f>bed_mattress!$G$2:$G$6</c:f>
              <c:numCache>
                <c:formatCode>0.00</c:formatCode>
                <c:ptCount val="5"/>
                <c:pt idx="0">
                  <c:v>1</c:v>
                </c:pt>
                <c:pt idx="1">
                  <c:v>1.2095394736842104</c:v>
                </c:pt>
                <c:pt idx="2">
                  <c:v>1.35625</c:v>
                </c:pt>
                <c:pt idx="3">
                  <c:v>1.5904605263157894</c:v>
                </c:pt>
                <c:pt idx="4">
                  <c:v>1.5625</c:v>
                </c:pt>
              </c:numCache>
            </c:numRef>
          </c:val>
          <c:extLst>
            <c:ext xmlns:c16="http://schemas.microsoft.com/office/drawing/2014/chart" uri="{C3380CC4-5D6E-409C-BE32-E72D297353CC}">
              <c16:uniqueId val="{00000000-AFCD-1044-906C-37A436F7C3E5}"/>
            </c:ext>
          </c:extLst>
        </c:ser>
        <c:dLbls>
          <c:dLblPos val="inEnd"/>
          <c:showLegendKey val="0"/>
          <c:showVal val="1"/>
          <c:showCatName val="0"/>
          <c:showSerName val="0"/>
          <c:showPercent val="0"/>
          <c:showBubbleSize val="0"/>
        </c:dLbls>
        <c:gapWidth val="165"/>
        <c:overlap val="-27"/>
        <c:axId val="1063921615"/>
        <c:axId val="1064138815"/>
      </c:barChart>
      <c:catAx>
        <c:axId val="106392161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064138815"/>
        <c:crosses val="autoZero"/>
        <c:auto val="1"/>
        <c:lblAlgn val="ctr"/>
        <c:lblOffset val="100"/>
        <c:noMultiLvlLbl val="0"/>
      </c:catAx>
      <c:valAx>
        <c:axId val="106413881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063921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Proprtion of Sealy search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1"/>
          <c:order val="0"/>
          <c:tx>
            <c:strRef>
              <c:f>'1_benchmark'!$V$200</c:f>
              <c:strCache>
                <c:ptCount val="1"/>
                <c:pt idx="0">
                  <c:v>All other Sealy interest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'1_benchmark'!$W$198:$AA$198</c:f>
              <c:numCache>
                <c:formatCode>General</c:formatCode>
                <c:ptCount val="5"/>
                <c:pt idx="0">
                  <c:v>2017</c:v>
                </c:pt>
                <c:pt idx="1">
                  <c:v>2018</c:v>
                </c:pt>
                <c:pt idx="2">
                  <c:v>2019</c:v>
                </c:pt>
                <c:pt idx="3">
                  <c:v>2020</c:v>
                </c:pt>
                <c:pt idx="4">
                  <c:v>2021</c:v>
                </c:pt>
              </c:numCache>
            </c:numRef>
          </c:cat>
          <c:val>
            <c:numRef>
              <c:f>'1_benchmark'!$W$200:$AA$200</c:f>
              <c:numCache>
                <c:formatCode>0%</c:formatCode>
                <c:ptCount val="5"/>
                <c:pt idx="0">
                  <c:v>0.68980021030494221</c:v>
                </c:pt>
                <c:pt idx="1">
                  <c:v>0.72685185185185186</c:v>
                </c:pt>
                <c:pt idx="2">
                  <c:v>0.8392857142857143</c:v>
                </c:pt>
                <c:pt idx="3">
                  <c:v>0.83104395604395609</c:v>
                </c:pt>
                <c:pt idx="4">
                  <c:v>0.75566750629722923</c:v>
                </c:pt>
              </c:numCache>
            </c:numRef>
          </c:val>
          <c:extLst>
            <c:ext xmlns:c16="http://schemas.microsoft.com/office/drawing/2014/chart" uri="{C3380CC4-5D6E-409C-BE32-E72D297353CC}">
              <c16:uniqueId val="{00000000-E782-2743-8847-1240FF228E6A}"/>
            </c:ext>
          </c:extLst>
        </c:ser>
        <c:ser>
          <c:idx val="0"/>
          <c:order val="1"/>
          <c:tx>
            <c:strRef>
              <c:f>'1_benchmark'!$V$199</c:f>
              <c:strCache>
                <c:ptCount val="1"/>
                <c:pt idx="0">
                  <c:v>Sealy Posturepedic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'1_benchmark'!$W$198:$AA$198</c:f>
              <c:numCache>
                <c:formatCode>General</c:formatCode>
                <c:ptCount val="5"/>
                <c:pt idx="0">
                  <c:v>2017</c:v>
                </c:pt>
                <c:pt idx="1">
                  <c:v>2018</c:v>
                </c:pt>
                <c:pt idx="2">
                  <c:v>2019</c:v>
                </c:pt>
                <c:pt idx="3">
                  <c:v>2020</c:v>
                </c:pt>
                <c:pt idx="4">
                  <c:v>2021</c:v>
                </c:pt>
              </c:numCache>
            </c:numRef>
          </c:cat>
          <c:val>
            <c:numRef>
              <c:f>'1_benchmark'!$W$199:$AA$199</c:f>
              <c:numCache>
                <c:formatCode>0%</c:formatCode>
                <c:ptCount val="5"/>
                <c:pt idx="0">
                  <c:v>0.31019978969505785</c:v>
                </c:pt>
                <c:pt idx="1">
                  <c:v>0.27314814814814814</c:v>
                </c:pt>
                <c:pt idx="2">
                  <c:v>0.16071428571428573</c:v>
                </c:pt>
                <c:pt idx="3">
                  <c:v>0.16895604395604397</c:v>
                </c:pt>
                <c:pt idx="4">
                  <c:v>0.24433249370277077</c:v>
                </c:pt>
              </c:numCache>
            </c:numRef>
          </c:val>
          <c:extLst>
            <c:ext xmlns:c16="http://schemas.microsoft.com/office/drawing/2014/chart" uri="{C3380CC4-5D6E-409C-BE32-E72D297353CC}">
              <c16:uniqueId val="{00000001-E782-2743-8847-1240FF228E6A}"/>
            </c:ext>
          </c:extLst>
        </c:ser>
        <c:dLbls>
          <c:dLblPos val="ctr"/>
          <c:showLegendKey val="0"/>
          <c:showVal val="1"/>
          <c:showCatName val="0"/>
          <c:showSerName val="0"/>
          <c:showPercent val="0"/>
          <c:showBubbleSize val="0"/>
        </c:dLbls>
        <c:gapWidth val="75"/>
        <c:overlap val="100"/>
        <c:axId val="596617359"/>
        <c:axId val="596469327"/>
      </c:barChart>
      <c:catAx>
        <c:axId val="5966173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6469327"/>
        <c:crosses val="autoZero"/>
        <c:auto val="1"/>
        <c:lblAlgn val="ctr"/>
        <c:lblOffset val="100"/>
        <c:noMultiLvlLbl val="0"/>
      </c:catAx>
      <c:valAx>
        <c:axId val="596469327"/>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6617359"/>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Monthly mattress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spPr>
            <a:ln w="50800" cap="rnd">
              <a:solidFill>
                <a:srgbClr val="3F68AD"/>
              </a:solidFill>
              <a:prstDash val="solid"/>
              <a:round/>
            </a:ln>
            <a:effectLst>
              <a:outerShdw blurRad="63500" dist="37357" dir="2700000" rotWithShape="0">
                <a:scrgbClr r="0" g="0" b="0">
                  <a:alpha val="0"/>
                </a:scrgbClr>
              </a:outerShdw>
            </a:effectLst>
          </c:spPr>
          <c:marker>
            <c:symbol val="none"/>
          </c:marker>
          <c:cat>
            <c:strRef>
              <c:f>date_time!$E$2:$E$61</c:f>
              <c:strCache>
                <c:ptCount val="60"/>
                <c:pt idx="0">
                  <c:v>'17-Jan</c:v>
                </c:pt>
                <c:pt idx="1">
                  <c:v>'17-Feb</c:v>
                </c:pt>
                <c:pt idx="2">
                  <c:v>'17-Mar</c:v>
                </c:pt>
                <c:pt idx="3">
                  <c:v>'17-Apr</c:v>
                </c:pt>
                <c:pt idx="4">
                  <c:v>'17-May</c:v>
                </c:pt>
                <c:pt idx="5">
                  <c:v>'17-Jun</c:v>
                </c:pt>
                <c:pt idx="6">
                  <c:v>'17-Jul</c:v>
                </c:pt>
                <c:pt idx="7">
                  <c:v>'17-Aug</c:v>
                </c:pt>
                <c:pt idx="8">
                  <c:v>'17-Sep</c:v>
                </c:pt>
                <c:pt idx="9">
                  <c:v>'17-Oct</c:v>
                </c:pt>
                <c:pt idx="10">
                  <c:v>'17-Nov</c:v>
                </c:pt>
                <c:pt idx="11">
                  <c:v>'17-Dec</c:v>
                </c:pt>
                <c:pt idx="12">
                  <c:v>'18-Jan</c:v>
                </c:pt>
                <c:pt idx="13">
                  <c:v>'18-Feb</c:v>
                </c:pt>
                <c:pt idx="14">
                  <c:v>'18-Mar</c:v>
                </c:pt>
                <c:pt idx="15">
                  <c:v>'18-Apr</c:v>
                </c:pt>
                <c:pt idx="16">
                  <c:v>'18-May</c:v>
                </c:pt>
                <c:pt idx="17">
                  <c:v>'18-Jun</c:v>
                </c:pt>
                <c:pt idx="18">
                  <c:v>'18-Jul</c:v>
                </c:pt>
                <c:pt idx="19">
                  <c:v>'18-Aug</c:v>
                </c:pt>
                <c:pt idx="20">
                  <c:v>'18-Sep</c:v>
                </c:pt>
                <c:pt idx="21">
                  <c:v>'18-Oct</c:v>
                </c:pt>
                <c:pt idx="22">
                  <c:v>'18-Nov</c:v>
                </c:pt>
                <c:pt idx="23">
                  <c:v>'18-Dec</c:v>
                </c:pt>
                <c:pt idx="24">
                  <c:v>'19-Jan</c:v>
                </c:pt>
                <c:pt idx="25">
                  <c:v>'19-Feb</c:v>
                </c:pt>
                <c:pt idx="26">
                  <c:v>'19-Mar</c:v>
                </c:pt>
                <c:pt idx="27">
                  <c:v>'19-Apr</c:v>
                </c:pt>
                <c:pt idx="28">
                  <c:v>'19-May</c:v>
                </c:pt>
                <c:pt idx="29">
                  <c:v>'19-Jun</c:v>
                </c:pt>
                <c:pt idx="30">
                  <c:v>'19-Jul</c:v>
                </c:pt>
                <c:pt idx="31">
                  <c:v>'19-Aug</c:v>
                </c:pt>
                <c:pt idx="32">
                  <c:v>'19-Sep</c:v>
                </c:pt>
                <c:pt idx="33">
                  <c:v>'19-Oct</c:v>
                </c:pt>
                <c:pt idx="34">
                  <c:v>'19-Nov</c:v>
                </c:pt>
                <c:pt idx="35">
                  <c:v>'19-Dec</c:v>
                </c:pt>
                <c:pt idx="36">
                  <c:v>'20-Jan</c:v>
                </c:pt>
                <c:pt idx="37">
                  <c:v>'20-Feb</c:v>
                </c:pt>
                <c:pt idx="38">
                  <c:v>'20-Mar</c:v>
                </c:pt>
                <c:pt idx="39">
                  <c:v>'20-Apr</c:v>
                </c:pt>
                <c:pt idx="40">
                  <c:v>'20-May</c:v>
                </c:pt>
                <c:pt idx="41">
                  <c:v>'20-Jun</c:v>
                </c:pt>
                <c:pt idx="42">
                  <c:v>'20-Jul</c:v>
                </c:pt>
                <c:pt idx="43">
                  <c:v>'20-Aug</c:v>
                </c:pt>
                <c:pt idx="44">
                  <c:v>'20-Sep</c:v>
                </c:pt>
                <c:pt idx="45">
                  <c:v>'20-Oct</c:v>
                </c:pt>
                <c:pt idx="46">
                  <c:v>'20-Nov</c:v>
                </c:pt>
                <c:pt idx="47">
                  <c:v>'20-Dec</c:v>
                </c:pt>
                <c:pt idx="48">
                  <c:v>'21-Jan</c:v>
                </c:pt>
                <c:pt idx="49">
                  <c:v>'21-Feb</c:v>
                </c:pt>
                <c:pt idx="50">
                  <c:v>'21-Mar</c:v>
                </c:pt>
                <c:pt idx="51">
                  <c:v>'21-Apr</c:v>
                </c:pt>
                <c:pt idx="52">
                  <c:v>'21-May</c:v>
                </c:pt>
                <c:pt idx="53">
                  <c:v>'21-Jun</c:v>
                </c:pt>
                <c:pt idx="54">
                  <c:v>'21-Jul</c:v>
                </c:pt>
                <c:pt idx="55">
                  <c:v>'21-Aug</c:v>
                </c:pt>
                <c:pt idx="56">
                  <c:v>'21-Sep</c:v>
                </c:pt>
                <c:pt idx="57">
                  <c:v>'21-Oct</c:v>
                </c:pt>
                <c:pt idx="58">
                  <c:v>'21-Nov</c:v>
                </c:pt>
                <c:pt idx="59">
                  <c:v>'21-Dec</c:v>
                </c:pt>
              </c:strCache>
            </c:strRef>
          </c:cat>
          <c:val>
            <c:numRef>
              <c:f>date_time!$G$2:$G$61</c:f>
              <c:numCache>
                <c:formatCode>_(* #,##0.00_);_(* \(#,##0.00\);_(* "-"??_);_(@_)</c:formatCode>
                <c:ptCount val="60"/>
                <c:pt idx="0">
                  <c:v>0.40429042904290402</c:v>
                </c:pt>
                <c:pt idx="1">
                  <c:v>0.448844884488448</c:v>
                </c:pt>
                <c:pt idx="2">
                  <c:v>0.46039603960395997</c:v>
                </c:pt>
                <c:pt idx="3">
                  <c:v>0.43399339933993297</c:v>
                </c:pt>
                <c:pt idx="4">
                  <c:v>0.52310231023102305</c:v>
                </c:pt>
                <c:pt idx="5">
                  <c:v>0.471947194719471</c:v>
                </c:pt>
                <c:pt idx="6">
                  <c:v>0.61551155115511502</c:v>
                </c:pt>
                <c:pt idx="7">
                  <c:v>0.40759075907590703</c:v>
                </c:pt>
                <c:pt idx="8">
                  <c:v>0.37128712871287101</c:v>
                </c:pt>
                <c:pt idx="9">
                  <c:v>0.66336633663366296</c:v>
                </c:pt>
                <c:pt idx="10">
                  <c:v>0.65016501650165004</c:v>
                </c:pt>
                <c:pt idx="11">
                  <c:v>0.62046204620461998</c:v>
                </c:pt>
                <c:pt idx="12">
                  <c:v>0.52145214521452099</c:v>
                </c:pt>
                <c:pt idx="13">
                  <c:v>0.37623762376237602</c:v>
                </c:pt>
                <c:pt idx="14">
                  <c:v>0.498349834983498</c:v>
                </c:pt>
                <c:pt idx="15">
                  <c:v>0.62376237623762298</c:v>
                </c:pt>
                <c:pt idx="16">
                  <c:v>0.43894389438943798</c:v>
                </c:pt>
                <c:pt idx="17">
                  <c:v>0.43894389438943798</c:v>
                </c:pt>
                <c:pt idx="18">
                  <c:v>0.88943894389438904</c:v>
                </c:pt>
                <c:pt idx="19">
                  <c:v>0.64851485148514798</c:v>
                </c:pt>
                <c:pt idx="20">
                  <c:v>0.71617161716171596</c:v>
                </c:pt>
                <c:pt idx="21">
                  <c:v>0.50165016501650095</c:v>
                </c:pt>
                <c:pt idx="22">
                  <c:v>0.58250825082508195</c:v>
                </c:pt>
                <c:pt idx="23">
                  <c:v>0.68976897689768901</c:v>
                </c:pt>
                <c:pt idx="24">
                  <c:v>0.66666666666666596</c:v>
                </c:pt>
                <c:pt idx="25">
                  <c:v>0.528052805280528</c:v>
                </c:pt>
                <c:pt idx="26">
                  <c:v>0.83498349834983498</c:v>
                </c:pt>
                <c:pt idx="27">
                  <c:v>0.38118811881188103</c:v>
                </c:pt>
                <c:pt idx="28">
                  <c:v>0.69306930693069302</c:v>
                </c:pt>
                <c:pt idx="29">
                  <c:v>0.65016501650165004</c:v>
                </c:pt>
                <c:pt idx="30">
                  <c:v>0.64686468646864603</c:v>
                </c:pt>
                <c:pt idx="31">
                  <c:v>0.63531353135313495</c:v>
                </c:pt>
                <c:pt idx="32">
                  <c:v>0.64686468646864603</c:v>
                </c:pt>
                <c:pt idx="33">
                  <c:v>0.419141914191419</c:v>
                </c:pt>
                <c:pt idx="34">
                  <c:v>0.894389438943894</c:v>
                </c:pt>
                <c:pt idx="35">
                  <c:v>0.82343234323432302</c:v>
                </c:pt>
                <c:pt idx="36">
                  <c:v>0.52640264026402594</c:v>
                </c:pt>
                <c:pt idx="37">
                  <c:v>0.52310231023102305</c:v>
                </c:pt>
                <c:pt idx="38">
                  <c:v>0.339933993399339</c:v>
                </c:pt>
                <c:pt idx="39">
                  <c:v>0.31848184818481801</c:v>
                </c:pt>
                <c:pt idx="40">
                  <c:v>0.77392739273927302</c:v>
                </c:pt>
                <c:pt idx="41">
                  <c:v>0.94059405940593999</c:v>
                </c:pt>
                <c:pt idx="42">
                  <c:v>0.85478547854785403</c:v>
                </c:pt>
                <c:pt idx="43">
                  <c:v>0.97359735973597294</c:v>
                </c:pt>
                <c:pt idx="44">
                  <c:v>0.61881188118811803</c:v>
                </c:pt>
                <c:pt idx="45">
                  <c:v>0.64686468646864603</c:v>
                </c:pt>
                <c:pt idx="46">
                  <c:v>1</c:v>
                </c:pt>
                <c:pt idx="47">
                  <c:v>0.62871287128712805</c:v>
                </c:pt>
                <c:pt idx="48">
                  <c:v>0.92079207920791994</c:v>
                </c:pt>
                <c:pt idx="49">
                  <c:v>0.73432343234323405</c:v>
                </c:pt>
                <c:pt idx="50">
                  <c:v>0.62541254125412504</c:v>
                </c:pt>
                <c:pt idx="51">
                  <c:v>0.66171617161716101</c:v>
                </c:pt>
                <c:pt idx="52">
                  <c:v>0.69966996699669903</c:v>
                </c:pt>
                <c:pt idx="53">
                  <c:v>0.58580858085808496</c:v>
                </c:pt>
                <c:pt idx="54">
                  <c:v>0.66996699669966997</c:v>
                </c:pt>
                <c:pt idx="55">
                  <c:v>0.77227722772277196</c:v>
                </c:pt>
                <c:pt idx="56">
                  <c:v>0.59570957095709498</c:v>
                </c:pt>
                <c:pt idx="57">
                  <c:v>0.58085808580858</c:v>
                </c:pt>
                <c:pt idx="58">
                  <c:v>0.83003300330033003</c:v>
                </c:pt>
                <c:pt idx="59">
                  <c:v>0.60891089108910801</c:v>
                </c:pt>
              </c:numCache>
            </c:numRef>
          </c:val>
          <c:smooth val="0"/>
          <c:extLst>
            <c:ext xmlns:c16="http://schemas.microsoft.com/office/drawing/2014/chart" uri="{C3380CC4-5D6E-409C-BE32-E72D297353CC}">
              <c16:uniqueId val="{00000000-E98B-084C-B329-06044278BFDB}"/>
            </c:ext>
          </c:extLst>
        </c:ser>
        <c:dLbls>
          <c:showLegendKey val="0"/>
          <c:showVal val="0"/>
          <c:showCatName val="0"/>
          <c:showSerName val="0"/>
          <c:showPercent val="0"/>
          <c:showBubbleSize val="0"/>
        </c:dLbls>
        <c:smooth val="0"/>
        <c:axId val="695150687"/>
        <c:axId val="695067007"/>
      </c:lineChart>
      <c:catAx>
        <c:axId val="695150687"/>
        <c:scaling>
          <c:orientation val="minMax"/>
        </c:scaling>
        <c:delete val="0"/>
        <c:axPos val="b"/>
        <c:numFmt formatCode="General" sourceLinked="1"/>
        <c:majorTickMark val="in"/>
        <c:minorTickMark val="none"/>
        <c:tickLblPos val="nextTo"/>
        <c:spPr>
          <a:noFill/>
          <a:ln w="9525" cap="flat" cmpd="sng" algn="ctr">
            <a:solidFill>
              <a:srgbClr val="000005"/>
            </a:solidFill>
            <a:prstDash val="solid"/>
            <a:round/>
          </a:ln>
          <a:effectLst/>
        </c:spPr>
        <c:txPr>
          <a:bodyPr rot="-5400000" spcFirstLastPara="1" vertOverflow="ellipsis" wrap="square" anchor="ctr" anchorCtr="0"/>
          <a:lstStyle/>
          <a:p>
            <a:pPr>
              <a:defRPr sz="1000" b="0" i="0" u="none" strike="noStrike" kern="1200" baseline="0">
                <a:solidFill>
                  <a:srgbClr val="000000"/>
                </a:solidFill>
                <a:latin typeface="Roboto"/>
                <a:ea typeface="Roboto"/>
                <a:cs typeface="Roboto"/>
              </a:defRPr>
            </a:pPr>
            <a:endParaRPr lang="en-US"/>
          </a:p>
        </c:txPr>
        <c:crossAx val="695067007"/>
        <c:crosses val="autoZero"/>
        <c:auto val="1"/>
        <c:lblAlgn val="ctr"/>
        <c:lblOffset val="100"/>
        <c:tickLblSkip val="2"/>
        <c:noMultiLvlLbl val="0"/>
      </c:catAx>
      <c:valAx>
        <c:axId val="695067007"/>
        <c:scaling>
          <c:orientation val="minMax"/>
        </c:scaling>
        <c:delete val="0"/>
        <c:axPos val="l"/>
        <c:majorGridlines>
          <c:spPr>
            <a:ln w="9525" cap="flat" cmpd="sng" algn="ctr">
              <a:solidFill>
                <a:srgbClr val="BCB5AC"/>
              </a:solidFill>
              <a:prstDash val="solid"/>
              <a:round/>
            </a:ln>
            <a:effectLst/>
          </c:spPr>
        </c:majorGridlines>
        <c:numFmt formatCode="_(* #,##0.0_);_(* \(#,##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951506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date_time!$X$4</c:f>
              <c:strCache>
                <c:ptCount val="1"/>
                <c:pt idx="0">
                  <c:v>average index</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Roboto"/>
                    <a:ea typeface="Roboto"/>
                    <a:cs typeface="Robot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date_time!$U$5:$U$16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date_time!$X$5:$X$16</c:f>
              <c:numCache>
                <c:formatCode>0.00</c:formatCode>
                <c:ptCount val="12"/>
                <c:pt idx="0">
                  <c:v>0.97926634768740062</c:v>
                </c:pt>
                <c:pt idx="1">
                  <c:v>0.84104199893673581</c:v>
                </c:pt>
                <c:pt idx="2">
                  <c:v>0.88888888888888884</c:v>
                </c:pt>
                <c:pt idx="3">
                  <c:v>0.77937267410951616</c:v>
                </c:pt>
                <c:pt idx="4">
                  <c:v>1.0079744816586917</c:v>
                </c:pt>
                <c:pt idx="5">
                  <c:v>0.99468367889420439</c:v>
                </c:pt>
                <c:pt idx="6">
                  <c:v>1.1844763423710791</c:v>
                </c:pt>
                <c:pt idx="7">
                  <c:v>1.1073896863370545</c:v>
                </c:pt>
                <c:pt idx="8">
                  <c:v>0.950026581605529</c:v>
                </c:pt>
                <c:pt idx="9">
                  <c:v>0.90590111642743176</c:v>
                </c:pt>
                <c:pt idx="10">
                  <c:v>1.2748538011695911</c:v>
                </c:pt>
                <c:pt idx="11">
                  <c:v>1.0861244019138749</c:v>
                </c:pt>
              </c:numCache>
            </c:numRef>
          </c:val>
          <c:extLst>
            <c:ext xmlns:c16="http://schemas.microsoft.com/office/drawing/2014/chart" uri="{C3380CC4-5D6E-409C-BE32-E72D297353CC}">
              <c16:uniqueId val="{00000000-D6F7-0C45-BA5F-E972CE4CADE9}"/>
            </c:ext>
          </c:extLst>
        </c:ser>
        <c:dLbls>
          <c:dLblPos val="outEnd"/>
          <c:showLegendKey val="0"/>
          <c:showVal val="1"/>
          <c:showCatName val="0"/>
          <c:showSerName val="0"/>
          <c:showPercent val="0"/>
          <c:showBubbleSize val="0"/>
        </c:dLbls>
        <c:gapWidth val="80"/>
        <c:overlap val="1"/>
        <c:axId val="459720335"/>
        <c:axId val="792084015"/>
      </c:barChart>
      <c:catAx>
        <c:axId val="4597203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2084015"/>
        <c:crosses val="autoZero"/>
        <c:auto val="1"/>
        <c:lblAlgn val="ctr"/>
        <c:lblOffset val="100"/>
        <c:noMultiLvlLbl val="0"/>
      </c:catAx>
      <c:valAx>
        <c:axId val="79208401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Relative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9720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search interest in bed stores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'3_strore'!$AL$5:$AP$5</c:f>
              <c:numCache>
                <c:formatCode>General</c:formatCode>
                <c:ptCount val="5"/>
                <c:pt idx="0">
                  <c:v>2017</c:v>
                </c:pt>
                <c:pt idx="1">
                  <c:v>2018</c:v>
                </c:pt>
                <c:pt idx="2">
                  <c:v>2019</c:v>
                </c:pt>
                <c:pt idx="3">
                  <c:v>2020</c:v>
                </c:pt>
                <c:pt idx="4">
                  <c:v>2021</c:v>
                </c:pt>
              </c:numCache>
            </c:numRef>
          </c:cat>
          <c:val>
            <c:numRef>
              <c:f>'3_strore'!$AL$6:$AP$6</c:f>
              <c:numCache>
                <c:formatCode>0.00</c:formatCode>
                <c:ptCount val="5"/>
                <c:pt idx="0">
                  <c:v>1</c:v>
                </c:pt>
                <c:pt idx="1">
                  <c:v>1.1738525730180807</c:v>
                </c:pt>
                <c:pt idx="2">
                  <c:v>1.5674547983310152</c:v>
                </c:pt>
                <c:pt idx="3">
                  <c:v>1.8623087621696801</c:v>
                </c:pt>
                <c:pt idx="4">
                  <c:v>1.6481223922114048</c:v>
                </c:pt>
              </c:numCache>
            </c:numRef>
          </c:val>
          <c:extLst>
            <c:ext xmlns:c16="http://schemas.microsoft.com/office/drawing/2014/chart" uri="{C3380CC4-5D6E-409C-BE32-E72D297353CC}">
              <c16:uniqueId val="{00000000-0CF1-6E45-BC4E-FCD8B23AB546}"/>
            </c:ext>
          </c:extLst>
        </c:ser>
        <c:dLbls>
          <c:dLblPos val="inEnd"/>
          <c:showLegendKey val="0"/>
          <c:showVal val="1"/>
          <c:showCatName val="0"/>
          <c:showSerName val="0"/>
          <c:showPercent val="0"/>
          <c:showBubbleSize val="0"/>
        </c:dLbls>
        <c:gapWidth val="125"/>
        <c:overlap val="-27"/>
        <c:axId val="1109969247"/>
        <c:axId val="1109970895"/>
      </c:barChart>
      <c:catAx>
        <c:axId val="110996924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70895"/>
        <c:crosses val="autoZero"/>
        <c:auto val="1"/>
        <c:lblAlgn val="ctr"/>
        <c:lblOffset val="100"/>
        <c:noMultiLvlLbl val="0"/>
      </c:catAx>
      <c:valAx>
        <c:axId val="1109970895"/>
        <c:scaling>
          <c:orientation val="minMax"/>
          <c:max val="2.5"/>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a:t>
                </a:r>
                <a:r>
                  <a:rPr lang="en-GB" baseline="0"/>
                  <a:t> </a:t>
                </a: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69247"/>
        <c:crosses val="autoZero"/>
        <c:crossBetween val="between"/>
      </c:valAx>
      <c:spPr>
        <a:noFill/>
        <a:ln>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search interest in furniture stores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'3_strore'!$S$4:$W$4</c:f>
              <c:numCache>
                <c:formatCode>General</c:formatCode>
                <c:ptCount val="5"/>
                <c:pt idx="0">
                  <c:v>2017</c:v>
                </c:pt>
                <c:pt idx="1">
                  <c:v>2018</c:v>
                </c:pt>
                <c:pt idx="2">
                  <c:v>2019</c:v>
                </c:pt>
                <c:pt idx="3">
                  <c:v>2020</c:v>
                </c:pt>
                <c:pt idx="4">
                  <c:v>2021</c:v>
                </c:pt>
              </c:numCache>
            </c:numRef>
          </c:cat>
          <c:val>
            <c:numRef>
              <c:f>'3_strore'!$S$5:$W$5</c:f>
              <c:numCache>
                <c:formatCode>0.00</c:formatCode>
                <c:ptCount val="5"/>
                <c:pt idx="0">
                  <c:v>1</c:v>
                </c:pt>
                <c:pt idx="1">
                  <c:v>1.1892752853729758</c:v>
                </c:pt>
                <c:pt idx="2">
                  <c:v>1.3788160339792939</c:v>
                </c:pt>
                <c:pt idx="3">
                  <c:v>1.9185027873639502</c:v>
                </c:pt>
                <c:pt idx="4">
                  <c:v>1.750730023891691</c:v>
                </c:pt>
              </c:numCache>
            </c:numRef>
          </c:val>
          <c:extLst>
            <c:ext xmlns:c16="http://schemas.microsoft.com/office/drawing/2014/chart" uri="{C3380CC4-5D6E-409C-BE32-E72D297353CC}">
              <c16:uniqueId val="{00000000-E5C9-FC43-9EC4-F3C9AD622574}"/>
            </c:ext>
          </c:extLst>
        </c:ser>
        <c:dLbls>
          <c:dLblPos val="inEnd"/>
          <c:showLegendKey val="0"/>
          <c:showVal val="1"/>
          <c:showCatName val="0"/>
          <c:showSerName val="0"/>
          <c:showPercent val="0"/>
          <c:showBubbleSize val="0"/>
        </c:dLbls>
        <c:gapWidth val="125"/>
        <c:overlap val="-27"/>
        <c:axId val="1109969247"/>
        <c:axId val="1109970895"/>
      </c:barChart>
      <c:catAx>
        <c:axId val="110996924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70895"/>
        <c:crosses val="autoZero"/>
        <c:auto val="1"/>
        <c:lblAlgn val="ctr"/>
        <c:lblOffset val="100"/>
        <c:noMultiLvlLbl val="0"/>
      </c:catAx>
      <c:valAx>
        <c:axId val="110997089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_(* #,##0.0_);_(* \(#,##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69247"/>
        <c:crosses val="autoZero"/>
        <c:crossBetween val="between"/>
      </c:valAx>
      <c:spPr>
        <a:noFill/>
        <a:ln>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Top 10 furniture stores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0"/>
          <c:order val="0"/>
          <c:tx>
            <c:strRef>
              <c:f>'3_strore'!$S$21</c:f>
              <c:strCache>
                <c:ptCount val="1"/>
                <c:pt idx="0">
                  <c:v>OK Furniture</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'3_strore'!$T$21:$X$21</c:f>
              <c:numCache>
                <c:formatCode>0%</c:formatCode>
                <c:ptCount val="5"/>
                <c:pt idx="0">
                  <c:v>0.25564109370852139</c:v>
                </c:pt>
                <c:pt idx="1">
                  <c:v>0.25580357142857141</c:v>
                </c:pt>
                <c:pt idx="2">
                  <c:v>0.2587601078167116</c:v>
                </c:pt>
                <c:pt idx="3">
                  <c:v>0.26968313269683131</c:v>
                </c:pt>
                <c:pt idx="4">
                  <c:v>0.2567096285064443</c:v>
                </c:pt>
              </c:numCache>
            </c:numRef>
          </c:val>
          <c:extLst>
            <c:ext xmlns:c16="http://schemas.microsoft.com/office/drawing/2014/chart" uri="{C3380CC4-5D6E-409C-BE32-E72D297353CC}">
              <c16:uniqueId val="{00000000-E202-C548-B307-A24584AB78C9}"/>
            </c:ext>
          </c:extLst>
        </c:ser>
        <c:ser>
          <c:idx val="1"/>
          <c:order val="1"/>
          <c:tx>
            <c:strRef>
              <c:f>'3_strore'!$S$22</c:f>
              <c:strCache>
                <c:ptCount val="1"/>
                <c:pt idx="0">
                  <c:v>House and Home</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'3_strore'!$T$22:$X$22</c:f>
              <c:numCache>
                <c:formatCode>0%</c:formatCode>
                <c:ptCount val="5"/>
                <c:pt idx="0">
                  <c:v>0.15503052827183436</c:v>
                </c:pt>
                <c:pt idx="1">
                  <c:v>0.15825892857142856</c:v>
                </c:pt>
                <c:pt idx="2">
                  <c:v>0.13631112822487484</c:v>
                </c:pt>
                <c:pt idx="3">
                  <c:v>0.12093538120935381</c:v>
                </c:pt>
                <c:pt idx="4">
                  <c:v>0.12964366944655042</c:v>
                </c:pt>
              </c:numCache>
            </c:numRef>
          </c:val>
          <c:extLst>
            <c:ext xmlns:c16="http://schemas.microsoft.com/office/drawing/2014/chart" uri="{C3380CC4-5D6E-409C-BE32-E72D297353CC}">
              <c16:uniqueId val="{00000001-E202-C548-B307-A24584AB78C9}"/>
            </c:ext>
          </c:extLst>
        </c:ser>
        <c:ser>
          <c:idx val="2"/>
          <c:order val="2"/>
          <c:tx>
            <c:strRef>
              <c:f>'3_strore'!$S$23</c:f>
              <c:strCache>
                <c:ptCount val="1"/>
                <c:pt idx="0">
                  <c:v>Bradlows</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'3_strore'!$T$23:$X$23</c:f>
              <c:numCache>
                <c:formatCode>0%</c:formatCode>
                <c:ptCount val="5"/>
                <c:pt idx="0">
                  <c:v>0.11016724183700558</c:v>
                </c:pt>
                <c:pt idx="1">
                  <c:v>0.10736607142857142</c:v>
                </c:pt>
                <c:pt idx="2">
                  <c:v>0.11455525606469003</c:v>
                </c:pt>
                <c:pt idx="3">
                  <c:v>0.13158987131589872</c:v>
                </c:pt>
                <c:pt idx="4">
                  <c:v>0.14253222137983321</c:v>
                </c:pt>
              </c:numCache>
            </c:numRef>
          </c:val>
          <c:extLst>
            <c:ext xmlns:c16="http://schemas.microsoft.com/office/drawing/2014/chart" uri="{C3380CC4-5D6E-409C-BE32-E72D297353CC}">
              <c16:uniqueId val="{00000002-E202-C548-B307-A24584AB78C9}"/>
            </c:ext>
          </c:extLst>
        </c:ser>
        <c:ser>
          <c:idx val="3"/>
          <c:order val="3"/>
          <c:tx>
            <c:strRef>
              <c:f>'3_strore'!$S$24</c:f>
              <c:strCache>
                <c:ptCount val="1"/>
                <c:pt idx="0">
                  <c:v>Lewis</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'3_strore'!$T$24:$X$24</c:f>
              <c:numCache>
                <c:formatCode>0%</c:formatCode>
                <c:ptCount val="5"/>
                <c:pt idx="0">
                  <c:v>0.10857446243695248</c:v>
                </c:pt>
                <c:pt idx="1">
                  <c:v>8.9285714285714288E-2</c:v>
                </c:pt>
                <c:pt idx="2">
                  <c:v>9.7227570273392377E-2</c:v>
                </c:pt>
                <c:pt idx="3">
                  <c:v>9.5752040957520407E-2</c:v>
                </c:pt>
                <c:pt idx="4">
                  <c:v>9.7498104624715698E-2</c:v>
                </c:pt>
              </c:numCache>
            </c:numRef>
          </c:val>
          <c:extLst>
            <c:ext xmlns:c16="http://schemas.microsoft.com/office/drawing/2014/chart" uri="{C3380CC4-5D6E-409C-BE32-E72D297353CC}">
              <c16:uniqueId val="{00000003-E202-C548-B307-A24584AB78C9}"/>
            </c:ext>
          </c:extLst>
        </c:ser>
        <c:ser>
          <c:idx val="4"/>
          <c:order val="4"/>
          <c:tx>
            <c:strRef>
              <c:f>'3_strore'!$S$25</c:f>
              <c:strCache>
                <c:ptCount val="1"/>
                <c:pt idx="0">
                  <c:v>Mattress Warehouse</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'3_strore'!$T$25:$X$25</c:f>
              <c:numCache>
                <c:formatCode>0%</c:formatCode>
                <c:ptCount val="5"/>
                <c:pt idx="0">
                  <c:v>3.0793735067693125E-2</c:v>
                </c:pt>
                <c:pt idx="1">
                  <c:v>4.4866071428571429E-2</c:v>
                </c:pt>
                <c:pt idx="2">
                  <c:v>6.988833269156719E-2</c:v>
                </c:pt>
                <c:pt idx="3">
                  <c:v>6.2819980628199809E-2</c:v>
                </c:pt>
                <c:pt idx="4">
                  <c:v>5.6709628506444273E-2</c:v>
                </c:pt>
              </c:numCache>
            </c:numRef>
          </c:val>
          <c:extLst>
            <c:ext xmlns:c16="http://schemas.microsoft.com/office/drawing/2014/chart" uri="{C3380CC4-5D6E-409C-BE32-E72D297353CC}">
              <c16:uniqueId val="{00000004-E202-C548-B307-A24584AB78C9}"/>
            </c:ext>
          </c:extLst>
        </c:ser>
        <c:ser>
          <c:idx val="5"/>
          <c:order val="5"/>
          <c:tx>
            <c:strRef>
              <c:f>'3_strore'!$S$26</c:f>
              <c:strCache>
                <c:ptCount val="1"/>
                <c:pt idx="0">
                  <c:v>Dial a Bed</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'3_strore'!$T$26:$X$26</c:f>
              <c:numCache>
                <c:formatCode>0%</c:formatCode>
                <c:ptCount val="5"/>
                <c:pt idx="0">
                  <c:v>6.8489514202282983E-2</c:v>
                </c:pt>
                <c:pt idx="1">
                  <c:v>6.4732142857142863E-2</c:v>
                </c:pt>
                <c:pt idx="2">
                  <c:v>6.6422795533307669E-2</c:v>
                </c:pt>
                <c:pt idx="3">
                  <c:v>4.8429500484295007E-2</c:v>
                </c:pt>
                <c:pt idx="4">
                  <c:v>4.9128127369219107E-2</c:v>
                </c:pt>
              </c:numCache>
            </c:numRef>
          </c:val>
          <c:extLst>
            <c:ext xmlns:c16="http://schemas.microsoft.com/office/drawing/2014/chart" uri="{C3380CC4-5D6E-409C-BE32-E72D297353CC}">
              <c16:uniqueId val="{00000005-E202-C548-B307-A24584AB78C9}"/>
            </c:ext>
          </c:extLst>
        </c:ser>
        <c:ser>
          <c:idx val="6"/>
          <c:order val="6"/>
          <c:tx>
            <c:strRef>
              <c:f>'3_strore'!$S$27</c:f>
              <c:strCache>
                <c:ptCount val="1"/>
                <c:pt idx="0">
                  <c:v>Tafelberg</c:v>
                </c:pt>
              </c:strCache>
            </c:strRef>
          </c:tx>
          <c:spPr>
            <a:solidFill>
              <a:srgbClr val="F063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'3_strore'!$T$27:$X$27</c:f>
              <c:numCache>
                <c:formatCode>0%</c:formatCode>
                <c:ptCount val="5"/>
                <c:pt idx="0">
                  <c:v>4.645606583488187E-2</c:v>
                </c:pt>
                <c:pt idx="1">
                  <c:v>4.0625000000000001E-2</c:v>
                </c:pt>
                <c:pt idx="2">
                  <c:v>3.946861763573354E-2</c:v>
                </c:pt>
                <c:pt idx="3">
                  <c:v>2.9611180296111803E-2</c:v>
                </c:pt>
                <c:pt idx="4">
                  <c:v>3.2145564821834727E-2</c:v>
                </c:pt>
              </c:numCache>
            </c:numRef>
          </c:val>
          <c:extLst>
            <c:ext xmlns:c16="http://schemas.microsoft.com/office/drawing/2014/chart" uri="{C3380CC4-5D6E-409C-BE32-E72D297353CC}">
              <c16:uniqueId val="{00000006-E202-C548-B307-A24584AB78C9}"/>
            </c:ext>
          </c:extLst>
        </c:ser>
        <c:ser>
          <c:idx val="7"/>
          <c:order val="7"/>
          <c:tx>
            <c:strRef>
              <c:f>'3_strore'!$S$28</c:f>
              <c:strCache>
                <c:ptCount val="1"/>
                <c:pt idx="0">
                  <c:v>Russells</c:v>
                </c:pt>
              </c:strCache>
            </c:strRef>
          </c:tx>
          <c:spPr>
            <a:solidFill>
              <a:srgbClr val="C96378"/>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'3_strore'!$T$28:$X$28</c:f>
              <c:numCache>
                <c:formatCode>0%</c:formatCode>
                <c:ptCount val="5"/>
                <c:pt idx="0">
                  <c:v>3.6102999734536768E-2</c:v>
                </c:pt>
                <c:pt idx="1">
                  <c:v>4.9107142857142856E-2</c:v>
                </c:pt>
                <c:pt idx="2">
                  <c:v>4.1393916056988833E-2</c:v>
                </c:pt>
                <c:pt idx="3">
                  <c:v>6.4342050643420509E-2</c:v>
                </c:pt>
                <c:pt idx="4">
                  <c:v>7.1417740712661104E-2</c:v>
                </c:pt>
              </c:numCache>
            </c:numRef>
          </c:val>
          <c:extLst>
            <c:ext xmlns:c16="http://schemas.microsoft.com/office/drawing/2014/chart" uri="{C3380CC4-5D6E-409C-BE32-E72D297353CC}">
              <c16:uniqueId val="{00000007-E202-C548-B307-A24584AB78C9}"/>
            </c:ext>
          </c:extLst>
        </c:ser>
        <c:ser>
          <c:idx val="8"/>
          <c:order val="8"/>
          <c:tx>
            <c:strRef>
              <c:f>'3_strore'!$S$29</c:f>
              <c:strCache>
                <c:ptCount val="1"/>
                <c:pt idx="0">
                  <c:v>Rochester</c:v>
                </c:pt>
              </c:strCache>
            </c:strRef>
          </c:tx>
          <c:spPr>
            <a:solidFill>
              <a:srgbClr val="8F73BF"/>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'3_strore'!$T$29:$X$29</c:f>
              <c:numCache>
                <c:formatCode>0%</c:formatCode>
                <c:ptCount val="5"/>
                <c:pt idx="0">
                  <c:v>5.0172551101672416E-2</c:v>
                </c:pt>
                <c:pt idx="1">
                  <c:v>5.7589285714285711E-2</c:v>
                </c:pt>
                <c:pt idx="2">
                  <c:v>4.9865229110512131E-2</c:v>
                </c:pt>
                <c:pt idx="3">
                  <c:v>6.8078040680780411E-2</c:v>
                </c:pt>
                <c:pt idx="4">
                  <c:v>5.9893858984078847E-2</c:v>
                </c:pt>
              </c:numCache>
            </c:numRef>
          </c:val>
          <c:extLst>
            <c:ext xmlns:c16="http://schemas.microsoft.com/office/drawing/2014/chart" uri="{C3380CC4-5D6E-409C-BE32-E72D297353CC}">
              <c16:uniqueId val="{00000008-E202-C548-B307-A24584AB78C9}"/>
            </c:ext>
          </c:extLst>
        </c:ser>
        <c:dLbls>
          <c:dLblPos val="ctr"/>
          <c:showLegendKey val="0"/>
          <c:showVal val="1"/>
          <c:showCatName val="0"/>
          <c:showSerName val="0"/>
          <c:showPercent val="0"/>
          <c:showBubbleSize val="0"/>
        </c:dLbls>
        <c:gapWidth val="150"/>
        <c:overlap val="100"/>
        <c:axId val="1141780063"/>
        <c:axId val="1141787487"/>
      </c:barChart>
      <c:catAx>
        <c:axId val="114178006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41787487"/>
        <c:crosses val="autoZero"/>
        <c:auto val="1"/>
        <c:lblAlgn val="ctr"/>
        <c:lblOffset val="100"/>
        <c:noMultiLvlLbl val="0"/>
      </c:catAx>
      <c:valAx>
        <c:axId val="1141787487"/>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41780063"/>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Bed store search interest market share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0"/>
          <c:order val="0"/>
          <c:tx>
            <c:strRef>
              <c:f>'3_strore'!$S$48</c:f>
              <c:strCache>
                <c:ptCount val="1"/>
                <c:pt idx="0">
                  <c:v>Mattress Warehouse</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'3_strore'!$T$48:$X$48</c:f>
              <c:numCache>
                <c:formatCode>0%</c:formatCode>
                <c:ptCount val="5"/>
                <c:pt idx="0">
                  <c:v>0.16133518776077885</c:v>
                </c:pt>
                <c:pt idx="1">
                  <c:v>0.2381516587677725</c:v>
                </c:pt>
                <c:pt idx="2">
                  <c:v>0.32209405501330968</c:v>
                </c:pt>
                <c:pt idx="3">
                  <c:v>0.33905899925317401</c:v>
                </c:pt>
                <c:pt idx="4">
                  <c:v>0.31561181434599156</c:v>
                </c:pt>
              </c:numCache>
            </c:numRef>
          </c:val>
          <c:extLst>
            <c:ext xmlns:c16="http://schemas.microsoft.com/office/drawing/2014/chart" uri="{C3380CC4-5D6E-409C-BE32-E72D297353CC}">
              <c16:uniqueId val="{00000000-7F0E-FC43-99D2-5255811A5FFC}"/>
            </c:ext>
          </c:extLst>
        </c:ser>
        <c:ser>
          <c:idx val="1"/>
          <c:order val="1"/>
          <c:tx>
            <c:strRef>
              <c:f>'3_strore'!$S$49</c:f>
              <c:strCache>
                <c:ptCount val="1"/>
                <c:pt idx="0">
                  <c:v>Dial a Bed</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'3_strore'!$T$49:$X$49</c:f>
              <c:numCache>
                <c:formatCode>0%</c:formatCode>
                <c:ptCount val="5"/>
                <c:pt idx="0">
                  <c:v>0.35883171070931852</c:v>
                </c:pt>
                <c:pt idx="1">
                  <c:v>0.34360189573459715</c:v>
                </c:pt>
                <c:pt idx="2">
                  <c:v>0.30612244897959184</c:v>
                </c:pt>
                <c:pt idx="3">
                  <c:v>0.26138909634055263</c:v>
                </c:pt>
                <c:pt idx="4">
                  <c:v>0.27341772151898736</c:v>
                </c:pt>
              </c:numCache>
            </c:numRef>
          </c:val>
          <c:extLst>
            <c:ext xmlns:c16="http://schemas.microsoft.com/office/drawing/2014/chart" uri="{C3380CC4-5D6E-409C-BE32-E72D297353CC}">
              <c16:uniqueId val="{00000001-7F0E-FC43-99D2-5255811A5FFC}"/>
            </c:ext>
          </c:extLst>
        </c:ser>
        <c:ser>
          <c:idx val="2"/>
          <c:order val="2"/>
          <c:tx>
            <c:strRef>
              <c:f>'3_strore'!$S$50</c:f>
              <c:strCache>
                <c:ptCount val="1"/>
                <c:pt idx="0">
                  <c:v>Sleepmasters</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'3_strore'!$T$50:$X$50</c:f>
              <c:numCache>
                <c:formatCode>0%</c:formatCode>
                <c:ptCount val="5"/>
                <c:pt idx="0">
                  <c:v>0.10570236439499305</c:v>
                </c:pt>
                <c:pt idx="1">
                  <c:v>0.11848341232227488</c:v>
                </c:pt>
                <c:pt idx="2">
                  <c:v>0.14729370008873113</c:v>
                </c:pt>
                <c:pt idx="3">
                  <c:v>0.22778192681105303</c:v>
                </c:pt>
                <c:pt idx="4">
                  <c:v>0.2270042194092827</c:v>
                </c:pt>
              </c:numCache>
            </c:numRef>
          </c:val>
          <c:extLst>
            <c:ext xmlns:c16="http://schemas.microsoft.com/office/drawing/2014/chart" uri="{C3380CC4-5D6E-409C-BE32-E72D297353CC}">
              <c16:uniqueId val="{00000002-7F0E-FC43-99D2-5255811A5FFC}"/>
            </c:ext>
          </c:extLst>
        </c:ser>
        <c:ser>
          <c:idx val="3"/>
          <c:order val="3"/>
          <c:tx>
            <c:strRef>
              <c:f>'3_strore'!$S$51</c:f>
              <c:strCache>
                <c:ptCount val="1"/>
                <c:pt idx="0">
                  <c:v>The Bed Shop</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'3_strore'!$T$51:$X$51</c:f>
              <c:numCache>
                <c:formatCode>0%</c:formatCode>
                <c:ptCount val="5"/>
                <c:pt idx="0">
                  <c:v>0.2239221140472879</c:v>
                </c:pt>
                <c:pt idx="1">
                  <c:v>0.17298578199052134</c:v>
                </c:pt>
                <c:pt idx="2">
                  <c:v>0.1313220940550133</c:v>
                </c:pt>
                <c:pt idx="3">
                  <c:v>0.1075429424943988</c:v>
                </c:pt>
                <c:pt idx="4">
                  <c:v>0.11561181434599156</c:v>
                </c:pt>
              </c:numCache>
            </c:numRef>
          </c:val>
          <c:extLst>
            <c:ext xmlns:c16="http://schemas.microsoft.com/office/drawing/2014/chart" uri="{C3380CC4-5D6E-409C-BE32-E72D297353CC}">
              <c16:uniqueId val="{00000003-7F0E-FC43-99D2-5255811A5FFC}"/>
            </c:ext>
          </c:extLst>
        </c:ser>
        <c:ser>
          <c:idx val="4"/>
          <c:order val="4"/>
          <c:tx>
            <c:strRef>
              <c:f>'3_strore'!$S$52</c:f>
              <c:strCache>
                <c:ptCount val="1"/>
                <c:pt idx="0">
                  <c:v>Bed centre</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'3_strore'!$T$52:$X$52</c:f>
              <c:numCache>
                <c:formatCode>0%</c:formatCode>
                <c:ptCount val="5"/>
                <c:pt idx="0">
                  <c:v>6.9541029207232263E-2</c:v>
                </c:pt>
                <c:pt idx="1">
                  <c:v>6.398104265402843E-2</c:v>
                </c:pt>
                <c:pt idx="2">
                  <c:v>3.7267080745341616E-2</c:v>
                </c:pt>
                <c:pt idx="3">
                  <c:v>2.2404779686333084E-2</c:v>
                </c:pt>
                <c:pt idx="4">
                  <c:v>3.1223628691983123E-2</c:v>
                </c:pt>
              </c:numCache>
            </c:numRef>
          </c:val>
          <c:extLst>
            <c:ext xmlns:c16="http://schemas.microsoft.com/office/drawing/2014/chart" uri="{C3380CC4-5D6E-409C-BE32-E72D297353CC}">
              <c16:uniqueId val="{00000004-7F0E-FC43-99D2-5255811A5FFC}"/>
            </c:ext>
          </c:extLst>
        </c:ser>
        <c:ser>
          <c:idx val="5"/>
          <c:order val="5"/>
          <c:tx>
            <c:strRef>
              <c:f>'3_strore'!$S$53</c:f>
              <c:strCache>
                <c:ptCount val="1"/>
                <c:pt idx="0">
                  <c:v>The Bed Centre</c:v>
                </c:pt>
              </c:strCache>
            </c:strRef>
          </c:tx>
          <c:spPr>
            <a:solidFill>
              <a:srgbClr val="F09C47"/>
            </a:solidFill>
            <a:ln w="25400">
              <a:noFill/>
            </a:ln>
            <a:effectLst/>
          </c:spPr>
          <c:invertIfNegative val="0"/>
          <c:dLbls>
            <c:dLbl>
              <c:idx val="1"/>
              <c:layout>
                <c:manualLayout>
                  <c:x val="-1.38075325634891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F0E-FC43-99D2-5255811A5FF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'3_strore'!$T$53:$X$53</c:f>
              <c:numCache>
                <c:formatCode>0%</c:formatCode>
                <c:ptCount val="5"/>
                <c:pt idx="0">
                  <c:v>3.0598052851182198E-2</c:v>
                </c:pt>
                <c:pt idx="1">
                  <c:v>2.3696682464454975E-2</c:v>
                </c:pt>
                <c:pt idx="2">
                  <c:v>1.419698314108252E-2</c:v>
                </c:pt>
                <c:pt idx="3">
                  <c:v>1.4936519790888723E-2</c:v>
                </c:pt>
                <c:pt idx="4">
                  <c:v>1.9409282700421943E-2</c:v>
                </c:pt>
              </c:numCache>
            </c:numRef>
          </c:val>
          <c:extLst>
            <c:ext xmlns:c16="http://schemas.microsoft.com/office/drawing/2014/chart" uri="{C3380CC4-5D6E-409C-BE32-E72D297353CC}">
              <c16:uniqueId val="{00000006-7F0E-FC43-99D2-5255811A5FFC}"/>
            </c:ext>
          </c:extLst>
        </c:ser>
        <c:ser>
          <c:idx val="6"/>
          <c:order val="6"/>
          <c:tx>
            <c:strRef>
              <c:f>'3_strore'!$S$54</c:f>
              <c:strCache>
                <c:ptCount val="1"/>
                <c:pt idx="0">
                  <c:v>The Mattress King</c:v>
                </c:pt>
              </c:strCache>
            </c:strRef>
          </c:tx>
          <c:spPr>
            <a:solidFill>
              <a:srgbClr val="F063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'3_strore'!$T$54:$X$54</c:f>
              <c:numCache>
                <c:formatCode>0%</c:formatCode>
                <c:ptCount val="5"/>
                <c:pt idx="0">
                  <c:v>3.8942976356050069E-2</c:v>
                </c:pt>
                <c:pt idx="1">
                  <c:v>2.9620853080568721E-2</c:v>
                </c:pt>
                <c:pt idx="2">
                  <c:v>2.9281277728482696E-2</c:v>
                </c:pt>
                <c:pt idx="3">
                  <c:v>1.8670649738610903E-2</c:v>
                </c:pt>
                <c:pt idx="4">
                  <c:v>1.350210970464135E-2</c:v>
                </c:pt>
              </c:numCache>
            </c:numRef>
          </c:val>
          <c:extLst>
            <c:ext xmlns:c16="http://schemas.microsoft.com/office/drawing/2014/chart" uri="{C3380CC4-5D6E-409C-BE32-E72D297353CC}">
              <c16:uniqueId val="{00000007-7F0E-FC43-99D2-5255811A5FFC}"/>
            </c:ext>
          </c:extLst>
        </c:ser>
        <c:ser>
          <c:idx val="7"/>
          <c:order val="7"/>
          <c:tx>
            <c:strRef>
              <c:f>'3_strore'!$S$55</c:f>
              <c:strCache>
                <c:ptCount val="1"/>
                <c:pt idx="0">
                  <c:v>Mattress Gallery</c:v>
                </c:pt>
              </c:strCache>
            </c:strRef>
          </c:tx>
          <c:spPr>
            <a:solidFill>
              <a:srgbClr val="C96378"/>
            </a:solidFill>
            <a:ln w="25400">
              <a:noFill/>
            </a:ln>
            <a:effectLst/>
          </c:spPr>
          <c:invertIfNegative val="0"/>
          <c:dLbls>
            <c:dLbl>
              <c:idx val="0"/>
              <c:layout>
                <c:manualLayout>
                  <c:x val="-8.284519538093461E-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F0E-FC43-99D2-5255811A5FFC}"/>
                </c:ext>
              </c:extLst>
            </c:dLbl>
            <c:dLbl>
              <c:idx val="1"/>
              <c:layout>
                <c:manualLayout>
                  <c:x val="-8.2845195380935113E-3"/>
                  <c:y val="-4.2854626651309309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F0E-FC43-99D2-5255811A5FF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'3_strore'!$T$55:$X$55</c:f>
              <c:numCache>
                <c:formatCode>0%</c:formatCode>
                <c:ptCount val="5"/>
                <c:pt idx="0">
                  <c:v>1.1126564673157162E-2</c:v>
                </c:pt>
                <c:pt idx="1">
                  <c:v>9.4786729857819912E-3</c:v>
                </c:pt>
                <c:pt idx="2">
                  <c:v>1.2422360248447204E-2</c:v>
                </c:pt>
                <c:pt idx="3">
                  <c:v>8.215085884988798E-3</c:v>
                </c:pt>
                <c:pt idx="4">
                  <c:v>4.2194092827004216E-3</c:v>
                </c:pt>
              </c:numCache>
            </c:numRef>
          </c:val>
          <c:extLst>
            <c:ext xmlns:c16="http://schemas.microsoft.com/office/drawing/2014/chart" uri="{C3380CC4-5D6E-409C-BE32-E72D297353CC}">
              <c16:uniqueId val="{0000000A-7F0E-FC43-99D2-5255811A5FFC}"/>
            </c:ext>
          </c:extLst>
        </c:ser>
        <c:dLbls>
          <c:dLblPos val="ctr"/>
          <c:showLegendKey val="0"/>
          <c:showVal val="1"/>
          <c:showCatName val="0"/>
          <c:showSerName val="0"/>
          <c:showPercent val="0"/>
          <c:showBubbleSize val="0"/>
        </c:dLbls>
        <c:gapWidth val="150"/>
        <c:overlap val="100"/>
        <c:axId val="799810095"/>
        <c:axId val="799811743"/>
      </c:barChart>
      <c:catAx>
        <c:axId val="79981009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9811743"/>
        <c:crosses val="autoZero"/>
        <c:auto val="1"/>
        <c:lblAlgn val="ctr"/>
        <c:lblOffset val="100"/>
        <c:noMultiLvlLbl val="0"/>
      </c:catAx>
      <c:valAx>
        <c:axId val="799811743"/>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98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Furniture store share of interest</a:t>
            </a:r>
            <a:r>
              <a:rPr lang="en-GB" baseline="0"/>
              <a:t> by province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8263-3649-AF7F-CE259110FE0E}"/>
              </c:ext>
            </c:extLst>
          </c:dPt>
          <c:dPt>
            <c:idx val="1"/>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8263-3649-AF7F-CE259110FE0E}"/>
              </c:ext>
            </c:extLst>
          </c:dPt>
          <c:dPt>
            <c:idx val="2"/>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8263-3649-AF7F-CE259110FE0E}"/>
              </c:ext>
            </c:extLst>
          </c:dPt>
          <c:dPt>
            <c:idx val="3"/>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8263-3649-AF7F-CE259110FE0E}"/>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'3_strore'!$S$68:$S$71</c:f>
              <c:strCache>
                <c:ptCount val="4"/>
                <c:pt idx="0">
                  <c:v>ZA-EC</c:v>
                </c:pt>
                <c:pt idx="1">
                  <c:v>ZA-GT</c:v>
                </c:pt>
                <c:pt idx="2">
                  <c:v>ZA-NL</c:v>
                </c:pt>
                <c:pt idx="3">
                  <c:v>ZA-WC</c:v>
                </c:pt>
              </c:strCache>
            </c:strRef>
          </c:cat>
          <c:val>
            <c:numRef>
              <c:f>'3_strore'!$X$68:$X$71</c:f>
              <c:numCache>
                <c:formatCode>0%</c:formatCode>
                <c:ptCount val="4"/>
                <c:pt idx="0">
                  <c:v>0.14487022390553636</c:v>
                </c:pt>
                <c:pt idx="1">
                  <c:v>0.28974044781107272</c:v>
                </c:pt>
                <c:pt idx="2">
                  <c:v>0.21098362481898184</c:v>
                </c:pt>
                <c:pt idx="3">
                  <c:v>0.35440570346440903</c:v>
                </c:pt>
              </c:numCache>
            </c:numRef>
          </c:val>
          <c:extLst>
            <c:ext xmlns:c16="http://schemas.microsoft.com/office/drawing/2014/chart" uri="{C3380CC4-5D6E-409C-BE32-E72D297353CC}">
              <c16:uniqueId val="{00000008-8263-3649-AF7F-CE259110FE0E}"/>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3456911636045497"/>
          <c:y val="0.38027777777777777"/>
          <c:w val="0.1348753280839895"/>
          <c:h val="0.33111111111111113"/>
        </c:manualLayout>
      </c:layout>
      <c:overlay val="0"/>
      <c:spPr>
        <a:noFill/>
        <a:ln>
          <a:noFill/>
        </a:ln>
        <a:effectLst/>
      </c:spPr>
      <c:txPr>
        <a:bodyPr rot="0" spcFirstLastPara="1" vertOverflow="ellipsis" vert="horz" wrap="square" anchor="ctr" anchorCtr="1"/>
        <a:lstStyle/>
        <a:p>
          <a:pPr rtl="0">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Bed store share of interest</a:t>
            </a:r>
            <a:r>
              <a:rPr lang="en-GB" baseline="0"/>
              <a:t> by province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5B24-E540-95B8-8F5C7FFBD039}"/>
              </c:ext>
            </c:extLst>
          </c:dPt>
          <c:dPt>
            <c:idx val="1"/>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5B24-E540-95B8-8F5C7FFBD039}"/>
              </c:ext>
            </c:extLst>
          </c:dPt>
          <c:dPt>
            <c:idx val="2"/>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5B24-E540-95B8-8F5C7FFBD039}"/>
              </c:ext>
            </c:extLst>
          </c:dPt>
          <c:dPt>
            <c:idx val="3"/>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5B24-E540-95B8-8F5C7FFBD039}"/>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'3_strore'!$S$85:$S$88</c:f>
              <c:strCache>
                <c:ptCount val="4"/>
                <c:pt idx="0">
                  <c:v>ZA-EC</c:v>
                </c:pt>
                <c:pt idx="1">
                  <c:v>ZA-GT</c:v>
                </c:pt>
                <c:pt idx="2">
                  <c:v>ZA-NL</c:v>
                </c:pt>
                <c:pt idx="3">
                  <c:v>ZA-WC</c:v>
                </c:pt>
              </c:strCache>
            </c:strRef>
          </c:cat>
          <c:val>
            <c:numRef>
              <c:f>'3_strore'!$X$85:$X$88</c:f>
              <c:numCache>
                <c:formatCode>0%</c:formatCode>
                <c:ptCount val="4"/>
                <c:pt idx="0">
                  <c:v>8.9219330855018583E-2</c:v>
                </c:pt>
                <c:pt idx="1">
                  <c:v>0.35656753407682773</c:v>
                </c:pt>
                <c:pt idx="2">
                  <c:v>0.19021065675340768</c:v>
                </c:pt>
                <c:pt idx="3">
                  <c:v>0.36400247831474597</c:v>
                </c:pt>
              </c:numCache>
            </c:numRef>
          </c:val>
          <c:extLst>
            <c:ext xmlns:c16="http://schemas.microsoft.com/office/drawing/2014/chart" uri="{C3380CC4-5D6E-409C-BE32-E72D297353CC}">
              <c16:uniqueId val="{00000008-5B24-E540-95B8-8F5C7FFBD039}"/>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3734689413823273"/>
          <c:y val="0.34231481481481479"/>
          <c:w val="0.1348753280839895"/>
          <c:h val="0.33111111111111113"/>
        </c:manualLayout>
      </c:layout>
      <c:overlay val="0"/>
      <c:spPr>
        <a:noFill/>
        <a:ln>
          <a:noFill/>
        </a:ln>
        <a:effectLst/>
      </c:spPr>
      <c:txPr>
        <a:bodyPr rot="0" spcFirstLastPara="1" vertOverflow="ellipsis" vert="horz" wrap="square" anchor="ctr" anchorCtr="1"/>
        <a:lstStyle/>
        <a:p>
          <a:pPr rtl="0">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Johannesburg's monthly minimums and maximums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weather!$C$23</c:f>
              <c:strCache>
                <c:ptCount val="1"/>
                <c:pt idx="0">
                  <c:v>Min</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strRef>
              <c:f>weather!$B$24:$B$35</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weather!$C$24:$C$35</c:f>
              <c:numCache>
                <c:formatCode>General</c:formatCode>
                <c:ptCount val="12"/>
                <c:pt idx="0">
                  <c:v>15</c:v>
                </c:pt>
                <c:pt idx="1">
                  <c:v>14</c:v>
                </c:pt>
                <c:pt idx="2">
                  <c:v>13</c:v>
                </c:pt>
                <c:pt idx="3">
                  <c:v>10</c:v>
                </c:pt>
                <c:pt idx="4">
                  <c:v>7</c:v>
                </c:pt>
                <c:pt idx="5">
                  <c:v>4</c:v>
                </c:pt>
                <c:pt idx="6">
                  <c:v>4</c:v>
                </c:pt>
                <c:pt idx="7">
                  <c:v>6</c:v>
                </c:pt>
                <c:pt idx="8">
                  <c:v>9</c:v>
                </c:pt>
                <c:pt idx="9">
                  <c:v>11</c:v>
                </c:pt>
                <c:pt idx="10">
                  <c:v>13</c:v>
                </c:pt>
                <c:pt idx="11">
                  <c:v>14</c:v>
                </c:pt>
              </c:numCache>
            </c:numRef>
          </c:val>
          <c:smooth val="0"/>
          <c:extLst>
            <c:ext xmlns:c16="http://schemas.microsoft.com/office/drawing/2014/chart" uri="{C3380CC4-5D6E-409C-BE32-E72D297353CC}">
              <c16:uniqueId val="{00000000-1772-7E44-AFA7-76F57BEFAAC1}"/>
            </c:ext>
          </c:extLst>
        </c:ser>
        <c:ser>
          <c:idx val="1"/>
          <c:order val="1"/>
          <c:tx>
            <c:strRef>
              <c:f>weather!$D$23</c:f>
              <c:strCache>
                <c:ptCount val="1"/>
                <c:pt idx="0">
                  <c:v>Max</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strRef>
              <c:f>weather!$B$24:$B$35</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weather!$D$24:$D$35</c:f>
              <c:numCache>
                <c:formatCode>General</c:formatCode>
                <c:ptCount val="12"/>
                <c:pt idx="0">
                  <c:v>26</c:v>
                </c:pt>
                <c:pt idx="1">
                  <c:v>26</c:v>
                </c:pt>
                <c:pt idx="2">
                  <c:v>25</c:v>
                </c:pt>
                <c:pt idx="3">
                  <c:v>23</c:v>
                </c:pt>
                <c:pt idx="4">
                  <c:v>20</c:v>
                </c:pt>
                <c:pt idx="5">
                  <c:v>18</c:v>
                </c:pt>
                <c:pt idx="6">
                  <c:v>18</c:v>
                </c:pt>
                <c:pt idx="7">
                  <c:v>21</c:v>
                </c:pt>
                <c:pt idx="8">
                  <c:v>25</c:v>
                </c:pt>
                <c:pt idx="9">
                  <c:v>26</c:v>
                </c:pt>
                <c:pt idx="10">
                  <c:v>26</c:v>
                </c:pt>
                <c:pt idx="11">
                  <c:v>26</c:v>
                </c:pt>
              </c:numCache>
            </c:numRef>
          </c:val>
          <c:smooth val="0"/>
          <c:extLst>
            <c:ext xmlns:c16="http://schemas.microsoft.com/office/drawing/2014/chart" uri="{C3380CC4-5D6E-409C-BE32-E72D297353CC}">
              <c16:uniqueId val="{00000001-1772-7E44-AFA7-76F57BEFAAC1}"/>
            </c:ext>
          </c:extLst>
        </c:ser>
        <c:dLbls>
          <c:showLegendKey val="0"/>
          <c:showVal val="0"/>
          <c:showCatName val="0"/>
          <c:showSerName val="0"/>
          <c:showPercent val="0"/>
          <c:showBubbleSize val="0"/>
        </c:dLbls>
        <c:smooth val="0"/>
        <c:axId val="1065661839"/>
        <c:axId val="1434352735"/>
      </c:lineChart>
      <c:catAx>
        <c:axId val="106566183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434352735"/>
        <c:crosses val="autoZero"/>
        <c:auto val="1"/>
        <c:lblAlgn val="ctr"/>
        <c:lblOffset val="100"/>
        <c:noMultiLvlLbl val="0"/>
      </c:catAx>
      <c:valAx>
        <c:axId val="143435273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Temperature  </a:t>
                </a:r>
                <a:r>
                  <a:rPr lang="en-ZA"/>
                  <a:t>°C</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General"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0656618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Bravo's share of search interest</a:t>
            </a:r>
          </a:p>
        </c:rich>
      </c:tx>
      <c:layout>
        <c:manualLayout>
          <c:xMode val="edge"/>
          <c:yMode val="edge"/>
          <c:x val="0.333805002315887"/>
          <c:y val="2.1173359800959302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v>Bravo's share of interest</c:v>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'0_matress_brand_index_interest'!$U$95:$Y$95</c:f>
              <c:numCache>
                <c:formatCode>General</c:formatCode>
                <c:ptCount val="5"/>
                <c:pt idx="0">
                  <c:v>2017</c:v>
                </c:pt>
                <c:pt idx="1">
                  <c:v>2018</c:v>
                </c:pt>
                <c:pt idx="2">
                  <c:v>2019</c:v>
                </c:pt>
                <c:pt idx="3">
                  <c:v>2020</c:v>
                </c:pt>
                <c:pt idx="4">
                  <c:v>2021</c:v>
                </c:pt>
              </c:numCache>
            </c:numRef>
          </c:cat>
          <c:val>
            <c:numRef>
              <c:f>'0_matress_brand_index_interest'!$U$96:$Y$96</c:f>
              <c:numCache>
                <c:formatCode>0%</c:formatCode>
                <c:ptCount val="5"/>
                <c:pt idx="0">
                  <c:v>0.34683337863549801</c:v>
                </c:pt>
                <c:pt idx="1">
                  <c:v>0.338813438170121</c:v>
                </c:pt>
                <c:pt idx="2">
                  <c:v>0.34775269044102097</c:v>
                </c:pt>
                <c:pt idx="3">
                  <c:v>0.38654781199351701</c:v>
                </c:pt>
                <c:pt idx="4">
                  <c:v>0.406891057558255</c:v>
                </c:pt>
              </c:numCache>
            </c:numRef>
          </c:val>
          <c:extLst>
            <c:ext xmlns:c16="http://schemas.microsoft.com/office/drawing/2014/chart" uri="{C3380CC4-5D6E-409C-BE32-E72D297353CC}">
              <c16:uniqueId val="{00000000-C858-0D43-AF86-A9734BB3020A}"/>
            </c:ext>
          </c:extLst>
        </c:ser>
        <c:dLbls>
          <c:dLblPos val="inEnd"/>
          <c:showLegendKey val="0"/>
          <c:showVal val="1"/>
          <c:showCatName val="0"/>
          <c:showSerName val="0"/>
          <c:showPercent val="0"/>
          <c:showBubbleSize val="0"/>
        </c:dLbls>
        <c:gapWidth val="219"/>
        <c:overlap val="-27"/>
        <c:axId val="935890703"/>
        <c:axId val="935892351"/>
      </c:barChart>
      <c:catAx>
        <c:axId val="93589070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935892351"/>
        <c:crosses val="autoZero"/>
        <c:auto val="1"/>
        <c:lblAlgn val="ctr"/>
        <c:lblOffset val="100"/>
        <c:noMultiLvlLbl val="0"/>
      </c:catAx>
      <c:valAx>
        <c:axId val="935892351"/>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935890703"/>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National mattress intrest </a:t>
            </a:r>
            <a:r>
              <a:rPr lang="en-GB" baseline="0"/>
              <a:t>market share by province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BA02-5840-9B2C-383D1A631AFB}"/>
              </c:ext>
            </c:extLst>
          </c:dPt>
          <c:dPt>
            <c:idx val="1"/>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BA02-5840-9B2C-383D1A631AFB}"/>
              </c:ext>
            </c:extLst>
          </c:dPt>
          <c:dPt>
            <c:idx val="2"/>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BA02-5840-9B2C-383D1A631AFB}"/>
              </c:ext>
            </c:extLst>
          </c:dPt>
          <c:dPt>
            <c:idx val="3"/>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BA02-5840-9B2C-383D1A631AFB}"/>
              </c:ext>
            </c:extLst>
          </c:dPt>
          <c:dPt>
            <c:idx val="4"/>
            <c:bubble3D val="0"/>
            <c:spPr>
              <a:solidFill>
                <a:srgbClr val="EACC7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9-BA02-5840-9B2C-383D1A631AFB}"/>
              </c:ext>
            </c:extLst>
          </c:dPt>
          <c:dPt>
            <c:idx val="5"/>
            <c:bubble3D val="0"/>
            <c:spPr>
              <a:solidFill>
                <a:srgbClr val="F09C4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B-BA02-5840-9B2C-383D1A631AFB}"/>
              </c:ext>
            </c:extLst>
          </c:dPt>
          <c:dPt>
            <c:idx val="6"/>
            <c:bubble3D val="0"/>
            <c:spPr>
              <a:solidFill>
                <a:srgbClr val="F0634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D-BA02-5840-9B2C-383D1A631AFB}"/>
              </c:ext>
            </c:extLst>
          </c:dPt>
          <c:dPt>
            <c:idx val="7"/>
            <c:bubble3D val="0"/>
            <c:spPr>
              <a:solidFill>
                <a:srgbClr val="C96378"/>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F-BA02-5840-9B2C-383D1A631AFB}"/>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matress_brand_index_interest!$S$121:$S$128</c:f>
              <c:strCache>
                <c:ptCount val="8"/>
                <c:pt idx="0">
                  <c:v>Gauteng</c:v>
                </c:pt>
                <c:pt idx="1">
                  <c:v>KwaZulu-Natal</c:v>
                </c:pt>
                <c:pt idx="2">
                  <c:v>Western Cape</c:v>
                </c:pt>
                <c:pt idx="3">
                  <c:v>Eastern Cape</c:v>
                </c:pt>
                <c:pt idx="4">
                  <c:v>Limpopo</c:v>
                </c:pt>
                <c:pt idx="5">
                  <c:v>Free State</c:v>
                </c:pt>
                <c:pt idx="6">
                  <c:v>Mpumalanga</c:v>
                </c:pt>
                <c:pt idx="7">
                  <c:v>North West</c:v>
                </c:pt>
              </c:strCache>
            </c:strRef>
          </c:cat>
          <c:val>
            <c:numRef>
              <c:f>matress_brand_index_interest!$T$121:$T$128</c:f>
              <c:numCache>
                <c:formatCode>0%</c:formatCode>
                <c:ptCount val="8"/>
                <c:pt idx="0">
                  <c:v>0.39749694749694697</c:v>
                </c:pt>
                <c:pt idx="1">
                  <c:v>0.22094017094016999</c:v>
                </c:pt>
                <c:pt idx="2">
                  <c:v>0.19065934065934001</c:v>
                </c:pt>
                <c:pt idx="3">
                  <c:v>7.7289377289377195E-2</c:v>
                </c:pt>
                <c:pt idx="4">
                  <c:v>4.4932844932844898E-2</c:v>
                </c:pt>
                <c:pt idx="5">
                  <c:v>2.77777777777777E-2</c:v>
                </c:pt>
                <c:pt idx="6">
                  <c:v>2.58852258852258E-2</c:v>
                </c:pt>
                <c:pt idx="7">
                  <c:v>1.5018315018315E-2</c:v>
                </c:pt>
              </c:numCache>
            </c:numRef>
          </c:val>
          <c:extLst>
            <c:ext xmlns:c16="http://schemas.microsoft.com/office/drawing/2014/chart" uri="{C3380CC4-5D6E-409C-BE32-E72D297353CC}">
              <c16:uniqueId val="{00000010-BA02-5840-9B2C-383D1A631AFB}"/>
            </c:ext>
          </c:extLst>
        </c:ser>
        <c:dLbls>
          <c:dLblPos val="ctr"/>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national mattress brand interest </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matress_brand_index_interest!$Q$6:$U$6</c:f>
              <c:numCache>
                <c:formatCode>General</c:formatCode>
                <c:ptCount val="5"/>
                <c:pt idx="0">
                  <c:v>2017</c:v>
                </c:pt>
                <c:pt idx="1">
                  <c:v>2018</c:v>
                </c:pt>
                <c:pt idx="2">
                  <c:v>2019</c:v>
                </c:pt>
                <c:pt idx="3">
                  <c:v>2020</c:v>
                </c:pt>
                <c:pt idx="4">
                  <c:v>2021</c:v>
                </c:pt>
              </c:numCache>
            </c:numRef>
          </c:cat>
          <c:val>
            <c:numRef>
              <c:f>matress_brand_index_interest!$Q$7:$U$7</c:f>
              <c:numCache>
                <c:formatCode>0.00</c:formatCode>
                <c:ptCount val="5"/>
                <c:pt idx="0">
                  <c:v>1</c:v>
                </c:pt>
                <c:pt idx="1">
                  <c:v>1.1407991301984199</c:v>
                </c:pt>
                <c:pt idx="2">
                  <c:v>1.2881217722207099</c:v>
                </c:pt>
                <c:pt idx="3">
                  <c:v>1.34166893177493</c:v>
                </c:pt>
                <c:pt idx="4">
                  <c:v>1.3647730361511199</c:v>
                </c:pt>
              </c:numCache>
            </c:numRef>
          </c:val>
          <c:extLst>
            <c:ext xmlns:c16="http://schemas.microsoft.com/office/drawing/2014/chart" uri="{C3380CC4-5D6E-409C-BE32-E72D297353CC}">
              <c16:uniqueId val="{00000000-66B0-C944-B28A-DDC7C17D49D3}"/>
            </c:ext>
          </c:extLst>
        </c:ser>
        <c:dLbls>
          <c:dLblPos val="inEnd"/>
          <c:showLegendKey val="0"/>
          <c:showVal val="1"/>
          <c:showCatName val="0"/>
          <c:showSerName val="0"/>
          <c:showPercent val="0"/>
          <c:showBubbleSize val="0"/>
        </c:dLbls>
        <c:gapWidth val="165"/>
        <c:overlap val="-27"/>
        <c:axId val="1277484063"/>
        <c:axId val="773061055"/>
      </c:barChart>
      <c:catAx>
        <c:axId val="1277484063"/>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Year</a:t>
                </a:r>
              </a:p>
            </c:rich>
          </c:tx>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73061055"/>
        <c:crosses val="autoZero"/>
        <c:auto val="1"/>
        <c:lblAlgn val="ctr"/>
        <c:lblOffset val="100"/>
        <c:noMultiLvlLbl val="0"/>
      </c:catAx>
      <c:valAx>
        <c:axId val="77306105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774840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National mattress intrest </a:t>
            </a:r>
            <a:r>
              <a:rPr lang="en-GB" baseline="0"/>
              <a:t>market share by province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ECD4-F647-9C04-8DC2DF45F3A1}"/>
              </c:ext>
            </c:extLst>
          </c:dPt>
          <c:dPt>
            <c:idx val="1"/>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ECD4-F647-9C04-8DC2DF45F3A1}"/>
              </c:ext>
            </c:extLst>
          </c:dPt>
          <c:dPt>
            <c:idx val="2"/>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ECD4-F647-9C04-8DC2DF45F3A1}"/>
              </c:ext>
            </c:extLst>
          </c:dPt>
          <c:dPt>
            <c:idx val="3"/>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ECD4-F647-9C04-8DC2DF45F3A1}"/>
              </c:ext>
            </c:extLst>
          </c:dPt>
          <c:dPt>
            <c:idx val="4"/>
            <c:bubble3D val="0"/>
            <c:spPr>
              <a:solidFill>
                <a:srgbClr val="EACC7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9-ECD4-F647-9C04-8DC2DF45F3A1}"/>
              </c:ext>
            </c:extLst>
          </c:dPt>
          <c:dPt>
            <c:idx val="5"/>
            <c:bubble3D val="0"/>
            <c:spPr>
              <a:solidFill>
                <a:srgbClr val="F09C4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B-ECD4-F647-9C04-8DC2DF45F3A1}"/>
              </c:ext>
            </c:extLst>
          </c:dPt>
          <c:dPt>
            <c:idx val="6"/>
            <c:bubble3D val="0"/>
            <c:spPr>
              <a:solidFill>
                <a:srgbClr val="F0634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D-ECD4-F647-9C04-8DC2DF45F3A1}"/>
              </c:ext>
            </c:extLst>
          </c:dPt>
          <c:dPt>
            <c:idx val="7"/>
            <c:bubble3D val="0"/>
            <c:spPr>
              <a:solidFill>
                <a:srgbClr val="C96378"/>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F-ECD4-F647-9C04-8DC2DF45F3A1}"/>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'0_matress_brand_index_interest'!$S$121:$S$128</c:f>
              <c:strCache>
                <c:ptCount val="8"/>
                <c:pt idx="0">
                  <c:v>Gauteng</c:v>
                </c:pt>
                <c:pt idx="1">
                  <c:v>KwaZulu-Natal</c:v>
                </c:pt>
                <c:pt idx="2">
                  <c:v>Western Cape</c:v>
                </c:pt>
                <c:pt idx="3">
                  <c:v>Eastern Cape</c:v>
                </c:pt>
                <c:pt idx="4">
                  <c:v>Limpopo</c:v>
                </c:pt>
                <c:pt idx="5">
                  <c:v>Free State</c:v>
                </c:pt>
                <c:pt idx="6">
                  <c:v>Mpumalanga</c:v>
                </c:pt>
                <c:pt idx="7">
                  <c:v>North West</c:v>
                </c:pt>
              </c:strCache>
            </c:strRef>
          </c:cat>
          <c:val>
            <c:numRef>
              <c:f>'0_matress_brand_index_interest'!$T$121:$T$128</c:f>
              <c:numCache>
                <c:formatCode>0%</c:formatCode>
                <c:ptCount val="8"/>
                <c:pt idx="0">
                  <c:v>0.39749694749694697</c:v>
                </c:pt>
                <c:pt idx="1">
                  <c:v>0.22094017094016999</c:v>
                </c:pt>
                <c:pt idx="2">
                  <c:v>0.19065934065934001</c:v>
                </c:pt>
                <c:pt idx="3">
                  <c:v>7.7289377289377195E-2</c:v>
                </c:pt>
                <c:pt idx="4">
                  <c:v>4.4932844932844898E-2</c:v>
                </c:pt>
                <c:pt idx="5">
                  <c:v>2.77777777777777E-2</c:v>
                </c:pt>
                <c:pt idx="6">
                  <c:v>2.58852258852258E-2</c:v>
                </c:pt>
                <c:pt idx="7">
                  <c:v>1.5018315018315E-2</c:v>
                </c:pt>
              </c:numCache>
            </c:numRef>
          </c:val>
          <c:extLst>
            <c:ext xmlns:c16="http://schemas.microsoft.com/office/drawing/2014/chart" uri="{C3380CC4-5D6E-409C-BE32-E72D297353CC}">
              <c16:uniqueId val="{00000010-ECD4-F647-9C04-8DC2DF45F3A1}"/>
            </c:ext>
          </c:extLst>
        </c:ser>
        <c:dLbls>
          <c:dLblPos val="ctr"/>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Provincial search interest by year</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'0_matress_brand_index_interest'!$U$136</c:f>
              <c:strCache>
                <c:ptCount val="1"/>
                <c:pt idx="0">
                  <c:v>Gauteng</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'0_matress_brand_index_interest'!$V$136:$Z$136</c:f>
              <c:numCache>
                <c:formatCode>0.00</c:formatCode>
                <c:ptCount val="5"/>
                <c:pt idx="0">
                  <c:v>1</c:v>
                </c:pt>
                <c:pt idx="1">
                  <c:v>1.1145552560646901</c:v>
                </c:pt>
                <c:pt idx="2">
                  <c:v>1.2412398921832799</c:v>
                </c:pt>
                <c:pt idx="3">
                  <c:v>1.4624887690925401</c:v>
                </c:pt>
                <c:pt idx="4">
                  <c:v>1.46698113207547</c:v>
                </c:pt>
              </c:numCache>
            </c:numRef>
          </c:val>
          <c:smooth val="0"/>
          <c:extLst>
            <c:ext xmlns:c16="http://schemas.microsoft.com/office/drawing/2014/chart" uri="{C3380CC4-5D6E-409C-BE32-E72D297353CC}">
              <c16:uniqueId val="{00000000-460A-CC4D-97E3-1DA4C9BA6BE3}"/>
            </c:ext>
          </c:extLst>
        </c:ser>
        <c:ser>
          <c:idx val="1"/>
          <c:order val="1"/>
          <c:tx>
            <c:strRef>
              <c:f>'0_matress_brand_index_interest'!$U$137</c:f>
              <c:strCache>
                <c:ptCount val="1"/>
                <c:pt idx="0">
                  <c:v>KwaZulu-Natal</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'0_matress_brand_index_interest'!$V$137:$Z$137</c:f>
              <c:numCache>
                <c:formatCode>0.00</c:formatCode>
                <c:ptCount val="5"/>
                <c:pt idx="0">
                  <c:v>1</c:v>
                </c:pt>
                <c:pt idx="1">
                  <c:v>1.74968944099378</c:v>
                </c:pt>
                <c:pt idx="2">
                  <c:v>1.64720496894409</c:v>
                </c:pt>
                <c:pt idx="3">
                  <c:v>2.2478260869565201</c:v>
                </c:pt>
                <c:pt idx="4">
                  <c:v>2.1118012422360199</c:v>
                </c:pt>
              </c:numCache>
            </c:numRef>
          </c:val>
          <c:smooth val="0"/>
          <c:extLst>
            <c:ext xmlns:c16="http://schemas.microsoft.com/office/drawing/2014/chart" uri="{C3380CC4-5D6E-409C-BE32-E72D297353CC}">
              <c16:uniqueId val="{00000001-460A-CC4D-97E3-1DA4C9BA6BE3}"/>
            </c:ext>
          </c:extLst>
        </c:ser>
        <c:ser>
          <c:idx val="2"/>
          <c:order val="2"/>
          <c:tx>
            <c:strRef>
              <c:f>'0_matress_brand_index_interest'!$U$138</c:f>
              <c:strCache>
                <c:ptCount val="1"/>
                <c:pt idx="0">
                  <c:v>Western Cape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'0_matress_brand_index_interest'!$V$138:$Z$138</c:f>
              <c:numCache>
                <c:formatCode>0.00</c:formatCode>
                <c:ptCount val="5"/>
                <c:pt idx="0">
                  <c:v>1</c:v>
                </c:pt>
                <c:pt idx="1">
                  <c:v>1.15222594542843</c:v>
                </c:pt>
                <c:pt idx="2">
                  <c:v>1.0703685974150301</c:v>
                </c:pt>
                <c:pt idx="3">
                  <c:v>1.49497367161321</c:v>
                </c:pt>
                <c:pt idx="4">
                  <c:v>1.33652465294399</c:v>
                </c:pt>
              </c:numCache>
            </c:numRef>
          </c:val>
          <c:smooth val="0"/>
          <c:extLst>
            <c:ext xmlns:c16="http://schemas.microsoft.com/office/drawing/2014/chart" uri="{C3380CC4-5D6E-409C-BE32-E72D297353CC}">
              <c16:uniqueId val="{00000002-460A-CC4D-97E3-1DA4C9BA6BE3}"/>
            </c:ext>
          </c:extLst>
        </c:ser>
        <c:ser>
          <c:idx val="3"/>
          <c:order val="3"/>
          <c:tx>
            <c:strRef>
              <c:f>'0_matress_brand_index_interest'!$U$139</c:f>
              <c:strCache>
                <c:ptCount val="1"/>
                <c:pt idx="0">
                  <c:v>Eastern Cape</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'0_matress_brand_index_interest'!$V$139:$Z$139</c:f>
              <c:numCache>
                <c:formatCode>0.00</c:formatCode>
                <c:ptCount val="5"/>
                <c:pt idx="0">
                  <c:v>1</c:v>
                </c:pt>
                <c:pt idx="1">
                  <c:v>0.53208773354995897</c:v>
                </c:pt>
                <c:pt idx="2">
                  <c:v>0.69455727051177896</c:v>
                </c:pt>
                <c:pt idx="3">
                  <c:v>1.02843216896831</c:v>
                </c:pt>
                <c:pt idx="4">
                  <c:v>0.78391551584077901</c:v>
                </c:pt>
              </c:numCache>
            </c:numRef>
          </c:val>
          <c:smooth val="0"/>
          <c:extLst>
            <c:ext xmlns:c16="http://schemas.microsoft.com/office/drawing/2014/chart" uri="{C3380CC4-5D6E-409C-BE32-E72D297353CC}">
              <c16:uniqueId val="{00000003-460A-CC4D-97E3-1DA4C9BA6BE3}"/>
            </c:ext>
          </c:extLst>
        </c:ser>
        <c:ser>
          <c:idx val="4"/>
          <c:order val="4"/>
          <c:tx>
            <c:strRef>
              <c:f>'0_matress_brand_index_interest'!$U$140</c:f>
              <c:strCache>
                <c:ptCount val="1"/>
                <c:pt idx="0">
                  <c:v>Limpopo</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'0_matress_brand_index_interest'!$V$140:$Z$140</c:f>
              <c:numCache>
                <c:formatCode>0.00</c:formatCode>
                <c:ptCount val="5"/>
                <c:pt idx="0">
                  <c:v>1</c:v>
                </c:pt>
                <c:pt idx="1">
                  <c:v>2.0498960498960499</c:v>
                </c:pt>
                <c:pt idx="2">
                  <c:v>1.0103950103950099</c:v>
                </c:pt>
                <c:pt idx="3">
                  <c:v>1.53014553014553</c:v>
                </c:pt>
                <c:pt idx="4">
                  <c:v>1.5945945945945901</c:v>
                </c:pt>
              </c:numCache>
            </c:numRef>
          </c:val>
          <c:smooth val="0"/>
          <c:extLst>
            <c:ext xmlns:c16="http://schemas.microsoft.com/office/drawing/2014/chart" uri="{C3380CC4-5D6E-409C-BE32-E72D297353CC}">
              <c16:uniqueId val="{00000004-460A-CC4D-97E3-1DA4C9BA6BE3}"/>
            </c:ext>
          </c:extLst>
        </c:ser>
        <c:ser>
          <c:idx val="5"/>
          <c:order val="5"/>
          <c:tx>
            <c:strRef>
              <c:f>'0_matress_brand_index_interest'!$U$141</c:f>
              <c:strCache>
                <c:ptCount val="1"/>
                <c:pt idx="0">
                  <c:v>Free State</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'0_matress_brand_index_interest'!$V$141:$Z$141</c:f>
              <c:numCache>
                <c:formatCode>0.00</c:formatCode>
                <c:ptCount val="5"/>
                <c:pt idx="0">
                  <c:v>1</c:v>
                </c:pt>
                <c:pt idx="1">
                  <c:v>1.67654986522911</c:v>
                </c:pt>
                <c:pt idx="2">
                  <c:v>1.23450134770889</c:v>
                </c:pt>
                <c:pt idx="3">
                  <c:v>1.2264150943396199</c:v>
                </c:pt>
                <c:pt idx="4">
                  <c:v>1.6630727762803199</c:v>
                </c:pt>
              </c:numCache>
            </c:numRef>
          </c:val>
          <c:smooth val="0"/>
          <c:extLst>
            <c:ext xmlns:c16="http://schemas.microsoft.com/office/drawing/2014/chart" uri="{C3380CC4-5D6E-409C-BE32-E72D297353CC}">
              <c16:uniqueId val="{00000005-460A-CC4D-97E3-1DA4C9BA6BE3}"/>
            </c:ext>
          </c:extLst>
        </c:ser>
        <c:ser>
          <c:idx val="6"/>
          <c:order val="6"/>
          <c:tx>
            <c:strRef>
              <c:f>'0_matress_brand_index_interest'!$U$142</c:f>
              <c:strCache>
                <c:ptCount val="1"/>
                <c:pt idx="0">
                  <c:v>Mpumalanga</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'0_matress_brand_index_interest'!$V$142:$Z$142</c:f>
              <c:numCache>
                <c:formatCode>0.00</c:formatCode>
                <c:ptCount val="5"/>
                <c:pt idx="0">
                  <c:v>1</c:v>
                </c:pt>
                <c:pt idx="1">
                  <c:v>1.5767790262172201</c:v>
                </c:pt>
                <c:pt idx="2">
                  <c:v>2.2846441947565501</c:v>
                </c:pt>
                <c:pt idx="3">
                  <c:v>1.5880149812733999</c:v>
                </c:pt>
                <c:pt idx="4">
                  <c:v>2.86142322097378</c:v>
                </c:pt>
              </c:numCache>
            </c:numRef>
          </c:val>
          <c:smooth val="0"/>
          <c:extLst>
            <c:ext xmlns:c16="http://schemas.microsoft.com/office/drawing/2014/chart" uri="{C3380CC4-5D6E-409C-BE32-E72D297353CC}">
              <c16:uniqueId val="{00000006-460A-CC4D-97E3-1DA4C9BA6BE3}"/>
            </c:ext>
          </c:extLst>
        </c:ser>
        <c:ser>
          <c:idx val="7"/>
          <c:order val="7"/>
          <c:tx>
            <c:strRef>
              <c:f>'0_matress_brand_index_interest'!$U$143</c:f>
              <c:strCache>
                <c:ptCount val="1"/>
                <c:pt idx="0">
                  <c:v>North West</c:v>
                </c:pt>
              </c:strCache>
            </c:strRef>
          </c:tx>
          <c:spPr>
            <a:ln w="50800" cap="rnd">
              <a:solidFill>
                <a:srgbClr val="8F73BF"/>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'0_matress_brand_index_interest'!$V$143:$Z$143</c:f>
              <c:numCache>
                <c:formatCode>0.00</c:formatCode>
                <c:ptCount val="5"/>
                <c:pt idx="0">
                  <c:v>1</c:v>
                </c:pt>
                <c:pt idx="1">
                  <c:v>0.7578125</c:v>
                </c:pt>
                <c:pt idx="2">
                  <c:v>1.21484375</c:v>
                </c:pt>
                <c:pt idx="3">
                  <c:v>0.9609375</c:v>
                </c:pt>
                <c:pt idx="4">
                  <c:v>1.38671875</c:v>
                </c:pt>
              </c:numCache>
            </c:numRef>
          </c:val>
          <c:smooth val="0"/>
          <c:extLst>
            <c:ext xmlns:c16="http://schemas.microsoft.com/office/drawing/2014/chart" uri="{C3380CC4-5D6E-409C-BE32-E72D297353CC}">
              <c16:uniqueId val="{00000007-460A-CC4D-97E3-1DA4C9BA6BE3}"/>
            </c:ext>
          </c:extLst>
        </c:ser>
        <c:dLbls>
          <c:showLegendKey val="0"/>
          <c:showVal val="0"/>
          <c:showCatName val="0"/>
          <c:showSerName val="0"/>
          <c:showPercent val="0"/>
          <c:showBubbleSize val="0"/>
        </c:dLbls>
        <c:smooth val="0"/>
        <c:axId val="1389787023"/>
        <c:axId val="1389807103"/>
      </c:lineChart>
      <c:catAx>
        <c:axId val="13897870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389807103"/>
        <c:crosses val="autoZero"/>
        <c:auto val="1"/>
        <c:lblAlgn val="ctr"/>
        <c:lblOffset val="100"/>
        <c:noMultiLvlLbl val="0"/>
      </c:catAx>
      <c:valAx>
        <c:axId val="1389807103"/>
        <c:scaling>
          <c:orientation val="minMax"/>
        </c:scaling>
        <c:delete val="0"/>
        <c:axPos val="l"/>
        <c:majorGridlines>
          <c:spPr>
            <a:ln w="9525" cap="flat" cmpd="sng" algn="ctr">
              <a:solidFill>
                <a:srgbClr val="BCB5AC"/>
              </a:solidFill>
              <a:prstDash val="solid"/>
              <a:round/>
            </a:ln>
            <a:effectLst/>
          </c:spPr>
        </c:majorGridlines>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389787023"/>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Bravo search interest market share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matress_brand_index_interest!$U$95:$Y$95</c:f>
              <c:numCache>
                <c:formatCode>General</c:formatCode>
                <c:ptCount val="5"/>
                <c:pt idx="0">
                  <c:v>2017</c:v>
                </c:pt>
                <c:pt idx="1">
                  <c:v>2018</c:v>
                </c:pt>
                <c:pt idx="2">
                  <c:v>2019</c:v>
                </c:pt>
                <c:pt idx="3">
                  <c:v>2020</c:v>
                </c:pt>
                <c:pt idx="4">
                  <c:v>2021</c:v>
                </c:pt>
              </c:numCache>
            </c:numRef>
          </c:cat>
          <c:val>
            <c:numRef>
              <c:f>matress_brand_index_interest!$U$96:$Y$96</c:f>
              <c:numCache>
                <c:formatCode>0%</c:formatCode>
                <c:ptCount val="5"/>
                <c:pt idx="0">
                  <c:v>0.34683337863549801</c:v>
                </c:pt>
                <c:pt idx="1">
                  <c:v>0.338813438170121</c:v>
                </c:pt>
                <c:pt idx="2">
                  <c:v>0.34775269044102097</c:v>
                </c:pt>
                <c:pt idx="3">
                  <c:v>0.38654781199351701</c:v>
                </c:pt>
                <c:pt idx="4">
                  <c:v>0.406891057558255</c:v>
                </c:pt>
              </c:numCache>
            </c:numRef>
          </c:val>
          <c:extLst>
            <c:ext xmlns:c16="http://schemas.microsoft.com/office/drawing/2014/chart" uri="{C3380CC4-5D6E-409C-BE32-E72D297353CC}">
              <c16:uniqueId val="{00000000-69CD-EF4D-9A3F-1D2137A8B60A}"/>
            </c:ext>
          </c:extLst>
        </c:ser>
        <c:dLbls>
          <c:dLblPos val="inEnd"/>
          <c:showLegendKey val="0"/>
          <c:showVal val="1"/>
          <c:showCatName val="0"/>
          <c:showSerName val="0"/>
          <c:showPercent val="0"/>
          <c:showBubbleSize val="0"/>
        </c:dLbls>
        <c:gapWidth val="219"/>
        <c:overlap val="-27"/>
        <c:axId val="935890703"/>
        <c:axId val="935892351"/>
      </c:barChart>
      <c:catAx>
        <c:axId val="935890703"/>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Year</a:t>
                </a:r>
              </a:p>
            </c:rich>
          </c:tx>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935892351"/>
        <c:crosses val="autoZero"/>
        <c:auto val="1"/>
        <c:lblAlgn val="ctr"/>
        <c:lblOffset val="100"/>
        <c:noMultiLvlLbl val="0"/>
      </c:catAx>
      <c:valAx>
        <c:axId val="935892351"/>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935890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dirty="0"/>
              <a:t>National search interest</a:t>
            </a:r>
            <a:r>
              <a:rPr lang="en-GB" baseline="0" dirty="0"/>
              <a:t> in mattress brands</a:t>
            </a:r>
            <a:r>
              <a:rPr lang="en-GB" dirty="0"/>
              <a:t>: Bravo vs. rest</a:t>
            </a:r>
            <a:r>
              <a:rPr lang="en-GB" baseline="0" dirty="0"/>
              <a:t> of market</a:t>
            </a:r>
            <a:endParaRPr lang="en-GB" dirty="0"/>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'0_matress_brand_index_interest'!$L$76</c:f>
              <c:strCache>
                <c:ptCount val="1"/>
                <c:pt idx="0">
                  <c:v>Rest of market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'0_matress_brand_index_interest'!$M$69:$Q$69</c:f>
              <c:numCache>
                <c:formatCode>General</c:formatCode>
                <c:ptCount val="5"/>
                <c:pt idx="0">
                  <c:v>2017</c:v>
                </c:pt>
                <c:pt idx="1">
                  <c:v>2018</c:v>
                </c:pt>
                <c:pt idx="2">
                  <c:v>2019</c:v>
                </c:pt>
                <c:pt idx="3">
                  <c:v>2020</c:v>
                </c:pt>
                <c:pt idx="4">
                  <c:v>2021</c:v>
                </c:pt>
              </c:numCache>
            </c:numRef>
          </c:cat>
          <c:val>
            <c:numRef>
              <c:f>'0_matress_brand_index_interest'!$M$76:$Q$76</c:f>
              <c:numCache>
                <c:formatCode>0.00</c:formatCode>
                <c:ptCount val="5"/>
                <c:pt idx="0">
                  <c:v>1</c:v>
                </c:pt>
                <c:pt idx="1">
                  <c:v>1.15480649188514</c:v>
                </c:pt>
                <c:pt idx="2">
                  <c:v>1.2863087806908</c:v>
                </c:pt>
                <c:pt idx="3">
                  <c:v>1.26009155222638</c:v>
                </c:pt>
                <c:pt idx="4">
                  <c:v>1.2392842280482701</c:v>
                </c:pt>
              </c:numCache>
            </c:numRef>
          </c:val>
          <c:extLst>
            <c:ext xmlns:c16="http://schemas.microsoft.com/office/drawing/2014/chart" uri="{C3380CC4-5D6E-409C-BE32-E72D297353CC}">
              <c16:uniqueId val="{00000000-667F-8A48-8FB5-FE03CF2E01C7}"/>
            </c:ext>
          </c:extLst>
        </c:ser>
        <c:ser>
          <c:idx val="1"/>
          <c:order val="1"/>
          <c:tx>
            <c:strRef>
              <c:f>'0_matress_brand_index_interest'!$L$77</c:f>
              <c:strCache>
                <c:ptCount val="1"/>
                <c:pt idx="0">
                  <c:v>Bravo</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'0_matress_brand_index_interest'!$M$69:$Q$69</c:f>
              <c:numCache>
                <c:formatCode>General</c:formatCode>
                <c:ptCount val="5"/>
                <c:pt idx="0">
                  <c:v>2017</c:v>
                </c:pt>
                <c:pt idx="1">
                  <c:v>2018</c:v>
                </c:pt>
                <c:pt idx="2">
                  <c:v>2019</c:v>
                </c:pt>
                <c:pt idx="3">
                  <c:v>2020</c:v>
                </c:pt>
                <c:pt idx="4">
                  <c:v>2021</c:v>
                </c:pt>
              </c:numCache>
            </c:numRef>
          </c:cat>
          <c:val>
            <c:numRef>
              <c:f>'0_matress_brand_index_interest'!$M$77:$Q$77</c:f>
              <c:numCache>
                <c:formatCode>0.00</c:formatCode>
                <c:ptCount val="5"/>
                <c:pt idx="0">
                  <c:v>1</c:v>
                </c:pt>
                <c:pt idx="1">
                  <c:v>1.11442006269592</c:v>
                </c:pt>
                <c:pt idx="2">
                  <c:v>1.2915360501567399</c:v>
                </c:pt>
                <c:pt idx="3">
                  <c:v>1.49529780564263</c:v>
                </c:pt>
                <c:pt idx="4">
                  <c:v>1.6010971786833801</c:v>
                </c:pt>
              </c:numCache>
            </c:numRef>
          </c:val>
          <c:extLst>
            <c:ext xmlns:c16="http://schemas.microsoft.com/office/drawing/2014/chart" uri="{C3380CC4-5D6E-409C-BE32-E72D297353CC}">
              <c16:uniqueId val="{00000001-667F-8A48-8FB5-FE03CF2E01C7}"/>
            </c:ext>
          </c:extLst>
        </c:ser>
        <c:dLbls>
          <c:dLblPos val="inEnd"/>
          <c:showLegendKey val="0"/>
          <c:showVal val="1"/>
          <c:showCatName val="0"/>
          <c:showSerName val="0"/>
          <c:showPercent val="0"/>
          <c:showBubbleSize val="0"/>
        </c:dLbls>
        <c:gapWidth val="89"/>
        <c:overlap val="-19"/>
        <c:axId val="831880127"/>
        <c:axId val="835990319"/>
      </c:barChart>
      <c:catAx>
        <c:axId val="831880127"/>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Year</a:t>
                </a:r>
              </a:p>
            </c:rich>
          </c:tx>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35990319"/>
        <c:crosses val="autoZero"/>
        <c:auto val="1"/>
        <c:lblAlgn val="ctr"/>
        <c:lblOffset val="100"/>
        <c:noMultiLvlLbl val="0"/>
      </c:catAx>
      <c:valAx>
        <c:axId val="835990319"/>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31880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Bravo</a:t>
            </a:r>
          </a:p>
        </c:rich>
      </c:tx>
      <c:layout>
        <c:manualLayout>
          <c:xMode val="edge"/>
          <c:yMode val="edge"/>
          <c:x val="1.7317360450198865E-2"/>
          <c:y val="1.1987900715639916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'0_matress_brand_index_interest'!$T$156</c:f>
              <c:strCache>
                <c:ptCount val="1"/>
                <c:pt idx="0">
                  <c:v>2017</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'0_matress_brand_index_interest'!$S$157:$S$160</c:f>
              <c:strCache>
                <c:ptCount val="4"/>
                <c:pt idx="0">
                  <c:v>Eastern Cape</c:v>
                </c:pt>
                <c:pt idx="1">
                  <c:v>Gauteng</c:v>
                </c:pt>
                <c:pt idx="2">
                  <c:v>KwaZulu-Natal</c:v>
                </c:pt>
                <c:pt idx="3">
                  <c:v>Western Cape</c:v>
                </c:pt>
              </c:strCache>
            </c:strRef>
          </c:cat>
          <c:val>
            <c:numRef>
              <c:f>'0_matress_brand_index_interest'!$T$157:$T$160</c:f>
              <c:numCache>
                <c:formatCode>0.00</c:formatCode>
                <c:ptCount val="4"/>
                <c:pt idx="0">
                  <c:v>1</c:v>
                </c:pt>
                <c:pt idx="1">
                  <c:v>1</c:v>
                </c:pt>
                <c:pt idx="2">
                  <c:v>1</c:v>
                </c:pt>
                <c:pt idx="3">
                  <c:v>1</c:v>
                </c:pt>
              </c:numCache>
            </c:numRef>
          </c:val>
          <c:extLst>
            <c:ext xmlns:c16="http://schemas.microsoft.com/office/drawing/2014/chart" uri="{C3380CC4-5D6E-409C-BE32-E72D297353CC}">
              <c16:uniqueId val="{00000000-720D-DC49-85DB-9225D4349F2F}"/>
            </c:ext>
          </c:extLst>
        </c:ser>
        <c:ser>
          <c:idx val="1"/>
          <c:order val="1"/>
          <c:tx>
            <c:strRef>
              <c:f>'0_matress_brand_index_interest'!$U$156</c:f>
              <c:strCache>
                <c:ptCount val="1"/>
                <c:pt idx="0">
                  <c:v>2018</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'0_matress_brand_index_interest'!$S$157:$S$160</c:f>
              <c:strCache>
                <c:ptCount val="4"/>
                <c:pt idx="0">
                  <c:v>Eastern Cape</c:v>
                </c:pt>
                <c:pt idx="1">
                  <c:v>Gauteng</c:v>
                </c:pt>
                <c:pt idx="2">
                  <c:v>KwaZulu-Natal</c:v>
                </c:pt>
                <c:pt idx="3">
                  <c:v>Western Cape</c:v>
                </c:pt>
              </c:strCache>
            </c:strRef>
          </c:cat>
          <c:val>
            <c:numRef>
              <c:f>'0_matress_brand_index_interest'!$U$157:$U$160</c:f>
              <c:numCache>
                <c:formatCode>0.00</c:formatCode>
                <c:ptCount val="4"/>
                <c:pt idx="0">
                  <c:v>0.774535809018567</c:v>
                </c:pt>
                <c:pt idx="1">
                  <c:v>1.2290720311486001</c:v>
                </c:pt>
                <c:pt idx="2">
                  <c:v>1.29680365296803</c:v>
                </c:pt>
                <c:pt idx="3">
                  <c:v>1.1081081081080999</c:v>
                </c:pt>
              </c:numCache>
            </c:numRef>
          </c:val>
          <c:extLst>
            <c:ext xmlns:c16="http://schemas.microsoft.com/office/drawing/2014/chart" uri="{C3380CC4-5D6E-409C-BE32-E72D297353CC}">
              <c16:uniqueId val="{00000001-720D-DC49-85DB-9225D4349F2F}"/>
            </c:ext>
          </c:extLst>
        </c:ser>
        <c:ser>
          <c:idx val="2"/>
          <c:order val="2"/>
          <c:tx>
            <c:strRef>
              <c:f>'0_matress_brand_index_interest'!$V$156</c:f>
              <c:strCache>
                <c:ptCount val="1"/>
                <c:pt idx="0">
                  <c:v>2019</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'0_matress_brand_index_interest'!$S$157:$S$160</c:f>
              <c:strCache>
                <c:ptCount val="4"/>
                <c:pt idx="0">
                  <c:v>Eastern Cape</c:v>
                </c:pt>
                <c:pt idx="1">
                  <c:v>Gauteng</c:v>
                </c:pt>
                <c:pt idx="2">
                  <c:v>KwaZulu-Natal</c:v>
                </c:pt>
                <c:pt idx="3">
                  <c:v>Western Cape</c:v>
                </c:pt>
              </c:strCache>
            </c:strRef>
          </c:cat>
          <c:val>
            <c:numRef>
              <c:f>'0_matress_brand_index_interest'!$V$157:$V$160</c:f>
              <c:numCache>
                <c:formatCode>0.00</c:formatCode>
                <c:ptCount val="4"/>
                <c:pt idx="0">
                  <c:v>1.0689655172413699</c:v>
                </c:pt>
                <c:pt idx="1">
                  <c:v>1.4127190136275101</c:v>
                </c:pt>
                <c:pt idx="2">
                  <c:v>1.3135464231354601</c:v>
                </c:pt>
                <c:pt idx="3">
                  <c:v>1.0238473767885501</c:v>
                </c:pt>
              </c:numCache>
            </c:numRef>
          </c:val>
          <c:extLst>
            <c:ext xmlns:c16="http://schemas.microsoft.com/office/drawing/2014/chart" uri="{C3380CC4-5D6E-409C-BE32-E72D297353CC}">
              <c16:uniqueId val="{00000002-720D-DC49-85DB-9225D4349F2F}"/>
            </c:ext>
          </c:extLst>
        </c:ser>
        <c:ser>
          <c:idx val="3"/>
          <c:order val="3"/>
          <c:tx>
            <c:strRef>
              <c:f>'0_matress_brand_index_interest'!$W$156</c:f>
              <c:strCache>
                <c:ptCount val="1"/>
                <c:pt idx="0">
                  <c:v>2020</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'0_matress_brand_index_interest'!$S$157:$S$160</c:f>
              <c:strCache>
                <c:ptCount val="4"/>
                <c:pt idx="0">
                  <c:v>Eastern Cape</c:v>
                </c:pt>
                <c:pt idx="1">
                  <c:v>Gauteng</c:v>
                </c:pt>
                <c:pt idx="2">
                  <c:v>KwaZulu-Natal</c:v>
                </c:pt>
                <c:pt idx="3">
                  <c:v>Western Cape</c:v>
                </c:pt>
              </c:strCache>
            </c:strRef>
          </c:cat>
          <c:val>
            <c:numRef>
              <c:f>'0_matress_brand_index_interest'!$W$157:$W$160</c:f>
              <c:numCache>
                <c:formatCode>0.00</c:formatCode>
                <c:ptCount val="4"/>
                <c:pt idx="0">
                  <c:v>1.29177718832891</c:v>
                </c:pt>
                <c:pt idx="1">
                  <c:v>1.64503569110966</c:v>
                </c:pt>
                <c:pt idx="2">
                  <c:v>2.2861491628614901</c:v>
                </c:pt>
                <c:pt idx="3">
                  <c:v>1.77742448330683</c:v>
                </c:pt>
              </c:numCache>
            </c:numRef>
          </c:val>
          <c:extLst>
            <c:ext xmlns:c16="http://schemas.microsoft.com/office/drawing/2014/chart" uri="{C3380CC4-5D6E-409C-BE32-E72D297353CC}">
              <c16:uniqueId val="{00000003-720D-DC49-85DB-9225D4349F2F}"/>
            </c:ext>
          </c:extLst>
        </c:ser>
        <c:ser>
          <c:idx val="4"/>
          <c:order val="4"/>
          <c:tx>
            <c:strRef>
              <c:f>'0_matress_brand_index_interest'!$X$156</c:f>
              <c:strCache>
                <c:ptCount val="1"/>
                <c:pt idx="0">
                  <c:v>2021</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'0_matress_brand_index_interest'!$S$157:$S$160</c:f>
              <c:strCache>
                <c:ptCount val="4"/>
                <c:pt idx="0">
                  <c:v>Eastern Cape</c:v>
                </c:pt>
                <c:pt idx="1">
                  <c:v>Gauteng</c:v>
                </c:pt>
                <c:pt idx="2">
                  <c:v>KwaZulu-Natal</c:v>
                </c:pt>
                <c:pt idx="3">
                  <c:v>Western Cape</c:v>
                </c:pt>
              </c:strCache>
            </c:strRef>
          </c:cat>
          <c:val>
            <c:numRef>
              <c:f>'0_matress_brand_index_interest'!$X$157:$X$160</c:f>
              <c:numCache>
                <c:formatCode>0.00</c:formatCode>
                <c:ptCount val="4"/>
                <c:pt idx="0">
                  <c:v>1.3872679045092799</c:v>
                </c:pt>
                <c:pt idx="1">
                  <c:v>1.73718364698247</c:v>
                </c:pt>
                <c:pt idx="2">
                  <c:v>2.4490106544900998</c:v>
                </c:pt>
                <c:pt idx="3">
                  <c:v>1.9602543720190699</c:v>
                </c:pt>
              </c:numCache>
            </c:numRef>
          </c:val>
          <c:extLst>
            <c:ext xmlns:c16="http://schemas.microsoft.com/office/drawing/2014/chart" uri="{C3380CC4-5D6E-409C-BE32-E72D297353CC}">
              <c16:uniqueId val="{00000004-720D-DC49-85DB-9225D4349F2F}"/>
            </c:ext>
          </c:extLst>
        </c:ser>
        <c:dLbls>
          <c:dLblPos val="inEnd"/>
          <c:showLegendKey val="0"/>
          <c:showVal val="1"/>
          <c:showCatName val="0"/>
          <c:showSerName val="0"/>
          <c:showPercent val="0"/>
          <c:showBubbleSize val="0"/>
        </c:dLbls>
        <c:gapWidth val="219"/>
        <c:overlap val="-20"/>
        <c:axId val="1662084559"/>
        <c:axId val="1662086207"/>
      </c:barChart>
      <c:catAx>
        <c:axId val="16620845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2086207"/>
        <c:crosses val="autoZero"/>
        <c:auto val="1"/>
        <c:lblAlgn val="ctr"/>
        <c:lblOffset val="100"/>
        <c:noMultiLvlLbl val="0"/>
      </c:catAx>
      <c:valAx>
        <c:axId val="1662086207"/>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2084559"/>
        <c:crosses val="autoZero"/>
        <c:crossBetween val="between"/>
        <c:majorUnit val="1"/>
      </c:valAx>
      <c:spPr>
        <a:noFill/>
        <a:ln w="25400">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dirty="0"/>
              <a:t>Rest of market</a:t>
            </a:r>
          </a:p>
        </c:rich>
      </c:tx>
      <c:layout>
        <c:manualLayout>
          <c:xMode val="edge"/>
          <c:yMode val="edge"/>
          <c:x val="1.1306607599286705E-2"/>
          <c:y val="2.996975178909978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'0_matress_brand_index_interest'!$T$166</c:f>
              <c:strCache>
                <c:ptCount val="1"/>
                <c:pt idx="0">
                  <c:v>2017</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'0_matress_brand_index_interest'!$S$167:$S$170</c:f>
              <c:strCache>
                <c:ptCount val="4"/>
                <c:pt idx="0">
                  <c:v>Eastern Cape</c:v>
                </c:pt>
                <c:pt idx="1">
                  <c:v>Gauteng</c:v>
                </c:pt>
                <c:pt idx="2">
                  <c:v>KwaZulu-Natal</c:v>
                </c:pt>
                <c:pt idx="3">
                  <c:v>Western Cape</c:v>
                </c:pt>
              </c:strCache>
            </c:strRef>
          </c:cat>
          <c:val>
            <c:numRef>
              <c:f>'0_matress_brand_index_interest'!$T$167:$T$170</c:f>
              <c:numCache>
                <c:formatCode>0.00</c:formatCode>
                <c:ptCount val="4"/>
                <c:pt idx="0">
                  <c:v>1</c:v>
                </c:pt>
                <c:pt idx="1">
                  <c:v>1</c:v>
                </c:pt>
                <c:pt idx="2">
                  <c:v>1</c:v>
                </c:pt>
                <c:pt idx="3">
                  <c:v>1</c:v>
                </c:pt>
              </c:numCache>
            </c:numRef>
          </c:val>
          <c:extLst>
            <c:ext xmlns:c16="http://schemas.microsoft.com/office/drawing/2014/chart" uri="{C3380CC4-5D6E-409C-BE32-E72D297353CC}">
              <c16:uniqueId val="{00000000-237C-D645-A7D3-733752A23F3C}"/>
            </c:ext>
          </c:extLst>
        </c:ser>
        <c:ser>
          <c:idx val="1"/>
          <c:order val="1"/>
          <c:tx>
            <c:strRef>
              <c:f>'0_matress_brand_index_interest'!$U$166</c:f>
              <c:strCache>
                <c:ptCount val="1"/>
                <c:pt idx="0">
                  <c:v>2018</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'0_matress_brand_index_interest'!$S$167:$S$170</c:f>
              <c:strCache>
                <c:ptCount val="4"/>
                <c:pt idx="0">
                  <c:v>Eastern Cape</c:v>
                </c:pt>
                <c:pt idx="1">
                  <c:v>Gauteng</c:v>
                </c:pt>
                <c:pt idx="2">
                  <c:v>KwaZulu-Natal</c:v>
                </c:pt>
                <c:pt idx="3">
                  <c:v>Western Cape</c:v>
                </c:pt>
              </c:strCache>
            </c:strRef>
          </c:cat>
          <c:val>
            <c:numRef>
              <c:f>'0_matress_brand_index_interest'!$U$167:$U$170</c:f>
              <c:numCache>
                <c:formatCode>0.00</c:formatCode>
                <c:ptCount val="4"/>
                <c:pt idx="0">
                  <c:v>0.42505854800936699</c:v>
                </c:pt>
                <c:pt idx="1">
                  <c:v>1.05393335623497</c:v>
                </c:pt>
                <c:pt idx="2">
                  <c:v>2.0619097586568702</c:v>
                </c:pt>
                <c:pt idx="3">
                  <c:v>1.1712328767123199</c:v>
                </c:pt>
              </c:numCache>
            </c:numRef>
          </c:val>
          <c:extLst>
            <c:ext xmlns:c16="http://schemas.microsoft.com/office/drawing/2014/chart" uri="{C3380CC4-5D6E-409C-BE32-E72D297353CC}">
              <c16:uniqueId val="{00000001-237C-D645-A7D3-733752A23F3C}"/>
            </c:ext>
          </c:extLst>
        </c:ser>
        <c:ser>
          <c:idx val="2"/>
          <c:order val="2"/>
          <c:tx>
            <c:strRef>
              <c:f>'0_matress_brand_index_interest'!$V$166</c:f>
              <c:strCache>
                <c:ptCount val="1"/>
                <c:pt idx="0">
                  <c:v>2019</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'0_matress_brand_index_interest'!$S$167:$S$170</c:f>
              <c:strCache>
                <c:ptCount val="4"/>
                <c:pt idx="0">
                  <c:v>Eastern Cape</c:v>
                </c:pt>
                <c:pt idx="1">
                  <c:v>Gauteng</c:v>
                </c:pt>
                <c:pt idx="2">
                  <c:v>KwaZulu-Natal</c:v>
                </c:pt>
                <c:pt idx="3">
                  <c:v>Western Cape</c:v>
                </c:pt>
              </c:strCache>
            </c:strRef>
          </c:cat>
          <c:val>
            <c:numRef>
              <c:f>'0_matress_brand_index_interest'!$V$167:$V$170</c:f>
              <c:numCache>
                <c:formatCode>0.00</c:formatCode>
                <c:ptCount val="4"/>
                <c:pt idx="0">
                  <c:v>0.52927400468384</c:v>
                </c:pt>
                <c:pt idx="1">
                  <c:v>1.1504637581587001</c:v>
                </c:pt>
                <c:pt idx="2">
                  <c:v>1.87722980062959</c:v>
                </c:pt>
                <c:pt idx="3">
                  <c:v>1.0904109589041</c:v>
                </c:pt>
              </c:numCache>
            </c:numRef>
          </c:val>
          <c:extLst>
            <c:ext xmlns:c16="http://schemas.microsoft.com/office/drawing/2014/chart" uri="{C3380CC4-5D6E-409C-BE32-E72D297353CC}">
              <c16:uniqueId val="{00000002-237C-D645-A7D3-733752A23F3C}"/>
            </c:ext>
          </c:extLst>
        </c:ser>
        <c:ser>
          <c:idx val="3"/>
          <c:order val="3"/>
          <c:tx>
            <c:strRef>
              <c:f>'0_matress_brand_index_interest'!$W$166</c:f>
              <c:strCache>
                <c:ptCount val="1"/>
                <c:pt idx="0">
                  <c:v>2020</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'0_matress_brand_index_interest'!$S$167:$S$170</c:f>
              <c:strCache>
                <c:ptCount val="4"/>
                <c:pt idx="0">
                  <c:v>Eastern Cape</c:v>
                </c:pt>
                <c:pt idx="1">
                  <c:v>Gauteng</c:v>
                </c:pt>
                <c:pt idx="2">
                  <c:v>KwaZulu-Natal</c:v>
                </c:pt>
                <c:pt idx="3">
                  <c:v>Western Cape</c:v>
                </c:pt>
              </c:strCache>
            </c:strRef>
          </c:cat>
          <c:val>
            <c:numRef>
              <c:f>'0_matress_brand_index_interest'!$W$167:$W$170</c:f>
              <c:numCache>
                <c:formatCode>0.00</c:formatCode>
                <c:ptCount val="4"/>
                <c:pt idx="0">
                  <c:v>0.91217798594847699</c:v>
                </c:pt>
                <c:pt idx="1">
                  <c:v>1.3658536585365799</c:v>
                </c:pt>
                <c:pt idx="2">
                  <c:v>2.2214060860440701</c:v>
                </c:pt>
                <c:pt idx="3">
                  <c:v>1.3732876712328701</c:v>
                </c:pt>
              </c:numCache>
            </c:numRef>
          </c:val>
          <c:extLst>
            <c:ext xmlns:c16="http://schemas.microsoft.com/office/drawing/2014/chart" uri="{C3380CC4-5D6E-409C-BE32-E72D297353CC}">
              <c16:uniqueId val="{00000003-237C-D645-A7D3-733752A23F3C}"/>
            </c:ext>
          </c:extLst>
        </c:ser>
        <c:ser>
          <c:idx val="4"/>
          <c:order val="4"/>
          <c:tx>
            <c:strRef>
              <c:f>'0_matress_brand_index_interest'!$X$166</c:f>
              <c:strCache>
                <c:ptCount val="1"/>
                <c:pt idx="0">
                  <c:v>2021</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'0_matress_brand_index_interest'!$S$167:$S$170</c:f>
              <c:strCache>
                <c:ptCount val="4"/>
                <c:pt idx="0">
                  <c:v>Eastern Cape</c:v>
                </c:pt>
                <c:pt idx="1">
                  <c:v>Gauteng</c:v>
                </c:pt>
                <c:pt idx="2">
                  <c:v>KwaZulu-Natal</c:v>
                </c:pt>
                <c:pt idx="3">
                  <c:v>Western Cape</c:v>
                </c:pt>
              </c:strCache>
            </c:strRef>
          </c:cat>
          <c:val>
            <c:numRef>
              <c:f>'0_matress_brand_index_interest'!$X$167:$X$170</c:f>
              <c:numCache>
                <c:formatCode>0.00</c:formatCode>
                <c:ptCount val="4"/>
                <c:pt idx="0">
                  <c:v>0.51756440281030403</c:v>
                </c:pt>
                <c:pt idx="1">
                  <c:v>1.3239436619718301</c:v>
                </c:pt>
                <c:pt idx="2">
                  <c:v>1.8793284365162599</c:v>
                </c:pt>
                <c:pt idx="3">
                  <c:v>1.06780821917808</c:v>
                </c:pt>
              </c:numCache>
            </c:numRef>
          </c:val>
          <c:extLst>
            <c:ext xmlns:c16="http://schemas.microsoft.com/office/drawing/2014/chart" uri="{C3380CC4-5D6E-409C-BE32-E72D297353CC}">
              <c16:uniqueId val="{00000004-237C-D645-A7D3-733752A23F3C}"/>
            </c:ext>
          </c:extLst>
        </c:ser>
        <c:dLbls>
          <c:dLblPos val="inEnd"/>
          <c:showLegendKey val="0"/>
          <c:showVal val="1"/>
          <c:showCatName val="0"/>
          <c:showSerName val="0"/>
          <c:showPercent val="0"/>
          <c:showBubbleSize val="0"/>
        </c:dLbls>
        <c:gapWidth val="219"/>
        <c:overlap val="-20"/>
        <c:axId val="1284202783"/>
        <c:axId val="1284204431"/>
      </c:barChart>
      <c:catAx>
        <c:axId val="128420278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84204431"/>
        <c:crosses val="autoZero"/>
        <c:auto val="1"/>
        <c:lblAlgn val="ctr"/>
        <c:lblOffset val="100"/>
        <c:noMultiLvlLbl val="0"/>
      </c:catAx>
      <c:valAx>
        <c:axId val="1284204431"/>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84202783"/>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Interest in mattress brands overtime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spPr>
            <a:ln w="50800" cap="rnd">
              <a:solidFill>
                <a:srgbClr val="3F68AD"/>
              </a:solidFill>
              <a:prstDash val="solid"/>
              <a:round/>
            </a:ln>
            <a:effectLst>
              <a:outerShdw blurRad="63500" dist="37357" dir="2700000" rotWithShape="0">
                <a:scrgbClr r="0" g="0" b="0">
                  <a:alpha val="0"/>
                </a:scrgbClr>
              </a:outerShdw>
            </a:effectLst>
          </c:spPr>
          <c:marker>
            <c:symbol val="none"/>
          </c:marker>
          <c:cat>
            <c:strRef>
              <c:f>date_time!$E$2:$E$61</c:f>
              <c:strCache>
                <c:ptCount val="60"/>
                <c:pt idx="0">
                  <c:v>'17-Jan</c:v>
                </c:pt>
                <c:pt idx="1">
                  <c:v>'17-Feb</c:v>
                </c:pt>
                <c:pt idx="2">
                  <c:v>'17-Mar</c:v>
                </c:pt>
                <c:pt idx="3">
                  <c:v>'17-Apr</c:v>
                </c:pt>
                <c:pt idx="4">
                  <c:v>'17-May</c:v>
                </c:pt>
                <c:pt idx="5">
                  <c:v>'17-Jun</c:v>
                </c:pt>
                <c:pt idx="6">
                  <c:v>'17-Jul</c:v>
                </c:pt>
                <c:pt idx="7">
                  <c:v>'17-Aug</c:v>
                </c:pt>
                <c:pt idx="8">
                  <c:v>'17-Sep</c:v>
                </c:pt>
                <c:pt idx="9">
                  <c:v>'17-Oct</c:v>
                </c:pt>
                <c:pt idx="10">
                  <c:v>'17-Nov</c:v>
                </c:pt>
                <c:pt idx="11">
                  <c:v>'17-Dec</c:v>
                </c:pt>
                <c:pt idx="12">
                  <c:v>'18-Jan</c:v>
                </c:pt>
                <c:pt idx="13">
                  <c:v>'18-Feb</c:v>
                </c:pt>
                <c:pt idx="14">
                  <c:v>'18-Mar</c:v>
                </c:pt>
                <c:pt idx="15">
                  <c:v>'18-Apr</c:v>
                </c:pt>
                <c:pt idx="16">
                  <c:v>'18-May</c:v>
                </c:pt>
                <c:pt idx="17">
                  <c:v>'18-Jun</c:v>
                </c:pt>
                <c:pt idx="18">
                  <c:v>'18-Jul</c:v>
                </c:pt>
                <c:pt idx="19">
                  <c:v>'18-Aug</c:v>
                </c:pt>
                <c:pt idx="20">
                  <c:v>'18-Sep</c:v>
                </c:pt>
                <c:pt idx="21">
                  <c:v>'18-Oct</c:v>
                </c:pt>
                <c:pt idx="22">
                  <c:v>'18-Nov</c:v>
                </c:pt>
                <c:pt idx="23">
                  <c:v>'18-Dec</c:v>
                </c:pt>
                <c:pt idx="24">
                  <c:v>'19-Jan</c:v>
                </c:pt>
                <c:pt idx="25">
                  <c:v>'19-Feb</c:v>
                </c:pt>
                <c:pt idx="26">
                  <c:v>'19-Mar</c:v>
                </c:pt>
                <c:pt idx="27">
                  <c:v>'19-Apr</c:v>
                </c:pt>
                <c:pt idx="28">
                  <c:v>'19-May</c:v>
                </c:pt>
                <c:pt idx="29">
                  <c:v>'19-Jun</c:v>
                </c:pt>
                <c:pt idx="30">
                  <c:v>'19-Jul</c:v>
                </c:pt>
                <c:pt idx="31">
                  <c:v>'19-Aug</c:v>
                </c:pt>
                <c:pt idx="32">
                  <c:v>'19-Sep</c:v>
                </c:pt>
                <c:pt idx="33">
                  <c:v>'19-Oct</c:v>
                </c:pt>
                <c:pt idx="34">
                  <c:v>'19-Nov</c:v>
                </c:pt>
                <c:pt idx="35">
                  <c:v>'19-Dec</c:v>
                </c:pt>
                <c:pt idx="36">
                  <c:v>'20-Jan</c:v>
                </c:pt>
                <c:pt idx="37">
                  <c:v>'20-Feb</c:v>
                </c:pt>
                <c:pt idx="38">
                  <c:v>'20-Mar</c:v>
                </c:pt>
                <c:pt idx="39">
                  <c:v>'20-Apr</c:v>
                </c:pt>
                <c:pt idx="40">
                  <c:v>'20-May</c:v>
                </c:pt>
                <c:pt idx="41">
                  <c:v>'20-Jun</c:v>
                </c:pt>
                <c:pt idx="42">
                  <c:v>'20-Jul</c:v>
                </c:pt>
                <c:pt idx="43">
                  <c:v>'20-Aug</c:v>
                </c:pt>
                <c:pt idx="44">
                  <c:v>'20-Sep</c:v>
                </c:pt>
                <c:pt idx="45">
                  <c:v>'20-Oct</c:v>
                </c:pt>
                <c:pt idx="46">
                  <c:v>'20-Nov</c:v>
                </c:pt>
                <c:pt idx="47">
                  <c:v>'20-Dec</c:v>
                </c:pt>
                <c:pt idx="48">
                  <c:v>'21-Jan</c:v>
                </c:pt>
                <c:pt idx="49">
                  <c:v>'21-Feb</c:v>
                </c:pt>
                <c:pt idx="50">
                  <c:v>'21-Mar</c:v>
                </c:pt>
                <c:pt idx="51">
                  <c:v>'21-Apr</c:v>
                </c:pt>
                <c:pt idx="52">
                  <c:v>'21-May</c:v>
                </c:pt>
                <c:pt idx="53">
                  <c:v>'21-Jun</c:v>
                </c:pt>
                <c:pt idx="54">
                  <c:v>'21-Jul</c:v>
                </c:pt>
                <c:pt idx="55">
                  <c:v>'21-Aug</c:v>
                </c:pt>
                <c:pt idx="56">
                  <c:v>'21-Sep</c:v>
                </c:pt>
                <c:pt idx="57">
                  <c:v>'21-Oct</c:v>
                </c:pt>
                <c:pt idx="58">
                  <c:v>'21-Nov</c:v>
                </c:pt>
                <c:pt idx="59">
                  <c:v>'21-Dec</c:v>
                </c:pt>
              </c:strCache>
            </c:strRef>
          </c:cat>
          <c:val>
            <c:numRef>
              <c:f>date_time!$G$2:$G$61</c:f>
              <c:numCache>
                <c:formatCode>_(* #,##0.00_);_(* \(#,##0.00\);_(* "-"??_);_(@_)</c:formatCode>
                <c:ptCount val="60"/>
                <c:pt idx="0">
                  <c:v>0.40429042904290402</c:v>
                </c:pt>
                <c:pt idx="1">
                  <c:v>0.448844884488448</c:v>
                </c:pt>
                <c:pt idx="2">
                  <c:v>0.46039603960395997</c:v>
                </c:pt>
                <c:pt idx="3">
                  <c:v>0.43399339933993297</c:v>
                </c:pt>
                <c:pt idx="4">
                  <c:v>0.52310231023102305</c:v>
                </c:pt>
                <c:pt idx="5">
                  <c:v>0.471947194719471</c:v>
                </c:pt>
                <c:pt idx="6">
                  <c:v>0.61551155115511502</c:v>
                </c:pt>
                <c:pt idx="7">
                  <c:v>0.40759075907590703</c:v>
                </c:pt>
                <c:pt idx="8">
                  <c:v>0.37128712871287101</c:v>
                </c:pt>
                <c:pt idx="9">
                  <c:v>0.66336633663366296</c:v>
                </c:pt>
                <c:pt idx="10">
                  <c:v>0.65016501650165004</c:v>
                </c:pt>
                <c:pt idx="11">
                  <c:v>0.62046204620461998</c:v>
                </c:pt>
                <c:pt idx="12">
                  <c:v>0.52145214521452099</c:v>
                </c:pt>
                <c:pt idx="13">
                  <c:v>0.37623762376237602</c:v>
                </c:pt>
                <c:pt idx="14">
                  <c:v>0.498349834983498</c:v>
                </c:pt>
                <c:pt idx="15">
                  <c:v>0.62376237623762298</c:v>
                </c:pt>
                <c:pt idx="16">
                  <c:v>0.43894389438943798</c:v>
                </c:pt>
                <c:pt idx="17">
                  <c:v>0.43894389438943798</c:v>
                </c:pt>
                <c:pt idx="18">
                  <c:v>0.88943894389438904</c:v>
                </c:pt>
                <c:pt idx="19">
                  <c:v>0.64851485148514798</c:v>
                </c:pt>
                <c:pt idx="20">
                  <c:v>0.71617161716171596</c:v>
                </c:pt>
                <c:pt idx="21">
                  <c:v>0.50165016501650095</c:v>
                </c:pt>
                <c:pt idx="22">
                  <c:v>0.58250825082508195</c:v>
                </c:pt>
                <c:pt idx="23">
                  <c:v>0.68976897689768901</c:v>
                </c:pt>
                <c:pt idx="24">
                  <c:v>0.66666666666666596</c:v>
                </c:pt>
                <c:pt idx="25">
                  <c:v>0.528052805280528</c:v>
                </c:pt>
                <c:pt idx="26">
                  <c:v>0.83498349834983498</c:v>
                </c:pt>
                <c:pt idx="27">
                  <c:v>0.38118811881188103</c:v>
                </c:pt>
                <c:pt idx="28">
                  <c:v>0.69306930693069302</c:v>
                </c:pt>
                <c:pt idx="29">
                  <c:v>0.65016501650165004</c:v>
                </c:pt>
                <c:pt idx="30">
                  <c:v>0.64686468646864603</c:v>
                </c:pt>
                <c:pt idx="31">
                  <c:v>0.63531353135313495</c:v>
                </c:pt>
                <c:pt idx="32">
                  <c:v>0.64686468646864603</c:v>
                </c:pt>
                <c:pt idx="33">
                  <c:v>0.419141914191419</c:v>
                </c:pt>
                <c:pt idx="34">
                  <c:v>0.894389438943894</c:v>
                </c:pt>
                <c:pt idx="35">
                  <c:v>0.82343234323432302</c:v>
                </c:pt>
                <c:pt idx="36">
                  <c:v>0.52640264026402594</c:v>
                </c:pt>
                <c:pt idx="37">
                  <c:v>0.52310231023102305</c:v>
                </c:pt>
                <c:pt idx="38">
                  <c:v>0.339933993399339</c:v>
                </c:pt>
                <c:pt idx="39">
                  <c:v>0.31848184818481801</c:v>
                </c:pt>
                <c:pt idx="40">
                  <c:v>0.77392739273927302</c:v>
                </c:pt>
                <c:pt idx="41">
                  <c:v>0.94059405940593999</c:v>
                </c:pt>
                <c:pt idx="42">
                  <c:v>0.85478547854785403</c:v>
                </c:pt>
                <c:pt idx="43">
                  <c:v>0.97359735973597294</c:v>
                </c:pt>
                <c:pt idx="44">
                  <c:v>0.61881188118811803</c:v>
                </c:pt>
                <c:pt idx="45">
                  <c:v>0.64686468646864603</c:v>
                </c:pt>
                <c:pt idx="46">
                  <c:v>1</c:v>
                </c:pt>
                <c:pt idx="47">
                  <c:v>0.62871287128712805</c:v>
                </c:pt>
                <c:pt idx="48">
                  <c:v>0.92079207920791994</c:v>
                </c:pt>
                <c:pt idx="49">
                  <c:v>0.73432343234323405</c:v>
                </c:pt>
                <c:pt idx="50">
                  <c:v>0.62541254125412504</c:v>
                </c:pt>
                <c:pt idx="51">
                  <c:v>0.66171617161716101</c:v>
                </c:pt>
                <c:pt idx="52">
                  <c:v>0.69966996699669903</c:v>
                </c:pt>
                <c:pt idx="53">
                  <c:v>0.58580858085808496</c:v>
                </c:pt>
                <c:pt idx="54">
                  <c:v>0.66996699669966997</c:v>
                </c:pt>
                <c:pt idx="55">
                  <c:v>0.77227722772277196</c:v>
                </c:pt>
                <c:pt idx="56">
                  <c:v>0.59570957095709498</c:v>
                </c:pt>
                <c:pt idx="57">
                  <c:v>0.58085808580858</c:v>
                </c:pt>
                <c:pt idx="58">
                  <c:v>0.83003300330033003</c:v>
                </c:pt>
                <c:pt idx="59">
                  <c:v>0.60891089108910801</c:v>
                </c:pt>
              </c:numCache>
            </c:numRef>
          </c:val>
          <c:smooth val="0"/>
          <c:extLst>
            <c:ext xmlns:c16="http://schemas.microsoft.com/office/drawing/2014/chart" uri="{C3380CC4-5D6E-409C-BE32-E72D297353CC}">
              <c16:uniqueId val="{00000000-37D7-2540-AB05-B7D1DC8603CF}"/>
            </c:ext>
          </c:extLst>
        </c:ser>
        <c:dLbls>
          <c:showLegendKey val="0"/>
          <c:showVal val="0"/>
          <c:showCatName val="0"/>
          <c:showSerName val="0"/>
          <c:showPercent val="0"/>
          <c:showBubbleSize val="0"/>
        </c:dLbls>
        <c:smooth val="0"/>
        <c:axId val="695150687"/>
        <c:axId val="695067007"/>
      </c:lineChart>
      <c:catAx>
        <c:axId val="695150687"/>
        <c:scaling>
          <c:orientation val="minMax"/>
        </c:scaling>
        <c:delete val="0"/>
        <c:axPos val="b"/>
        <c:numFmt formatCode="General" sourceLinked="1"/>
        <c:majorTickMark val="in"/>
        <c:minorTickMark val="none"/>
        <c:tickLblPos val="nextTo"/>
        <c:spPr>
          <a:noFill/>
          <a:ln w="9525" cap="flat" cmpd="sng" algn="ctr">
            <a:solidFill>
              <a:srgbClr val="000005"/>
            </a:solidFill>
            <a:prstDash val="solid"/>
            <a:round/>
          </a:ln>
          <a:effectLst/>
        </c:spPr>
        <c:txPr>
          <a:bodyPr rot="-5400000" spcFirstLastPara="1" vertOverflow="ellipsis" wrap="square" anchor="ctr" anchorCtr="0"/>
          <a:lstStyle/>
          <a:p>
            <a:pPr>
              <a:defRPr sz="1000" b="0" i="0" u="none" strike="noStrike" kern="1200" baseline="0">
                <a:solidFill>
                  <a:srgbClr val="000000"/>
                </a:solidFill>
                <a:latin typeface="Roboto"/>
                <a:ea typeface="Roboto"/>
                <a:cs typeface="Roboto"/>
              </a:defRPr>
            </a:pPr>
            <a:endParaRPr lang="en-US"/>
          </a:p>
        </c:txPr>
        <c:crossAx val="695067007"/>
        <c:crosses val="autoZero"/>
        <c:auto val="1"/>
        <c:lblAlgn val="ctr"/>
        <c:lblOffset val="100"/>
        <c:tickLblSkip val="2"/>
        <c:noMultiLvlLbl val="0"/>
      </c:catAx>
      <c:valAx>
        <c:axId val="695067007"/>
        <c:scaling>
          <c:orientation val="minMax"/>
        </c:scaling>
        <c:delete val="0"/>
        <c:axPos val="l"/>
        <c:majorGridlines>
          <c:spPr>
            <a:ln w="9525" cap="flat" cmpd="sng" algn="ctr">
              <a:solidFill>
                <a:srgbClr val="BCB5AC"/>
              </a:solidFill>
              <a:prstDash val="solid"/>
              <a:round/>
            </a:ln>
            <a:effectLst/>
          </c:spPr>
        </c:majorGridlines>
        <c:numFmt formatCode="_(* #,##0.0_);_(* \(#,##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951506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date_time!$W$4</c:f>
              <c:strCache>
                <c:ptCount val="1"/>
                <c:pt idx="0">
                  <c:v>interest_index</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Roboto"/>
                    <a:ea typeface="Roboto"/>
                    <a:cs typeface="Robot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date_time!$U$5:$U$16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date_time!$W$5:$W$16</c:f>
              <c:numCache>
                <c:formatCode>0.00</c:formatCode>
                <c:ptCount val="12"/>
                <c:pt idx="0">
                  <c:v>0.76814011676396998</c:v>
                </c:pt>
                <c:pt idx="1">
                  <c:v>0.65971643035863203</c:v>
                </c:pt>
                <c:pt idx="2">
                  <c:v>0.69724770642201805</c:v>
                </c:pt>
                <c:pt idx="3">
                  <c:v>0.61134278565471201</c:v>
                </c:pt>
                <c:pt idx="4">
                  <c:v>0.790658882402001</c:v>
                </c:pt>
                <c:pt idx="5">
                  <c:v>0.78023352793994905</c:v>
                </c:pt>
                <c:pt idx="6">
                  <c:v>0.92910758965804796</c:v>
                </c:pt>
                <c:pt idx="7">
                  <c:v>0.86864053377814798</c:v>
                </c:pt>
                <c:pt idx="8">
                  <c:v>0.74520433694745603</c:v>
                </c:pt>
                <c:pt idx="9">
                  <c:v>0.71059216013344395</c:v>
                </c:pt>
                <c:pt idx="10">
                  <c:v>1</c:v>
                </c:pt>
                <c:pt idx="11">
                  <c:v>0.85195996663886497</c:v>
                </c:pt>
              </c:numCache>
            </c:numRef>
          </c:val>
          <c:extLst>
            <c:ext xmlns:c16="http://schemas.microsoft.com/office/drawing/2014/chart" uri="{C3380CC4-5D6E-409C-BE32-E72D297353CC}">
              <c16:uniqueId val="{00000000-818D-AC47-833E-33E8AC10E288}"/>
            </c:ext>
          </c:extLst>
        </c:ser>
        <c:dLbls>
          <c:dLblPos val="outEnd"/>
          <c:showLegendKey val="0"/>
          <c:showVal val="1"/>
          <c:showCatName val="0"/>
          <c:showSerName val="0"/>
          <c:showPercent val="0"/>
          <c:showBubbleSize val="0"/>
        </c:dLbls>
        <c:gapWidth val="80"/>
        <c:overlap val="1"/>
        <c:axId val="459720335"/>
        <c:axId val="792084015"/>
      </c:barChart>
      <c:catAx>
        <c:axId val="4597203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2084015"/>
        <c:crosses val="autoZero"/>
        <c:auto val="1"/>
        <c:lblAlgn val="ctr"/>
        <c:lblOffset val="100"/>
        <c:noMultiLvlLbl val="0"/>
      </c:catAx>
      <c:valAx>
        <c:axId val="792084015"/>
        <c:scaling>
          <c:orientation val="minMax"/>
        </c:scaling>
        <c:delete val="0"/>
        <c:axPos val="l"/>
        <c:numFmt formatCode="0.0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9720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National mattress search interest: Bravo vs. rest</a:t>
            </a:r>
            <a:r>
              <a:rPr lang="en-GB" baseline="0"/>
              <a:t> of market</a:t>
            </a:r>
            <a:endParaRPr lang="en-GB"/>
          </a:p>
        </c:rich>
      </c:tx>
      <c:layout>
        <c:manualLayout>
          <c:xMode val="edge"/>
          <c:yMode val="edge"/>
          <c:x val="0.14732225567392312"/>
          <c:y val="2.1173359800959302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manualLayout>
          <c:layoutTarget val="inner"/>
          <c:xMode val="edge"/>
          <c:yMode val="edge"/>
          <c:x val="0.12402366064536051"/>
          <c:y val="0.13550950272613954"/>
          <c:w val="0.84901555504091397"/>
          <c:h val="0.69258671213289091"/>
        </c:manualLayout>
      </c:layout>
      <c:barChart>
        <c:barDir val="col"/>
        <c:grouping val="clustered"/>
        <c:varyColors val="0"/>
        <c:ser>
          <c:idx val="0"/>
          <c:order val="0"/>
          <c:tx>
            <c:strRef>
              <c:f>'0_matress_brand_index_interest'!$L$76</c:f>
              <c:strCache>
                <c:ptCount val="1"/>
                <c:pt idx="0">
                  <c:v>Rest of market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'0_matress_brand_index_interest'!$M$69:$Q$69</c:f>
              <c:numCache>
                <c:formatCode>General</c:formatCode>
                <c:ptCount val="5"/>
                <c:pt idx="0">
                  <c:v>2017</c:v>
                </c:pt>
                <c:pt idx="1">
                  <c:v>2018</c:v>
                </c:pt>
                <c:pt idx="2">
                  <c:v>2019</c:v>
                </c:pt>
                <c:pt idx="3">
                  <c:v>2020</c:v>
                </c:pt>
                <c:pt idx="4">
                  <c:v>2021</c:v>
                </c:pt>
              </c:numCache>
            </c:numRef>
          </c:cat>
          <c:val>
            <c:numRef>
              <c:f>'0_matress_brand_index_interest'!$M$76:$Q$76</c:f>
              <c:numCache>
                <c:formatCode>0.00</c:formatCode>
                <c:ptCount val="5"/>
                <c:pt idx="0">
                  <c:v>1</c:v>
                </c:pt>
                <c:pt idx="1">
                  <c:v>1.15480649188514</c:v>
                </c:pt>
                <c:pt idx="2">
                  <c:v>1.2863087806908</c:v>
                </c:pt>
                <c:pt idx="3">
                  <c:v>1.26009155222638</c:v>
                </c:pt>
                <c:pt idx="4">
                  <c:v>1.2392842280482701</c:v>
                </c:pt>
              </c:numCache>
            </c:numRef>
          </c:val>
          <c:extLst>
            <c:ext xmlns:c16="http://schemas.microsoft.com/office/drawing/2014/chart" uri="{C3380CC4-5D6E-409C-BE32-E72D297353CC}">
              <c16:uniqueId val="{00000000-C807-EB4A-BDBF-244E077414AC}"/>
            </c:ext>
          </c:extLst>
        </c:ser>
        <c:ser>
          <c:idx val="1"/>
          <c:order val="1"/>
          <c:tx>
            <c:strRef>
              <c:f>'0_matress_brand_index_interest'!$L$77</c:f>
              <c:strCache>
                <c:ptCount val="1"/>
                <c:pt idx="0">
                  <c:v>Bravo</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'0_matress_brand_index_interest'!$M$69:$Q$69</c:f>
              <c:numCache>
                <c:formatCode>General</c:formatCode>
                <c:ptCount val="5"/>
                <c:pt idx="0">
                  <c:v>2017</c:v>
                </c:pt>
                <c:pt idx="1">
                  <c:v>2018</c:v>
                </c:pt>
                <c:pt idx="2">
                  <c:v>2019</c:v>
                </c:pt>
                <c:pt idx="3">
                  <c:v>2020</c:v>
                </c:pt>
                <c:pt idx="4">
                  <c:v>2021</c:v>
                </c:pt>
              </c:numCache>
            </c:numRef>
          </c:cat>
          <c:val>
            <c:numRef>
              <c:f>'0_matress_brand_index_interest'!$M$77:$Q$77</c:f>
              <c:numCache>
                <c:formatCode>0.00</c:formatCode>
                <c:ptCount val="5"/>
                <c:pt idx="0">
                  <c:v>1</c:v>
                </c:pt>
                <c:pt idx="1">
                  <c:v>1.11442006269592</c:v>
                </c:pt>
                <c:pt idx="2">
                  <c:v>1.2915360501567399</c:v>
                </c:pt>
                <c:pt idx="3">
                  <c:v>1.49529780564263</c:v>
                </c:pt>
                <c:pt idx="4">
                  <c:v>1.6010971786833801</c:v>
                </c:pt>
              </c:numCache>
            </c:numRef>
          </c:val>
          <c:extLst>
            <c:ext xmlns:c16="http://schemas.microsoft.com/office/drawing/2014/chart" uri="{C3380CC4-5D6E-409C-BE32-E72D297353CC}">
              <c16:uniqueId val="{00000001-C807-EB4A-BDBF-244E077414AC}"/>
            </c:ext>
          </c:extLst>
        </c:ser>
        <c:dLbls>
          <c:dLblPos val="inEnd"/>
          <c:showLegendKey val="0"/>
          <c:showVal val="1"/>
          <c:showCatName val="0"/>
          <c:showSerName val="0"/>
          <c:showPercent val="0"/>
          <c:showBubbleSize val="0"/>
        </c:dLbls>
        <c:gapWidth val="89"/>
        <c:overlap val="-19"/>
        <c:axId val="831880127"/>
        <c:axId val="835990319"/>
      </c:barChart>
      <c:catAx>
        <c:axId val="83188012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35990319"/>
        <c:crosses val="autoZero"/>
        <c:auto val="1"/>
        <c:lblAlgn val="ctr"/>
        <c:lblOffset val="100"/>
        <c:noMultiLvlLbl val="0"/>
      </c:catAx>
      <c:valAx>
        <c:axId val="835990319"/>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31880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date_time!$X$4</c:f>
              <c:strCache>
                <c:ptCount val="1"/>
                <c:pt idx="0">
                  <c:v>average index</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Roboto"/>
                    <a:ea typeface="Roboto"/>
                    <a:cs typeface="Robot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date_time!$U$5:$U$16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date_time!$X$5:$X$16</c:f>
              <c:numCache>
                <c:formatCode>0.00</c:formatCode>
                <c:ptCount val="12"/>
                <c:pt idx="0">
                  <c:v>0.97926634768740062</c:v>
                </c:pt>
                <c:pt idx="1">
                  <c:v>0.84104199893673581</c:v>
                </c:pt>
                <c:pt idx="2">
                  <c:v>0.88888888888888884</c:v>
                </c:pt>
                <c:pt idx="3">
                  <c:v>0.77937267410951616</c:v>
                </c:pt>
                <c:pt idx="4">
                  <c:v>1.0079744816586917</c:v>
                </c:pt>
                <c:pt idx="5">
                  <c:v>0.99468367889420439</c:v>
                </c:pt>
                <c:pt idx="6">
                  <c:v>1.1844763423710791</c:v>
                </c:pt>
                <c:pt idx="7">
                  <c:v>1.1073896863370545</c:v>
                </c:pt>
                <c:pt idx="8">
                  <c:v>0.950026581605529</c:v>
                </c:pt>
                <c:pt idx="9">
                  <c:v>0.90590111642743176</c:v>
                </c:pt>
                <c:pt idx="10">
                  <c:v>1.2748538011695911</c:v>
                </c:pt>
                <c:pt idx="11">
                  <c:v>1.0861244019138749</c:v>
                </c:pt>
              </c:numCache>
            </c:numRef>
          </c:val>
          <c:extLst>
            <c:ext xmlns:c16="http://schemas.microsoft.com/office/drawing/2014/chart" uri="{C3380CC4-5D6E-409C-BE32-E72D297353CC}">
              <c16:uniqueId val="{00000000-FEE5-E146-BB3D-37D347A9E37B}"/>
            </c:ext>
          </c:extLst>
        </c:ser>
        <c:dLbls>
          <c:dLblPos val="outEnd"/>
          <c:showLegendKey val="0"/>
          <c:showVal val="1"/>
          <c:showCatName val="0"/>
          <c:showSerName val="0"/>
          <c:showPercent val="0"/>
          <c:showBubbleSize val="0"/>
        </c:dLbls>
        <c:gapWidth val="80"/>
        <c:overlap val="1"/>
        <c:axId val="459720335"/>
        <c:axId val="792084015"/>
      </c:barChart>
      <c:catAx>
        <c:axId val="4597203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2084015"/>
        <c:crosses val="autoZero"/>
        <c:auto val="1"/>
        <c:lblAlgn val="ctr"/>
        <c:lblOffset val="100"/>
        <c:noMultiLvlLbl val="0"/>
      </c:catAx>
      <c:valAx>
        <c:axId val="792084015"/>
        <c:scaling>
          <c:orientation val="minMax"/>
        </c:scaling>
        <c:delete val="0"/>
        <c:axPos val="l"/>
        <c:numFmt formatCode="0.0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9720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Top 5 brand interest overtime compared to Sealy 2021</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'1_benchmark'!$V$144</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dLbls>
            <c:dLbl>
              <c:idx val="0"/>
              <c:layout>
                <c:manualLayout>
                  <c:x val="-6.723089760400526E-2"/>
                  <c:y val="0"/>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9AD-8C49-B8A7-2B4238EDE03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3F68AD"/>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'1_benchmark'!$W$143:$AA$143</c:f>
              <c:numCache>
                <c:formatCode>General</c:formatCode>
                <c:ptCount val="5"/>
                <c:pt idx="0">
                  <c:v>2017</c:v>
                </c:pt>
                <c:pt idx="1">
                  <c:v>2018</c:v>
                </c:pt>
                <c:pt idx="2">
                  <c:v>2019</c:v>
                </c:pt>
                <c:pt idx="3">
                  <c:v>2020</c:v>
                </c:pt>
                <c:pt idx="4">
                  <c:v>2021</c:v>
                </c:pt>
              </c:numCache>
            </c:numRef>
          </c:cat>
          <c:val>
            <c:numRef>
              <c:f>'1_benchmark'!$W$144:$AA$144</c:f>
              <c:numCache>
                <c:formatCode>0%</c:formatCode>
                <c:ptCount val="5"/>
                <c:pt idx="0">
                  <c:v>0.5988664987405542</c:v>
                </c:pt>
                <c:pt idx="1">
                  <c:v>0.68010075566750627</c:v>
                </c:pt>
                <c:pt idx="2">
                  <c:v>0.81108312342569266</c:v>
                </c:pt>
                <c:pt idx="3">
                  <c:v>0.91687657430730474</c:v>
                </c:pt>
                <c:pt idx="4">
                  <c:v>1</c:v>
                </c:pt>
              </c:numCache>
            </c:numRef>
          </c:val>
          <c:smooth val="0"/>
          <c:extLst>
            <c:ext xmlns:c16="http://schemas.microsoft.com/office/drawing/2014/chart" uri="{C3380CC4-5D6E-409C-BE32-E72D297353CC}">
              <c16:uniqueId val="{00000001-19AD-8C49-B8A7-2B4238EDE038}"/>
            </c:ext>
          </c:extLst>
        </c:ser>
        <c:ser>
          <c:idx val="1"/>
          <c:order val="1"/>
          <c:tx>
            <c:strRef>
              <c:f>'1_benchmark'!$V$145</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dLbls>
            <c:dLbl>
              <c:idx val="0"/>
              <c:layout>
                <c:manualLayout>
                  <c:x val="-6.5377914454333691E-2"/>
                  <c:y val="-3.648171490487685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9AD-8C49-B8A7-2B4238EDE03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44B5C5"/>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'1_benchmark'!$W$145:$AA$145</c:f>
              <c:numCache>
                <c:formatCode>0%</c:formatCode>
                <c:ptCount val="5"/>
                <c:pt idx="0">
                  <c:v>0.35831234256926953</c:v>
                </c:pt>
                <c:pt idx="1">
                  <c:v>0.51196473551637278</c:v>
                </c:pt>
                <c:pt idx="2">
                  <c:v>0.58312342569269526</c:v>
                </c:pt>
                <c:pt idx="3">
                  <c:v>0.62909319899244331</c:v>
                </c:pt>
                <c:pt idx="4">
                  <c:v>0.61838790931989929</c:v>
                </c:pt>
              </c:numCache>
            </c:numRef>
          </c:val>
          <c:smooth val="0"/>
          <c:extLst>
            <c:ext xmlns:c16="http://schemas.microsoft.com/office/drawing/2014/chart" uri="{C3380CC4-5D6E-409C-BE32-E72D297353CC}">
              <c16:uniqueId val="{00000003-19AD-8C49-B8A7-2B4238EDE038}"/>
            </c:ext>
          </c:extLst>
        </c:ser>
        <c:ser>
          <c:idx val="2"/>
          <c:order val="2"/>
          <c:tx>
            <c:strRef>
              <c:f>'1_benchmark'!$V$146</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dLbls>
            <c:dLbl>
              <c:idx val="0"/>
              <c:layout>
                <c:manualLayout>
                  <c:x val="-6.9083880753676843E-2"/>
                  <c:y val="-4.012988639536534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9AD-8C49-B8A7-2B4238EDE038}"/>
                </c:ext>
              </c:extLst>
            </c:dLbl>
            <c:dLbl>
              <c:idx val="1"/>
              <c:layout>
                <c:manualLayout>
                  <c:x val="-3.5730184059588437E-2"/>
                  <c:y val="3.28335434143897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9AD-8C49-B8A7-2B4238EDE038}"/>
                </c:ext>
              </c:extLst>
            </c:dLbl>
            <c:dLbl>
              <c:idx val="3"/>
              <c:layout>
                <c:manualLayout>
                  <c:x val="-3.8216099563848617E-2"/>
                  <c:y val="1.78869560921016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9AD-8C49-B8A7-2B4238EDE038}"/>
                </c:ext>
              </c:extLst>
            </c:dLbl>
            <c:dLbl>
              <c:idx val="4"/>
              <c:layout>
                <c:manualLayout>
                  <c:x val="-3.2024217760245284E-2"/>
                  <c:y val="2.55372004334142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9AD-8C49-B8A7-2B4238EDE03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80DE7D"/>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'1_benchmark'!$W$146:$AA$146</c:f>
              <c:numCache>
                <c:formatCode>0%</c:formatCode>
                <c:ptCount val="5"/>
                <c:pt idx="0">
                  <c:v>0.40050377833753148</c:v>
                </c:pt>
                <c:pt idx="1">
                  <c:v>0.46788413098236775</c:v>
                </c:pt>
                <c:pt idx="2">
                  <c:v>0.44710327455919396</c:v>
                </c:pt>
                <c:pt idx="3">
                  <c:v>0.50818639798488663</c:v>
                </c:pt>
                <c:pt idx="4">
                  <c:v>0.52392947103274556</c:v>
                </c:pt>
              </c:numCache>
            </c:numRef>
          </c:val>
          <c:smooth val="0"/>
          <c:extLst>
            <c:ext xmlns:c16="http://schemas.microsoft.com/office/drawing/2014/chart" uri="{C3380CC4-5D6E-409C-BE32-E72D297353CC}">
              <c16:uniqueId val="{00000008-19AD-8C49-B8A7-2B4238EDE038}"/>
            </c:ext>
          </c:extLst>
        </c:ser>
        <c:ser>
          <c:idx val="3"/>
          <c:order val="3"/>
          <c:tx>
            <c:strRef>
              <c:f>'1_benchmark'!$V$147</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dLbls>
            <c:dLbl>
              <c:idx val="0"/>
              <c:layout>
                <c:manualLayout>
                  <c:x val="-6.5377914454333663E-2"/>
                  <c:y val="-1.82408574524387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9AD-8C49-B8A7-2B4238EDE038}"/>
                </c:ext>
              </c:extLst>
            </c:dLbl>
            <c:dLbl>
              <c:idx val="1"/>
              <c:layout>
                <c:manualLayout>
                  <c:x val="-3.387720090991686E-2"/>
                  <c:y val="-3.64817149048775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9AD-8C49-B8A7-2B4238EDE038}"/>
                </c:ext>
              </c:extLst>
            </c:dLbl>
            <c:dLbl>
              <c:idx val="2"/>
              <c:layout>
                <c:manualLayout>
                  <c:x val="-7.2789847053019982E-2"/>
                  <c:y val="-1.82408574524387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9AD-8C49-B8A7-2B4238EDE03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EACC77"/>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'1_benchmark'!$W$147:$AA$147</c:f>
              <c:numCache>
                <c:formatCode>0%</c:formatCode>
                <c:ptCount val="5"/>
                <c:pt idx="0">
                  <c:v>0.24055415617128464</c:v>
                </c:pt>
                <c:pt idx="1">
                  <c:v>0.27329974811083124</c:v>
                </c:pt>
                <c:pt idx="2">
                  <c:v>0.34068010075566751</c:v>
                </c:pt>
                <c:pt idx="3">
                  <c:v>0.23110831234256926</c:v>
                </c:pt>
                <c:pt idx="4">
                  <c:v>0.2096977329974811</c:v>
                </c:pt>
              </c:numCache>
            </c:numRef>
          </c:val>
          <c:smooth val="0"/>
          <c:extLst>
            <c:ext xmlns:c16="http://schemas.microsoft.com/office/drawing/2014/chart" uri="{C3380CC4-5D6E-409C-BE32-E72D297353CC}">
              <c16:uniqueId val="{0000000C-19AD-8C49-B8A7-2B4238EDE038}"/>
            </c:ext>
          </c:extLst>
        </c:ser>
        <c:ser>
          <c:idx val="4"/>
          <c:order val="4"/>
          <c:tx>
            <c:strRef>
              <c:f>'1_benchmark'!$V$148</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dLbls>
            <c:dLbl>
              <c:idx val="0"/>
              <c:layout>
                <c:manualLayout>
                  <c:x val="-6.9083880753676843E-2"/>
                  <c:y val="1.45926859619508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9AD-8C49-B8A7-2B4238EDE038}"/>
                </c:ext>
              </c:extLst>
            </c:dLbl>
            <c:dLbl>
              <c:idx val="1"/>
              <c:layout>
                <c:manualLayout>
                  <c:x val="-3.387720090991686E-2"/>
                  <c:y val="4.37780578858530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9AD-8C49-B8A7-2B4238EDE038}"/>
                </c:ext>
              </c:extLst>
            </c:dLbl>
            <c:dLbl>
              <c:idx val="2"/>
              <c:layout>
                <c:manualLayout>
                  <c:x val="-3.5730184059588506E-2"/>
                  <c:y val="2.18890289429263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9AD-8C49-B8A7-2B4238EDE038}"/>
                </c:ext>
              </c:extLst>
            </c:dLbl>
            <c:dLbl>
              <c:idx val="3"/>
              <c:layout>
                <c:manualLayout>
                  <c:x val="-3.0171234610573704E-2"/>
                  <c:y val="3.28335434143897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9AD-8C49-B8A7-2B4238EDE038}"/>
                </c:ext>
              </c:extLst>
            </c:dLbl>
            <c:dLbl>
              <c:idx val="4"/>
              <c:layout>
                <c:manualLayout>
                  <c:x val="-3.5730184059588575E-2"/>
                  <c:y val="4.377805788585288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9AD-8C49-B8A7-2B4238EDE03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F09C47"/>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'1_benchmark'!$W$148:$AA$148</c:f>
              <c:numCache>
                <c:formatCode>0%</c:formatCode>
                <c:ptCount val="5"/>
                <c:pt idx="0">
                  <c:v>0.17821158690176322</c:v>
                </c:pt>
                <c:pt idx="1">
                  <c:v>0.22795969773299748</c:v>
                </c:pt>
                <c:pt idx="2">
                  <c:v>0.20340050377833754</c:v>
                </c:pt>
                <c:pt idx="3">
                  <c:v>0.15806045340050379</c:v>
                </c:pt>
                <c:pt idx="4">
                  <c:v>0.17821158690176322</c:v>
                </c:pt>
              </c:numCache>
            </c:numRef>
          </c:val>
          <c:smooth val="0"/>
          <c:extLst>
            <c:ext xmlns:c16="http://schemas.microsoft.com/office/drawing/2014/chart" uri="{C3380CC4-5D6E-409C-BE32-E72D297353CC}">
              <c16:uniqueId val="{00000012-19AD-8C49-B8A7-2B4238EDE038}"/>
            </c:ext>
          </c:extLst>
        </c:ser>
        <c:dLbls>
          <c:dLblPos val="t"/>
          <c:showLegendKey val="0"/>
          <c:showVal val="1"/>
          <c:showCatName val="0"/>
          <c:showSerName val="0"/>
          <c:showPercent val="0"/>
          <c:showBubbleSize val="0"/>
        </c:dLbls>
        <c:smooth val="0"/>
        <c:axId val="553280159"/>
        <c:axId val="446997039"/>
      </c:lineChart>
      <c:catAx>
        <c:axId val="5532801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46997039"/>
        <c:crosses val="autoZero"/>
        <c:auto val="1"/>
        <c:lblAlgn val="ctr"/>
        <c:lblOffset val="100"/>
        <c:noMultiLvlLbl val="0"/>
      </c:catAx>
      <c:valAx>
        <c:axId val="446997039"/>
        <c:scaling>
          <c:orientation val="minMax"/>
        </c:scaling>
        <c:delete val="0"/>
        <c:axPos val="l"/>
        <c:majorGridlines>
          <c:spPr>
            <a:ln w="9525" cap="flat" cmpd="sng" algn="ctr">
              <a:solidFill>
                <a:srgbClr val="BCB5AC"/>
              </a:solidFill>
              <a:prstDash val="solid"/>
              <a:round/>
            </a:ln>
            <a:effectLst/>
          </c:spPr>
        </c:majorGridlines>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53280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Total Sealy interest with posturepedic specific search split out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1"/>
          <c:order val="0"/>
          <c:tx>
            <c:strRef>
              <c:f>'1_benchmark'!$V$182</c:f>
              <c:strCache>
                <c:ptCount val="1"/>
                <c:pt idx="0">
                  <c:v>All other Sealy interest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'1_benchmark'!$W$179:$AA$179</c:f>
              <c:numCache>
                <c:formatCode>General</c:formatCode>
                <c:ptCount val="5"/>
                <c:pt idx="0">
                  <c:v>2017</c:v>
                </c:pt>
                <c:pt idx="1">
                  <c:v>2018</c:v>
                </c:pt>
                <c:pt idx="2">
                  <c:v>2019</c:v>
                </c:pt>
                <c:pt idx="3">
                  <c:v>2020</c:v>
                </c:pt>
                <c:pt idx="4">
                  <c:v>2021</c:v>
                </c:pt>
              </c:numCache>
            </c:numRef>
          </c:cat>
          <c:val>
            <c:numRef>
              <c:f>'1_benchmark'!$W$186:$AA$186</c:f>
              <c:numCache>
                <c:formatCode>_(* #,##0.00_);_(* \(#,##0.00\);_(* "-"??_);_(@_)</c:formatCode>
                <c:ptCount val="5"/>
                <c:pt idx="0">
                  <c:v>0.41309823677581864</c:v>
                </c:pt>
                <c:pt idx="1">
                  <c:v>0.49433249370277077</c:v>
                </c:pt>
                <c:pt idx="2">
                  <c:v>0.68073047858942071</c:v>
                </c:pt>
                <c:pt idx="3">
                  <c:v>0.76196473551637278</c:v>
                </c:pt>
                <c:pt idx="4">
                  <c:v>0.75566750629722923</c:v>
                </c:pt>
              </c:numCache>
            </c:numRef>
          </c:val>
          <c:extLst>
            <c:ext xmlns:c16="http://schemas.microsoft.com/office/drawing/2014/chart" uri="{C3380CC4-5D6E-409C-BE32-E72D297353CC}">
              <c16:uniqueId val="{00000000-A805-1346-B9D1-0C6DC80BC662}"/>
            </c:ext>
          </c:extLst>
        </c:ser>
        <c:ser>
          <c:idx val="0"/>
          <c:order val="1"/>
          <c:tx>
            <c:strRef>
              <c:f>'1_benchmark'!$V$181</c:f>
              <c:strCache>
                <c:ptCount val="1"/>
                <c:pt idx="0">
                  <c:v>Sealy Posturepedic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'1_benchmark'!$W$179:$AA$179</c:f>
              <c:numCache>
                <c:formatCode>General</c:formatCode>
                <c:ptCount val="5"/>
                <c:pt idx="0">
                  <c:v>2017</c:v>
                </c:pt>
                <c:pt idx="1">
                  <c:v>2018</c:v>
                </c:pt>
                <c:pt idx="2">
                  <c:v>2019</c:v>
                </c:pt>
                <c:pt idx="3">
                  <c:v>2020</c:v>
                </c:pt>
                <c:pt idx="4">
                  <c:v>2021</c:v>
                </c:pt>
              </c:numCache>
            </c:numRef>
          </c:cat>
          <c:val>
            <c:numRef>
              <c:f>'1_benchmark'!$W$185:$AA$185</c:f>
              <c:numCache>
                <c:formatCode>_(* #,##0.00_);_(* \(#,##0.00\);_(* "-"??_);_(@_)</c:formatCode>
                <c:ptCount val="5"/>
                <c:pt idx="0">
                  <c:v>0.1857682619647355</c:v>
                </c:pt>
                <c:pt idx="1">
                  <c:v>0.1857682619647355</c:v>
                </c:pt>
                <c:pt idx="2">
                  <c:v>0.13035264483627204</c:v>
                </c:pt>
                <c:pt idx="3">
                  <c:v>0.15491183879093198</c:v>
                </c:pt>
                <c:pt idx="4">
                  <c:v>0.24433249370277077</c:v>
                </c:pt>
              </c:numCache>
            </c:numRef>
          </c:val>
          <c:extLst>
            <c:ext xmlns:c16="http://schemas.microsoft.com/office/drawing/2014/chart" uri="{C3380CC4-5D6E-409C-BE32-E72D297353CC}">
              <c16:uniqueId val="{00000001-A805-1346-B9D1-0C6DC80BC662}"/>
            </c:ext>
          </c:extLst>
        </c:ser>
        <c:dLbls>
          <c:dLblPos val="ctr"/>
          <c:showLegendKey val="0"/>
          <c:showVal val="1"/>
          <c:showCatName val="0"/>
          <c:showSerName val="0"/>
          <c:showPercent val="0"/>
          <c:showBubbleSize val="0"/>
        </c:dLbls>
        <c:gapWidth val="75"/>
        <c:overlap val="100"/>
        <c:axId val="597834287"/>
        <c:axId val="598510287"/>
      </c:barChart>
      <c:catAx>
        <c:axId val="59783428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8510287"/>
        <c:crosses val="autoZero"/>
        <c:auto val="1"/>
        <c:lblAlgn val="ctr"/>
        <c:lblOffset val="100"/>
        <c:noMultiLvlLbl val="0"/>
      </c:catAx>
      <c:valAx>
        <c:axId val="598510287"/>
        <c:scaling>
          <c:orientation val="minMax"/>
          <c:max val="1"/>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_(* #,##0.00_);_(* \(#,##0.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7834287"/>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Proprtion of Sealy search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1"/>
          <c:order val="0"/>
          <c:tx>
            <c:strRef>
              <c:f>'1_benchmark'!$V$200</c:f>
              <c:strCache>
                <c:ptCount val="1"/>
                <c:pt idx="0">
                  <c:v>All other Sealy interest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'1_benchmark'!$W$198:$AA$198</c:f>
              <c:numCache>
                <c:formatCode>General</c:formatCode>
                <c:ptCount val="5"/>
                <c:pt idx="0">
                  <c:v>2017</c:v>
                </c:pt>
                <c:pt idx="1">
                  <c:v>2018</c:v>
                </c:pt>
                <c:pt idx="2">
                  <c:v>2019</c:v>
                </c:pt>
                <c:pt idx="3">
                  <c:v>2020</c:v>
                </c:pt>
                <c:pt idx="4">
                  <c:v>2021</c:v>
                </c:pt>
              </c:numCache>
            </c:numRef>
          </c:cat>
          <c:val>
            <c:numRef>
              <c:f>'1_benchmark'!$W$200:$AA$200</c:f>
              <c:numCache>
                <c:formatCode>0%</c:formatCode>
                <c:ptCount val="5"/>
                <c:pt idx="0">
                  <c:v>0.68980021030494221</c:v>
                </c:pt>
                <c:pt idx="1">
                  <c:v>0.72685185185185186</c:v>
                </c:pt>
                <c:pt idx="2">
                  <c:v>0.8392857142857143</c:v>
                </c:pt>
                <c:pt idx="3">
                  <c:v>0.83104395604395609</c:v>
                </c:pt>
                <c:pt idx="4">
                  <c:v>0.75566750629722923</c:v>
                </c:pt>
              </c:numCache>
            </c:numRef>
          </c:val>
          <c:extLst>
            <c:ext xmlns:c16="http://schemas.microsoft.com/office/drawing/2014/chart" uri="{C3380CC4-5D6E-409C-BE32-E72D297353CC}">
              <c16:uniqueId val="{00000000-5FDD-EA47-9790-C7CBCF54FC60}"/>
            </c:ext>
          </c:extLst>
        </c:ser>
        <c:ser>
          <c:idx val="0"/>
          <c:order val="1"/>
          <c:tx>
            <c:strRef>
              <c:f>'1_benchmark'!$V$199</c:f>
              <c:strCache>
                <c:ptCount val="1"/>
                <c:pt idx="0">
                  <c:v>Sealy Posturepedic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'1_benchmark'!$W$198:$AA$198</c:f>
              <c:numCache>
                <c:formatCode>General</c:formatCode>
                <c:ptCount val="5"/>
                <c:pt idx="0">
                  <c:v>2017</c:v>
                </c:pt>
                <c:pt idx="1">
                  <c:v>2018</c:v>
                </c:pt>
                <c:pt idx="2">
                  <c:v>2019</c:v>
                </c:pt>
                <c:pt idx="3">
                  <c:v>2020</c:v>
                </c:pt>
                <c:pt idx="4">
                  <c:v>2021</c:v>
                </c:pt>
              </c:numCache>
            </c:numRef>
          </c:cat>
          <c:val>
            <c:numRef>
              <c:f>'1_benchmark'!$W$199:$AA$199</c:f>
              <c:numCache>
                <c:formatCode>0%</c:formatCode>
                <c:ptCount val="5"/>
                <c:pt idx="0">
                  <c:v>0.31019978969505785</c:v>
                </c:pt>
                <c:pt idx="1">
                  <c:v>0.27314814814814814</c:v>
                </c:pt>
                <c:pt idx="2">
                  <c:v>0.16071428571428573</c:v>
                </c:pt>
                <c:pt idx="3">
                  <c:v>0.16895604395604397</c:v>
                </c:pt>
                <c:pt idx="4">
                  <c:v>0.24433249370277077</c:v>
                </c:pt>
              </c:numCache>
            </c:numRef>
          </c:val>
          <c:extLst>
            <c:ext xmlns:c16="http://schemas.microsoft.com/office/drawing/2014/chart" uri="{C3380CC4-5D6E-409C-BE32-E72D297353CC}">
              <c16:uniqueId val="{00000001-5FDD-EA47-9790-C7CBCF54FC60}"/>
            </c:ext>
          </c:extLst>
        </c:ser>
        <c:dLbls>
          <c:dLblPos val="ctr"/>
          <c:showLegendKey val="0"/>
          <c:showVal val="1"/>
          <c:showCatName val="0"/>
          <c:showSerName val="0"/>
          <c:showPercent val="0"/>
          <c:showBubbleSize val="0"/>
        </c:dLbls>
        <c:gapWidth val="75"/>
        <c:overlap val="100"/>
        <c:axId val="596617359"/>
        <c:axId val="596469327"/>
      </c:barChart>
      <c:catAx>
        <c:axId val="5966173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6469327"/>
        <c:crosses val="autoZero"/>
        <c:auto val="1"/>
        <c:lblAlgn val="ctr"/>
        <c:lblOffset val="100"/>
        <c:noMultiLvlLbl val="0"/>
      </c:catAx>
      <c:valAx>
        <c:axId val="596469327"/>
        <c:scaling>
          <c:orientation val="minMax"/>
        </c:scaling>
        <c:delete val="0"/>
        <c:axPos val="l"/>
        <c:majorGridlines>
          <c:spPr>
            <a:ln w="9525" cap="flat" cmpd="sng" algn="ctr">
              <a:solidFill>
                <a:srgbClr val="BCB5AC"/>
              </a:solidFill>
              <a:prstDash val="solid"/>
              <a:round/>
            </a:ln>
            <a:effectLst/>
          </c:spPr>
        </c:majorGridlines>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6617359"/>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Market</a:t>
            </a:r>
            <a:r>
              <a:rPr lang="en-GB" baseline="0"/>
              <a:t> share by brand</a:t>
            </a:r>
            <a:endParaRPr lang="en-GB"/>
          </a:p>
        </c:rich>
      </c:tx>
      <c:layout>
        <c:manualLayout>
          <c:xMode val="edge"/>
          <c:yMode val="edge"/>
          <c:x val="0.39227347940203122"/>
          <c:y val="2.3349139965684117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0"/>
          <c:order val="0"/>
          <c:tx>
            <c:strRef>
              <c:f>'1_benchmark'!$V$62</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'1_benchmark'!$W$62:$AA$62</c:f>
              <c:numCache>
                <c:formatCode>0%</c:formatCode>
                <c:ptCount val="5"/>
                <c:pt idx="0">
                  <c:v>0.25849415602065778</c:v>
                </c:pt>
                <c:pt idx="1">
                  <c:v>0.25732666190135811</c:v>
                </c:pt>
                <c:pt idx="2">
                  <c:v>0.27178729689807979</c:v>
                </c:pt>
                <c:pt idx="3">
                  <c:v>0.29497568881685576</c:v>
                </c:pt>
                <c:pt idx="4">
                  <c:v>0.31627165903206533</c:v>
                </c:pt>
              </c:numCache>
            </c:numRef>
          </c:val>
          <c:extLst>
            <c:ext xmlns:c16="http://schemas.microsoft.com/office/drawing/2014/chart" uri="{C3380CC4-5D6E-409C-BE32-E72D297353CC}">
              <c16:uniqueId val="{00000000-42B5-A84A-AD3B-4433001EC546}"/>
            </c:ext>
          </c:extLst>
        </c:ser>
        <c:ser>
          <c:idx val="1"/>
          <c:order val="1"/>
          <c:tx>
            <c:strRef>
              <c:f>'1_benchmark'!$V$63</c:f>
              <c:strCache>
                <c:ptCount val="1"/>
                <c:pt idx="0">
                  <c:v>Restonic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'1_benchmark'!$W$63:$AA$63</c:f>
              <c:numCache>
                <c:formatCode>0%</c:formatCode>
                <c:ptCount val="5"/>
                <c:pt idx="0">
                  <c:v>0.154661592824137</c:v>
                </c:pt>
                <c:pt idx="1">
                  <c:v>0.1937097927090779</c:v>
                </c:pt>
                <c:pt idx="2">
                  <c:v>0.19539987339101075</c:v>
                </c:pt>
                <c:pt idx="3">
                  <c:v>0.20239059967585088</c:v>
                </c:pt>
                <c:pt idx="4">
                  <c:v>0.19557857000597489</c:v>
                </c:pt>
              </c:numCache>
            </c:numRef>
          </c:val>
          <c:extLst>
            <c:ext xmlns:c16="http://schemas.microsoft.com/office/drawing/2014/chart" uri="{C3380CC4-5D6E-409C-BE32-E72D297353CC}">
              <c16:uniqueId val="{00000001-42B5-A84A-AD3B-4433001EC546}"/>
            </c:ext>
          </c:extLst>
        </c:ser>
        <c:ser>
          <c:idx val="2"/>
          <c:order val="2"/>
          <c:tx>
            <c:strRef>
              <c:f>'1_benchmark'!$V$64</c:f>
              <c:strCache>
                <c:ptCount val="1"/>
                <c:pt idx="0">
                  <c:v>Cloud nine - combined</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'1_benchmark'!$W$64:$AA$64</c:f>
              <c:numCache>
                <c:formatCode>0%</c:formatCode>
                <c:ptCount val="5"/>
                <c:pt idx="0">
                  <c:v>0.1728730633324273</c:v>
                </c:pt>
                <c:pt idx="1">
                  <c:v>0.17703121277102693</c:v>
                </c:pt>
                <c:pt idx="2">
                  <c:v>0.14982063726524583</c:v>
                </c:pt>
                <c:pt idx="3">
                  <c:v>0.16349270664505672</c:v>
                </c:pt>
                <c:pt idx="4">
                  <c:v>0.16570404301931885</c:v>
                </c:pt>
              </c:numCache>
            </c:numRef>
          </c:val>
          <c:extLst>
            <c:ext xmlns:c16="http://schemas.microsoft.com/office/drawing/2014/chart" uri="{C3380CC4-5D6E-409C-BE32-E72D297353CC}">
              <c16:uniqueId val="{00000002-42B5-A84A-AD3B-4433001EC546}"/>
            </c:ext>
          </c:extLst>
        </c:ser>
        <c:ser>
          <c:idx val="3"/>
          <c:order val="3"/>
          <c:tx>
            <c:strRef>
              <c:f>'1_benchmark'!$V$65</c:f>
              <c:strCache>
                <c:ptCount val="1"/>
                <c:pt idx="0">
                  <c:v>Simmons</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'1_benchmark'!$W$65:$AA$65</c:f>
              <c:numCache>
                <c:formatCode>0%</c:formatCode>
                <c:ptCount val="5"/>
                <c:pt idx="0">
                  <c:v>0.10383256319652079</c:v>
                </c:pt>
                <c:pt idx="1">
                  <c:v>0.10340719561591613</c:v>
                </c:pt>
                <c:pt idx="2">
                  <c:v>0.11415910529647605</c:v>
                </c:pt>
                <c:pt idx="3">
                  <c:v>7.4351701782820093E-2</c:v>
                </c:pt>
                <c:pt idx="4">
                  <c:v>6.6321449910376418E-2</c:v>
                </c:pt>
              </c:numCache>
            </c:numRef>
          </c:val>
          <c:extLst>
            <c:ext xmlns:c16="http://schemas.microsoft.com/office/drawing/2014/chart" uri="{C3380CC4-5D6E-409C-BE32-E72D297353CC}">
              <c16:uniqueId val="{00000003-42B5-A84A-AD3B-4433001EC546}"/>
            </c:ext>
          </c:extLst>
        </c:ser>
        <c:ser>
          <c:idx val="4"/>
          <c:order val="4"/>
          <c:tx>
            <c:strRef>
              <c:f>'1_benchmark'!$V$66</c:f>
              <c:strCache>
                <c:ptCount val="1"/>
                <c:pt idx="0">
                  <c:v>Tempur</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'1_benchmark'!$W$66:$AA$66</c:f>
              <c:numCache>
                <c:formatCode>0%</c:formatCode>
                <c:ptCount val="5"/>
                <c:pt idx="0">
                  <c:v>7.6923076923076927E-2</c:v>
                </c:pt>
                <c:pt idx="1">
                  <c:v>8.6252084822492261E-2</c:v>
                </c:pt>
                <c:pt idx="2">
                  <c:v>6.8157839206583665E-2</c:v>
                </c:pt>
                <c:pt idx="3">
                  <c:v>5.0850891410048622E-2</c:v>
                </c:pt>
                <c:pt idx="4">
                  <c:v>5.6363274248157735E-2</c:v>
                </c:pt>
              </c:numCache>
            </c:numRef>
          </c:val>
          <c:extLst>
            <c:ext xmlns:c16="http://schemas.microsoft.com/office/drawing/2014/chart" uri="{C3380CC4-5D6E-409C-BE32-E72D297353CC}">
              <c16:uniqueId val="{00000004-42B5-A84A-AD3B-4433001EC546}"/>
            </c:ext>
          </c:extLst>
        </c:ser>
        <c:ser>
          <c:idx val="5"/>
          <c:order val="5"/>
          <c:tx>
            <c:strRef>
              <c:f>'1_benchmark'!$V$67</c:f>
              <c:strCache>
                <c:ptCount val="1"/>
                <c:pt idx="0">
                  <c:v>Bravo other</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'1_benchmark'!$W$67:$AA$67</c:f>
              <c:numCache>
                <c:formatCode>0%</c:formatCode>
                <c:ptCount val="5"/>
                <c:pt idx="0">
                  <c:v>8.8339222614840979E-2</c:v>
                </c:pt>
                <c:pt idx="1">
                  <c:v>8.1486776268763411E-2</c:v>
                </c:pt>
                <c:pt idx="2">
                  <c:v>7.5965393542941545E-2</c:v>
                </c:pt>
                <c:pt idx="3">
                  <c:v>9.157212317666126E-2</c:v>
                </c:pt>
                <c:pt idx="4">
                  <c:v>9.0619398526189998E-2</c:v>
                </c:pt>
              </c:numCache>
            </c:numRef>
          </c:val>
          <c:extLst>
            <c:ext xmlns:c16="http://schemas.microsoft.com/office/drawing/2014/chart" uri="{C3380CC4-5D6E-409C-BE32-E72D297353CC}">
              <c16:uniqueId val="{00000005-42B5-A84A-AD3B-4433001EC546}"/>
            </c:ext>
          </c:extLst>
        </c:ser>
        <c:ser>
          <c:idx val="6"/>
          <c:order val="6"/>
          <c:tx>
            <c:strRef>
              <c:f>'1_benchmark'!$V$68</c:f>
              <c:strCache>
                <c:ptCount val="1"/>
                <c:pt idx="0">
                  <c:v>Competitor other</c:v>
                </c:pt>
              </c:strCache>
            </c:strRef>
          </c:tx>
          <c:spPr>
            <a:solidFill>
              <a:srgbClr val="F063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'1_benchmark'!$W$68:$AA$68</c:f>
              <c:numCache>
                <c:formatCode>0%</c:formatCode>
                <c:ptCount val="5"/>
                <c:pt idx="0">
                  <c:v>0.14487632508833914</c:v>
                </c:pt>
                <c:pt idx="1">
                  <c:v>0.10078627591136524</c:v>
                </c:pt>
                <c:pt idx="2">
                  <c:v>0.12470985439966231</c:v>
                </c:pt>
                <c:pt idx="3">
                  <c:v>0.12236628849270659</c:v>
                </c:pt>
                <c:pt idx="4">
                  <c:v>0.10914160525791683</c:v>
                </c:pt>
              </c:numCache>
            </c:numRef>
          </c:val>
          <c:extLst>
            <c:ext xmlns:c16="http://schemas.microsoft.com/office/drawing/2014/chart" uri="{C3380CC4-5D6E-409C-BE32-E72D297353CC}">
              <c16:uniqueId val="{00000006-42B5-A84A-AD3B-4433001EC546}"/>
            </c:ext>
          </c:extLst>
        </c:ser>
        <c:dLbls>
          <c:dLblPos val="ctr"/>
          <c:showLegendKey val="0"/>
          <c:showVal val="1"/>
          <c:showCatName val="0"/>
          <c:showSerName val="0"/>
          <c:showPercent val="0"/>
          <c:showBubbleSize val="0"/>
        </c:dLbls>
        <c:gapWidth val="150"/>
        <c:overlap val="100"/>
        <c:axId val="455313855"/>
        <c:axId val="495145775"/>
      </c:barChart>
      <c:catAx>
        <c:axId val="45531385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95145775"/>
        <c:crosses val="autoZero"/>
        <c:auto val="1"/>
        <c:lblAlgn val="ctr"/>
        <c:lblOffset val="100"/>
        <c:noMultiLvlLbl val="0"/>
      </c:catAx>
      <c:valAx>
        <c:axId val="495145775"/>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5313855"/>
        <c:crosses val="autoZero"/>
        <c:crossBetween val="between"/>
        <c:majorUnit val="0.25"/>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Mattress brancd search market share in Gauteng</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'1_benchmark'!$V$267</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'1_benchmark'!$W$267:$AA$267</c:f>
              <c:numCache>
                <c:formatCode>0%</c:formatCode>
                <c:ptCount val="5"/>
                <c:pt idx="0">
                  <c:v>0.27897574123989216</c:v>
                </c:pt>
                <c:pt idx="1">
                  <c:v>0.28980249899234178</c:v>
                </c:pt>
                <c:pt idx="2">
                  <c:v>0.29714078899746654</c:v>
                </c:pt>
                <c:pt idx="3">
                  <c:v>0.30102902779910917</c:v>
                </c:pt>
                <c:pt idx="4">
                  <c:v>0.32123717654264278</c:v>
                </c:pt>
              </c:numCache>
            </c:numRef>
          </c:val>
          <c:smooth val="0"/>
          <c:extLst>
            <c:ext xmlns:c16="http://schemas.microsoft.com/office/drawing/2014/chart" uri="{C3380CC4-5D6E-409C-BE32-E72D297353CC}">
              <c16:uniqueId val="{00000000-307B-C840-9A3C-763358C40BC5}"/>
            </c:ext>
          </c:extLst>
        </c:ser>
        <c:ser>
          <c:idx val="1"/>
          <c:order val="1"/>
          <c:tx>
            <c:strRef>
              <c:f>'1_benchmark'!$V$268</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'1_benchmark'!$W$268:$AA$268</c:f>
              <c:numCache>
                <c:formatCode>0%</c:formatCode>
                <c:ptCount val="5"/>
                <c:pt idx="0">
                  <c:v>0.19339622641509435</c:v>
                </c:pt>
                <c:pt idx="1">
                  <c:v>0.24748085449415558</c:v>
                </c:pt>
                <c:pt idx="2">
                  <c:v>0.22964169381107491</c:v>
                </c:pt>
                <c:pt idx="3">
                  <c:v>0.24973122408232223</c:v>
                </c:pt>
                <c:pt idx="4">
                  <c:v>0.23641096309906598</c:v>
                </c:pt>
              </c:numCache>
            </c:numRef>
          </c:val>
          <c:smooth val="0"/>
          <c:extLst>
            <c:ext xmlns:c16="http://schemas.microsoft.com/office/drawing/2014/chart" uri="{C3380CC4-5D6E-409C-BE32-E72D297353CC}">
              <c16:uniqueId val="{00000001-307B-C840-9A3C-763358C40BC5}"/>
            </c:ext>
          </c:extLst>
        </c:ser>
        <c:ser>
          <c:idx val="2"/>
          <c:order val="2"/>
          <c:tx>
            <c:strRef>
              <c:f>'1_benchmark'!$V$269</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'1_benchmark'!$W$269:$AA$269</c:f>
              <c:numCache>
                <c:formatCode>0%</c:formatCode>
                <c:ptCount val="5"/>
                <c:pt idx="0">
                  <c:v>0.16442048517520216</c:v>
                </c:pt>
                <c:pt idx="1">
                  <c:v>0.13986295848448208</c:v>
                </c:pt>
                <c:pt idx="2">
                  <c:v>0.12685486789721317</c:v>
                </c:pt>
                <c:pt idx="3">
                  <c:v>0.11949009368760559</c:v>
                </c:pt>
                <c:pt idx="4">
                  <c:v>0.12831113152656562</c:v>
                </c:pt>
              </c:numCache>
            </c:numRef>
          </c:val>
          <c:smooth val="0"/>
          <c:extLst>
            <c:ext xmlns:c16="http://schemas.microsoft.com/office/drawing/2014/chart" uri="{C3380CC4-5D6E-409C-BE32-E72D297353CC}">
              <c16:uniqueId val="{00000002-307B-C840-9A3C-763358C40BC5}"/>
            </c:ext>
          </c:extLst>
        </c:ser>
        <c:ser>
          <c:idx val="3"/>
          <c:order val="3"/>
          <c:tx>
            <c:strRef>
              <c:f>'1_benchmark'!$V$270</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'1_benchmark'!$W$270:$AA$270</c:f>
              <c:numCache>
                <c:formatCode>0%</c:formatCode>
                <c:ptCount val="5"/>
                <c:pt idx="0">
                  <c:v>0.11680143755615453</c:v>
                </c:pt>
                <c:pt idx="1">
                  <c:v>9.1495364772269244E-2</c:v>
                </c:pt>
                <c:pt idx="2">
                  <c:v>9.6634093376764388E-2</c:v>
                </c:pt>
                <c:pt idx="3">
                  <c:v>8.078636154200583E-2</c:v>
                </c:pt>
                <c:pt idx="4">
                  <c:v>5.8949624866023578E-2</c:v>
                </c:pt>
              </c:numCache>
            </c:numRef>
          </c:val>
          <c:smooth val="0"/>
          <c:extLst>
            <c:ext xmlns:c16="http://schemas.microsoft.com/office/drawing/2014/chart" uri="{C3380CC4-5D6E-409C-BE32-E72D297353CC}">
              <c16:uniqueId val="{00000003-307B-C840-9A3C-763358C40BC5}"/>
            </c:ext>
          </c:extLst>
        </c:ser>
        <c:ser>
          <c:idx val="4"/>
          <c:order val="4"/>
          <c:tx>
            <c:strRef>
              <c:f>'1_benchmark'!$V$271</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'1_benchmark'!$W$271:$AA$271</c:f>
              <c:numCache>
                <c:formatCode>0%</c:formatCode>
                <c:ptCount val="5"/>
                <c:pt idx="0">
                  <c:v>8.7376460017969448E-2</c:v>
                </c:pt>
                <c:pt idx="1">
                  <c:v>5.7638049173720271E-2</c:v>
                </c:pt>
                <c:pt idx="2">
                  <c:v>5.2479189287006879E-2</c:v>
                </c:pt>
                <c:pt idx="3">
                  <c:v>4.9147596375364769E-2</c:v>
                </c:pt>
                <c:pt idx="4">
                  <c:v>5.9102740774766495E-2</c:v>
                </c:pt>
              </c:numCache>
            </c:numRef>
          </c:val>
          <c:smooth val="0"/>
          <c:extLst>
            <c:ext xmlns:c16="http://schemas.microsoft.com/office/drawing/2014/chart" uri="{C3380CC4-5D6E-409C-BE32-E72D297353CC}">
              <c16:uniqueId val="{00000004-307B-C840-9A3C-763358C40BC5}"/>
            </c:ext>
          </c:extLst>
        </c:ser>
        <c:ser>
          <c:idx val="5"/>
          <c:order val="5"/>
          <c:tx>
            <c:strRef>
              <c:f>'1_benchmark'!$V$272</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'1_benchmark'!$W$272:$AA$272</c:f>
              <c:numCache>
                <c:formatCode>0%</c:formatCode>
                <c:ptCount val="5"/>
                <c:pt idx="0">
                  <c:v>4.6495956873315362E-2</c:v>
                </c:pt>
                <c:pt idx="1">
                  <c:v>5.3405884723901655E-2</c:v>
                </c:pt>
                <c:pt idx="2">
                  <c:v>4.1259500542888163E-2</c:v>
                </c:pt>
                <c:pt idx="3">
                  <c:v>4.8840423898018737E-2</c:v>
                </c:pt>
                <c:pt idx="4">
                  <c:v>4.4097381717960495E-2</c:v>
                </c:pt>
              </c:numCache>
            </c:numRef>
          </c:val>
          <c:smooth val="0"/>
          <c:extLst>
            <c:ext xmlns:c16="http://schemas.microsoft.com/office/drawing/2014/chart" uri="{C3380CC4-5D6E-409C-BE32-E72D297353CC}">
              <c16:uniqueId val="{00000005-307B-C840-9A3C-763358C40BC5}"/>
            </c:ext>
          </c:extLst>
        </c:ser>
        <c:dLbls>
          <c:showLegendKey val="0"/>
          <c:showVal val="0"/>
          <c:showCatName val="0"/>
          <c:showSerName val="0"/>
          <c:showPercent val="0"/>
          <c:showBubbleSize val="0"/>
        </c:dLbls>
        <c:smooth val="0"/>
        <c:axId val="871189023"/>
        <c:axId val="870898719"/>
      </c:lineChart>
      <c:catAx>
        <c:axId val="8711890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70898719"/>
        <c:crosses val="autoZero"/>
        <c:auto val="1"/>
        <c:lblAlgn val="ctr"/>
        <c:lblOffset val="100"/>
        <c:noMultiLvlLbl val="0"/>
      </c:catAx>
      <c:valAx>
        <c:axId val="870898719"/>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71189023"/>
        <c:crosses val="autoZero"/>
        <c:crossBetween val="between"/>
        <c:majorUnit val="0.1"/>
      </c:valAx>
      <c:spPr>
        <a:noFill/>
        <a:ln>
          <a:noFill/>
        </a:ln>
        <a:effectLst/>
      </c:spPr>
    </c:plotArea>
    <c:legend>
      <c:legendPos val="b"/>
      <c:layout>
        <c:manualLayout>
          <c:xMode val="edge"/>
          <c:yMode val="edge"/>
          <c:x val="0.19248610467809171"/>
          <c:y val="0.83031012529939063"/>
          <c:w val="0.71306700633009124"/>
          <c:h val="0.15217801972634623"/>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Mattress brand search market share in Kwa-Zulu Natal</a:t>
            </a:r>
            <a:endParaRPr lang="en-ZA"/>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'1_benchmark'!$V$296</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'1_benchmark'!$W$296:$AA$296</c:f>
              <c:numCache>
                <c:formatCode>0%</c:formatCode>
                <c:ptCount val="5"/>
                <c:pt idx="0">
                  <c:v>0.34223602484472049</c:v>
                </c:pt>
                <c:pt idx="1">
                  <c:v>0.23961661341853036</c:v>
                </c:pt>
                <c:pt idx="2">
                  <c:v>0.25075414781297134</c:v>
                </c:pt>
                <c:pt idx="3">
                  <c:v>0.33075435203094777</c:v>
                </c:pt>
                <c:pt idx="4">
                  <c:v>0.39058823529411762</c:v>
                </c:pt>
              </c:numCache>
            </c:numRef>
          </c:val>
          <c:smooth val="0"/>
          <c:extLst>
            <c:ext xmlns:c16="http://schemas.microsoft.com/office/drawing/2014/chart" uri="{C3380CC4-5D6E-409C-BE32-E72D297353CC}">
              <c16:uniqueId val="{00000000-9FCF-6E41-877A-D23F3BE27365}"/>
            </c:ext>
          </c:extLst>
        </c:ser>
        <c:ser>
          <c:idx val="1"/>
          <c:order val="1"/>
          <c:tx>
            <c:strRef>
              <c:f>'1_benchmark'!$V$297</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'1_benchmark'!$W$297:$AA$297</c:f>
              <c:numCache>
                <c:formatCode>0%</c:formatCode>
                <c:ptCount val="5"/>
                <c:pt idx="0">
                  <c:v>0.15714285714285714</c:v>
                </c:pt>
                <c:pt idx="1">
                  <c:v>0.1111111111111111</c:v>
                </c:pt>
                <c:pt idx="2">
                  <c:v>9.1251885369532423E-2</c:v>
                </c:pt>
                <c:pt idx="3">
                  <c:v>0.10886985355070461</c:v>
                </c:pt>
                <c:pt idx="4">
                  <c:v>0.16794117647058823</c:v>
                </c:pt>
              </c:numCache>
            </c:numRef>
          </c:val>
          <c:smooth val="0"/>
          <c:extLst>
            <c:ext xmlns:c16="http://schemas.microsoft.com/office/drawing/2014/chart" uri="{C3380CC4-5D6E-409C-BE32-E72D297353CC}">
              <c16:uniqueId val="{00000001-9FCF-6E41-877A-D23F3BE27365}"/>
            </c:ext>
          </c:extLst>
        </c:ser>
        <c:ser>
          <c:idx val="2"/>
          <c:order val="2"/>
          <c:tx>
            <c:strRef>
              <c:f>'1_benchmark'!$V$298</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'1_benchmark'!$W$298:$AA$298</c:f>
              <c:numCache>
                <c:formatCode>0%</c:formatCode>
                <c:ptCount val="5"/>
                <c:pt idx="0">
                  <c:v>0.11614906832298137</c:v>
                </c:pt>
                <c:pt idx="1">
                  <c:v>0.15441959531416399</c:v>
                </c:pt>
                <c:pt idx="2">
                  <c:v>0.21945701357466063</c:v>
                </c:pt>
                <c:pt idx="3">
                  <c:v>0.16081790549875657</c:v>
                </c:pt>
                <c:pt idx="4">
                  <c:v>9.8823529411764699E-2</c:v>
                </c:pt>
              </c:numCache>
            </c:numRef>
          </c:val>
          <c:smooth val="0"/>
          <c:extLst>
            <c:ext xmlns:c16="http://schemas.microsoft.com/office/drawing/2014/chart" uri="{C3380CC4-5D6E-409C-BE32-E72D297353CC}">
              <c16:uniqueId val="{00000002-9FCF-6E41-877A-D23F3BE27365}"/>
            </c:ext>
          </c:extLst>
        </c:ser>
        <c:ser>
          <c:idx val="3"/>
          <c:order val="3"/>
          <c:tx>
            <c:strRef>
              <c:f>'1_benchmark'!$V$299</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'1_benchmark'!$W$299:$AA$299</c:f>
              <c:numCache>
                <c:formatCode>0%</c:formatCode>
                <c:ptCount val="5"/>
                <c:pt idx="0">
                  <c:v>9.4409937888198764E-2</c:v>
                </c:pt>
                <c:pt idx="1">
                  <c:v>0.14341498047568335</c:v>
                </c:pt>
                <c:pt idx="2">
                  <c:v>9.0874811463046754E-2</c:v>
                </c:pt>
                <c:pt idx="3">
                  <c:v>0.10058027079303675</c:v>
                </c:pt>
                <c:pt idx="4">
                  <c:v>6.0588235294117644E-2</c:v>
                </c:pt>
              </c:numCache>
            </c:numRef>
          </c:val>
          <c:smooth val="0"/>
          <c:extLst>
            <c:ext xmlns:c16="http://schemas.microsoft.com/office/drawing/2014/chart" uri="{C3380CC4-5D6E-409C-BE32-E72D297353CC}">
              <c16:uniqueId val="{00000003-9FCF-6E41-877A-D23F3BE27365}"/>
            </c:ext>
          </c:extLst>
        </c:ser>
        <c:ser>
          <c:idx val="4"/>
          <c:order val="4"/>
          <c:tx>
            <c:strRef>
              <c:f>'1_benchmark'!$V$300</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'1_benchmark'!$W$300:$AA$300</c:f>
              <c:numCache>
                <c:formatCode>0%</c:formatCode>
                <c:ptCount val="5"/>
                <c:pt idx="0">
                  <c:v>6.8322981366459631E-2</c:v>
                </c:pt>
                <c:pt idx="1">
                  <c:v>9.4781682641107562E-2</c:v>
                </c:pt>
                <c:pt idx="2">
                  <c:v>7.5791855203619904E-2</c:v>
                </c:pt>
                <c:pt idx="3">
                  <c:v>2.8737220226581928E-2</c:v>
                </c:pt>
                <c:pt idx="4">
                  <c:v>4.5294117647058825E-2</c:v>
                </c:pt>
              </c:numCache>
            </c:numRef>
          </c:val>
          <c:smooth val="0"/>
          <c:extLst>
            <c:ext xmlns:c16="http://schemas.microsoft.com/office/drawing/2014/chart" uri="{C3380CC4-5D6E-409C-BE32-E72D297353CC}">
              <c16:uniqueId val="{00000004-9FCF-6E41-877A-D23F3BE27365}"/>
            </c:ext>
          </c:extLst>
        </c:ser>
        <c:ser>
          <c:idx val="5"/>
          <c:order val="5"/>
          <c:tx>
            <c:strRef>
              <c:f>'1_benchmark'!$V$301</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'1_benchmark'!$W$301:$AA$301</c:f>
              <c:numCache>
                <c:formatCode>0%</c:formatCode>
                <c:ptCount val="5"/>
                <c:pt idx="0">
                  <c:v>6.5838509316770183E-2</c:v>
                </c:pt>
                <c:pt idx="1">
                  <c:v>3.1948881789137379E-2</c:v>
                </c:pt>
                <c:pt idx="2">
                  <c:v>5.8069381598793365E-2</c:v>
                </c:pt>
                <c:pt idx="3">
                  <c:v>4.5592705167173252E-2</c:v>
                </c:pt>
                <c:pt idx="4">
                  <c:v>4.9705882352941176E-2</c:v>
                </c:pt>
              </c:numCache>
            </c:numRef>
          </c:val>
          <c:smooth val="0"/>
          <c:extLst>
            <c:ext xmlns:c16="http://schemas.microsoft.com/office/drawing/2014/chart" uri="{C3380CC4-5D6E-409C-BE32-E72D297353CC}">
              <c16:uniqueId val="{00000005-9FCF-6E41-877A-D23F3BE27365}"/>
            </c:ext>
          </c:extLst>
        </c:ser>
        <c:dLbls>
          <c:showLegendKey val="0"/>
          <c:showVal val="0"/>
          <c:showCatName val="0"/>
          <c:showSerName val="0"/>
          <c:showPercent val="0"/>
          <c:showBubbleSize val="0"/>
        </c:dLbls>
        <c:smooth val="0"/>
        <c:axId val="1117586623"/>
        <c:axId val="154480191"/>
      </c:lineChart>
      <c:catAx>
        <c:axId val="11175866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54480191"/>
        <c:crosses val="autoZero"/>
        <c:auto val="1"/>
        <c:lblAlgn val="ctr"/>
        <c:lblOffset val="100"/>
        <c:noMultiLvlLbl val="0"/>
      </c:catAx>
      <c:valAx>
        <c:axId val="15448019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17586623"/>
        <c:crosses val="autoZero"/>
        <c:crossBetween val="between"/>
        <c:majorUnit val="0.1"/>
      </c:valAx>
      <c:spPr>
        <a:noFill/>
        <a:ln>
          <a:noFill/>
        </a:ln>
        <a:effectLst/>
      </c:spPr>
    </c:plotArea>
    <c:legend>
      <c:legendPos val="b"/>
      <c:layout>
        <c:manualLayout>
          <c:xMode val="edge"/>
          <c:yMode val="edge"/>
          <c:x val="8.2039807524059483E-2"/>
          <c:y val="0.80963671404060078"/>
          <c:w val="0.86647594050743659"/>
          <c:h val="0.16258562308880625"/>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Mattress brand search market share in Western Cape</a:t>
            </a:r>
            <a:endParaRPr lang="en-ZA"/>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'1_benchmark'!$V$320</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'1_benchmark'!$W$320:$AA$320</c:f>
              <c:numCache>
                <c:formatCode>0%</c:formatCode>
                <c:ptCount val="5"/>
                <c:pt idx="0">
                  <c:v>0.27955959789372908</c:v>
                </c:pt>
                <c:pt idx="1">
                  <c:v>0.24678022434565849</c:v>
                </c:pt>
                <c:pt idx="2">
                  <c:v>0.2240608228980322</c:v>
                </c:pt>
                <c:pt idx="3">
                  <c:v>0.30451488952929873</c:v>
                </c:pt>
                <c:pt idx="4">
                  <c:v>0.35709169054441259</c:v>
                </c:pt>
              </c:numCache>
            </c:numRef>
          </c:val>
          <c:smooth val="0"/>
          <c:extLst>
            <c:ext xmlns:c16="http://schemas.microsoft.com/office/drawing/2014/chart" uri="{C3380CC4-5D6E-409C-BE32-E72D297353CC}">
              <c16:uniqueId val="{00000000-393D-1742-A938-8B435455DCA6}"/>
            </c:ext>
          </c:extLst>
        </c:ser>
        <c:ser>
          <c:idx val="1"/>
          <c:order val="1"/>
          <c:tx>
            <c:strRef>
              <c:f>'1_benchmark'!$V$321</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'1_benchmark'!$W$321:$AA$321</c:f>
              <c:numCache>
                <c:formatCode>0%</c:formatCode>
                <c:ptCount val="5"/>
                <c:pt idx="0">
                  <c:v>0.10148396361895644</c:v>
                </c:pt>
                <c:pt idx="1">
                  <c:v>9.8047361861238053E-2</c:v>
                </c:pt>
                <c:pt idx="2">
                  <c:v>8.8998211091234347E-2</c:v>
                </c:pt>
                <c:pt idx="3">
                  <c:v>0.11943643932116554</c:v>
                </c:pt>
                <c:pt idx="4">
                  <c:v>0.14577363896848136</c:v>
                </c:pt>
              </c:numCache>
            </c:numRef>
          </c:val>
          <c:smooth val="0"/>
          <c:extLst>
            <c:ext xmlns:c16="http://schemas.microsoft.com/office/drawing/2014/chart" uri="{C3380CC4-5D6E-409C-BE32-E72D297353CC}">
              <c16:uniqueId val="{00000001-393D-1742-A938-8B435455DCA6}"/>
            </c:ext>
          </c:extLst>
        </c:ser>
        <c:ser>
          <c:idx val="2"/>
          <c:order val="2"/>
          <c:tx>
            <c:strRef>
              <c:f>'1_benchmark'!$V$322</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'1_benchmark'!$W$322:$AA$322</c:f>
              <c:numCache>
                <c:formatCode>0%</c:formatCode>
                <c:ptCount val="5"/>
                <c:pt idx="0">
                  <c:v>0.25562470081378652</c:v>
                </c:pt>
                <c:pt idx="1">
                  <c:v>0.28209389281262981</c:v>
                </c:pt>
                <c:pt idx="2">
                  <c:v>0.30500894454382826</c:v>
                </c:pt>
                <c:pt idx="3">
                  <c:v>0.20589177073326928</c:v>
                </c:pt>
                <c:pt idx="4">
                  <c:v>0.1758595988538682</c:v>
                </c:pt>
              </c:numCache>
            </c:numRef>
          </c:val>
          <c:smooth val="0"/>
          <c:extLst>
            <c:ext xmlns:c16="http://schemas.microsoft.com/office/drawing/2014/chart" uri="{C3380CC4-5D6E-409C-BE32-E72D297353CC}">
              <c16:uniqueId val="{00000002-393D-1742-A938-8B435455DCA6}"/>
            </c:ext>
          </c:extLst>
        </c:ser>
        <c:ser>
          <c:idx val="3"/>
          <c:order val="3"/>
          <c:tx>
            <c:strRef>
              <c:f>'1_benchmark'!$V$323</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'1_benchmark'!$W$323:$AA$323</c:f>
              <c:numCache>
                <c:formatCode>0%</c:formatCode>
                <c:ptCount val="5"/>
                <c:pt idx="0">
                  <c:v>0.11057922450933461</c:v>
                </c:pt>
                <c:pt idx="1">
                  <c:v>9.6800997091815541E-2</c:v>
                </c:pt>
                <c:pt idx="2">
                  <c:v>0.10465116279069768</c:v>
                </c:pt>
                <c:pt idx="3">
                  <c:v>7.652897854626961E-2</c:v>
                </c:pt>
                <c:pt idx="4">
                  <c:v>7.1275071633237819E-2</c:v>
                </c:pt>
              </c:numCache>
            </c:numRef>
          </c:val>
          <c:smooth val="0"/>
          <c:extLst>
            <c:ext xmlns:c16="http://schemas.microsoft.com/office/drawing/2014/chart" uri="{C3380CC4-5D6E-409C-BE32-E72D297353CC}">
              <c16:uniqueId val="{00000003-393D-1742-A938-8B435455DCA6}"/>
            </c:ext>
          </c:extLst>
        </c:ser>
        <c:ser>
          <c:idx val="4"/>
          <c:order val="4"/>
          <c:tx>
            <c:strRef>
              <c:f>'1_benchmark'!$V$324</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'1_benchmark'!$W$324:$AA$324</c:f>
              <c:numCache>
                <c:formatCode>0%</c:formatCode>
                <c:ptCount val="5"/>
                <c:pt idx="0">
                  <c:v>9.5739588319770225E-2</c:v>
                </c:pt>
                <c:pt idx="1">
                  <c:v>9.5554632322393016E-2</c:v>
                </c:pt>
                <c:pt idx="2">
                  <c:v>7.0661896243291597E-2</c:v>
                </c:pt>
                <c:pt idx="3">
                  <c:v>8.645533141210375E-2</c:v>
                </c:pt>
                <c:pt idx="4">
                  <c:v>3.3309455587392553E-2</c:v>
                </c:pt>
              </c:numCache>
            </c:numRef>
          </c:val>
          <c:smooth val="0"/>
          <c:extLst>
            <c:ext xmlns:c16="http://schemas.microsoft.com/office/drawing/2014/chart" uri="{C3380CC4-5D6E-409C-BE32-E72D297353CC}">
              <c16:uniqueId val="{00000004-393D-1742-A938-8B435455DCA6}"/>
            </c:ext>
          </c:extLst>
        </c:ser>
        <c:ser>
          <c:idx val="5"/>
          <c:order val="5"/>
          <c:tx>
            <c:strRef>
              <c:f>'1_benchmark'!$V$325</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'1_benchmark'!$W$325:$AA$325</c:f>
              <c:numCache>
                <c:formatCode>0%</c:formatCode>
                <c:ptCount val="5"/>
                <c:pt idx="0">
                  <c:v>1.0531354715174725E-2</c:v>
                </c:pt>
                <c:pt idx="1">
                  <c:v>3.4067303697548817E-2</c:v>
                </c:pt>
                <c:pt idx="2">
                  <c:v>3.6672629695885507E-2</c:v>
                </c:pt>
                <c:pt idx="3">
                  <c:v>3.2340698046749917E-2</c:v>
                </c:pt>
                <c:pt idx="4">
                  <c:v>5.3724928366762174E-2</c:v>
                </c:pt>
              </c:numCache>
            </c:numRef>
          </c:val>
          <c:smooth val="0"/>
          <c:extLst>
            <c:ext xmlns:c16="http://schemas.microsoft.com/office/drawing/2014/chart" uri="{C3380CC4-5D6E-409C-BE32-E72D297353CC}">
              <c16:uniqueId val="{00000005-393D-1742-A938-8B435455DCA6}"/>
            </c:ext>
          </c:extLst>
        </c:ser>
        <c:dLbls>
          <c:showLegendKey val="0"/>
          <c:showVal val="0"/>
          <c:showCatName val="0"/>
          <c:showSerName val="0"/>
          <c:showPercent val="0"/>
          <c:showBubbleSize val="0"/>
        </c:dLbls>
        <c:smooth val="0"/>
        <c:axId val="158388959"/>
        <c:axId val="166092751"/>
      </c:lineChart>
      <c:catAx>
        <c:axId val="1583889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092751"/>
        <c:crosses val="autoZero"/>
        <c:auto val="1"/>
        <c:lblAlgn val="ctr"/>
        <c:lblOffset val="100"/>
        <c:noMultiLvlLbl val="0"/>
      </c:catAx>
      <c:valAx>
        <c:axId val="16609275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58388959"/>
        <c:crosses val="autoZero"/>
        <c:crossBetween val="between"/>
        <c:majorUnit val="0.1"/>
      </c:valAx>
      <c:spPr>
        <a:noFill/>
        <a:ln>
          <a:noFill/>
        </a:ln>
        <a:effectLst/>
      </c:spPr>
    </c:plotArea>
    <c:legend>
      <c:legendPos val="b"/>
      <c:layout>
        <c:manualLayout>
          <c:xMode val="edge"/>
          <c:yMode val="edge"/>
          <c:x val="0.19248610467809171"/>
          <c:y val="0.83031012529939063"/>
          <c:w val="0.71061602593793438"/>
          <c:h val="0.15217801972634623"/>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Mattress brand search market share in Eastern cape</a:t>
            </a:r>
            <a:endParaRPr lang="en-ZA"/>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manualLayout>
          <c:layoutTarget val="inner"/>
          <c:xMode val="edge"/>
          <c:yMode val="edge"/>
          <c:x val="0.13539620966496835"/>
          <c:y val="0.10040130185244171"/>
          <c:w val="0.83764300602130615"/>
          <c:h val="0.64943242745105068"/>
        </c:manualLayout>
      </c:layout>
      <c:lineChart>
        <c:grouping val="standard"/>
        <c:varyColors val="0"/>
        <c:ser>
          <c:idx val="0"/>
          <c:order val="0"/>
          <c:tx>
            <c:strRef>
              <c:f>'1_benchmark'!$V$346</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'1_benchmark'!$W$346:$AA$346</c:f>
              <c:numCache>
                <c:formatCode>0%</c:formatCode>
                <c:ptCount val="5"/>
                <c:pt idx="0">
                  <c:v>0.23395613322502032</c:v>
                </c:pt>
                <c:pt idx="1">
                  <c:v>0.33587786259541985</c:v>
                </c:pt>
                <c:pt idx="2">
                  <c:v>0.22456140350877193</c:v>
                </c:pt>
                <c:pt idx="3">
                  <c:v>0.31042654028436018</c:v>
                </c:pt>
                <c:pt idx="4">
                  <c:v>0.39689119170984455</c:v>
                </c:pt>
              </c:numCache>
            </c:numRef>
          </c:val>
          <c:smooth val="0"/>
          <c:extLst>
            <c:ext xmlns:c16="http://schemas.microsoft.com/office/drawing/2014/chart" uri="{C3380CC4-5D6E-409C-BE32-E72D297353CC}">
              <c16:uniqueId val="{00000000-9883-5843-BA7D-F18817B2B100}"/>
            </c:ext>
          </c:extLst>
        </c:ser>
        <c:ser>
          <c:idx val="1"/>
          <c:order val="1"/>
          <c:tx>
            <c:strRef>
              <c:f>'1_benchmark'!$V$347</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'1_benchmark'!$W$347:$AA$347</c:f>
              <c:numCache>
                <c:formatCode>0%</c:formatCode>
                <c:ptCount val="5"/>
                <c:pt idx="0">
                  <c:v>0</c:v>
                </c:pt>
                <c:pt idx="1">
                  <c:v>0.1099236641221374</c:v>
                </c:pt>
                <c:pt idx="2">
                  <c:v>0.37894736842105264</c:v>
                </c:pt>
                <c:pt idx="3">
                  <c:v>0.19273301737756715</c:v>
                </c:pt>
                <c:pt idx="4">
                  <c:v>0.22694300518134716</c:v>
                </c:pt>
              </c:numCache>
            </c:numRef>
          </c:val>
          <c:smooth val="0"/>
          <c:extLst>
            <c:ext xmlns:c16="http://schemas.microsoft.com/office/drawing/2014/chart" uri="{C3380CC4-5D6E-409C-BE32-E72D297353CC}">
              <c16:uniqueId val="{00000001-9883-5843-BA7D-F18817B2B100}"/>
            </c:ext>
          </c:extLst>
        </c:ser>
        <c:ser>
          <c:idx val="2"/>
          <c:order val="2"/>
          <c:tx>
            <c:strRef>
              <c:f>'1_benchmark'!$V$348</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'1_benchmark'!$W$348:$AA$348</c:f>
              <c:numCache>
                <c:formatCode>0%</c:formatCode>
                <c:ptCount val="5"/>
                <c:pt idx="0">
                  <c:v>0.61332250203086924</c:v>
                </c:pt>
                <c:pt idx="1">
                  <c:v>0.44427480916030532</c:v>
                </c:pt>
                <c:pt idx="2">
                  <c:v>0.14970760233918129</c:v>
                </c:pt>
                <c:pt idx="3">
                  <c:v>0.42259083728278041</c:v>
                </c:pt>
                <c:pt idx="4">
                  <c:v>0.18134715025906736</c:v>
                </c:pt>
              </c:numCache>
            </c:numRef>
          </c:val>
          <c:smooth val="0"/>
          <c:extLst>
            <c:ext xmlns:c16="http://schemas.microsoft.com/office/drawing/2014/chart" uri="{C3380CC4-5D6E-409C-BE32-E72D297353CC}">
              <c16:uniqueId val="{00000002-9883-5843-BA7D-F18817B2B100}"/>
            </c:ext>
          </c:extLst>
        </c:ser>
        <c:ser>
          <c:idx val="3"/>
          <c:order val="3"/>
          <c:tx>
            <c:strRef>
              <c:f>'1_benchmark'!$V$349</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'1_benchmark'!$W$349:$AA$349</c:f>
              <c:numCache>
                <c:formatCode>0%</c:formatCode>
                <c:ptCount val="5"/>
                <c:pt idx="0">
                  <c:v>8.0422420796100735E-2</c:v>
                </c:pt>
                <c:pt idx="1">
                  <c:v>0</c:v>
                </c:pt>
                <c:pt idx="2">
                  <c:v>0</c:v>
                </c:pt>
                <c:pt idx="3">
                  <c:v>0</c:v>
                </c:pt>
                <c:pt idx="4">
                  <c:v>4.9740932642487044E-2</c:v>
                </c:pt>
              </c:numCache>
            </c:numRef>
          </c:val>
          <c:smooth val="0"/>
          <c:extLst>
            <c:ext xmlns:c16="http://schemas.microsoft.com/office/drawing/2014/chart" uri="{C3380CC4-5D6E-409C-BE32-E72D297353CC}">
              <c16:uniqueId val="{00000003-9883-5843-BA7D-F18817B2B100}"/>
            </c:ext>
          </c:extLst>
        </c:ser>
        <c:ser>
          <c:idx val="5"/>
          <c:order val="4"/>
          <c:tx>
            <c:strRef>
              <c:f>'1_benchmark'!$V$351</c:f>
              <c:strCache>
                <c:ptCount val="1"/>
                <c:pt idx="0">
                  <c:v>Edblo</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'1_benchmark'!$W$351:$AA$351</c:f>
              <c:numCache>
                <c:formatCode>0%</c:formatCode>
                <c:ptCount val="5"/>
                <c:pt idx="0">
                  <c:v>7.2298943948009745E-2</c:v>
                </c:pt>
                <c:pt idx="1">
                  <c:v>0.1099236641221374</c:v>
                </c:pt>
                <c:pt idx="2">
                  <c:v>0.24678362573099416</c:v>
                </c:pt>
                <c:pt idx="3">
                  <c:v>7.4249605055292253E-2</c:v>
                </c:pt>
                <c:pt idx="4">
                  <c:v>0.14507772020725387</c:v>
                </c:pt>
              </c:numCache>
            </c:numRef>
          </c:val>
          <c:smooth val="0"/>
          <c:extLst>
            <c:ext xmlns:c16="http://schemas.microsoft.com/office/drawing/2014/chart" uri="{C3380CC4-5D6E-409C-BE32-E72D297353CC}">
              <c16:uniqueId val="{00000004-9883-5843-BA7D-F18817B2B100}"/>
            </c:ext>
          </c:extLst>
        </c:ser>
        <c:dLbls>
          <c:showLegendKey val="0"/>
          <c:showVal val="0"/>
          <c:showCatName val="0"/>
          <c:showSerName val="0"/>
          <c:showPercent val="0"/>
          <c:showBubbleSize val="0"/>
        </c:dLbls>
        <c:smooth val="0"/>
        <c:axId val="197414735"/>
        <c:axId val="193016655"/>
      </c:lineChart>
      <c:catAx>
        <c:axId val="1974147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93016655"/>
        <c:crosses val="autoZero"/>
        <c:auto val="1"/>
        <c:lblAlgn val="ctr"/>
        <c:lblOffset val="100"/>
        <c:noMultiLvlLbl val="0"/>
      </c:catAx>
      <c:valAx>
        <c:axId val="193016655"/>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97414735"/>
        <c:crosses val="autoZero"/>
        <c:crossBetween val="between"/>
        <c:majorUnit val="0.25"/>
      </c:valAx>
      <c:spPr>
        <a:noFill/>
        <a:ln>
          <a:noFill/>
        </a:ln>
        <a:effectLst/>
      </c:spPr>
    </c:plotArea>
    <c:legend>
      <c:legendPos val="b"/>
      <c:layout>
        <c:manualLayout>
          <c:xMode val="edge"/>
          <c:yMode val="edge"/>
          <c:x val="0.22370638412845453"/>
          <c:y val="0.84637139197184874"/>
          <c:w val="0.69703149606299208"/>
          <c:h val="0.1509110531059642"/>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Interest in Sealy Brands</a:t>
            </a:r>
            <a:endParaRPr lang="en-ZA"/>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'1_benchmark'!$W$112</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'1_benchmark'!$X$112:$AB$112</c:f>
              <c:numCache>
                <c:formatCode>0.00</c:formatCode>
                <c:ptCount val="5"/>
                <c:pt idx="0">
                  <c:v>1</c:v>
                </c:pt>
                <c:pt idx="1">
                  <c:v>1.13564668769716</c:v>
                </c:pt>
                <c:pt idx="2">
                  <c:v>1.3543638275499399</c:v>
                </c:pt>
                <c:pt idx="3">
                  <c:v>1.5310199789695</c:v>
                </c:pt>
                <c:pt idx="4">
                  <c:v>1.66982124079915</c:v>
                </c:pt>
              </c:numCache>
            </c:numRef>
          </c:val>
          <c:smooth val="0"/>
          <c:extLst>
            <c:ext xmlns:c16="http://schemas.microsoft.com/office/drawing/2014/chart" uri="{C3380CC4-5D6E-409C-BE32-E72D297353CC}">
              <c16:uniqueId val="{00000000-5961-DA4A-8A1D-9458A1706CB7}"/>
            </c:ext>
          </c:extLst>
        </c:ser>
        <c:ser>
          <c:idx val="1"/>
          <c:order val="1"/>
          <c:tx>
            <c:strRef>
              <c:f>'1_benchmark'!$W$113</c:f>
              <c:strCache>
                <c:ptCount val="1"/>
                <c:pt idx="0">
                  <c:v>Edblo</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'1_benchmark'!$X$113:$AB$113</c:f>
              <c:numCache>
                <c:formatCode>0.00</c:formatCode>
                <c:ptCount val="5"/>
                <c:pt idx="0">
                  <c:v>1</c:v>
                </c:pt>
                <c:pt idx="1">
                  <c:v>1.2322580645161201</c:v>
                </c:pt>
                <c:pt idx="2">
                  <c:v>1.0967741935483799</c:v>
                </c:pt>
                <c:pt idx="3">
                  <c:v>1.4</c:v>
                </c:pt>
                <c:pt idx="4">
                  <c:v>1.3161290322580601</c:v>
                </c:pt>
              </c:numCache>
            </c:numRef>
          </c:val>
          <c:smooth val="0"/>
          <c:extLst>
            <c:ext xmlns:c16="http://schemas.microsoft.com/office/drawing/2014/chart" uri="{C3380CC4-5D6E-409C-BE32-E72D297353CC}">
              <c16:uniqueId val="{00000001-5961-DA4A-8A1D-9458A1706CB7}"/>
            </c:ext>
          </c:extLst>
        </c:ser>
        <c:ser>
          <c:idx val="2"/>
          <c:order val="2"/>
          <c:tx>
            <c:strRef>
              <c:f>'1_benchmark'!$W$114</c:f>
              <c:strCache>
                <c:ptCount val="1"/>
                <c:pt idx="0">
                  <c:v>Slumberland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'1_benchmark'!$X$114:$AB$114</c:f>
              <c:numCache>
                <c:formatCode>0.00</c:formatCode>
                <c:ptCount val="5"/>
                <c:pt idx="0">
                  <c:v>1</c:v>
                </c:pt>
                <c:pt idx="1">
                  <c:v>0.569620253164557</c:v>
                </c:pt>
                <c:pt idx="2">
                  <c:v>1.34177215189873</c:v>
                </c:pt>
                <c:pt idx="3">
                  <c:v>1.0632911392405</c:v>
                </c:pt>
                <c:pt idx="4">
                  <c:v>1.96202531645569</c:v>
                </c:pt>
              </c:numCache>
            </c:numRef>
          </c:val>
          <c:smooth val="0"/>
          <c:extLst>
            <c:ext xmlns:c16="http://schemas.microsoft.com/office/drawing/2014/chart" uri="{C3380CC4-5D6E-409C-BE32-E72D297353CC}">
              <c16:uniqueId val="{00000002-5961-DA4A-8A1D-9458A1706CB7}"/>
            </c:ext>
          </c:extLst>
        </c:ser>
        <c:ser>
          <c:idx val="3"/>
          <c:order val="3"/>
          <c:tx>
            <c:strRef>
              <c:f>'1_benchmark'!$W$115</c:f>
              <c:strCache>
                <c:ptCount val="1"/>
                <c:pt idx="0">
                  <c:v>King Koil</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'1_benchmark'!$X$115:$AB$115</c:f>
              <c:numCache>
                <c:formatCode>0.00</c:formatCode>
                <c:ptCount val="5"/>
                <c:pt idx="0">
                  <c:v>1</c:v>
                </c:pt>
                <c:pt idx="1">
                  <c:v>1.16483516483516</c:v>
                </c:pt>
                <c:pt idx="2">
                  <c:v>0.92307692307692302</c:v>
                </c:pt>
                <c:pt idx="3">
                  <c:v>1.6593406593406499</c:v>
                </c:pt>
                <c:pt idx="4">
                  <c:v>1.0549450549450501</c:v>
                </c:pt>
              </c:numCache>
            </c:numRef>
          </c:val>
          <c:smooth val="0"/>
          <c:extLst>
            <c:ext xmlns:c16="http://schemas.microsoft.com/office/drawing/2014/chart" uri="{C3380CC4-5D6E-409C-BE32-E72D297353CC}">
              <c16:uniqueId val="{00000003-5961-DA4A-8A1D-9458A1706CB7}"/>
            </c:ext>
          </c:extLst>
        </c:ser>
        <c:dLbls>
          <c:showLegendKey val="0"/>
          <c:showVal val="0"/>
          <c:showCatName val="0"/>
          <c:showSerName val="0"/>
          <c:showPercent val="0"/>
          <c:showBubbleSize val="0"/>
        </c:dLbls>
        <c:smooth val="0"/>
        <c:axId val="488907583"/>
        <c:axId val="488909231"/>
      </c:lineChart>
      <c:catAx>
        <c:axId val="48890758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88909231"/>
        <c:crosses val="autoZero"/>
        <c:auto val="1"/>
        <c:lblAlgn val="ctr"/>
        <c:lblOffset val="100"/>
        <c:noMultiLvlLbl val="0"/>
      </c:catAx>
      <c:valAx>
        <c:axId val="48890923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88907583"/>
        <c:crosses val="autoZero"/>
        <c:crossBetween val="between"/>
        <c:majorUnit val="1"/>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Top 5 brand interest overtime compared to Sealy 2021</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'1_benchmark'!$V$144</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dLbls>
            <c:dLbl>
              <c:idx val="0"/>
              <c:layout>
                <c:manualLayout>
                  <c:x val="-6.723089760400526E-2"/>
                  <c:y val="0"/>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3F68AD"/>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'1_benchmark'!$W$143:$AA$143</c:f>
              <c:numCache>
                <c:formatCode>General</c:formatCode>
                <c:ptCount val="5"/>
                <c:pt idx="0">
                  <c:v>2017</c:v>
                </c:pt>
                <c:pt idx="1">
                  <c:v>2018</c:v>
                </c:pt>
                <c:pt idx="2">
                  <c:v>2019</c:v>
                </c:pt>
                <c:pt idx="3">
                  <c:v>2020</c:v>
                </c:pt>
                <c:pt idx="4">
                  <c:v>2021</c:v>
                </c:pt>
              </c:numCache>
            </c:numRef>
          </c:cat>
          <c:val>
            <c:numRef>
              <c:f>'1_benchmark'!$W$144:$AA$144</c:f>
              <c:numCache>
                <c:formatCode>0%</c:formatCode>
                <c:ptCount val="5"/>
                <c:pt idx="0">
                  <c:v>0.5988664987405542</c:v>
                </c:pt>
                <c:pt idx="1">
                  <c:v>0.68010075566750627</c:v>
                </c:pt>
                <c:pt idx="2">
                  <c:v>0.81108312342569266</c:v>
                </c:pt>
                <c:pt idx="3">
                  <c:v>0.91687657430730474</c:v>
                </c:pt>
                <c:pt idx="4">
                  <c:v>1</c:v>
                </c:pt>
              </c:numCache>
            </c:numRef>
          </c:val>
          <c:smooth val="0"/>
          <c:extLst>
            <c:ext xmlns:c16="http://schemas.microsoft.com/office/drawing/2014/chart" uri="{C3380CC4-5D6E-409C-BE32-E72D297353CC}">
              <c16:uniqueId val="{00000001-B281-6443-B1F8-8F6D5B6C4E68}"/>
            </c:ext>
          </c:extLst>
        </c:ser>
        <c:ser>
          <c:idx val="1"/>
          <c:order val="1"/>
          <c:tx>
            <c:strRef>
              <c:f>'1_benchmark'!$V$145</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dLbls>
            <c:dLbl>
              <c:idx val="0"/>
              <c:layout>
                <c:manualLayout>
                  <c:x val="-6.5377914454333691E-2"/>
                  <c:y val="-3.648171490487685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44B5C5"/>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'1_benchmark'!$W$145:$AA$145</c:f>
              <c:numCache>
                <c:formatCode>0%</c:formatCode>
                <c:ptCount val="5"/>
                <c:pt idx="0">
                  <c:v>0.35831234256926953</c:v>
                </c:pt>
                <c:pt idx="1">
                  <c:v>0.51196473551637278</c:v>
                </c:pt>
                <c:pt idx="2">
                  <c:v>0.58312342569269526</c:v>
                </c:pt>
                <c:pt idx="3">
                  <c:v>0.62909319899244331</c:v>
                </c:pt>
                <c:pt idx="4">
                  <c:v>0.61838790931989929</c:v>
                </c:pt>
              </c:numCache>
            </c:numRef>
          </c:val>
          <c:smooth val="0"/>
          <c:extLst>
            <c:ext xmlns:c16="http://schemas.microsoft.com/office/drawing/2014/chart" uri="{C3380CC4-5D6E-409C-BE32-E72D297353CC}">
              <c16:uniqueId val="{00000003-B281-6443-B1F8-8F6D5B6C4E68}"/>
            </c:ext>
          </c:extLst>
        </c:ser>
        <c:ser>
          <c:idx val="2"/>
          <c:order val="2"/>
          <c:tx>
            <c:strRef>
              <c:f>'1_benchmark'!$V$146</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dLbls>
            <c:dLbl>
              <c:idx val="0"/>
              <c:layout>
                <c:manualLayout>
                  <c:x val="-6.9083880753676843E-2"/>
                  <c:y val="-4.012988639536534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281-6443-B1F8-8F6D5B6C4E68}"/>
                </c:ext>
              </c:extLst>
            </c:dLbl>
            <c:dLbl>
              <c:idx val="1"/>
              <c:layout>
                <c:manualLayout>
                  <c:x val="-3.5730184059588437E-2"/>
                  <c:y val="3.28335434143897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281-6443-B1F8-8F6D5B6C4E68}"/>
                </c:ext>
              </c:extLst>
            </c:dLbl>
            <c:dLbl>
              <c:idx val="3"/>
              <c:layout>
                <c:manualLayout>
                  <c:x val="-3.8216099563848617E-2"/>
                  <c:y val="1.78869560921016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281-6443-B1F8-8F6D5B6C4E68}"/>
                </c:ext>
              </c:extLst>
            </c:dLbl>
            <c:dLbl>
              <c:idx val="4"/>
              <c:layout>
                <c:manualLayout>
                  <c:x val="-3.2024217760245284E-2"/>
                  <c:y val="2.55372004334142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80DE7D"/>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'1_benchmark'!$W$146:$AA$146</c:f>
              <c:numCache>
                <c:formatCode>0%</c:formatCode>
                <c:ptCount val="5"/>
                <c:pt idx="0">
                  <c:v>0.40050377833753148</c:v>
                </c:pt>
                <c:pt idx="1">
                  <c:v>0.46788413098236775</c:v>
                </c:pt>
                <c:pt idx="2">
                  <c:v>0.44710327455919396</c:v>
                </c:pt>
                <c:pt idx="3">
                  <c:v>0.50818639798488663</c:v>
                </c:pt>
                <c:pt idx="4">
                  <c:v>0.52392947103274556</c:v>
                </c:pt>
              </c:numCache>
            </c:numRef>
          </c:val>
          <c:smooth val="0"/>
          <c:extLst>
            <c:ext xmlns:c16="http://schemas.microsoft.com/office/drawing/2014/chart" uri="{C3380CC4-5D6E-409C-BE32-E72D297353CC}">
              <c16:uniqueId val="{00000008-B281-6443-B1F8-8F6D5B6C4E68}"/>
            </c:ext>
          </c:extLst>
        </c:ser>
        <c:ser>
          <c:idx val="3"/>
          <c:order val="3"/>
          <c:tx>
            <c:strRef>
              <c:f>'1_benchmark'!$V$147</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dLbls>
            <c:dLbl>
              <c:idx val="0"/>
              <c:layout>
                <c:manualLayout>
                  <c:x val="-6.5377914454333663E-2"/>
                  <c:y val="-1.82408574524387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281-6443-B1F8-8F6D5B6C4E68}"/>
                </c:ext>
              </c:extLst>
            </c:dLbl>
            <c:dLbl>
              <c:idx val="1"/>
              <c:layout>
                <c:manualLayout>
                  <c:x val="-3.387720090991686E-2"/>
                  <c:y val="-3.64817149048775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B281-6443-B1F8-8F6D5B6C4E68}"/>
                </c:ext>
              </c:extLst>
            </c:dLbl>
            <c:dLbl>
              <c:idx val="2"/>
              <c:layout>
                <c:manualLayout>
                  <c:x val="-7.2789847053019982E-2"/>
                  <c:y val="-1.82408574524387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EACC77"/>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'1_benchmark'!$W$147:$AA$147</c:f>
              <c:numCache>
                <c:formatCode>0%</c:formatCode>
                <c:ptCount val="5"/>
                <c:pt idx="0">
                  <c:v>0.24055415617128464</c:v>
                </c:pt>
                <c:pt idx="1">
                  <c:v>0.27329974811083124</c:v>
                </c:pt>
                <c:pt idx="2">
                  <c:v>0.34068010075566751</c:v>
                </c:pt>
                <c:pt idx="3">
                  <c:v>0.23110831234256926</c:v>
                </c:pt>
                <c:pt idx="4">
                  <c:v>0.2096977329974811</c:v>
                </c:pt>
              </c:numCache>
            </c:numRef>
          </c:val>
          <c:smooth val="0"/>
          <c:extLst>
            <c:ext xmlns:c16="http://schemas.microsoft.com/office/drawing/2014/chart" uri="{C3380CC4-5D6E-409C-BE32-E72D297353CC}">
              <c16:uniqueId val="{0000000C-B281-6443-B1F8-8F6D5B6C4E68}"/>
            </c:ext>
          </c:extLst>
        </c:ser>
        <c:ser>
          <c:idx val="4"/>
          <c:order val="4"/>
          <c:tx>
            <c:strRef>
              <c:f>'1_benchmark'!$V$148</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dLbls>
            <c:dLbl>
              <c:idx val="0"/>
              <c:layout>
                <c:manualLayout>
                  <c:x val="-6.9083880753676843E-2"/>
                  <c:y val="1.45926859619508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B281-6443-B1F8-8F6D5B6C4E68}"/>
                </c:ext>
              </c:extLst>
            </c:dLbl>
            <c:dLbl>
              <c:idx val="1"/>
              <c:layout>
                <c:manualLayout>
                  <c:x val="-3.387720090991686E-2"/>
                  <c:y val="4.37780578858530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B281-6443-B1F8-8F6D5B6C4E68}"/>
                </c:ext>
              </c:extLst>
            </c:dLbl>
            <c:dLbl>
              <c:idx val="2"/>
              <c:layout>
                <c:manualLayout>
                  <c:x val="-3.5730184059588506E-2"/>
                  <c:y val="2.18890289429263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B281-6443-B1F8-8F6D5B6C4E68}"/>
                </c:ext>
              </c:extLst>
            </c:dLbl>
            <c:dLbl>
              <c:idx val="3"/>
              <c:layout>
                <c:manualLayout>
                  <c:x val="-3.0171234610573704E-2"/>
                  <c:y val="3.28335434143897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B281-6443-B1F8-8F6D5B6C4E68}"/>
                </c:ext>
              </c:extLst>
            </c:dLbl>
            <c:dLbl>
              <c:idx val="4"/>
              <c:layout>
                <c:manualLayout>
                  <c:x val="-3.5730184059588575E-2"/>
                  <c:y val="4.377805788585288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F09C47"/>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'1_benchmark'!$W$148:$AA$148</c:f>
              <c:numCache>
                <c:formatCode>0%</c:formatCode>
                <c:ptCount val="5"/>
                <c:pt idx="0">
                  <c:v>0.17821158690176322</c:v>
                </c:pt>
                <c:pt idx="1">
                  <c:v>0.22795969773299748</c:v>
                </c:pt>
                <c:pt idx="2">
                  <c:v>0.20340050377833754</c:v>
                </c:pt>
                <c:pt idx="3">
                  <c:v>0.15806045340050379</c:v>
                </c:pt>
                <c:pt idx="4">
                  <c:v>0.17821158690176322</c:v>
                </c:pt>
              </c:numCache>
            </c:numRef>
          </c:val>
          <c:smooth val="0"/>
          <c:extLst>
            <c:ext xmlns:c16="http://schemas.microsoft.com/office/drawing/2014/chart" uri="{C3380CC4-5D6E-409C-BE32-E72D297353CC}">
              <c16:uniqueId val="{00000012-B281-6443-B1F8-8F6D5B6C4E68}"/>
            </c:ext>
          </c:extLst>
        </c:ser>
        <c:dLbls>
          <c:dLblPos val="t"/>
          <c:showLegendKey val="0"/>
          <c:showVal val="1"/>
          <c:showCatName val="0"/>
          <c:showSerName val="0"/>
          <c:showPercent val="0"/>
          <c:showBubbleSize val="0"/>
        </c:dLbls>
        <c:smooth val="0"/>
        <c:axId val="553280159"/>
        <c:axId val="446997039"/>
      </c:lineChart>
      <c:catAx>
        <c:axId val="5532801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46997039"/>
        <c:crosses val="autoZero"/>
        <c:auto val="1"/>
        <c:lblAlgn val="ctr"/>
        <c:lblOffset val="100"/>
        <c:noMultiLvlLbl val="0"/>
      </c:catAx>
      <c:valAx>
        <c:axId val="446997039"/>
        <c:scaling>
          <c:orientation val="minMax"/>
        </c:scaling>
        <c:delete val="0"/>
        <c:axPos val="l"/>
        <c:majorGridlines>
          <c:spPr>
            <a:ln w="9525" cap="flat" cmpd="sng" algn="ctr">
              <a:solidFill>
                <a:srgbClr val="BCB5AC"/>
              </a:solidFill>
              <a:prstDash val="solid"/>
              <a:round/>
            </a:ln>
            <a:effectLst/>
          </c:spPr>
        </c:majorGridlines>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53280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Interest in competitor brands: index to 2017</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'1_benchmark'!$W$127</c:f>
              <c:strCache>
                <c:ptCount val="1"/>
                <c:pt idx="0">
                  <c:v>Restonic</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'1_benchmark'!$X$127:$AB$127</c:f>
              <c:numCache>
                <c:formatCode>0.00</c:formatCode>
                <c:ptCount val="5"/>
                <c:pt idx="0">
                  <c:v>1</c:v>
                </c:pt>
                <c:pt idx="1">
                  <c:v>1.42882249560632</c:v>
                </c:pt>
                <c:pt idx="2">
                  <c:v>1.6274165202108899</c:v>
                </c:pt>
                <c:pt idx="3">
                  <c:v>1.7557117750439299</c:v>
                </c:pt>
                <c:pt idx="4">
                  <c:v>1.72583479789103</c:v>
                </c:pt>
              </c:numCache>
            </c:numRef>
          </c:val>
          <c:smooth val="0"/>
          <c:extLst>
            <c:ext xmlns:c16="http://schemas.microsoft.com/office/drawing/2014/chart" uri="{C3380CC4-5D6E-409C-BE32-E72D297353CC}">
              <c16:uniqueId val="{00000000-BA6A-AC43-BD03-F7A825EBAF6A}"/>
            </c:ext>
          </c:extLst>
        </c:ser>
        <c:ser>
          <c:idx val="1"/>
          <c:order val="1"/>
          <c:tx>
            <c:strRef>
              <c:f>'1_benchmark'!$W$128</c:f>
              <c:strCache>
                <c:ptCount val="1"/>
                <c:pt idx="0">
                  <c:v>Cloud nine - combined</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'1_benchmark'!$X$128:$AB$128</c:f>
              <c:numCache>
                <c:formatCode>0.00</c:formatCode>
                <c:ptCount val="5"/>
                <c:pt idx="0">
                  <c:v>1</c:v>
                </c:pt>
                <c:pt idx="1">
                  <c:v>1.1682389937106901</c:v>
                </c:pt>
                <c:pt idx="2">
                  <c:v>1.1163522012578599</c:v>
                </c:pt>
                <c:pt idx="3">
                  <c:v>1.2688679245283001</c:v>
                </c:pt>
                <c:pt idx="4">
                  <c:v>1.3081761006289301</c:v>
                </c:pt>
              </c:numCache>
            </c:numRef>
          </c:val>
          <c:smooth val="0"/>
          <c:extLst>
            <c:ext xmlns:c16="http://schemas.microsoft.com/office/drawing/2014/chart" uri="{C3380CC4-5D6E-409C-BE32-E72D297353CC}">
              <c16:uniqueId val="{00000001-BA6A-AC43-BD03-F7A825EBAF6A}"/>
            </c:ext>
          </c:extLst>
        </c:ser>
        <c:ser>
          <c:idx val="2"/>
          <c:order val="2"/>
          <c:tx>
            <c:strRef>
              <c:f>'1_benchmark'!$W$129</c:f>
              <c:strCache>
                <c:ptCount val="1"/>
                <c:pt idx="0">
                  <c:v>Simmons</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'1_benchmark'!$X$129:$AB$129</c:f>
              <c:numCache>
                <c:formatCode>0.00</c:formatCode>
                <c:ptCount val="5"/>
                <c:pt idx="0">
                  <c:v>1</c:v>
                </c:pt>
                <c:pt idx="1">
                  <c:v>1.13612565445026</c:v>
                </c:pt>
                <c:pt idx="2">
                  <c:v>1.4162303664921401</c:v>
                </c:pt>
                <c:pt idx="3">
                  <c:v>0.96073298429319298</c:v>
                </c:pt>
                <c:pt idx="4">
                  <c:v>0.87172774869109904</c:v>
                </c:pt>
              </c:numCache>
            </c:numRef>
          </c:val>
          <c:smooth val="0"/>
          <c:extLst>
            <c:ext xmlns:c16="http://schemas.microsoft.com/office/drawing/2014/chart" uri="{C3380CC4-5D6E-409C-BE32-E72D297353CC}">
              <c16:uniqueId val="{00000002-BA6A-AC43-BD03-F7A825EBAF6A}"/>
            </c:ext>
          </c:extLst>
        </c:ser>
        <c:ser>
          <c:idx val="3"/>
          <c:order val="3"/>
          <c:tx>
            <c:strRef>
              <c:f>'1_benchmark'!$W$130</c:f>
              <c:strCache>
                <c:ptCount val="1"/>
                <c:pt idx="0">
                  <c:v>Tempur</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'1_benchmark'!$X$130:$AB$130</c:f>
              <c:numCache>
                <c:formatCode>0.00</c:formatCode>
                <c:ptCount val="5"/>
                <c:pt idx="0">
                  <c:v>1</c:v>
                </c:pt>
                <c:pt idx="1">
                  <c:v>1.27915194346289</c:v>
                </c:pt>
                <c:pt idx="2">
                  <c:v>1.1413427561837399</c:v>
                </c:pt>
                <c:pt idx="3">
                  <c:v>0.88692579505300295</c:v>
                </c:pt>
                <c:pt idx="4">
                  <c:v>1</c:v>
                </c:pt>
              </c:numCache>
            </c:numRef>
          </c:val>
          <c:smooth val="0"/>
          <c:extLst>
            <c:ext xmlns:c16="http://schemas.microsoft.com/office/drawing/2014/chart" uri="{C3380CC4-5D6E-409C-BE32-E72D297353CC}">
              <c16:uniqueId val="{00000003-BA6A-AC43-BD03-F7A825EBAF6A}"/>
            </c:ext>
          </c:extLst>
        </c:ser>
        <c:ser>
          <c:idx val="4"/>
          <c:order val="4"/>
          <c:tx>
            <c:strRef>
              <c:f>'1_benchmark'!$W$131</c:f>
              <c:strCache>
                <c:ptCount val="1"/>
                <c:pt idx="0">
                  <c:v>Rest Assured</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'1_benchmark'!$X$131:$AB$131</c:f>
              <c:numCache>
                <c:formatCode>0.00</c:formatCode>
                <c:ptCount val="5"/>
                <c:pt idx="0">
                  <c:v>1</c:v>
                </c:pt>
                <c:pt idx="1">
                  <c:v>0.85909090909090902</c:v>
                </c:pt>
                <c:pt idx="2">
                  <c:v>1.0590909090909</c:v>
                </c:pt>
                <c:pt idx="3">
                  <c:v>1.3181818181818099</c:v>
                </c:pt>
                <c:pt idx="4">
                  <c:v>1.16818181818181</c:v>
                </c:pt>
              </c:numCache>
            </c:numRef>
          </c:val>
          <c:smooth val="0"/>
          <c:extLst>
            <c:ext xmlns:c16="http://schemas.microsoft.com/office/drawing/2014/chart" uri="{C3380CC4-5D6E-409C-BE32-E72D297353CC}">
              <c16:uniqueId val="{00000004-BA6A-AC43-BD03-F7A825EBAF6A}"/>
            </c:ext>
          </c:extLst>
        </c:ser>
        <c:ser>
          <c:idx val="5"/>
          <c:order val="5"/>
          <c:tx>
            <c:strRef>
              <c:f>'1_benchmark'!$W$132</c:f>
              <c:strCache>
                <c:ptCount val="1"/>
                <c:pt idx="0">
                  <c:v>Serta</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'1_benchmark'!$X$132:$AB$132</c:f>
              <c:numCache>
                <c:formatCode>0.00</c:formatCode>
                <c:ptCount val="5"/>
                <c:pt idx="0">
                  <c:v>1</c:v>
                </c:pt>
                <c:pt idx="1">
                  <c:v>0.84862385321100897</c:v>
                </c:pt>
                <c:pt idx="2">
                  <c:v>1.3394495412844001</c:v>
                </c:pt>
                <c:pt idx="3">
                  <c:v>1.2064220183486201</c:v>
                </c:pt>
                <c:pt idx="4">
                  <c:v>1.0137614678899001</c:v>
                </c:pt>
              </c:numCache>
            </c:numRef>
          </c:val>
          <c:smooth val="0"/>
          <c:extLst>
            <c:ext xmlns:c16="http://schemas.microsoft.com/office/drawing/2014/chart" uri="{C3380CC4-5D6E-409C-BE32-E72D297353CC}">
              <c16:uniqueId val="{00000005-BA6A-AC43-BD03-F7A825EBAF6A}"/>
            </c:ext>
          </c:extLst>
        </c:ser>
        <c:ser>
          <c:idx val="6"/>
          <c:order val="6"/>
          <c:tx>
            <c:strRef>
              <c:f>'1_benchmark'!$W$133</c:f>
              <c:strCache>
                <c:ptCount val="1"/>
                <c:pt idx="0">
                  <c:v>Dunlopillo</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'1_benchmark'!$X$133:$AB$133</c:f>
              <c:numCache>
                <c:formatCode>0.00</c:formatCode>
                <c:ptCount val="5"/>
                <c:pt idx="0">
                  <c:v>1</c:v>
                </c:pt>
                <c:pt idx="1">
                  <c:v>0.56976744186046502</c:v>
                </c:pt>
                <c:pt idx="2">
                  <c:v>0.41860465116279</c:v>
                </c:pt>
                <c:pt idx="3">
                  <c:v>0.59302325581395299</c:v>
                </c:pt>
                <c:pt idx="4">
                  <c:v>0.75581395348837199</c:v>
                </c:pt>
              </c:numCache>
            </c:numRef>
          </c:val>
          <c:smooth val="0"/>
          <c:extLst>
            <c:ext xmlns:c16="http://schemas.microsoft.com/office/drawing/2014/chart" uri="{C3380CC4-5D6E-409C-BE32-E72D297353CC}">
              <c16:uniqueId val="{00000006-BA6A-AC43-BD03-F7A825EBAF6A}"/>
            </c:ext>
          </c:extLst>
        </c:ser>
        <c:dLbls>
          <c:showLegendKey val="0"/>
          <c:showVal val="0"/>
          <c:showCatName val="0"/>
          <c:showSerName val="0"/>
          <c:showPercent val="0"/>
          <c:showBubbleSize val="0"/>
        </c:dLbls>
        <c:smooth val="0"/>
        <c:axId val="628019503"/>
        <c:axId val="627761391"/>
      </c:lineChart>
      <c:catAx>
        <c:axId val="62801950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27761391"/>
        <c:crosses val="autoZero"/>
        <c:auto val="1"/>
        <c:lblAlgn val="ctr"/>
        <c:lblOffset val="100"/>
        <c:noMultiLvlLbl val="0"/>
      </c:catAx>
      <c:valAx>
        <c:axId val="62776139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28019503"/>
        <c:crosses val="autoZero"/>
        <c:crossBetween val="between"/>
        <c:majorUnit val="1"/>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Proportion of interest in Bravo brands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0"/>
          <c:order val="0"/>
          <c:tx>
            <c:strRef>
              <c:f>'1_benchmark'!$W$82</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'1_benchmark'!$X$82:$AB$82</c:f>
              <c:numCache>
                <c:formatCode>0%</c:formatCode>
                <c:ptCount val="5"/>
                <c:pt idx="0">
                  <c:v>0.74529780564263326</c:v>
                </c:pt>
                <c:pt idx="1">
                  <c:v>0.759493670886076</c:v>
                </c:pt>
                <c:pt idx="2">
                  <c:v>0.78155339805825241</c:v>
                </c:pt>
                <c:pt idx="3">
                  <c:v>0.76310272536687629</c:v>
                </c:pt>
                <c:pt idx="4">
                  <c:v>0.77728830151737638</c:v>
                </c:pt>
              </c:numCache>
            </c:numRef>
          </c:val>
          <c:extLst>
            <c:ext xmlns:c16="http://schemas.microsoft.com/office/drawing/2014/chart" uri="{C3380CC4-5D6E-409C-BE32-E72D297353CC}">
              <c16:uniqueId val="{00000000-0E08-4E48-9A7D-265697F3ACC8}"/>
            </c:ext>
          </c:extLst>
        </c:ser>
        <c:ser>
          <c:idx val="1"/>
          <c:order val="1"/>
          <c:tx>
            <c:strRef>
              <c:f>'1_benchmark'!$W$83</c:f>
              <c:strCache>
                <c:ptCount val="1"/>
                <c:pt idx="0">
                  <c:v>Edblo</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'1_benchmark'!$X$83:$AB$83</c:f>
              <c:numCache>
                <c:formatCode>0%</c:formatCode>
                <c:ptCount val="5"/>
                <c:pt idx="0">
                  <c:v>0.12147335423197492</c:v>
                </c:pt>
                <c:pt idx="1">
                  <c:v>0.13431786216596342</c:v>
                </c:pt>
                <c:pt idx="2">
                  <c:v>0.10315533980582524</c:v>
                </c:pt>
                <c:pt idx="3">
                  <c:v>0.11373165618448637</c:v>
                </c:pt>
                <c:pt idx="4">
                  <c:v>9.9853157121879588E-2</c:v>
                </c:pt>
              </c:numCache>
            </c:numRef>
          </c:val>
          <c:extLst>
            <c:ext xmlns:c16="http://schemas.microsoft.com/office/drawing/2014/chart" uri="{C3380CC4-5D6E-409C-BE32-E72D297353CC}">
              <c16:uniqueId val="{00000001-0E08-4E48-9A7D-265697F3ACC8}"/>
            </c:ext>
          </c:extLst>
        </c:ser>
        <c:ser>
          <c:idx val="2"/>
          <c:order val="2"/>
          <c:tx>
            <c:strRef>
              <c:f>'1_benchmark'!$W$84</c:f>
              <c:strCache>
                <c:ptCount val="1"/>
                <c:pt idx="0">
                  <c:v>Slumberland - combined</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'1_benchmark'!$X$84:$AB$84</c:f>
              <c:numCache>
                <c:formatCode>0%</c:formatCode>
                <c:ptCount val="5"/>
                <c:pt idx="0">
                  <c:v>6.1912225705329151E-2</c:v>
                </c:pt>
                <c:pt idx="1">
                  <c:v>3.1645569620253167E-2</c:v>
                </c:pt>
                <c:pt idx="2">
                  <c:v>6.4320388349514562E-2</c:v>
                </c:pt>
                <c:pt idx="3">
                  <c:v>4.40251572327044E-2</c:v>
                </c:pt>
                <c:pt idx="4">
                  <c:v>7.586882036221243E-2</c:v>
                </c:pt>
              </c:numCache>
            </c:numRef>
          </c:val>
          <c:extLst>
            <c:ext xmlns:c16="http://schemas.microsoft.com/office/drawing/2014/chart" uri="{C3380CC4-5D6E-409C-BE32-E72D297353CC}">
              <c16:uniqueId val="{00000002-0E08-4E48-9A7D-265697F3ACC8}"/>
            </c:ext>
          </c:extLst>
        </c:ser>
        <c:ser>
          <c:idx val="3"/>
          <c:order val="3"/>
          <c:tx>
            <c:strRef>
              <c:f>'1_benchmark'!$W$85</c:f>
              <c:strCache>
                <c:ptCount val="1"/>
                <c:pt idx="0">
                  <c:v>King Koil - combined</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'1_benchmark'!$X$85:$AB$85</c:f>
              <c:numCache>
                <c:formatCode>0%</c:formatCode>
                <c:ptCount val="5"/>
                <c:pt idx="0">
                  <c:v>7.1316614420062693E-2</c:v>
                </c:pt>
                <c:pt idx="1">
                  <c:v>7.4542897327707455E-2</c:v>
                </c:pt>
                <c:pt idx="2">
                  <c:v>5.0970873786407765E-2</c:v>
                </c:pt>
                <c:pt idx="3">
                  <c:v>7.914046121593292E-2</c:v>
                </c:pt>
                <c:pt idx="4">
                  <c:v>4.6989720998531569E-2</c:v>
                </c:pt>
              </c:numCache>
            </c:numRef>
          </c:val>
          <c:extLst>
            <c:ext xmlns:c16="http://schemas.microsoft.com/office/drawing/2014/chart" uri="{C3380CC4-5D6E-409C-BE32-E72D297353CC}">
              <c16:uniqueId val="{00000003-0E08-4E48-9A7D-265697F3ACC8}"/>
            </c:ext>
          </c:extLst>
        </c:ser>
        <c:dLbls>
          <c:dLblPos val="ctr"/>
          <c:showLegendKey val="0"/>
          <c:showVal val="1"/>
          <c:showCatName val="0"/>
          <c:showSerName val="0"/>
          <c:showPercent val="0"/>
          <c:showBubbleSize val="0"/>
        </c:dLbls>
        <c:gapWidth val="150"/>
        <c:overlap val="100"/>
        <c:axId val="461558239"/>
        <c:axId val="461559887"/>
      </c:barChart>
      <c:catAx>
        <c:axId val="461558239"/>
        <c:scaling>
          <c:orientation val="minMax"/>
        </c:scaling>
        <c:delete val="0"/>
        <c:axPos val="b"/>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61559887"/>
        <c:crosses val="autoZero"/>
        <c:auto val="1"/>
        <c:lblAlgn val="ctr"/>
        <c:lblOffset val="100"/>
        <c:noMultiLvlLbl val="0"/>
      </c:catAx>
      <c:valAx>
        <c:axId val="461559887"/>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61558239"/>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Proportion of interest in rest of market brands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0"/>
          <c:order val="0"/>
          <c:tx>
            <c:strRef>
              <c:f>'1_benchmark'!$W$94</c:f>
              <c:strCache>
                <c:ptCount val="1"/>
                <c:pt idx="0">
                  <c:v>Restonic</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'1_benchmark'!$X$94:$AB$94</c:f>
              <c:numCache>
                <c:formatCode>0%</c:formatCode>
                <c:ptCount val="5"/>
                <c:pt idx="0">
                  <c:v>0.23678734914689969</c:v>
                </c:pt>
                <c:pt idx="1">
                  <c:v>0.29297297297297298</c:v>
                </c:pt>
                <c:pt idx="2">
                  <c:v>0.29957942413458427</c:v>
                </c:pt>
                <c:pt idx="3">
                  <c:v>0.32992073976221931</c:v>
                </c:pt>
                <c:pt idx="4">
                  <c:v>0.3297515110812626</c:v>
                </c:pt>
              </c:numCache>
            </c:numRef>
          </c:val>
          <c:extLst>
            <c:ext xmlns:c16="http://schemas.microsoft.com/office/drawing/2014/chart" uri="{C3380CC4-5D6E-409C-BE32-E72D297353CC}">
              <c16:uniqueId val="{00000000-1D4B-064A-99EE-49D79535274C}"/>
            </c:ext>
          </c:extLst>
        </c:ser>
        <c:ser>
          <c:idx val="1"/>
          <c:order val="1"/>
          <c:tx>
            <c:strRef>
              <c:f>'1_benchmark'!$W$95</c:f>
              <c:strCache>
                <c:ptCount val="1"/>
                <c:pt idx="0">
                  <c:v>Cloud nine - combined</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'1_benchmark'!$X$95:$AB$95</c:f>
              <c:numCache>
                <c:formatCode>0%</c:formatCode>
                <c:ptCount val="5"/>
                <c:pt idx="0">
                  <c:v>0.26466916354556802</c:v>
                </c:pt>
                <c:pt idx="1">
                  <c:v>0.26774774774774773</c:v>
                </c:pt>
                <c:pt idx="2">
                  <c:v>0.22969912649627952</c:v>
                </c:pt>
                <c:pt idx="3">
                  <c:v>0.26651254953764864</c:v>
                </c:pt>
                <c:pt idx="4">
                  <c:v>0.27938213566151782</c:v>
                </c:pt>
              </c:numCache>
            </c:numRef>
          </c:val>
          <c:extLst>
            <c:ext xmlns:c16="http://schemas.microsoft.com/office/drawing/2014/chart" uri="{C3380CC4-5D6E-409C-BE32-E72D297353CC}">
              <c16:uniqueId val="{00000001-1D4B-064A-99EE-49D79535274C}"/>
            </c:ext>
          </c:extLst>
        </c:ser>
        <c:ser>
          <c:idx val="2"/>
          <c:order val="2"/>
          <c:tx>
            <c:strRef>
              <c:f>'1_benchmark'!$W$96</c:f>
              <c:strCache>
                <c:ptCount val="1"/>
                <c:pt idx="0">
                  <c:v>Simmons</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'1_benchmark'!$X$96:$AB$96</c:f>
              <c:numCache>
                <c:formatCode>0%</c:formatCode>
                <c:ptCount val="5"/>
                <c:pt idx="0">
                  <c:v>0.15896795672076572</c:v>
                </c:pt>
                <c:pt idx="1">
                  <c:v>0.15639639639639641</c:v>
                </c:pt>
                <c:pt idx="2">
                  <c:v>0.17502426399223553</c:v>
                </c:pt>
                <c:pt idx="3">
                  <c:v>0.12120211360634082</c:v>
                </c:pt>
                <c:pt idx="4">
                  <c:v>0.11182001343183344</c:v>
                </c:pt>
              </c:numCache>
            </c:numRef>
          </c:val>
          <c:extLst>
            <c:ext xmlns:c16="http://schemas.microsoft.com/office/drawing/2014/chart" uri="{C3380CC4-5D6E-409C-BE32-E72D297353CC}">
              <c16:uniqueId val="{00000002-1D4B-064A-99EE-49D79535274C}"/>
            </c:ext>
          </c:extLst>
        </c:ser>
        <c:ser>
          <c:idx val="3"/>
          <c:order val="3"/>
          <c:tx>
            <c:strRef>
              <c:f>'1_benchmark'!$W$97</c:f>
              <c:strCache>
                <c:ptCount val="1"/>
                <c:pt idx="0">
                  <c:v>Tempur</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'1_benchmark'!$X$97:$AB$97</c:f>
              <c:numCache>
                <c:formatCode>0%</c:formatCode>
                <c:ptCount val="5"/>
                <c:pt idx="0">
                  <c:v>0.11776945484810654</c:v>
                </c:pt>
                <c:pt idx="1">
                  <c:v>0.13045045045045045</c:v>
                </c:pt>
                <c:pt idx="2">
                  <c:v>0.1044969265609835</c:v>
                </c:pt>
                <c:pt idx="3">
                  <c:v>8.2892998678996035E-2</c:v>
                </c:pt>
                <c:pt idx="4">
                  <c:v>9.5030221625251848E-2</c:v>
                </c:pt>
              </c:numCache>
            </c:numRef>
          </c:val>
          <c:extLst>
            <c:ext xmlns:c16="http://schemas.microsoft.com/office/drawing/2014/chart" uri="{C3380CC4-5D6E-409C-BE32-E72D297353CC}">
              <c16:uniqueId val="{00000003-1D4B-064A-99EE-49D79535274C}"/>
            </c:ext>
          </c:extLst>
        </c:ser>
        <c:ser>
          <c:idx val="4"/>
          <c:order val="4"/>
          <c:tx>
            <c:strRef>
              <c:f>'1_benchmark'!$W$98</c:f>
              <c:strCache>
                <c:ptCount val="1"/>
                <c:pt idx="0">
                  <c:v>Rest Assured</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'1_benchmark'!$X$98:$AB$98</c:f>
              <c:numCache>
                <c:formatCode>0%</c:formatCode>
                <c:ptCount val="5"/>
                <c:pt idx="0">
                  <c:v>9.1552226383687055E-2</c:v>
                </c:pt>
                <c:pt idx="1">
                  <c:v>6.8108108108108106E-2</c:v>
                </c:pt>
                <c:pt idx="2">
                  <c:v>7.5380135878356513E-2</c:v>
                </c:pt>
                <c:pt idx="3">
                  <c:v>9.577278731836196E-2</c:v>
                </c:pt>
                <c:pt idx="4">
                  <c:v>8.629952988582941E-2</c:v>
                </c:pt>
              </c:numCache>
            </c:numRef>
          </c:val>
          <c:extLst>
            <c:ext xmlns:c16="http://schemas.microsoft.com/office/drawing/2014/chart" uri="{C3380CC4-5D6E-409C-BE32-E72D297353CC}">
              <c16:uniqueId val="{00000004-1D4B-064A-99EE-49D79535274C}"/>
            </c:ext>
          </c:extLst>
        </c:ser>
        <c:ser>
          <c:idx val="5"/>
          <c:order val="5"/>
          <c:tx>
            <c:strRef>
              <c:f>'1_benchmark'!$W$99</c:f>
              <c:strCache>
                <c:ptCount val="1"/>
                <c:pt idx="0">
                  <c:v>Serta</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'1_benchmark'!$X$99:$AB$99</c:f>
              <c:numCache>
                <c:formatCode>0%</c:formatCode>
                <c:ptCount val="5"/>
                <c:pt idx="0">
                  <c:v>9.0719933416562634E-2</c:v>
                </c:pt>
                <c:pt idx="1">
                  <c:v>6.6666666666666666E-2</c:v>
                </c:pt>
                <c:pt idx="2">
                  <c:v>9.4467809770300878E-2</c:v>
                </c:pt>
                <c:pt idx="3">
                  <c:v>8.6856010568031702E-2</c:v>
                </c:pt>
                <c:pt idx="4">
                  <c:v>7.4210879785090667E-2</c:v>
                </c:pt>
              </c:numCache>
            </c:numRef>
          </c:val>
          <c:extLst>
            <c:ext xmlns:c16="http://schemas.microsoft.com/office/drawing/2014/chart" uri="{C3380CC4-5D6E-409C-BE32-E72D297353CC}">
              <c16:uniqueId val="{00000005-1D4B-064A-99EE-49D79535274C}"/>
            </c:ext>
          </c:extLst>
        </c:ser>
        <c:ser>
          <c:idx val="6"/>
          <c:order val="6"/>
          <c:tx>
            <c:strRef>
              <c:f>'1_benchmark'!$W$100</c:f>
              <c:strCache>
                <c:ptCount val="1"/>
                <c:pt idx="0">
                  <c:v>Dunlopillo</c:v>
                </c:pt>
              </c:strCache>
            </c:strRef>
          </c:tx>
          <c:spPr>
            <a:solidFill>
              <a:srgbClr val="F06347"/>
            </a:solidFill>
            <a:ln w="25400">
              <a:noFill/>
            </a:ln>
            <a:effectLst/>
          </c:spPr>
          <c:invertIfNegative val="0"/>
          <c:dLbls>
            <c:dLbl>
              <c:idx val="0"/>
              <c:layout>
                <c:manualLayout>
                  <c:x val="-2.543539753023657E-17"/>
                  <c:y val="-2.297030247366644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D4B-064A-99EE-49D79535274C}"/>
                </c:ext>
              </c:extLst>
            </c:dLbl>
            <c:dLbl>
              <c:idx val="1"/>
              <c:layout>
                <c:manualLayout>
                  <c:x val="-5.087079506047314E-17"/>
                  <c:y val="-3.21584234631330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D4B-064A-99EE-49D79535274C}"/>
                </c:ext>
              </c:extLst>
            </c:dLbl>
            <c:dLbl>
              <c:idx val="2"/>
              <c:layout>
                <c:manualLayout>
                  <c:x val="0"/>
                  <c:y val="-2.297030247366646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D4B-064A-99EE-49D79535274C}"/>
                </c:ext>
              </c:extLst>
            </c:dLbl>
            <c:dLbl>
              <c:idx val="3"/>
              <c:layout>
                <c:manualLayout>
                  <c:x val="-1.0174159012094628E-16"/>
                  <c:y val="-2.75643629683997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D4B-064A-99EE-49D79535274C}"/>
                </c:ext>
              </c:extLst>
            </c:dLbl>
            <c:dLbl>
              <c:idx val="4"/>
              <c:layout>
                <c:manualLayout>
                  <c:x val="-2.0348318024189256E-16"/>
                  <c:y val="-1.83762419789331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D4B-064A-99EE-49D79535274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'1_benchmark'!$X$100:$AB$100</c:f>
              <c:numCache>
                <c:formatCode>0%</c:formatCode>
                <c:ptCount val="5"/>
                <c:pt idx="0">
                  <c:v>3.5788597586350397E-2</c:v>
                </c:pt>
                <c:pt idx="1">
                  <c:v>1.7657657657657658E-2</c:v>
                </c:pt>
                <c:pt idx="2">
                  <c:v>1.1646716273050793E-2</c:v>
                </c:pt>
                <c:pt idx="3">
                  <c:v>1.6842800528401584E-2</c:v>
                </c:pt>
                <c:pt idx="4">
                  <c:v>2.1826729348556079E-2</c:v>
                </c:pt>
              </c:numCache>
            </c:numRef>
          </c:val>
          <c:extLst>
            <c:ext xmlns:c16="http://schemas.microsoft.com/office/drawing/2014/chart" uri="{C3380CC4-5D6E-409C-BE32-E72D297353CC}">
              <c16:uniqueId val="{0000000B-1D4B-064A-99EE-49D79535274C}"/>
            </c:ext>
          </c:extLst>
        </c:ser>
        <c:dLbls>
          <c:dLblPos val="ctr"/>
          <c:showLegendKey val="0"/>
          <c:showVal val="1"/>
          <c:showCatName val="0"/>
          <c:showSerName val="0"/>
          <c:showPercent val="0"/>
          <c:showBubbleSize val="0"/>
        </c:dLbls>
        <c:gapWidth val="150"/>
        <c:overlap val="100"/>
        <c:axId val="475267711"/>
        <c:axId val="475269359"/>
      </c:barChart>
      <c:catAx>
        <c:axId val="475267711"/>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75269359"/>
        <c:crosses val="autoZero"/>
        <c:auto val="1"/>
        <c:lblAlgn val="ctr"/>
        <c:lblOffset val="100"/>
        <c:noMultiLvlLbl val="0"/>
      </c:catAx>
      <c:valAx>
        <c:axId val="475269359"/>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75267711"/>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Top 5 brands' share of ssearch interest by province (2021)</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0"/>
          <c:order val="0"/>
          <c:tx>
            <c:strRef>
              <c:f>'1_benchmark'!$AA$237</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'1_benchmark'!$AB$237:$AF$237</c:f>
              <c:numCache>
                <c:formatCode>0%</c:formatCode>
                <c:ptCount val="5"/>
                <c:pt idx="0">
                  <c:v>0.31627165903206533</c:v>
                </c:pt>
                <c:pt idx="1">
                  <c:v>0.32123717654264278</c:v>
                </c:pt>
                <c:pt idx="2">
                  <c:v>0.39058823529411762</c:v>
                </c:pt>
                <c:pt idx="3">
                  <c:v>0.35709169054441259</c:v>
                </c:pt>
                <c:pt idx="4">
                  <c:v>0.39689119170984455</c:v>
                </c:pt>
              </c:numCache>
            </c:numRef>
          </c:val>
          <c:extLst>
            <c:ext xmlns:c16="http://schemas.microsoft.com/office/drawing/2014/chart" uri="{C3380CC4-5D6E-409C-BE32-E72D297353CC}">
              <c16:uniqueId val="{00000000-E659-6645-9B91-08B86B4D21EC}"/>
            </c:ext>
          </c:extLst>
        </c:ser>
        <c:ser>
          <c:idx val="1"/>
          <c:order val="1"/>
          <c:tx>
            <c:strRef>
              <c:f>'1_benchmark'!$AA$238</c:f>
              <c:strCache>
                <c:ptCount val="1"/>
                <c:pt idx="0">
                  <c:v>Restonic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'1_benchmark'!$AB$238:$AF$238</c:f>
              <c:numCache>
                <c:formatCode>0%</c:formatCode>
                <c:ptCount val="5"/>
                <c:pt idx="0">
                  <c:v>0.19557857000597489</c:v>
                </c:pt>
                <c:pt idx="1">
                  <c:v>0.23641096309906598</c:v>
                </c:pt>
                <c:pt idx="2">
                  <c:v>0.16794117647058823</c:v>
                </c:pt>
                <c:pt idx="3">
                  <c:v>0.14577363896848136</c:v>
                </c:pt>
                <c:pt idx="4">
                  <c:v>0.22694300518134716</c:v>
                </c:pt>
              </c:numCache>
            </c:numRef>
          </c:val>
          <c:extLst>
            <c:ext xmlns:c16="http://schemas.microsoft.com/office/drawing/2014/chart" uri="{C3380CC4-5D6E-409C-BE32-E72D297353CC}">
              <c16:uniqueId val="{00000001-E659-6645-9B91-08B86B4D21EC}"/>
            </c:ext>
          </c:extLst>
        </c:ser>
        <c:ser>
          <c:idx val="2"/>
          <c:order val="2"/>
          <c:tx>
            <c:strRef>
              <c:f>'1_benchmark'!$AA$239</c:f>
              <c:strCache>
                <c:ptCount val="1"/>
                <c:pt idx="0">
                  <c:v>Cloud Nine</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'1_benchmark'!$AB$239:$AF$239</c:f>
              <c:numCache>
                <c:formatCode>0%</c:formatCode>
                <c:ptCount val="5"/>
                <c:pt idx="0">
                  <c:v>0.16570404301931885</c:v>
                </c:pt>
                <c:pt idx="1">
                  <c:v>0.12831113152656562</c:v>
                </c:pt>
                <c:pt idx="2">
                  <c:v>9.8823529411764699E-2</c:v>
                </c:pt>
                <c:pt idx="3">
                  <c:v>0.1758595988538682</c:v>
                </c:pt>
                <c:pt idx="4">
                  <c:v>0.18134715025906736</c:v>
                </c:pt>
              </c:numCache>
            </c:numRef>
          </c:val>
          <c:extLst>
            <c:ext xmlns:c16="http://schemas.microsoft.com/office/drawing/2014/chart" uri="{C3380CC4-5D6E-409C-BE32-E72D297353CC}">
              <c16:uniqueId val="{00000002-E659-6645-9B91-08B86B4D21EC}"/>
            </c:ext>
          </c:extLst>
        </c:ser>
        <c:ser>
          <c:idx val="3"/>
          <c:order val="3"/>
          <c:tx>
            <c:strRef>
              <c:f>'1_benchmark'!$AA$240</c:f>
              <c:strCache>
                <c:ptCount val="1"/>
                <c:pt idx="0">
                  <c:v>Simmons</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'1_benchmark'!$AB$240:$AF$240</c:f>
              <c:numCache>
                <c:formatCode>0%</c:formatCode>
                <c:ptCount val="5"/>
                <c:pt idx="0">
                  <c:v>6.6321449910376418E-2</c:v>
                </c:pt>
                <c:pt idx="1">
                  <c:v>5.8949624866023578E-2</c:v>
                </c:pt>
                <c:pt idx="2">
                  <c:v>6.0588235294117644E-2</c:v>
                </c:pt>
                <c:pt idx="3">
                  <c:v>7.1275071633237819E-2</c:v>
                </c:pt>
                <c:pt idx="4">
                  <c:v>4.9740932642487044E-2</c:v>
                </c:pt>
              </c:numCache>
            </c:numRef>
          </c:val>
          <c:extLst>
            <c:ext xmlns:c16="http://schemas.microsoft.com/office/drawing/2014/chart" uri="{C3380CC4-5D6E-409C-BE32-E72D297353CC}">
              <c16:uniqueId val="{00000003-E659-6645-9B91-08B86B4D21EC}"/>
            </c:ext>
          </c:extLst>
        </c:ser>
        <c:ser>
          <c:idx val="4"/>
          <c:order val="4"/>
          <c:tx>
            <c:strRef>
              <c:f>'1_benchmark'!$AA$241</c:f>
              <c:strCache>
                <c:ptCount val="1"/>
                <c:pt idx="0">
                  <c:v>Tempur</c:v>
                </c:pt>
              </c:strCache>
            </c:strRef>
          </c:tx>
          <c:spPr>
            <a:solidFill>
              <a:srgbClr val="EACC77"/>
            </a:solidFill>
            <a:ln w="25400">
              <a:noFill/>
            </a:ln>
            <a:effectLst/>
          </c:spPr>
          <c:invertIfNegative val="0"/>
          <c:dLbls>
            <c:dLbl>
              <c:idx val="4"/>
              <c:delete val="1"/>
              <c:extLst>
                <c:ext xmlns:c15="http://schemas.microsoft.com/office/drawing/2012/chart" uri="{CE6537A1-D6FC-4f65-9D91-7224C49458BB}"/>
                <c:ext xmlns:c16="http://schemas.microsoft.com/office/drawing/2014/chart" uri="{C3380CC4-5D6E-409C-BE32-E72D297353CC}">
                  <c16:uniqueId val="{00000004-E659-6645-9B91-08B86B4D21E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'1_benchmark'!$AB$241:$AF$241</c:f>
              <c:numCache>
                <c:formatCode>0%</c:formatCode>
                <c:ptCount val="5"/>
                <c:pt idx="0">
                  <c:v>5.6363274248157735E-2</c:v>
                </c:pt>
                <c:pt idx="1">
                  <c:v>5.9102740774766495E-2</c:v>
                </c:pt>
                <c:pt idx="2">
                  <c:v>4.5294117647058825E-2</c:v>
                </c:pt>
                <c:pt idx="3">
                  <c:v>3.3309455587392553E-2</c:v>
                </c:pt>
                <c:pt idx="4">
                  <c:v>0</c:v>
                </c:pt>
              </c:numCache>
            </c:numRef>
          </c:val>
          <c:extLst>
            <c:ext xmlns:c16="http://schemas.microsoft.com/office/drawing/2014/chart" uri="{C3380CC4-5D6E-409C-BE32-E72D297353CC}">
              <c16:uniqueId val="{00000005-E659-6645-9B91-08B86B4D21EC}"/>
            </c:ext>
          </c:extLst>
        </c:ser>
        <c:ser>
          <c:idx val="5"/>
          <c:order val="5"/>
          <c:tx>
            <c:strRef>
              <c:f>'1_benchmark'!$AA$242</c:f>
              <c:strCache>
                <c:ptCount val="1"/>
                <c:pt idx="0">
                  <c:v>Other</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'1_benchmark'!$AB$242:$AF$242</c:f>
              <c:numCache>
                <c:formatCode>0%</c:formatCode>
                <c:ptCount val="5"/>
                <c:pt idx="0">
                  <c:v>0.19976100378410688</c:v>
                </c:pt>
                <c:pt idx="1">
                  <c:v>0.19598836319093549</c:v>
                </c:pt>
                <c:pt idx="2">
                  <c:v>0.2367647058823531</c:v>
                </c:pt>
                <c:pt idx="3">
                  <c:v>0.21669054441260749</c:v>
                </c:pt>
                <c:pt idx="4">
                  <c:v>0.14507772020725396</c:v>
                </c:pt>
              </c:numCache>
            </c:numRef>
          </c:val>
          <c:extLst>
            <c:ext xmlns:c16="http://schemas.microsoft.com/office/drawing/2014/chart" uri="{C3380CC4-5D6E-409C-BE32-E72D297353CC}">
              <c16:uniqueId val="{00000006-E659-6645-9B91-08B86B4D21EC}"/>
            </c:ext>
          </c:extLst>
        </c:ser>
        <c:dLbls>
          <c:dLblPos val="ctr"/>
          <c:showLegendKey val="0"/>
          <c:showVal val="1"/>
          <c:showCatName val="0"/>
          <c:showSerName val="0"/>
          <c:showPercent val="0"/>
          <c:showBubbleSize val="0"/>
        </c:dLbls>
        <c:gapWidth val="150"/>
        <c:overlap val="100"/>
        <c:axId val="864091135"/>
        <c:axId val="864206415"/>
      </c:barChart>
      <c:catAx>
        <c:axId val="8640911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64206415"/>
        <c:crosses val="autoZero"/>
        <c:auto val="1"/>
        <c:lblAlgn val="ctr"/>
        <c:lblOffset val="100"/>
        <c:noMultiLvlLbl val="0"/>
      </c:catAx>
      <c:valAx>
        <c:axId val="86420641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 of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64091135"/>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Bed store serach interest market share by province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FDDC-664C-B098-2D3B04E490C1}"/>
              </c:ext>
            </c:extLst>
          </c:dPt>
          <c:dPt>
            <c:idx val="1"/>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FDDC-664C-B098-2D3B04E490C1}"/>
              </c:ext>
            </c:extLst>
          </c:dPt>
          <c:dPt>
            <c:idx val="2"/>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FDDC-664C-B098-2D3B04E490C1}"/>
              </c:ext>
            </c:extLst>
          </c:dPt>
          <c:dPt>
            <c:idx val="3"/>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FDDC-664C-B098-2D3B04E490C1}"/>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'3_strore'!$S$85:$S$88</c:f>
              <c:strCache>
                <c:ptCount val="4"/>
                <c:pt idx="0">
                  <c:v>ZA-EC</c:v>
                </c:pt>
                <c:pt idx="1">
                  <c:v>ZA-GT</c:v>
                </c:pt>
                <c:pt idx="2">
                  <c:v>ZA-NL</c:v>
                </c:pt>
                <c:pt idx="3">
                  <c:v>ZA-WC</c:v>
                </c:pt>
              </c:strCache>
            </c:strRef>
          </c:cat>
          <c:val>
            <c:numRef>
              <c:f>'3_strore'!$X$85:$X$88</c:f>
              <c:numCache>
                <c:formatCode>0%</c:formatCode>
                <c:ptCount val="4"/>
                <c:pt idx="0">
                  <c:v>8.9219330855018583E-2</c:v>
                </c:pt>
                <c:pt idx="1">
                  <c:v>0.35656753407682773</c:v>
                </c:pt>
                <c:pt idx="2">
                  <c:v>0.19021065675340768</c:v>
                </c:pt>
                <c:pt idx="3">
                  <c:v>0.36400247831474597</c:v>
                </c:pt>
              </c:numCache>
            </c:numRef>
          </c:val>
          <c:extLst>
            <c:ext xmlns:c16="http://schemas.microsoft.com/office/drawing/2014/chart" uri="{C3380CC4-5D6E-409C-BE32-E72D297353CC}">
              <c16:uniqueId val="{00000008-FDDC-664C-B098-2D3B04E490C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Furniture store search intrest market share by province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F2E3-AB4C-BBE6-A5BDB6D7BD0A}"/>
              </c:ext>
            </c:extLst>
          </c:dPt>
          <c:dPt>
            <c:idx val="1"/>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F2E3-AB4C-BBE6-A5BDB6D7BD0A}"/>
              </c:ext>
            </c:extLst>
          </c:dPt>
          <c:dPt>
            <c:idx val="2"/>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F2E3-AB4C-BBE6-A5BDB6D7BD0A}"/>
              </c:ext>
            </c:extLst>
          </c:dPt>
          <c:dPt>
            <c:idx val="3"/>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F2E3-AB4C-BBE6-A5BDB6D7BD0A}"/>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'3_strore'!$S$68:$S$71</c:f>
              <c:strCache>
                <c:ptCount val="4"/>
                <c:pt idx="0">
                  <c:v>ZA-EC</c:v>
                </c:pt>
                <c:pt idx="1">
                  <c:v>ZA-GT</c:v>
                </c:pt>
                <c:pt idx="2">
                  <c:v>ZA-NL</c:v>
                </c:pt>
                <c:pt idx="3">
                  <c:v>ZA-WC</c:v>
                </c:pt>
              </c:strCache>
            </c:strRef>
          </c:cat>
          <c:val>
            <c:numRef>
              <c:f>'3_strore'!$X$68:$X$71</c:f>
              <c:numCache>
                <c:formatCode>0%</c:formatCode>
                <c:ptCount val="4"/>
                <c:pt idx="0">
                  <c:v>0.14487022390553636</c:v>
                </c:pt>
                <c:pt idx="1">
                  <c:v>0.28974044781107272</c:v>
                </c:pt>
                <c:pt idx="2">
                  <c:v>0.21098362481898184</c:v>
                </c:pt>
                <c:pt idx="3">
                  <c:v>0.35440570346440903</c:v>
                </c:pt>
              </c:numCache>
            </c:numRef>
          </c:val>
          <c:extLst>
            <c:ext xmlns:c16="http://schemas.microsoft.com/office/drawing/2014/chart" uri="{C3380CC4-5D6E-409C-BE32-E72D297353CC}">
              <c16:uniqueId val="{00000008-F2E3-AB4C-BBE6-A5BDB6D7BD0A}"/>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Furniture store interest ovetime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'3_strore'!$S$4:$W$4</c:f>
              <c:numCache>
                <c:formatCode>General</c:formatCode>
                <c:ptCount val="5"/>
                <c:pt idx="0">
                  <c:v>2017</c:v>
                </c:pt>
                <c:pt idx="1">
                  <c:v>2018</c:v>
                </c:pt>
                <c:pt idx="2">
                  <c:v>2019</c:v>
                </c:pt>
                <c:pt idx="3">
                  <c:v>2020</c:v>
                </c:pt>
                <c:pt idx="4">
                  <c:v>2021</c:v>
                </c:pt>
              </c:numCache>
            </c:numRef>
          </c:cat>
          <c:val>
            <c:numRef>
              <c:f>'3_strore'!$S$5:$W$5</c:f>
              <c:numCache>
                <c:formatCode>_(* #,##0.00_);_(* \(#,##0.00\);_(* "-"??_);_(@_)</c:formatCode>
                <c:ptCount val="5"/>
                <c:pt idx="0">
                  <c:v>1</c:v>
                </c:pt>
                <c:pt idx="1">
                  <c:v>1.1892752853729758</c:v>
                </c:pt>
                <c:pt idx="2">
                  <c:v>1.3788160339792939</c:v>
                </c:pt>
                <c:pt idx="3">
                  <c:v>1.9185027873639502</c:v>
                </c:pt>
                <c:pt idx="4">
                  <c:v>1.750730023891691</c:v>
                </c:pt>
              </c:numCache>
            </c:numRef>
          </c:val>
          <c:extLst>
            <c:ext xmlns:c16="http://schemas.microsoft.com/office/drawing/2014/chart" uri="{C3380CC4-5D6E-409C-BE32-E72D297353CC}">
              <c16:uniqueId val="{00000000-9AAD-A442-83A7-1372149CDB8D}"/>
            </c:ext>
          </c:extLst>
        </c:ser>
        <c:dLbls>
          <c:dLblPos val="ctr"/>
          <c:showLegendKey val="0"/>
          <c:showVal val="1"/>
          <c:showCatName val="0"/>
          <c:showSerName val="0"/>
          <c:showPercent val="0"/>
          <c:showBubbleSize val="0"/>
        </c:dLbls>
        <c:gapWidth val="125"/>
        <c:overlap val="-27"/>
        <c:axId val="1109969247"/>
        <c:axId val="1109970895"/>
      </c:barChart>
      <c:catAx>
        <c:axId val="110996924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70895"/>
        <c:crosses val="autoZero"/>
        <c:auto val="1"/>
        <c:lblAlgn val="ctr"/>
        <c:lblOffset val="100"/>
        <c:noMultiLvlLbl val="0"/>
      </c:catAx>
      <c:valAx>
        <c:axId val="110997089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_(* #,##0.00_);_(* \(#,##0.00\);_(* &quot;-&quot;??_);_(@_)"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69247"/>
        <c:crosses val="autoZero"/>
        <c:crossBetween val="between"/>
      </c:valAx>
      <c:spPr>
        <a:noFill/>
        <a:ln>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Bed store interest ovetime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'3_strore'!$AL$5:$AP$5</c:f>
              <c:numCache>
                <c:formatCode>General</c:formatCode>
                <c:ptCount val="5"/>
                <c:pt idx="0">
                  <c:v>2017</c:v>
                </c:pt>
                <c:pt idx="1">
                  <c:v>2018</c:v>
                </c:pt>
                <c:pt idx="2">
                  <c:v>2019</c:v>
                </c:pt>
                <c:pt idx="3">
                  <c:v>2020</c:v>
                </c:pt>
                <c:pt idx="4">
                  <c:v>2021</c:v>
                </c:pt>
              </c:numCache>
            </c:numRef>
          </c:cat>
          <c:val>
            <c:numRef>
              <c:f>'3_strore'!$AL$6:$AP$6</c:f>
              <c:numCache>
                <c:formatCode>0.00</c:formatCode>
                <c:ptCount val="5"/>
                <c:pt idx="0">
                  <c:v>1</c:v>
                </c:pt>
                <c:pt idx="1">
                  <c:v>1.1738525730180807</c:v>
                </c:pt>
                <c:pt idx="2">
                  <c:v>1.5674547983310152</c:v>
                </c:pt>
                <c:pt idx="3">
                  <c:v>1.8623087621696801</c:v>
                </c:pt>
                <c:pt idx="4">
                  <c:v>1.6481223922114048</c:v>
                </c:pt>
              </c:numCache>
            </c:numRef>
          </c:val>
          <c:extLst>
            <c:ext xmlns:c16="http://schemas.microsoft.com/office/drawing/2014/chart" uri="{C3380CC4-5D6E-409C-BE32-E72D297353CC}">
              <c16:uniqueId val="{00000000-B838-344E-ABB1-DFEEA3ED9D47}"/>
            </c:ext>
          </c:extLst>
        </c:ser>
        <c:dLbls>
          <c:dLblPos val="ctr"/>
          <c:showLegendKey val="0"/>
          <c:showVal val="1"/>
          <c:showCatName val="0"/>
          <c:showSerName val="0"/>
          <c:showPercent val="0"/>
          <c:showBubbleSize val="0"/>
        </c:dLbls>
        <c:gapWidth val="125"/>
        <c:overlap val="-27"/>
        <c:axId val="1109969247"/>
        <c:axId val="1109970895"/>
      </c:barChart>
      <c:catAx>
        <c:axId val="110996924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70895"/>
        <c:crosses val="autoZero"/>
        <c:auto val="1"/>
        <c:lblAlgn val="ctr"/>
        <c:lblOffset val="100"/>
        <c:noMultiLvlLbl val="0"/>
      </c:catAx>
      <c:valAx>
        <c:axId val="110997089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69247"/>
        <c:crosses val="autoZero"/>
        <c:crossBetween val="between"/>
      </c:valAx>
      <c:spPr>
        <a:noFill/>
        <a:ln>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Share of search interest by brand</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0"/>
          <c:order val="0"/>
          <c:tx>
            <c:strRef>
              <c:f>'1_benchmark'!$V$62</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'1_benchmark'!$W$62:$AA$62</c:f>
              <c:numCache>
                <c:formatCode>0%</c:formatCode>
                <c:ptCount val="5"/>
                <c:pt idx="0">
                  <c:v>0.25849415602065778</c:v>
                </c:pt>
                <c:pt idx="1">
                  <c:v>0.25732666190135811</c:v>
                </c:pt>
                <c:pt idx="2">
                  <c:v>0.27178729689807979</c:v>
                </c:pt>
                <c:pt idx="3">
                  <c:v>0.29497568881685576</c:v>
                </c:pt>
                <c:pt idx="4">
                  <c:v>0.31627165903206533</c:v>
                </c:pt>
              </c:numCache>
            </c:numRef>
          </c:val>
          <c:extLst>
            <c:ext xmlns:c16="http://schemas.microsoft.com/office/drawing/2014/chart" uri="{C3380CC4-5D6E-409C-BE32-E72D297353CC}">
              <c16:uniqueId val="{00000000-97F1-6547-96DE-F712B1628C31}"/>
            </c:ext>
          </c:extLst>
        </c:ser>
        <c:ser>
          <c:idx val="1"/>
          <c:order val="1"/>
          <c:tx>
            <c:strRef>
              <c:f>'1_benchmark'!$V$63</c:f>
              <c:strCache>
                <c:ptCount val="1"/>
                <c:pt idx="0">
                  <c:v>Restonic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'1_benchmark'!$W$63:$AA$63</c:f>
              <c:numCache>
                <c:formatCode>0%</c:formatCode>
                <c:ptCount val="5"/>
                <c:pt idx="0">
                  <c:v>0.154661592824137</c:v>
                </c:pt>
                <c:pt idx="1">
                  <c:v>0.1937097927090779</c:v>
                </c:pt>
                <c:pt idx="2">
                  <c:v>0.19539987339101075</c:v>
                </c:pt>
                <c:pt idx="3">
                  <c:v>0.20239059967585088</c:v>
                </c:pt>
                <c:pt idx="4">
                  <c:v>0.19557857000597489</c:v>
                </c:pt>
              </c:numCache>
            </c:numRef>
          </c:val>
          <c:extLst>
            <c:ext xmlns:c16="http://schemas.microsoft.com/office/drawing/2014/chart" uri="{C3380CC4-5D6E-409C-BE32-E72D297353CC}">
              <c16:uniqueId val="{00000001-97F1-6547-96DE-F712B1628C31}"/>
            </c:ext>
          </c:extLst>
        </c:ser>
        <c:ser>
          <c:idx val="2"/>
          <c:order val="2"/>
          <c:tx>
            <c:strRef>
              <c:f>'1_benchmark'!$V$64</c:f>
              <c:strCache>
                <c:ptCount val="1"/>
                <c:pt idx="0">
                  <c:v>Cloud Nine</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'1_benchmark'!$W$64:$AA$64</c:f>
              <c:numCache>
                <c:formatCode>0%</c:formatCode>
                <c:ptCount val="5"/>
                <c:pt idx="0">
                  <c:v>0.1728730633324273</c:v>
                </c:pt>
                <c:pt idx="1">
                  <c:v>0.17703121277102693</c:v>
                </c:pt>
                <c:pt idx="2">
                  <c:v>0.14982063726524583</c:v>
                </c:pt>
                <c:pt idx="3">
                  <c:v>0.16349270664505672</c:v>
                </c:pt>
                <c:pt idx="4">
                  <c:v>0.16570404301931885</c:v>
                </c:pt>
              </c:numCache>
            </c:numRef>
          </c:val>
          <c:extLst>
            <c:ext xmlns:c16="http://schemas.microsoft.com/office/drawing/2014/chart" uri="{C3380CC4-5D6E-409C-BE32-E72D297353CC}">
              <c16:uniqueId val="{00000002-97F1-6547-96DE-F712B1628C31}"/>
            </c:ext>
          </c:extLst>
        </c:ser>
        <c:ser>
          <c:idx val="3"/>
          <c:order val="3"/>
          <c:tx>
            <c:strRef>
              <c:f>'1_benchmark'!$V$65</c:f>
              <c:strCache>
                <c:ptCount val="1"/>
                <c:pt idx="0">
                  <c:v>Simmons</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'1_benchmark'!$W$65:$AA$65</c:f>
              <c:numCache>
                <c:formatCode>0%</c:formatCode>
                <c:ptCount val="5"/>
                <c:pt idx="0">
                  <c:v>0.10383256319652079</c:v>
                </c:pt>
                <c:pt idx="1">
                  <c:v>0.10340719561591613</c:v>
                </c:pt>
                <c:pt idx="2">
                  <c:v>0.11415910529647605</c:v>
                </c:pt>
                <c:pt idx="3">
                  <c:v>7.4351701782820093E-2</c:v>
                </c:pt>
                <c:pt idx="4">
                  <c:v>6.6321449910376418E-2</c:v>
                </c:pt>
              </c:numCache>
            </c:numRef>
          </c:val>
          <c:extLst>
            <c:ext xmlns:c16="http://schemas.microsoft.com/office/drawing/2014/chart" uri="{C3380CC4-5D6E-409C-BE32-E72D297353CC}">
              <c16:uniqueId val="{00000003-97F1-6547-96DE-F712B1628C31}"/>
            </c:ext>
          </c:extLst>
        </c:ser>
        <c:ser>
          <c:idx val="4"/>
          <c:order val="4"/>
          <c:tx>
            <c:strRef>
              <c:f>'1_benchmark'!$V$66</c:f>
              <c:strCache>
                <c:ptCount val="1"/>
                <c:pt idx="0">
                  <c:v>Tempur</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'1_benchmark'!$W$66:$AA$66</c:f>
              <c:numCache>
                <c:formatCode>0%</c:formatCode>
                <c:ptCount val="5"/>
                <c:pt idx="0">
                  <c:v>7.6923076923076927E-2</c:v>
                </c:pt>
                <c:pt idx="1">
                  <c:v>8.6252084822492261E-2</c:v>
                </c:pt>
                <c:pt idx="2">
                  <c:v>6.8157839206583665E-2</c:v>
                </c:pt>
                <c:pt idx="3">
                  <c:v>5.0850891410048622E-2</c:v>
                </c:pt>
                <c:pt idx="4">
                  <c:v>5.6363274248157735E-2</c:v>
                </c:pt>
              </c:numCache>
            </c:numRef>
          </c:val>
          <c:extLst>
            <c:ext xmlns:c16="http://schemas.microsoft.com/office/drawing/2014/chart" uri="{C3380CC4-5D6E-409C-BE32-E72D297353CC}">
              <c16:uniqueId val="{00000004-97F1-6547-96DE-F712B1628C31}"/>
            </c:ext>
          </c:extLst>
        </c:ser>
        <c:ser>
          <c:idx val="5"/>
          <c:order val="5"/>
          <c:tx>
            <c:strRef>
              <c:f>'1_benchmark'!$V$67</c:f>
              <c:strCache>
                <c:ptCount val="1"/>
                <c:pt idx="0">
                  <c:v>Bravo other</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'1_benchmark'!$W$67:$AA$67</c:f>
              <c:numCache>
                <c:formatCode>0%</c:formatCode>
                <c:ptCount val="5"/>
                <c:pt idx="0">
                  <c:v>8.8339222614840979E-2</c:v>
                </c:pt>
                <c:pt idx="1">
                  <c:v>8.1486776268763411E-2</c:v>
                </c:pt>
                <c:pt idx="2">
                  <c:v>7.5965393542941545E-2</c:v>
                </c:pt>
                <c:pt idx="3">
                  <c:v>9.157212317666126E-2</c:v>
                </c:pt>
                <c:pt idx="4">
                  <c:v>9.0619398526189998E-2</c:v>
                </c:pt>
              </c:numCache>
            </c:numRef>
          </c:val>
          <c:extLst>
            <c:ext xmlns:c16="http://schemas.microsoft.com/office/drawing/2014/chart" uri="{C3380CC4-5D6E-409C-BE32-E72D297353CC}">
              <c16:uniqueId val="{00000005-97F1-6547-96DE-F712B1628C31}"/>
            </c:ext>
          </c:extLst>
        </c:ser>
        <c:ser>
          <c:idx val="6"/>
          <c:order val="6"/>
          <c:tx>
            <c:strRef>
              <c:f>'1_benchmark'!$V$68</c:f>
              <c:strCache>
                <c:ptCount val="1"/>
                <c:pt idx="0">
                  <c:v>Other competitors</c:v>
                </c:pt>
              </c:strCache>
            </c:strRef>
          </c:tx>
          <c:spPr>
            <a:solidFill>
              <a:srgbClr val="F063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'1_benchmark'!$W$68:$AA$68</c:f>
              <c:numCache>
                <c:formatCode>0%</c:formatCode>
                <c:ptCount val="5"/>
                <c:pt idx="0">
                  <c:v>0.14487632508833914</c:v>
                </c:pt>
                <c:pt idx="1">
                  <c:v>0.10078627591136524</c:v>
                </c:pt>
                <c:pt idx="2">
                  <c:v>0.12470985439966231</c:v>
                </c:pt>
                <c:pt idx="3">
                  <c:v>0.12236628849270659</c:v>
                </c:pt>
                <c:pt idx="4">
                  <c:v>0.10914160525791683</c:v>
                </c:pt>
              </c:numCache>
            </c:numRef>
          </c:val>
          <c:extLst>
            <c:ext xmlns:c16="http://schemas.microsoft.com/office/drawing/2014/chart" uri="{C3380CC4-5D6E-409C-BE32-E72D297353CC}">
              <c16:uniqueId val="{00000006-97F1-6547-96DE-F712B1628C31}"/>
            </c:ext>
          </c:extLst>
        </c:ser>
        <c:dLbls>
          <c:dLblPos val="ctr"/>
          <c:showLegendKey val="0"/>
          <c:showVal val="1"/>
          <c:showCatName val="0"/>
          <c:showSerName val="0"/>
          <c:showPercent val="0"/>
          <c:showBubbleSize val="0"/>
        </c:dLbls>
        <c:gapWidth val="100"/>
        <c:overlap val="100"/>
        <c:axId val="455313855"/>
        <c:axId val="495145775"/>
      </c:barChart>
      <c:catAx>
        <c:axId val="45531385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95145775"/>
        <c:crosses val="autoZero"/>
        <c:auto val="1"/>
        <c:lblAlgn val="ctr"/>
        <c:lblOffset val="100"/>
        <c:noMultiLvlLbl val="0"/>
      </c:catAx>
      <c:valAx>
        <c:axId val="495145775"/>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5313855"/>
        <c:crosses val="autoZero"/>
        <c:crossBetween val="between"/>
        <c:majorUnit val="0.25"/>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Indexed search interest in Bravo's Brands</a:t>
            </a:r>
            <a:endParaRPr lang="en-ZA"/>
          </a:p>
        </c:rich>
      </c:tx>
      <c:layout>
        <c:manualLayout>
          <c:xMode val="edge"/>
          <c:yMode val="edge"/>
          <c:x val="0.31875077032807386"/>
          <c:y val="1.7655367231638418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'1_benchmark'!$W$112</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'1_benchmark'!$X$112:$AB$112</c:f>
              <c:numCache>
                <c:formatCode>0.00</c:formatCode>
                <c:ptCount val="5"/>
                <c:pt idx="0">
                  <c:v>1</c:v>
                </c:pt>
                <c:pt idx="1">
                  <c:v>1.13564668769716</c:v>
                </c:pt>
                <c:pt idx="2">
                  <c:v>1.3543638275499399</c:v>
                </c:pt>
                <c:pt idx="3">
                  <c:v>1.5310199789695</c:v>
                </c:pt>
                <c:pt idx="4">
                  <c:v>1.66982124079915</c:v>
                </c:pt>
              </c:numCache>
            </c:numRef>
          </c:val>
          <c:smooth val="0"/>
          <c:extLst>
            <c:ext xmlns:c16="http://schemas.microsoft.com/office/drawing/2014/chart" uri="{C3380CC4-5D6E-409C-BE32-E72D297353CC}">
              <c16:uniqueId val="{00000000-4412-0A43-8159-06172066A439}"/>
            </c:ext>
          </c:extLst>
        </c:ser>
        <c:ser>
          <c:idx val="1"/>
          <c:order val="1"/>
          <c:tx>
            <c:strRef>
              <c:f>'1_benchmark'!$W$113</c:f>
              <c:strCache>
                <c:ptCount val="1"/>
                <c:pt idx="0">
                  <c:v>Edblo</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'1_benchmark'!$X$113:$AB$113</c:f>
              <c:numCache>
                <c:formatCode>0.00</c:formatCode>
                <c:ptCount val="5"/>
                <c:pt idx="0">
                  <c:v>1</c:v>
                </c:pt>
                <c:pt idx="1">
                  <c:v>1.2322580645161201</c:v>
                </c:pt>
                <c:pt idx="2">
                  <c:v>1.0967741935483799</c:v>
                </c:pt>
                <c:pt idx="3">
                  <c:v>1.4</c:v>
                </c:pt>
                <c:pt idx="4">
                  <c:v>1.3161290322580601</c:v>
                </c:pt>
              </c:numCache>
            </c:numRef>
          </c:val>
          <c:smooth val="0"/>
          <c:extLst>
            <c:ext xmlns:c16="http://schemas.microsoft.com/office/drawing/2014/chart" uri="{C3380CC4-5D6E-409C-BE32-E72D297353CC}">
              <c16:uniqueId val="{00000001-4412-0A43-8159-06172066A439}"/>
            </c:ext>
          </c:extLst>
        </c:ser>
        <c:ser>
          <c:idx val="2"/>
          <c:order val="2"/>
          <c:tx>
            <c:strRef>
              <c:f>'1_benchmark'!$W$114</c:f>
              <c:strCache>
                <c:ptCount val="1"/>
                <c:pt idx="0">
                  <c:v>Slumberland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'1_benchmark'!$X$114:$AB$114</c:f>
              <c:numCache>
                <c:formatCode>0.00</c:formatCode>
                <c:ptCount val="5"/>
                <c:pt idx="0">
                  <c:v>1</c:v>
                </c:pt>
                <c:pt idx="1">
                  <c:v>0.569620253164557</c:v>
                </c:pt>
                <c:pt idx="2">
                  <c:v>1.34177215189873</c:v>
                </c:pt>
                <c:pt idx="3">
                  <c:v>1.0632911392405</c:v>
                </c:pt>
                <c:pt idx="4">
                  <c:v>1.96202531645569</c:v>
                </c:pt>
              </c:numCache>
            </c:numRef>
          </c:val>
          <c:smooth val="0"/>
          <c:extLst>
            <c:ext xmlns:c16="http://schemas.microsoft.com/office/drawing/2014/chart" uri="{C3380CC4-5D6E-409C-BE32-E72D297353CC}">
              <c16:uniqueId val="{00000002-4412-0A43-8159-06172066A439}"/>
            </c:ext>
          </c:extLst>
        </c:ser>
        <c:ser>
          <c:idx val="3"/>
          <c:order val="3"/>
          <c:tx>
            <c:strRef>
              <c:f>'1_benchmark'!$W$115</c:f>
              <c:strCache>
                <c:ptCount val="1"/>
                <c:pt idx="0">
                  <c:v>King Koil</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'1_benchmark'!$X$115:$AB$115</c:f>
              <c:numCache>
                <c:formatCode>0.00</c:formatCode>
                <c:ptCount val="5"/>
                <c:pt idx="0">
                  <c:v>1</c:v>
                </c:pt>
                <c:pt idx="1">
                  <c:v>1.16483516483516</c:v>
                </c:pt>
                <c:pt idx="2">
                  <c:v>0.92307692307692302</c:v>
                </c:pt>
                <c:pt idx="3">
                  <c:v>1.6593406593406499</c:v>
                </c:pt>
                <c:pt idx="4">
                  <c:v>1.0549450549450501</c:v>
                </c:pt>
              </c:numCache>
            </c:numRef>
          </c:val>
          <c:smooth val="0"/>
          <c:extLst>
            <c:ext xmlns:c16="http://schemas.microsoft.com/office/drawing/2014/chart" uri="{C3380CC4-5D6E-409C-BE32-E72D297353CC}">
              <c16:uniqueId val="{00000003-4412-0A43-8159-06172066A439}"/>
            </c:ext>
          </c:extLst>
        </c:ser>
        <c:dLbls>
          <c:showLegendKey val="0"/>
          <c:showVal val="0"/>
          <c:showCatName val="0"/>
          <c:showSerName val="0"/>
          <c:showPercent val="0"/>
          <c:showBubbleSize val="0"/>
        </c:dLbls>
        <c:smooth val="0"/>
        <c:axId val="488907583"/>
        <c:axId val="488909231"/>
      </c:lineChart>
      <c:catAx>
        <c:axId val="48890758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88909231"/>
        <c:crosses val="autoZero"/>
        <c:auto val="1"/>
        <c:lblAlgn val="ctr"/>
        <c:lblOffset val="100"/>
        <c:noMultiLvlLbl val="0"/>
      </c:catAx>
      <c:valAx>
        <c:axId val="48890923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88907583"/>
        <c:crosses val="autoZero"/>
        <c:crossBetween val="between"/>
        <c:majorUnit val="1"/>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search</a:t>
            </a:r>
            <a:r>
              <a:rPr lang="en-GB" baseline="0"/>
              <a:t> interest in competitor's brands</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'1_benchmark'!$W$127</c:f>
              <c:strCache>
                <c:ptCount val="1"/>
                <c:pt idx="0">
                  <c:v>Restonic</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'1_benchmark'!$X$127:$AB$127</c:f>
              <c:numCache>
                <c:formatCode>0.00</c:formatCode>
                <c:ptCount val="5"/>
                <c:pt idx="0">
                  <c:v>1</c:v>
                </c:pt>
                <c:pt idx="1">
                  <c:v>1.42882249560632</c:v>
                </c:pt>
                <c:pt idx="2">
                  <c:v>1.6274165202108899</c:v>
                </c:pt>
                <c:pt idx="3">
                  <c:v>1.7557117750439299</c:v>
                </c:pt>
                <c:pt idx="4">
                  <c:v>1.72583479789103</c:v>
                </c:pt>
              </c:numCache>
            </c:numRef>
          </c:val>
          <c:smooth val="0"/>
          <c:extLst>
            <c:ext xmlns:c16="http://schemas.microsoft.com/office/drawing/2014/chart" uri="{C3380CC4-5D6E-409C-BE32-E72D297353CC}">
              <c16:uniqueId val="{00000000-413B-B141-95BA-281B406AE1B4}"/>
            </c:ext>
          </c:extLst>
        </c:ser>
        <c:ser>
          <c:idx val="1"/>
          <c:order val="1"/>
          <c:tx>
            <c:strRef>
              <c:f>'1_benchmark'!$W$128</c:f>
              <c:strCache>
                <c:ptCount val="1"/>
                <c:pt idx="0">
                  <c:v>Cloud Nine</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'1_benchmark'!$X$128:$AB$128</c:f>
              <c:numCache>
                <c:formatCode>0.00</c:formatCode>
                <c:ptCount val="5"/>
                <c:pt idx="0">
                  <c:v>1</c:v>
                </c:pt>
                <c:pt idx="1">
                  <c:v>1.1682389937106901</c:v>
                </c:pt>
                <c:pt idx="2">
                  <c:v>1.1163522012578599</c:v>
                </c:pt>
                <c:pt idx="3">
                  <c:v>1.2688679245283001</c:v>
                </c:pt>
                <c:pt idx="4">
                  <c:v>1.3081761006289301</c:v>
                </c:pt>
              </c:numCache>
            </c:numRef>
          </c:val>
          <c:smooth val="0"/>
          <c:extLst>
            <c:ext xmlns:c16="http://schemas.microsoft.com/office/drawing/2014/chart" uri="{C3380CC4-5D6E-409C-BE32-E72D297353CC}">
              <c16:uniqueId val="{00000001-413B-B141-95BA-281B406AE1B4}"/>
            </c:ext>
          </c:extLst>
        </c:ser>
        <c:ser>
          <c:idx val="2"/>
          <c:order val="2"/>
          <c:tx>
            <c:strRef>
              <c:f>'1_benchmark'!$W$129</c:f>
              <c:strCache>
                <c:ptCount val="1"/>
                <c:pt idx="0">
                  <c:v>Simmons</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'1_benchmark'!$X$129:$AB$129</c:f>
              <c:numCache>
                <c:formatCode>0.00</c:formatCode>
                <c:ptCount val="5"/>
                <c:pt idx="0">
                  <c:v>1</c:v>
                </c:pt>
                <c:pt idx="1">
                  <c:v>1.13612565445026</c:v>
                </c:pt>
                <c:pt idx="2">
                  <c:v>1.4162303664921401</c:v>
                </c:pt>
                <c:pt idx="3">
                  <c:v>0.96073298429319298</c:v>
                </c:pt>
                <c:pt idx="4">
                  <c:v>0.87172774869109904</c:v>
                </c:pt>
              </c:numCache>
            </c:numRef>
          </c:val>
          <c:smooth val="0"/>
          <c:extLst>
            <c:ext xmlns:c16="http://schemas.microsoft.com/office/drawing/2014/chart" uri="{C3380CC4-5D6E-409C-BE32-E72D297353CC}">
              <c16:uniqueId val="{00000002-413B-B141-95BA-281B406AE1B4}"/>
            </c:ext>
          </c:extLst>
        </c:ser>
        <c:ser>
          <c:idx val="3"/>
          <c:order val="3"/>
          <c:tx>
            <c:strRef>
              <c:f>'1_benchmark'!$W$130</c:f>
              <c:strCache>
                <c:ptCount val="1"/>
                <c:pt idx="0">
                  <c:v>Tempur</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'1_benchmark'!$X$130:$AB$130</c:f>
              <c:numCache>
                <c:formatCode>0.00</c:formatCode>
                <c:ptCount val="5"/>
                <c:pt idx="0">
                  <c:v>1</c:v>
                </c:pt>
                <c:pt idx="1">
                  <c:v>1.27915194346289</c:v>
                </c:pt>
                <c:pt idx="2">
                  <c:v>1.1413427561837399</c:v>
                </c:pt>
                <c:pt idx="3">
                  <c:v>0.88692579505300295</c:v>
                </c:pt>
                <c:pt idx="4">
                  <c:v>1</c:v>
                </c:pt>
              </c:numCache>
            </c:numRef>
          </c:val>
          <c:smooth val="0"/>
          <c:extLst>
            <c:ext xmlns:c16="http://schemas.microsoft.com/office/drawing/2014/chart" uri="{C3380CC4-5D6E-409C-BE32-E72D297353CC}">
              <c16:uniqueId val="{00000003-413B-B141-95BA-281B406AE1B4}"/>
            </c:ext>
          </c:extLst>
        </c:ser>
        <c:ser>
          <c:idx val="4"/>
          <c:order val="4"/>
          <c:tx>
            <c:strRef>
              <c:f>'1_benchmark'!$W$131</c:f>
              <c:strCache>
                <c:ptCount val="1"/>
                <c:pt idx="0">
                  <c:v>Rest Assured</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'1_benchmark'!$X$131:$AB$131</c:f>
              <c:numCache>
                <c:formatCode>0.00</c:formatCode>
                <c:ptCount val="5"/>
                <c:pt idx="0">
                  <c:v>1</c:v>
                </c:pt>
                <c:pt idx="1">
                  <c:v>0.85909090909090902</c:v>
                </c:pt>
                <c:pt idx="2">
                  <c:v>1.0590909090909</c:v>
                </c:pt>
                <c:pt idx="3">
                  <c:v>1.3181818181818099</c:v>
                </c:pt>
                <c:pt idx="4">
                  <c:v>1.16818181818181</c:v>
                </c:pt>
              </c:numCache>
            </c:numRef>
          </c:val>
          <c:smooth val="0"/>
          <c:extLst>
            <c:ext xmlns:c16="http://schemas.microsoft.com/office/drawing/2014/chart" uri="{C3380CC4-5D6E-409C-BE32-E72D297353CC}">
              <c16:uniqueId val="{00000004-413B-B141-95BA-281B406AE1B4}"/>
            </c:ext>
          </c:extLst>
        </c:ser>
        <c:ser>
          <c:idx val="5"/>
          <c:order val="5"/>
          <c:tx>
            <c:strRef>
              <c:f>'1_benchmark'!$W$132</c:f>
              <c:strCache>
                <c:ptCount val="1"/>
                <c:pt idx="0">
                  <c:v>Serta</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'1_benchmark'!$X$132:$AB$132</c:f>
              <c:numCache>
                <c:formatCode>0.00</c:formatCode>
                <c:ptCount val="5"/>
                <c:pt idx="0">
                  <c:v>1</c:v>
                </c:pt>
                <c:pt idx="1">
                  <c:v>0.84862385321100897</c:v>
                </c:pt>
                <c:pt idx="2">
                  <c:v>1.3394495412844001</c:v>
                </c:pt>
                <c:pt idx="3">
                  <c:v>1.2064220183486201</c:v>
                </c:pt>
                <c:pt idx="4">
                  <c:v>1.0137614678899001</c:v>
                </c:pt>
              </c:numCache>
            </c:numRef>
          </c:val>
          <c:smooth val="0"/>
          <c:extLst>
            <c:ext xmlns:c16="http://schemas.microsoft.com/office/drawing/2014/chart" uri="{C3380CC4-5D6E-409C-BE32-E72D297353CC}">
              <c16:uniqueId val="{00000005-413B-B141-95BA-281B406AE1B4}"/>
            </c:ext>
          </c:extLst>
        </c:ser>
        <c:ser>
          <c:idx val="6"/>
          <c:order val="6"/>
          <c:tx>
            <c:strRef>
              <c:f>'1_benchmark'!$W$133</c:f>
              <c:strCache>
                <c:ptCount val="1"/>
                <c:pt idx="0">
                  <c:v>Dunlopillo</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'1_benchmark'!$X$133:$AB$133</c:f>
              <c:numCache>
                <c:formatCode>0.00</c:formatCode>
                <c:ptCount val="5"/>
                <c:pt idx="0">
                  <c:v>1</c:v>
                </c:pt>
                <c:pt idx="1">
                  <c:v>0.56976744186046502</c:v>
                </c:pt>
                <c:pt idx="2">
                  <c:v>0.41860465116279</c:v>
                </c:pt>
                <c:pt idx="3">
                  <c:v>0.59302325581395299</c:v>
                </c:pt>
                <c:pt idx="4">
                  <c:v>0.75581395348837199</c:v>
                </c:pt>
              </c:numCache>
            </c:numRef>
          </c:val>
          <c:smooth val="0"/>
          <c:extLst>
            <c:ext xmlns:c16="http://schemas.microsoft.com/office/drawing/2014/chart" uri="{C3380CC4-5D6E-409C-BE32-E72D297353CC}">
              <c16:uniqueId val="{00000006-413B-B141-95BA-281B406AE1B4}"/>
            </c:ext>
          </c:extLst>
        </c:ser>
        <c:dLbls>
          <c:showLegendKey val="0"/>
          <c:showVal val="0"/>
          <c:showCatName val="0"/>
          <c:showSerName val="0"/>
          <c:showPercent val="0"/>
          <c:showBubbleSize val="0"/>
        </c:dLbls>
        <c:smooth val="0"/>
        <c:axId val="628019503"/>
        <c:axId val="627761391"/>
      </c:lineChart>
      <c:catAx>
        <c:axId val="62801950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27761391"/>
        <c:crosses val="autoZero"/>
        <c:auto val="1"/>
        <c:lblAlgn val="ctr"/>
        <c:lblOffset val="100"/>
        <c:noMultiLvlLbl val="0"/>
      </c:catAx>
      <c:valAx>
        <c:axId val="62776139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28019503"/>
        <c:crosses val="autoZero"/>
        <c:crossBetween val="between"/>
        <c:majorUnit val="1"/>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Proportion of competitor's search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manualLayout>
          <c:layoutTarget val="inner"/>
          <c:xMode val="edge"/>
          <c:yMode val="edge"/>
          <c:x val="0.12167693088368801"/>
          <c:y val="0.15839263812133164"/>
          <c:w val="0.85633506383289493"/>
          <c:h val="0.64954142343818033"/>
        </c:manualLayout>
      </c:layout>
      <c:barChart>
        <c:barDir val="col"/>
        <c:grouping val="percentStacked"/>
        <c:varyColors val="0"/>
        <c:ser>
          <c:idx val="0"/>
          <c:order val="0"/>
          <c:tx>
            <c:strRef>
              <c:f>'1_benchmark'!$W$94</c:f>
              <c:strCache>
                <c:ptCount val="1"/>
                <c:pt idx="0">
                  <c:v>Restonic</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'1_benchmark'!$X$94:$AB$94</c:f>
              <c:numCache>
                <c:formatCode>0%</c:formatCode>
                <c:ptCount val="5"/>
                <c:pt idx="0">
                  <c:v>0.23678734914689969</c:v>
                </c:pt>
                <c:pt idx="1">
                  <c:v>0.29297297297297298</c:v>
                </c:pt>
                <c:pt idx="2">
                  <c:v>0.29957942413458427</c:v>
                </c:pt>
                <c:pt idx="3">
                  <c:v>0.32992073976221931</c:v>
                </c:pt>
                <c:pt idx="4">
                  <c:v>0.3297515110812626</c:v>
                </c:pt>
              </c:numCache>
            </c:numRef>
          </c:val>
          <c:extLst>
            <c:ext xmlns:c16="http://schemas.microsoft.com/office/drawing/2014/chart" uri="{C3380CC4-5D6E-409C-BE32-E72D297353CC}">
              <c16:uniqueId val="{00000000-FDDC-1E42-B5C8-4BA0F158D9F1}"/>
            </c:ext>
          </c:extLst>
        </c:ser>
        <c:ser>
          <c:idx val="1"/>
          <c:order val="1"/>
          <c:tx>
            <c:strRef>
              <c:f>'1_benchmark'!$W$95</c:f>
              <c:strCache>
                <c:ptCount val="1"/>
                <c:pt idx="0">
                  <c:v>Cloud Nine</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'1_benchmark'!$X$95:$AB$95</c:f>
              <c:numCache>
                <c:formatCode>0%</c:formatCode>
                <c:ptCount val="5"/>
                <c:pt idx="0">
                  <c:v>0.26466916354556802</c:v>
                </c:pt>
                <c:pt idx="1">
                  <c:v>0.26774774774774773</c:v>
                </c:pt>
                <c:pt idx="2">
                  <c:v>0.22969912649627952</c:v>
                </c:pt>
                <c:pt idx="3">
                  <c:v>0.26651254953764864</c:v>
                </c:pt>
                <c:pt idx="4">
                  <c:v>0.27938213566151782</c:v>
                </c:pt>
              </c:numCache>
            </c:numRef>
          </c:val>
          <c:extLst>
            <c:ext xmlns:c16="http://schemas.microsoft.com/office/drawing/2014/chart" uri="{C3380CC4-5D6E-409C-BE32-E72D297353CC}">
              <c16:uniqueId val="{00000001-FDDC-1E42-B5C8-4BA0F158D9F1}"/>
            </c:ext>
          </c:extLst>
        </c:ser>
        <c:ser>
          <c:idx val="2"/>
          <c:order val="2"/>
          <c:tx>
            <c:strRef>
              <c:f>'1_benchmark'!$W$96</c:f>
              <c:strCache>
                <c:ptCount val="1"/>
                <c:pt idx="0">
                  <c:v>Simmons</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'1_benchmark'!$X$96:$AB$96</c:f>
              <c:numCache>
                <c:formatCode>0%</c:formatCode>
                <c:ptCount val="5"/>
                <c:pt idx="0">
                  <c:v>0.15896795672076572</c:v>
                </c:pt>
                <c:pt idx="1">
                  <c:v>0.15639639639639641</c:v>
                </c:pt>
                <c:pt idx="2">
                  <c:v>0.17502426399223553</c:v>
                </c:pt>
                <c:pt idx="3">
                  <c:v>0.12120211360634082</c:v>
                </c:pt>
                <c:pt idx="4">
                  <c:v>0.11182001343183344</c:v>
                </c:pt>
              </c:numCache>
            </c:numRef>
          </c:val>
          <c:extLst>
            <c:ext xmlns:c16="http://schemas.microsoft.com/office/drawing/2014/chart" uri="{C3380CC4-5D6E-409C-BE32-E72D297353CC}">
              <c16:uniqueId val="{00000002-FDDC-1E42-B5C8-4BA0F158D9F1}"/>
            </c:ext>
          </c:extLst>
        </c:ser>
        <c:ser>
          <c:idx val="3"/>
          <c:order val="3"/>
          <c:tx>
            <c:strRef>
              <c:f>'1_benchmark'!$W$97</c:f>
              <c:strCache>
                <c:ptCount val="1"/>
                <c:pt idx="0">
                  <c:v>Tempur</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'1_benchmark'!$X$97:$AB$97</c:f>
              <c:numCache>
                <c:formatCode>0%</c:formatCode>
                <c:ptCount val="5"/>
                <c:pt idx="0">
                  <c:v>0.11776945484810654</c:v>
                </c:pt>
                <c:pt idx="1">
                  <c:v>0.13045045045045045</c:v>
                </c:pt>
                <c:pt idx="2">
                  <c:v>0.1044969265609835</c:v>
                </c:pt>
                <c:pt idx="3">
                  <c:v>8.2892998678996035E-2</c:v>
                </c:pt>
                <c:pt idx="4">
                  <c:v>9.5030221625251848E-2</c:v>
                </c:pt>
              </c:numCache>
            </c:numRef>
          </c:val>
          <c:extLst>
            <c:ext xmlns:c16="http://schemas.microsoft.com/office/drawing/2014/chart" uri="{C3380CC4-5D6E-409C-BE32-E72D297353CC}">
              <c16:uniqueId val="{00000003-FDDC-1E42-B5C8-4BA0F158D9F1}"/>
            </c:ext>
          </c:extLst>
        </c:ser>
        <c:ser>
          <c:idx val="4"/>
          <c:order val="4"/>
          <c:tx>
            <c:strRef>
              <c:f>'1_benchmark'!$W$98</c:f>
              <c:strCache>
                <c:ptCount val="1"/>
                <c:pt idx="0">
                  <c:v>Rest Assured</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'1_benchmark'!$X$98:$AB$98</c:f>
              <c:numCache>
                <c:formatCode>0%</c:formatCode>
                <c:ptCount val="5"/>
                <c:pt idx="0">
                  <c:v>9.1552226383687055E-2</c:v>
                </c:pt>
                <c:pt idx="1">
                  <c:v>6.8108108108108106E-2</c:v>
                </c:pt>
                <c:pt idx="2">
                  <c:v>7.5380135878356513E-2</c:v>
                </c:pt>
                <c:pt idx="3">
                  <c:v>9.577278731836196E-2</c:v>
                </c:pt>
                <c:pt idx="4">
                  <c:v>8.629952988582941E-2</c:v>
                </c:pt>
              </c:numCache>
            </c:numRef>
          </c:val>
          <c:extLst>
            <c:ext xmlns:c16="http://schemas.microsoft.com/office/drawing/2014/chart" uri="{C3380CC4-5D6E-409C-BE32-E72D297353CC}">
              <c16:uniqueId val="{00000004-FDDC-1E42-B5C8-4BA0F158D9F1}"/>
            </c:ext>
          </c:extLst>
        </c:ser>
        <c:ser>
          <c:idx val="5"/>
          <c:order val="5"/>
          <c:tx>
            <c:strRef>
              <c:f>'1_benchmark'!$W$99</c:f>
              <c:strCache>
                <c:ptCount val="1"/>
                <c:pt idx="0">
                  <c:v>Serta</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'1_benchmark'!$X$99:$AB$99</c:f>
              <c:numCache>
                <c:formatCode>0%</c:formatCode>
                <c:ptCount val="5"/>
                <c:pt idx="0">
                  <c:v>9.0719933416562634E-2</c:v>
                </c:pt>
                <c:pt idx="1">
                  <c:v>6.6666666666666666E-2</c:v>
                </c:pt>
                <c:pt idx="2">
                  <c:v>9.4467809770300878E-2</c:v>
                </c:pt>
                <c:pt idx="3">
                  <c:v>8.6856010568031702E-2</c:v>
                </c:pt>
                <c:pt idx="4">
                  <c:v>7.4210879785090667E-2</c:v>
                </c:pt>
              </c:numCache>
            </c:numRef>
          </c:val>
          <c:extLst>
            <c:ext xmlns:c16="http://schemas.microsoft.com/office/drawing/2014/chart" uri="{C3380CC4-5D6E-409C-BE32-E72D297353CC}">
              <c16:uniqueId val="{00000005-FDDC-1E42-B5C8-4BA0F158D9F1}"/>
            </c:ext>
          </c:extLst>
        </c:ser>
        <c:ser>
          <c:idx val="6"/>
          <c:order val="6"/>
          <c:tx>
            <c:strRef>
              <c:f>'1_benchmark'!$W$100</c:f>
              <c:strCache>
                <c:ptCount val="1"/>
                <c:pt idx="0">
                  <c:v>Dunlopillo</c:v>
                </c:pt>
              </c:strCache>
            </c:strRef>
          </c:tx>
          <c:spPr>
            <a:solidFill>
              <a:srgbClr val="F06347"/>
            </a:solidFill>
            <a:ln w="25400">
              <a:noFill/>
            </a:ln>
            <a:effectLst/>
          </c:spPr>
          <c:invertIfNegative val="0"/>
          <c:dLbls>
            <c:dLbl>
              <c:idx val="0"/>
              <c:layout>
                <c:manualLayout>
                  <c:x val="-2.543539753023657E-17"/>
                  <c:y val="-2.2970302473666448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DDC-1E42-B5C8-4BA0F158D9F1}"/>
                </c:ext>
              </c:extLst>
            </c:dLbl>
            <c:dLbl>
              <c:idx val="1"/>
              <c:layout>
                <c:manualLayout>
                  <c:x val="-5.087079506047314E-17"/>
                  <c:y val="-3.2158423463133023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DDC-1E42-B5C8-4BA0F158D9F1}"/>
                </c:ext>
              </c:extLst>
            </c:dLbl>
            <c:dLbl>
              <c:idx val="2"/>
              <c:layout>
                <c:manualLayout>
                  <c:x val="0"/>
                  <c:y val="-2.2970302473666469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DDC-1E42-B5C8-4BA0F158D9F1}"/>
                </c:ext>
              </c:extLst>
            </c:dLbl>
            <c:dLbl>
              <c:idx val="3"/>
              <c:layout>
                <c:manualLayout>
                  <c:x val="-1.0174159012094628E-16"/>
                  <c:y val="-2.7564362968399758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DDC-1E42-B5C8-4BA0F158D9F1}"/>
                </c:ext>
              </c:extLst>
            </c:dLbl>
            <c:dLbl>
              <c:idx val="4"/>
              <c:layout>
                <c:manualLayout>
                  <c:x val="-2.0348318024189256E-16"/>
                  <c:y val="-1.8376241978933158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FDDC-1E42-B5C8-4BA0F158D9F1}"/>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'1_benchmark'!$X$100:$AB$100</c:f>
              <c:numCache>
                <c:formatCode>0%</c:formatCode>
                <c:ptCount val="5"/>
                <c:pt idx="0">
                  <c:v>3.5788597586350397E-2</c:v>
                </c:pt>
                <c:pt idx="1">
                  <c:v>1.7657657657657658E-2</c:v>
                </c:pt>
                <c:pt idx="2">
                  <c:v>1.1646716273050793E-2</c:v>
                </c:pt>
                <c:pt idx="3">
                  <c:v>1.6842800528401584E-2</c:v>
                </c:pt>
                <c:pt idx="4">
                  <c:v>2.1826729348556079E-2</c:v>
                </c:pt>
              </c:numCache>
            </c:numRef>
          </c:val>
          <c:extLst>
            <c:ext xmlns:c16="http://schemas.microsoft.com/office/drawing/2014/chart" uri="{C3380CC4-5D6E-409C-BE32-E72D297353CC}">
              <c16:uniqueId val="{0000000B-FDDC-1E42-B5C8-4BA0F158D9F1}"/>
            </c:ext>
          </c:extLst>
        </c:ser>
        <c:dLbls>
          <c:dLblPos val="ctr"/>
          <c:showLegendKey val="0"/>
          <c:showVal val="1"/>
          <c:showCatName val="0"/>
          <c:showSerName val="0"/>
          <c:showPercent val="0"/>
          <c:showBubbleSize val="0"/>
        </c:dLbls>
        <c:gapWidth val="150"/>
        <c:overlap val="100"/>
        <c:axId val="475267711"/>
        <c:axId val="475269359"/>
      </c:barChart>
      <c:catAx>
        <c:axId val="475267711"/>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75269359"/>
        <c:crosses val="autoZero"/>
        <c:auto val="1"/>
        <c:lblAlgn val="ctr"/>
        <c:lblOffset val="100"/>
        <c:noMultiLvlLbl val="0"/>
      </c:catAx>
      <c:valAx>
        <c:axId val="475269359"/>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Proportion of inteerest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75267711"/>
        <c:crosses val="autoZero"/>
        <c:crossBetween val="between"/>
        <c:majorUnit val="0.25"/>
      </c:valAx>
      <c:spPr>
        <a:noFill/>
        <a:ln>
          <a:noFill/>
        </a:ln>
        <a:effectLst/>
      </c:spPr>
    </c:plotArea>
    <c:legend>
      <c:legendPos val="b"/>
      <c:layout>
        <c:manualLayout>
          <c:xMode val="edge"/>
          <c:yMode val="edge"/>
          <c:x val="0.21627335891098148"/>
          <c:y val="0.8900460407460058"/>
          <c:w val="0.63941402674194736"/>
          <c:h val="0.10995395925399416"/>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81215-86DD-E24D-9F63-0B0C8088623A}" type="datetimeFigureOut">
              <a:rPr lang="en-US" smtClean="0"/>
              <a:t>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9E861-08AB-5745-B19E-7F6835E2D51B}" type="slidenum">
              <a:rPr lang="en-US" smtClean="0"/>
              <a:t>‹#›</a:t>
            </a:fld>
            <a:endParaRPr lang="en-US"/>
          </a:p>
        </p:txBody>
      </p:sp>
    </p:spTree>
    <p:extLst>
      <p:ext uri="{BB962C8B-B14F-4D97-AF65-F5344CB8AC3E}">
        <p14:creationId xmlns:p14="http://schemas.microsoft.com/office/powerpoint/2010/main" val="189785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www.statista.com</a:t>
            </a:r>
            <a:r>
              <a:rPr lang="en-US" dirty="0"/>
              <a:t>/statistics/484933/internet-user-reach-south-</a:t>
            </a:r>
            <a:r>
              <a:rPr lang="en-US" dirty="0" err="1"/>
              <a:t>africa</a:t>
            </a:r>
            <a:r>
              <a:rPr lang="en-US" dirty="0"/>
              <a:t>/</a:t>
            </a:r>
            <a:endParaRPr lang="en-Z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chemeClr val="tx1"/>
                </a:solidFill>
                <a:effectLst/>
                <a:latin typeface="+mn-lt"/>
                <a:ea typeface="+mn-ea"/>
                <a:cs typeface="+mn-cs"/>
              </a:rPr>
              <a:t>60.73/53.92 = 1.1262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chemeClr val="tx1"/>
                </a:solidFill>
                <a:effectLst/>
                <a:latin typeface="+mn-lt"/>
                <a:ea typeface="+mn-ea"/>
                <a:cs typeface="+mn-cs"/>
              </a:rPr>
              <a:t>1.36^(1/4) = 1.07999</a:t>
            </a:r>
          </a:p>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a:t>
            </a:fld>
            <a:endParaRPr lang="en-US"/>
          </a:p>
        </p:txBody>
      </p:sp>
    </p:spTree>
    <p:extLst>
      <p:ext uri="{BB962C8B-B14F-4D97-AF65-F5344CB8AC3E}">
        <p14:creationId xmlns:p14="http://schemas.microsoft.com/office/powerpoint/2010/main" val="171292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Online interest has increased YoY</a:t>
            </a:r>
          </a:p>
          <a:p>
            <a:pPr marL="171450" indent="-171450">
              <a:buFontTx/>
              <a:buChar char="-"/>
            </a:pPr>
            <a:r>
              <a:rPr lang="en-US" dirty="0"/>
              <a:t>Gauteng, KZN, Western cape and eastern cape make up make up 90% of search behavior while Northern cape’s contribution is negligible (and therefore excluded)</a:t>
            </a:r>
          </a:p>
          <a:p>
            <a:pPr marL="171450" indent="-171450">
              <a:buFontTx/>
              <a:buChar char="-"/>
            </a:pPr>
            <a:endParaRPr lang="en-US" dirty="0"/>
          </a:p>
          <a:p>
            <a:pPr marL="171450" indent="-171450">
              <a:buFontTx/>
              <a:buChar char="-"/>
            </a:pPr>
            <a:endParaRPr lang="en-US" dirty="0"/>
          </a:p>
          <a:p>
            <a:pPr marL="0" lvl="0" indent="0">
              <a:buFontTx/>
              <a:buNone/>
            </a:pPr>
            <a:r>
              <a:rPr lang="en-US" dirty="0"/>
              <a:t>Purpose</a:t>
            </a:r>
          </a:p>
          <a:p>
            <a:pPr marL="171450" lvl="0" indent="-171450">
              <a:buFontTx/>
              <a:buChar char="-"/>
            </a:pPr>
            <a:r>
              <a:rPr lang="en-US" dirty="0"/>
              <a:t>Set the scene for growth, but who is growing</a:t>
            </a:r>
          </a:p>
          <a:p>
            <a:pPr marL="171450" lvl="0" indent="-171450">
              <a:buFontTx/>
              <a:buChar char="-"/>
            </a:pPr>
            <a:r>
              <a:rPr lang="en-US" dirty="0"/>
              <a:t>Set the scene for our focus on major province and their order</a:t>
            </a:r>
          </a:p>
          <a:p>
            <a:pPr marL="171450" indent="-171450">
              <a:buFontTx/>
              <a:buChar char="-"/>
            </a:pPr>
            <a:endParaRPr lang="en-US"/>
          </a:p>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19</a:t>
            </a:fld>
            <a:endParaRPr lang="en-US"/>
          </a:p>
        </p:txBody>
      </p:sp>
    </p:spTree>
    <p:extLst>
      <p:ext uri="{BB962C8B-B14F-4D97-AF65-F5344CB8AC3E}">
        <p14:creationId xmlns:p14="http://schemas.microsoft.com/office/powerpoint/2010/main" val="2918441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20</a:t>
            </a:fld>
            <a:endParaRPr lang="en-US"/>
          </a:p>
        </p:txBody>
      </p:sp>
    </p:spTree>
    <p:extLst>
      <p:ext uri="{BB962C8B-B14F-4D97-AF65-F5344CB8AC3E}">
        <p14:creationId xmlns:p14="http://schemas.microsoft.com/office/powerpoint/2010/main" val="3427585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21</a:t>
            </a:fld>
            <a:endParaRPr lang="en-US"/>
          </a:p>
        </p:txBody>
      </p:sp>
    </p:spTree>
    <p:extLst>
      <p:ext uri="{BB962C8B-B14F-4D97-AF65-F5344CB8AC3E}">
        <p14:creationId xmlns:p14="http://schemas.microsoft.com/office/powerpoint/2010/main" val="10430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22</a:t>
            </a:fld>
            <a:endParaRPr lang="en-US"/>
          </a:p>
        </p:txBody>
      </p:sp>
    </p:spTree>
    <p:extLst>
      <p:ext uri="{BB962C8B-B14F-4D97-AF65-F5344CB8AC3E}">
        <p14:creationId xmlns:p14="http://schemas.microsoft.com/office/powerpoint/2010/main" val="2947075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24</a:t>
            </a:fld>
            <a:endParaRPr lang="en-US"/>
          </a:p>
        </p:txBody>
      </p:sp>
    </p:spTree>
    <p:extLst>
      <p:ext uri="{BB962C8B-B14F-4D97-AF65-F5344CB8AC3E}">
        <p14:creationId xmlns:p14="http://schemas.microsoft.com/office/powerpoint/2010/main" val="3152202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26</a:t>
            </a:fld>
            <a:endParaRPr lang="en-US"/>
          </a:p>
        </p:txBody>
      </p:sp>
    </p:spTree>
    <p:extLst>
      <p:ext uri="{BB962C8B-B14F-4D97-AF65-F5344CB8AC3E}">
        <p14:creationId xmlns:p14="http://schemas.microsoft.com/office/powerpoint/2010/main" val="1051707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27</a:t>
            </a:fld>
            <a:endParaRPr lang="en-US"/>
          </a:p>
        </p:txBody>
      </p:sp>
    </p:spTree>
    <p:extLst>
      <p:ext uri="{BB962C8B-B14F-4D97-AF65-F5344CB8AC3E}">
        <p14:creationId xmlns:p14="http://schemas.microsoft.com/office/powerpoint/2010/main" val="2045393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29</a:t>
            </a:fld>
            <a:endParaRPr lang="en-US"/>
          </a:p>
        </p:txBody>
      </p:sp>
    </p:spTree>
    <p:extLst>
      <p:ext uri="{BB962C8B-B14F-4D97-AF65-F5344CB8AC3E}">
        <p14:creationId xmlns:p14="http://schemas.microsoft.com/office/powerpoint/2010/main" val="1705983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30</a:t>
            </a:fld>
            <a:endParaRPr lang="en-US"/>
          </a:p>
        </p:txBody>
      </p:sp>
    </p:spTree>
    <p:extLst>
      <p:ext uri="{BB962C8B-B14F-4D97-AF65-F5344CB8AC3E}">
        <p14:creationId xmlns:p14="http://schemas.microsoft.com/office/powerpoint/2010/main" val="2431456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31</a:t>
            </a:fld>
            <a:endParaRPr lang="en-US"/>
          </a:p>
        </p:txBody>
      </p:sp>
    </p:spTree>
    <p:extLst>
      <p:ext uri="{BB962C8B-B14F-4D97-AF65-F5344CB8AC3E}">
        <p14:creationId xmlns:p14="http://schemas.microsoft.com/office/powerpoint/2010/main" val="3400598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Online interest has increased YoY</a:t>
            </a:r>
          </a:p>
          <a:p>
            <a:pPr marL="171450" indent="-171450">
              <a:buFontTx/>
              <a:buChar char="-"/>
            </a:pPr>
            <a:r>
              <a:rPr lang="en-US" dirty="0"/>
              <a:t>Gauteng, KZN, Western cape and eastern cape make up make up 90% of search behavior while Northern cape’s contribution is negligible (and therefore excluded)</a:t>
            </a:r>
          </a:p>
        </p:txBody>
      </p:sp>
      <p:sp>
        <p:nvSpPr>
          <p:cNvPr id="4" name="Slide Number Placeholder 3"/>
          <p:cNvSpPr>
            <a:spLocks noGrp="1"/>
          </p:cNvSpPr>
          <p:nvPr>
            <p:ph type="sldNum" sz="quarter" idx="5"/>
          </p:nvPr>
        </p:nvSpPr>
        <p:spPr/>
        <p:txBody>
          <a:bodyPr/>
          <a:lstStyle/>
          <a:p>
            <a:fld id="{0139E861-08AB-5745-B19E-7F6835E2D51B}" type="slidenum">
              <a:rPr lang="en-US" smtClean="0"/>
              <a:t>8</a:t>
            </a:fld>
            <a:endParaRPr lang="en-US"/>
          </a:p>
        </p:txBody>
      </p:sp>
    </p:spTree>
    <p:extLst>
      <p:ext uri="{BB962C8B-B14F-4D97-AF65-F5344CB8AC3E}">
        <p14:creationId xmlns:p14="http://schemas.microsoft.com/office/powerpoint/2010/main" val="354242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32</a:t>
            </a:fld>
            <a:endParaRPr lang="en-US"/>
          </a:p>
        </p:txBody>
      </p:sp>
    </p:spTree>
    <p:extLst>
      <p:ext uri="{BB962C8B-B14F-4D97-AF65-F5344CB8AC3E}">
        <p14:creationId xmlns:p14="http://schemas.microsoft.com/office/powerpoint/2010/main" val="935115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139E861-08AB-5745-B19E-7F6835E2D51B}" type="slidenum">
              <a:rPr lang="en-US" smtClean="0"/>
              <a:t>33</a:t>
            </a:fld>
            <a:endParaRPr lang="en-US"/>
          </a:p>
        </p:txBody>
      </p:sp>
    </p:spTree>
    <p:extLst>
      <p:ext uri="{BB962C8B-B14F-4D97-AF65-F5344CB8AC3E}">
        <p14:creationId xmlns:p14="http://schemas.microsoft.com/office/powerpoint/2010/main" val="3712954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Online interest has increased YoY</a:t>
            </a:r>
          </a:p>
          <a:p>
            <a:pPr marL="171450" indent="-171450">
              <a:buFontTx/>
              <a:buChar char="-"/>
            </a:pPr>
            <a:r>
              <a:rPr lang="en-US" dirty="0"/>
              <a:t>Gauteng, KZN, Western cape and eastern cape make up make up 90% of search behavior while Northern cape’s contribution is negligible (and therefore excluded)</a:t>
            </a:r>
          </a:p>
          <a:p>
            <a:pPr marL="171450" indent="-171450">
              <a:buFontTx/>
              <a:buChar char="-"/>
            </a:pPr>
            <a:endParaRPr lang="en-US" dirty="0"/>
          </a:p>
          <a:p>
            <a:pPr marL="171450" indent="-171450">
              <a:buFontTx/>
              <a:buChar char="-"/>
            </a:pPr>
            <a:endParaRPr lang="en-US" dirty="0"/>
          </a:p>
          <a:p>
            <a:pPr marL="0" lvl="0" indent="0">
              <a:buFontTx/>
              <a:buNone/>
            </a:pPr>
            <a:r>
              <a:rPr lang="en-US" dirty="0"/>
              <a:t>Purpose</a:t>
            </a:r>
          </a:p>
          <a:p>
            <a:pPr marL="171450" lvl="0" indent="-171450">
              <a:buFontTx/>
              <a:buChar char="-"/>
            </a:pPr>
            <a:r>
              <a:rPr lang="en-US" dirty="0"/>
              <a:t>Set the scene for growth, but who is growing</a:t>
            </a:r>
          </a:p>
          <a:p>
            <a:pPr marL="171450" lvl="0" indent="-171450">
              <a:buFontTx/>
              <a:buChar char="-"/>
            </a:pPr>
            <a:r>
              <a:rPr lang="en-US" dirty="0"/>
              <a:t>Set the scene for our focus on major province and their order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38</a:t>
            </a:fld>
            <a:endParaRPr lang="en-US"/>
          </a:p>
        </p:txBody>
      </p:sp>
    </p:spTree>
    <p:extLst>
      <p:ext uri="{BB962C8B-B14F-4D97-AF65-F5344CB8AC3E}">
        <p14:creationId xmlns:p14="http://schemas.microsoft.com/office/powerpoint/2010/main" val="2398251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Key insights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Of all the provinces, Mpumalanga has increased interest the largest having almost tripled (xx%) over the past 5 years</a:t>
            </a:r>
          </a:p>
          <a:p>
            <a:pPr marL="171450" indent="-171450">
              <a:buFontTx/>
              <a:buChar char="-"/>
            </a:pPr>
            <a:r>
              <a:rPr lang="en-US" dirty="0"/>
              <a:t>Of the top 4 provinces, KZN has experiences the largest growth, having over doubled in interest</a:t>
            </a:r>
          </a:p>
          <a:p>
            <a:pPr marL="171450" indent="-171450">
              <a:buFontTx/>
              <a:buChar char="-"/>
            </a:pPr>
            <a:r>
              <a:rPr lang="en-US" dirty="0"/>
              <a:t>The eastern cape has experience a decline in overall interest levels over the past 5 years</a:t>
            </a:r>
          </a:p>
          <a:p>
            <a:pPr marL="171450" indent="-171450">
              <a:buFontTx/>
              <a:buChar char="-"/>
            </a:pPr>
            <a:r>
              <a:rPr lang="en-US" dirty="0"/>
              <a:t>The remaining provinces have experienced modest growth of between XX% and YY% over the 5 year period</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39</a:t>
            </a:fld>
            <a:endParaRPr lang="en-US"/>
          </a:p>
        </p:txBody>
      </p:sp>
    </p:spTree>
    <p:extLst>
      <p:ext uri="{BB962C8B-B14F-4D97-AF65-F5344CB8AC3E}">
        <p14:creationId xmlns:p14="http://schemas.microsoft.com/office/powerpoint/2010/main" val="3841336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Key insights (index)</a:t>
            </a:r>
          </a:p>
          <a:p>
            <a:pPr marL="0" indent="0">
              <a:buFontTx/>
              <a:buNone/>
            </a:pPr>
            <a:r>
              <a:rPr lang="en-US" dirty="0"/>
              <a:t>-  Overall interest, seen previously, can be decomposed into Bravo and Rest of market</a:t>
            </a:r>
          </a:p>
          <a:p>
            <a:pPr marL="171450" indent="-171450">
              <a:buFontTx/>
              <a:buChar char="-"/>
            </a:pPr>
            <a:r>
              <a:rPr lang="en-US" dirty="0"/>
              <a:t>Bravo has had consistent growth in search interest from 2017, increase 60% over this period</a:t>
            </a:r>
          </a:p>
          <a:p>
            <a:pPr marL="171450" indent="-171450">
              <a:buFontTx/>
              <a:buChar char="-"/>
            </a:pPr>
            <a:r>
              <a:rPr lang="en-US" dirty="0"/>
              <a:t>Bravo had higher growth than the rest of the market since 2019</a:t>
            </a:r>
          </a:p>
          <a:p>
            <a:pPr marL="171450" indent="-171450">
              <a:buFontTx/>
              <a:buChar char="-"/>
            </a:pPr>
            <a:r>
              <a:rPr lang="en-US" dirty="0"/>
              <a:t>Rest of market has experienced an overall decrease in past 2 years</a:t>
            </a:r>
          </a:p>
          <a:p>
            <a:pPr marL="171450" indent="-171450">
              <a:buFontTx/>
              <a:buChar char="-"/>
            </a:pPr>
            <a:r>
              <a:rPr lang="en-US" dirty="0"/>
              <a:t>However, Bravo’s strong growth offset rest of market decline which resulted in interest growing over  the past 2 years (see overall market above)</a:t>
            </a:r>
          </a:p>
          <a:p>
            <a:pPr marL="171450" indent="-171450">
              <a:buFontTx/>
              <a:buChar char="-"/>
            </a:pPr>
            <a:endParaRPr lang="en-US" dirty="0"/>
          </a:p>
          <a:p>
            <a:pPr marL="0" indent="0">
              <a:buFontTx/>
              <a:buNone/>
            </a:pPr>
            <a:r>
              <a:rPr lang="en-US" dirty="0"/>
              <a:t>Key insights (market share)</a:t>
            </a:r>
          </a:p>
          <a:p>
            <a:pPr marL="171450" indent="-171450">
              <a:buFontTx/>
              <a:buChar char="-"/>
            </a:pPr>
            <a:r>
              <a:rPr lang="en-US" dirty="0"/>
              <a:t>Bravo lost market share in 2018 due to competitor search interest growth exceeding bravo’s</a:t>
            </a:r>
          </a:p>
          <a:p>
            <a:pPr marL="171450" indent="-171450">
              <a:buFontTx/>
              <a:buChar char="-"/>
            </a:pPr>
            <a:r>
              <a:rPr lang="en-US" dirty="0"/>
              <a:t>Thereafter, Bravo increased their market share for 3 consecutive years</a:t>
            </a:r>
          </a:p>
          <a:p>
            <a:pPr marL="171450" indent="-171450">
              <a:buFontTx/>
              <a:buChar char="-"/>
            </a:pPr>
            <a:r>
              <a:rPr lang="en-US" dirty="0"/>
              <a:t>Overall, this translates to a 17% growth in search market share since 2017, which is driven primarily but 2020 (11.2%) and 2021 (5.3%)</a:t>
            </a:r>
          </a:p>
        </p:txBody>
      </p:sp>
      <p:sp>
        <p:nvSpPr>
          <p:cNvPr id="4" name="Slide Number Placeholder 3"/>
          <p:cNvSpPr>
            <a:spLocks noGrp="1"/>
          </p:cNvSpPr>
          <p:nvPr>
            <p:ph type="sldNum" sz="quarter" idx="5"/>
          </p:nvPr>
        </p:nvSpPr>
        <p:spPr/>
        <p:txBody>
          <a:bodyPr/>
          <a:lstStyle/>
          <a:p>
            <a:fld id="{0139E861-08AB-5745-B19E-7F6835E2D51B}" type="slidenum">
              <a:rPr lang="en-US" smtClean="0"/>
              <a:t>40</a:t>
            </a:fld>
            <a:endParaRPr lang="en-US"/>
          </a:p>
        </p:txBody>
      </p:sp>
    </p:spTree>
    <p:extLst>
      <p:ext uri="{BB962C8B-B14F-4D97-AF65-F5344CB8AC3E}">
        <p14:creationId xmlns:p14="http://schemas.microsoft.com/office/powerpoint/2010/main" val="1921637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Bravo’s search interest growth over the past 5 years has exceeded rest of market across the 4 most popular provinces (between 1.3x and 2.7x more growth)</a:t>
            </a:r>
          </a:p>
          <a:p>
            <a:pPr marL="171450" indent="-171450">
              <a:buFontTx/>
              <a:buChar char="-"/>
            </a:pPr>
            <a:r>
              <a:rPr lang="en-US" dirty="0"/>
              <a:t>In particular, over the past year and reflecting the overall national trend, Bravo increased search interest within each province while Rest of market decline within each province.</a:t>
            </a:r>
          </a:p>
          <a:p>
            <a:pPr marL="171450" indent="-171450">
              <a:buFontTx/>
              <a:buChar char="-"/>
            </a:pPr>
            <a:r>
              <a:rPr lang="en-US" dirty="0" err="1"/>
              <a:t>Bravos’s</a:t>
            </a:r>
            <a:r>
              <a:rPr lang="en-US" dirty="0"/>
              <a:t> search interest growth exhibits stable YoY growth across the majority of years</a:t>
            </a:r>
          </a:p>
        </p:txBody>
      </p:sp>
      <p:sp>
        <p:nvSpPr>
          <p:cNvPr id="4" name="Slide Number Placeholder 3"/>
          <p:cNvSpPr>
            <a:spLocks noGrp="1"/>
          </p:cNvSpPr>
          <p:nvPr>
            <p:ph type="sldNum" sz="quarter" idx="5"/>
          </p:nvPr>
        </p:nvSpPr>
        <p:spPr/>
        <p:txBody>
          <a:bodyPr/>
          <a:lstStyle/>
          <a:p>
            <a:fld id="{0139E861-08AB-5745-B19E-7F6835E2D51B}" type="slidenum">
              <a:rPr lang="en-US" smtClean="0"/>
              <a:t>41</a:t>
            </a:fld>
            <a:endParaRPr lang="en-US"/>
          </a:p>
        </p:txBody>
      </p:sp>
    </p:spTree>
    <p:extLst>
      <p:ext uri="{BB962C8B-B14F-4D97-AF65-F5344CB8AC3E}">
        <p14:creationId xmlns:p14="http://schemas.microsoft.com/office/powerpoint/2010/main" val="1083281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43</a:t>
            </a:fld>
            <a:endParaRPr lang="en-US"/>
          </a:p>
        </p:txBody>
      </p:sp>
    </p:spTree>
    <p:extLst>
      <p:ext uri="{BB962C8B-B14F-4D97-AF65-F5344CB8AC3E}">
        <p14:creationId xmlns:p14="http://schemas.microsoft.com/office/powerpoint/2010/main" val="37658686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44</a:t>
            </a:fld>
            <a:endParaRPr lang="en-US"/>
          </a:p>
        </p:txBody>
      </p:sp>
    </p:spTree>
    <p:extLst>
      <p:ext uri="{BB962C8B-B14F-4D97-AF65-F5344CB8AC3E}">
        <p14:creationId xmlns:p14="http://schemas.microsoft.com/office/powerpoint/2010/main" val="410096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Sealy is the only brand which has increased YoY throughout the 5 year period</a:t>
            </a:r>
          </a:p>
          <a:p>
            <a:pPr marL="171450" indent="-171450">
              <a:buFontTx/>
              <a:buChar char="-"/>
            </a:pPr>
            <a:r>
              <a:rPr lang="en-US" dirty="0"/>
              <a:t>Over the 5-year period, Sealy experienced the largest growth (67%) exceeded only by </a:t>
            </a:r>
            <a:r>
              <a:rPr lang="en-US" dirty="0" err="1"/>
              <a:t>Restonic’s</a:t>
            </a:r>
            <a:r>
              <a:rPr lang="en-US" dirty="0"/>
              <a:t> growth (+73%)</a:t>
            </a:r>
          </a:p>
          <a:p>
            <a:pPr marL="171450" indent="-171450">
              <a:buFontTx/>
              <a:buChar char="-"/>
            </a:pPr>
            <a:r>
              <a:rPr lang="en-US" dirty="0"/>
              <a:t>However, Sealy was able to maintain it’s strong upward trend where as </a:t>
            </a:r>
            <a:r>
              <a:rPr lang="en-US" dirty="0" err="1"/>
              <a:t>Restonic</a:t>
            </a:r>
            <a:r>
              <a:rPr lang="en-US" dirty="0"/>
              <a:t> has been relatively flat over the past 3 years</a:t>
            </a:r>
          </a:p>
          <a:p>
            <a:pPr marL="171450" indent="-171450">
              <a:buFontTx/>
              <a:buChar char="-"/>
            </a:pPr>
            <a:r>
              <a:rPr lang="en-US" dirty="0"/>
              <a:t>Over the period, </a:t>
            </a:r>
            <a:r>
              <a:rPr lang="en-US" dirty="0" err="1"/>
              <a:t>Restonic</a:t>
            </a:r>
            <a:r>
              <a:rPr lang="en-US" dirty="0"/>
              <a:t> moved from the 3</a:t>
            </a:r>
            <a:r>
              <a:rPr lang="en-US" baseline="30000" dirty="0"/>
              <a:t>rd</a:t>
            </a:r>
            <a:r>
              <a:rPr lang="en-US" dirty="0"/>
              <a:t> most popular brand to the second most popular brand by displacing Cloud nine who experienced more modest growth (+31%)</a:t>
            </a:r>
          </a:p>
          <a:p>
            <a:pPr marL="171450" indent="-171450">
              <a:buFontTx/>
              <a:buChar char="-"/>
            </a:pPr>
            <a:r>
              <a:rPr lang="en-US" dirty="0"/>
              <a:t>Simmons although experiencing growth in earlier years has ended that 5-year period with reduced interest after two year’s of significantly decline interest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45</a:t>
            </a:fld>
            <a:endParaRPr lang="en-US"/>
          </a:p>
        </p:txBody>
      </p:sp>
    </p:spTree>
    <p:extLst>
      <p:ext uri="{BB962C8B-B14F-4D97-AF65-F5344CB8AC3E}">
        <p14:creationId xmlns:p14="http://schemas.microsoft.com/office/powerpoint/2010/main" val="3568156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Excluding searches for Sealy Posturepedic, the Sealy brand experienced strong growth (+85%) over the past 5 years. </a:t>
            </a:r>
          </a:p>
          <a:p>
            <a:pPr marL="171450" indent="-171450">
              <a:buFontTx/>
              <a:buChar char="-"/>
            </a:pPr>
            <a:r>
              <a:rPr lang="en-US" dirty="0"/>
              <a:t>In contrast, popularity for Sealy Posturepedic has been less stable. In particular, interest dropped (-32%) in 2018 before making a modest recovery in 2020 (+15%) and even stronger recovery in 2021 (+60%) to reach an 5 year high in interest</a:t>
            </a:r>
          </a:p>
        </p:txBody>
      </p:sp>
      <p:sp>
        <p:nvSpPr>
          <p:cNvPr id="4" name="Slide Number Placeholder 3"/>
          <p:cNvSpPr>
            <a:spLocks noGrp="1"/>
          </p:cNvSpPr>
          <p:nvPr>
            <p:ph type="sldNum" sz="quarter" idx="5"/>
          </p:nvPr>
        </p:nvSpPr>
        <p:spPr/>
        <p:txBody>
          <a:bodyPr/>
          <a:lstStyle/>
          <a:p>
            <a:fld id="{0139E861-08AB-5745-B19E-7F6835E2D51B}" type="slidenum">
              <a:rPr lang="en-US" smtClean="0"/>
              <a:t>46</a:t>
            </a:fld>
            <a:endParaRPr lang="en-US"/>
          </a:p>
        </p:txBody>
      </p:sp>
    </p:spTree>
    <p:extLst>
      <p:ext uri="{BB962C8B-B14F-4D97-AF65-F5344CB8AC3E}">
        <p14:creationId xmlns:p14="http://schemas.microsoft.com/office/powerpoint/2010/main" val="2203130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10</a:t>
            </a:fld>
            <a:endParaRPr lang="en-US"/>
          </a:p>
        </p:txBody>
      </p:sp>
    </p:spTree>
    <p:extLst>
      <p:ext uri="{BB962C8B-B14F-4D97-AF65-F5344CB8AC3E}">
        <p14:creationId xmlns:p14="http://schemas.microsoft.com/office/powerpoint/2010/main" val="2574079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Sealy has steadily increased it’s market share by 5.3% p.a. from 26% in 2017 to 32% in 2021</a:t>
            </a:r>
          </a:p>
          <a:p>
            <a:pPr marL="171450" indent="-171450">
              <a:buFontTx/>
              <a:buChar char="-"/>
            </a:pPr>
            <a:r>
              <a:rPr lang="en-US" dirty="0"/>
              <a:t>Sealy’s largest competitor is </a:t>
            </a:r>
            <a:r>
              <a:rPr lang="en-US" dirty="0" err="1"/>
              <a:t>Restonic</a:t>
            </a:r>
            <a:r>
              <a:rPr lang="en-US" dirty="0"/>
              <a:t>. Their market share has increased by 7.45% p.a. since 2017. However, in recent year’s they have not increased their market share</a:t>
            </a:r>
          </a:p>
          <a:p>
            <a:pPr marL="171450" indent="-171450">
              <a:buFontTx/>
              <a:buChar char="-"/>
            </a:pPr>
            <a:r>
              <a:rPr lang="en-US" dirty="0"/>
              <a:t>Could nine’s market share has </a:t>
            </a:r>
            <a:r>
              <a:rPr lang="en-US" dirty="0" err="1"/>
              <a:t>flucataed</a:t>
            </a:r>
            <a:r>
              <a:rPr lang="en-US" dirty="0"/>
              <a:t> around 17% over the past 5 years with insignificant growth over the period</a:t>
            </a:r>
          </a:p>
          <a:p>
            <a:pPr marL="171450" indent="-171450">
              <a:buFontTx/>
              <a:buChar char="-"/>
            </a:pPr>
            <a:r>
              <a:rPr lang="en-US" dirty="0"/>
              <a:t>The remaining 2 brands in the top 5, Simmons and </a:t>
            </a:r>
            <a:r>
              <a:rPr lang="en-US" dirty="0" err="1"/>
              <a:t>Tempur</a:t>
            </a:r>
            <a:r>
              <a:rPr lang="en-US" dirty="0"/>
              <a:t>, have experience a downwards trend since 2017 losing 30% and 25% of their search interest respectively</a:t>
            </a:r>
          </a:p>
          <a:p>
            <a:pPr marL="171450" indent="-171450">
              <a:buFontTx/>
              <a:buChar char="-"/>
            </a:pPr>
            <a:r>
              <a:rPr lang="en-US" dirty="0"/>
              <a:t>Together, Bravo’s remaining 3 brands, </a:t>
            </a:r>
            <a:r>
              <a:rPr lang="en-US" dirty="0" err="1"/>
              <a:t>Edblo</a:t>
            </a:r>
            <a:r>
              <a:rPr lang="en-US" dirty="0"/>
              <a:t>, Slumberland and King </a:t>
            </a:r>
            <a:r>
              <a:rPr lang="en-US" dirty="0" err="1"/>
              <a:t>Koil</a:t>
            </a:r>
            <a:r>
              <a:rPr lang="en-US" dirty="0"/>
              <a:t> have had interest remain flat around 9%</a:t>
            </a:r>
          </a:p>
          <a:p>
            <a:pPr marL="171450" indent="-171450">
              <a:buFontTx/>
              <a:buChar char="-"/>
            </a:pPr>
            <a:r>
              <a:rPr lang="en-US" dirty="0"/>
              <a:t>The remaining brands in the market make up ~11% of search interest market share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47</a:t>
            </a:fld>
            <a:endParaRPr lang="en-US"/>
          </a:p>
        </p:txBody>
      </p:sp>
    </p:spTree>
    <p:extLst>
      <p:ext uri="{BB962C8B-B14F-4D97-AF65-F5344CB8AC3E}">
        <p14:creationId xmlns:p14="http://schemas.microsoft.com/office/powerpoint/2010/main" val="3585473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49</a:t>
            </a:fld>
            <a:endParaRPr lang="en-US"/>
          </a:p>
        </p:txBody>
      </p:sp>
    </p:spTree>
    <p:extLst>
      <p:ext uri="{BB962C8B-B14F-4D97-AF65-F5344CB8AC3E}">
        <p14:creationId xmlns:p14="http://schemas.microsoft.com/office/powerpoint/2010/main" val="1904727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As a proportion of total interest in Bravo brands, Sealy’s interest has grown and was it’s highest in 2018 (78.2%) followed by 2021 (77.3%)</a:t>
            </a:r>
          </a:p>
          <a:p>
            <a:pPr marL="171450" indent="-171450">
              <a:buFontTx/>
              <a:buChar char="-"/>
            </a:pPr>
            <a:r>
              <a:rPr lang="en-US" dirty="0"/>
              <a:t>However, Bravo’s second most popular brand </a:t>
            </a:r>
            <a:r>
              <a:rPr lang="en-US" dirty="0" err="1"/>
              <a:t>Edblo</a:t>
            </a:r>
            <a:r>
              <a:rPr lang="en-US" dirty="0"/>
              <a:t> has lost interest and hit a 5 year low in 2021 (9.99%)</a:t>
            </a:r>
          </a:p>
          <a:p>
            <a:pPr marL="171450" indent="-171450">
              <a:buFontTx/>
              <a:buChar char="-"/>
            </a:pPr>
            <a:r>
              <a:rPr lang="en-US" dirty="0"/>
              <a:t>Interest in Bravo’s smaller brands has fluctuated overtime, with Slumberland hitting a peak interest in 2021 (8%) whereas King </a:t>
            </a:r>
            <a:r>
              <a:rPr lang="en-US" dirty="0" err="1"/>
              <a:t>Koil’s</a:t>
            </a:r>
            <a:r>
              <a:rPr lang="en-US" dirty="0"/>
              <a:t> share was it’s lowest in 2021</a:t>
            </a:r>
          </a:p>
        </p:txBody>
      </p:sp>
      <p:sp>
        <p:nvSpPr>
          <p:cNvPr id="4" name="Slide Number Placeholder 3"/>
          <p:cNvSpPr>
            <a:spLocks noGrp="1"/>
          </p:cNvSpPr>
          <p:nvPr>
            <p:ph type="sldNum" sz="quarter" idx="5"/>
          </p:nvPr>
        </p:nvSpPr>
        <p:spPr/>
        <p:txBody>
          <a:bodyPr/>
          <a:lstStyle/>
          <a:p>
            <a:fld id="{0139E861-08AB-5745-B19E-7F6835E2D51B}" type="slidenum">
              <a:rPr lang="en-US" smtClean="0"/>
              <a:t>52</a:t>
            </a:fld>
            <a:endParaRPr lang="en-US"/>
          </a:p>
        </p:txBody>
      </p:sp>
    </p:spTree>
    <p:extLst>
      <p:ext uri="{BB962C8B-B14F-4D97-AF65-F5344CB8AC3E}">
        <p14:creationId xmlns:p14="http://schemas.microsoft.com/office/powerpoint/2010/main" val="4287633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Online interest has increased YoY</a:t>
            </a:r>
          </a:p>
          <a:p>
            <a:pPr marL="171450" indent="-171450">
              <a:buFontTx/>
              <a:buChar char="-"/>
            </a:pPr>
            <a:r>
              <a:rPr lang="en-US" dirty="0"/>
              <a:t>Gauteng, KZN, Western cape and eastern cape make up make up 90% of search behavior while Northern cape’s contribution is negligible (and therefore excluded)</a:t>
            </a:r>
          </a:p>
          <a:p>
            <a:pPr marL="171450" indent="-171450">
              <a:buFontTx/>
              <a:buChar char="-"/>
            </a:pPr>
            <a:endParaRPr lang="en-US" dirty="0"/>
          </a:p>
          <a:p>
            <a:pPr marL="171450" indent="-171450">
              <a:buFontTx/>
              <a:buChar char="-"/>
            </a:pPr>
            <a:endParaRPr lang="en-US" dirty="0"/>
          </a:p>
          <a:p>
            <a:pPr marL="0" lvl="0" indent="0">
              <a:buFontTx/>
              <a:buNone/>
            </a:pPr>
            <a:r>
              <a:rPr lang="en-US" dirty="0"/>
              <a:t>Purpose</a:t>
            </a:r>
          </a:p>
          <a:p>
            <a:pPr marL="171450" lvl="0" indent="-171450">
              <a:buFontTx/>
              <a:buChar char="-"/>
            </a:pPr>
            <a:r>
              <a:rPr lang="en-US" dirty="0"/>
              <a:t>Set the scene for growth, but who is growing</a:t>
            </a:r>
          </a:p>
          <a:p>
            <a:pPr marL="171450" lvl="0" indent="-171450">
              <a:buFontTx/>
              <a:buChar char="-"/>
            </a:pPr>
            <a:r>
              <a:rPr lang="en-US" dirty="0"/>
              <a:t>Set the scene for our focus on major province and their order</a:t>
            </a:r>
          </a:p>
          <a:p>
            <a:pPr marL="171450" indent="-171450">
              <a:buFontTx/>
              <a:buChar char="-"/>
            </a:pPr>
            <a:endParaRPr lang="en-US"/>
          </a:p>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53</a:t>
            </a:fld>
            <a:endParaRPr lang="en-US"/>
          </a:p>
        </p:txBody>
      </p:sp>
    </p:spTree>
    <p:extLst>
      <p:ext uri="{BB962C8B-B14F-4D97-AF65-F5344CB8AC3E}">
        <p14:creationId xmlns:p14="http://schemas.microsoft.com/office/powerpoint/2010/main" val="2757738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12</a:t>
            </a:fld>
            <a:endParaRPr lang="en-US"/>
          </a:p>
        </p:txBody>
      </p:sp>
    </p:spTree>
    <p:extLst>
      <p:ext uri="{BB962C8B-B14F-4D97-AF65-F5344CB8AC3E}">
        <p14:creationId xmlns:p14="http://schemas.microsoft.com/office/powerpoint/2010/main" val="103878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13</a:t>
            </a:fld>
            <a:endParaRPr lang="en-US"/>
          </a:p>
        </p:txBody>
      </p:sp>
    </p:spTree>
    <p:extLst>
      <p:ext uri="{BB962C8B-B14F-4D97-AF65-F5344CB8AC3E}">
        <p14:creationId xmlns:p14="http://schemas.microsoft.com/office/powerpoint/2010/main" val="1104041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14</a:t>
            </a:fld>
            <a:endParaRPr lang="en-US"/>
          </a:p>
        </p:txBody>
      </p:sp>
    </p:spTree>
    <p:extLst>
      <p:ext uri="{BB962C8B-B14F-4D97-AF65-F5344CB8AC3E}">
        <p14:creationId xmlns:p14="http://schemas.microsoft.com/office/powerpoint/2010/main" val="4115197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15</a:t>
            </a:fld>
            <a:endParaRPr lang="en-US"/>
          </a:p>
        </p:txBody>
      </p:sp>
    </p:spTree>
    <p:extLst>
      <p:ext uri="{BB962C8B-B14F-4D97-AF65-F5344CB8AC3E}">
        <p14:creationId xmlns:p14="http://schemas.microsoft.com/office/powerpoint/2010/main" val="574736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16</a:t>
            </a:fld>
            <a:endParaRPr lang="en-US"/>
          </a:p>
        </p:txBody>
      </p:sp>
    </p:spTree>
    <p:extLst>
      <p:ext uri="{BB962C8B-B14F-4D97-AF65-F5344CB8AC3E}">
        <p14:creationId xmlns:p14="http://schemas.microsoft.com/office/powerpoint/2010/main" val="1117537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As a proportion of total interest in Bravo brands, Sealy’s interest has grown and was it’s highest in 2018 (78.2%) followed by 2021 (77.3%)</a:t>
            </a:r>
          </a:p>
          <a:p>
            <a:pPr marL="171450" indent="-171450">
              <a:buFontTx/>
              <a:buChar char="-"/>
            </a:pPr>
            <a:r>
              <a:rPr lang="en-US" dirty="0"/>
              <a:t>However, Bravo’s second most popular brand </a:t>
            </a:r>
            <a:r>
              <a:rPr lang="en-US" dirty="0" err="1"/>
              <a:t>Edblo</a:t>
            </a:r>
            <a:r>
              <a:rPr lang="en-US" dirty="0"/>
              <a:t> has lost interest and hit a 5 year low in 2021 (9.99%)</a:t>
            </a:r>
          </a:p>
          <a:p>
            <a:pPr marL="171450" indent="-171450">
              <a:buFontTx/>
              <a:buChar char="-"/>
            </a:pPr>
            <a:r>
              <a:rPr lang="en-US" dirty="0"/>
              <a:t>Interest in Bravo’s smaller brands has fluctuated overtime, with Slumberland hitting a peak interest in 2021 (8%) whereas King </a:t>
            </a:r>
            <a:r>
              <a:rPr lang="en-US" dirty="0" err="1"/>
              <a:t>Koil’s</a:t>
            </a:r>
            <a:r>
              <a:rPr lang="en-US" dirty="0"/>
              <a:t> share was it’s lowest in 202</a:t>
            </a:r>
          </a:p>
        </p:txBody>
      </p:sp>
      <p:sp>
        <p:nvSpPr>
          <p:cNvPr id="4" name="Slide Number Placeholder 3"/>
          <p:cNvSpPr>
            <a:spLocks noGrp="1"/>
          </p:cNvSpPr>
          <p:nvPr>
            <p:ph type="sldNum" sz="quarter" idx="5"/>
          </p:nvPr>
        </p:nvSpPr>
        <p:spPr/>
        <p:txBody>
          <a:bodyPr/>
          <a:lstStyle/>
          <a:p>
            <a:fld id="{0139E861-08AB-5745-B19E-7F6835E2D51B}" type="slidenum">
              <a:rPr lang="en-US" smtClean="0"/>
              <a:t>17</a:t>
            </a:fld>
            <a:endParaRPr lang="en-US"/>
          </a:p>
        </p:txBody>
      </p:sp>
    </p:spTree>
    <p:extLst>
      <p:ext uri="{BB962C8B-B14F-4D97-AF65-F5344CB8AC3E}">
        <p14:creationId xmlns:p14="http://schemas.microsoft.com/office/powerpoint/2010/main" val="125929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05BFA-2953-F54C-A06A-C8A776D264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512722C-EF2D-7848-B258-F1F39371B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5FE3354-FDED-9A47-A5B9-A5CDA125A841}"/>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7D622400-1936-C04A-8C8F-4AFA09B29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110C3-912A-F046-BD31-E60F67EF8443}"/>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161731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3C93-8E7C-5C43-93C9-332DB5F6B9E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311BF28-5F0D-3041-8532-295D4BFA699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598DD9-A0FB-6640-A1CD-48895C871E3F}"/>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322F4067-7515-BA4E-8F0E-0B9B587BD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7B25D-26CF-1C42-9417-3F043F325B98}"/>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835544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4A996B-CCD0-2347-AF97-90A558CE06D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906A2BB-37A6-4A45-B319-69B1CF2BDE4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FAD5B4-5340-5A49-BD09-32F54DEB88AC}"/>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8BA32123-0523-BC4D-9446-6EEE11E03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CC2F2-08AC-0F4C-94AC-F8BCE88649D7}"/>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264320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CAC2-20A9-5348-A08C-504CEB48F8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4DD8DA-19A7-684A-A4ED-A93DE028685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188A1C-5ED1-6043-8776-DAF9A3E3DF96}"/>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8D0E121F-D42C-7648-88D2-D15580CA2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DCEC3-13CF-2B4A-A6AB-751B1AF39949}"/>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154811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7796-2E65-C94D-A3FB-8397444E700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77B28B0-F48C-0B42-ADDF-1D7F9A700B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2C6A589-0C3B-F742-9F05-0F0ECC984CA6}"/>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2A11524C-67A1-0F44-8507-4487BFA70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5FB45-0020-3B41-B4FC-3D5687F428EE}"/>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129980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986E-9603-3443-9AAB-BAFAF396664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9829EB-3B83-8648-BC70-CEE6A1B8B6C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13DCBF9-6480-A34F-A8D4-1A781603C7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BA6928F-401D-714C-A9DE-D2E796B18B0B}"/>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6" name="Footer Placeholder 5">
            <a:extLst>
              <a:ext uri="{FF2B5EF4-FFF2-40B4-BE49-F238E27FC236}">
                <a16:creationId xmlns:a16="http://schemas.microsoft.com/office/drawing/2014/main" id="{9782AEA5-70C1-9846-BED4-7F69A195F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8D8B1-4DE3-1A4A-8984-83A463C687AB}"/>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174815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56C9-0134-E94B-936A-01B7D168B41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D25B28B-FE35-AE42-82EE-CC5C4ABF6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2FF19A2-E22B-294C-98C6-35245987D26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4C3BD74-DD4A-DA4D-8659-01277396E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1DA54F-3FD5-C845-942D-0A028CD804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EB9E0AD-411D-DA4D-B9F2-58CFAAD298F6}"/>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8" name="Footer Placeholder 7">
            <a:extLst>
              <a:ext uri="{FF2B5EF4-FFF2-40B4-BE49-F238E27FC236}">
                <a16:creationId xmlns:a16="http://schemas.microsoft.com/office/drawing/2014/main" id="{B02367BD-A2CA-CB48-AF0A-604557FBA9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0FAC3-6DEA-9748-98FA-AC4667679680}"/>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54727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B753-1BD1-DB4D-8BE8-9E8556EE341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5662F27-D264-614B-B043-63A663C46C6D}"/>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4" name="Footer Placeholder 3">
            <a:extLst>
              <a:ext uri="{FF2B5EF4-FFF2-40B4-BE49-F238E27FC236}">
                <a16:creationId xmlns:a16="http://schemas.microsoft.com/office/drawing/2014/main" id="{43FE18AB-9413-C740-8E8A-EC8F919D9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0189D7-9E7F-5C45-BD73-EF112FCA362D}"/>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372347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6136C-923F-564B-94B0-D0DA74B311AD}"/>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3" name="Footer Placeholder 2">
            <a:extLst>
              <a:ext uri="{FF2B5EF4-FFF2-40B4-BE49-F238E27FC236}">
                <a16:creationId xmlns:a16="http://schemas.microsoft.com/office/drawing/2014/main" id="{14C8755A-9D92-7842-9F31-18CEFB9A9B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EF1F7B-97CD-F945-823F-11BE7E3C79C2}"/>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2754994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4F96-4937-0340-B4AD-25AE959033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73E344C-0F52-1641-BD07-C88E49C66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DA12830-12F9-0041-92AB-2B14F08DC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F1C87A-0EB1-4D4E-A7FC-13246D227D59}"/>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6" name="Footer Placeholder 5">
            <a:extLst>
              <a:ext uri="{FF2B5EF4-FFF2-40B4-BE49-F238E27FC236}">
                <a16:creationId xmlns:a16="http://schemas.microsoft.com/office/drawing/2014/main" id="{CB78FB47-143F-5A45-98E6-DF3311E1E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6708D-F57D-724D-9310-3A8263EEE0AA}"/>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258265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8560-5102-634C-8894-90571D5763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A06865B-73C2-EA4D-A61A-DE281E40E7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E0DC41-E81A-214D-9ED5-5D1EFE84D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C58BE0-455B-7F4D-99BF-20DE89ACEBC8}"/>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6" name="Footer Placeholder 5">
            <a:extLst>
              <a:ext uri="{FF2B5EF4-FFF2-40B4-BE49-F238E27FC236}">
                <a16:creationId xmlns:a16="http://schemas.microsoft.com/office/drawing/2014/main" id="{38CDB9DA-81B9-4C45-A444-21571D038B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0794E-B324-8847-BC17-995048C6CA9F}"/>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85057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D4F85-1D2F-B044-8228-5E1C30995B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0CD52D-F94E-B74D-88EE-9BB5DFF0E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42D435-1A67-FA40-BEE1-2E0A7E97A4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60DF1A13-9EC6-9348-B5C1-A2768DB3F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68DA9-6AC1-2942-B2D3-5110F192D8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A6CDB5-C985-4C4D-8660-89CD2A234225}" type="slidenum">
              <a:rPr lang="en-US" smtClean="0"/>
              <a:t>‹#›</a:t>
            </a:fld>
            <a:endParaRPr lang="en-US"/>
          </a:p>
        </p:txBody>
      </p:sp>
      <p:sp>
        <p:nvSpPr>
          <p:cNvPr id="8" name="TextBox 7">
            <a:extLst>
              <a:ext uri="{FF2B5EF4-FFF2-40B4-BE49-F238E27FC236}">
                <a16:creationId xmlns:a16="http://schemas.microsoft.com/office/drawing/2014/main" id="{C256F5F0-5874-2B40-9E2D-FAFFC2E60F6B}"/>
              </a:ext>
            </a:extLst>
          </p:cNvPr>
          <p:cNvSpPr txBox="1"/>
          <p:nvPr userDrawn="1">
            <p:extLst>
              <p:ext uri="{1162E1C5-73C7-4A58-AE30-91384D911F3F}">
                <p184:classification xmlns:p184="http://schemas.microsoft.com/office/powerpoint/2018/4/main" val="ftr"/>
              </p:ext>
            </p:extLst>
          </p:nvPr>
        </p:nvSpPr>
        <p:spPr>
          <a:xfrm>
            <a:off x="5325237" y="6705600"/>
            <a:ext cx="1385888" cy="152400"/>
          </a:xfrm>
          <a:prstGeom prst="rect">
            <a:avLst/>
          </a:prstGeom>
        </p:spPr>
        <p:txBody>
          <a:bodyPr horzOverflow="overflow" lIns="0" tIns="0" rIns="0" bIns="0">
            <a:spAutoFit/>
          </a:bodyPr>
          <a:lstStyle/>
          <a:p>
            <a:pPr algn="ctr"/>
            <a:r>
              <a:rPr lang="en-US" sz="1000">
                <a:solidFill>
                  <a:srgbClr val="000000"/>
                </a:solidFill>
                <a:latin typeface="Calibri" panose="020F0502020204030204" pitchFamily="34" charset="0"/>
                <a:cs typeface="Calibri" panose="020F0502020204030204" pitchFamily="34" charset="0"/>
              </a:rPr>
              <a:t>Classification: Confidential</a:t>
            </a:r>
          </a:p>
        </p:txBody>
      </p:sp>
    </p:spTree>
    <p:extLst>
      <p:ext uri="{BB962C8B-B14F-4D97-AF65-F5344CB8AC3E}">
        <p14:creationId xmlns:p14="http://schemas.microsoft.com/office/powerpoint/2010/main" val="581842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hart" Target="../charts/char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2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chart" Target="../charts/chart16.xml"/></Relationships>
</file>

<file path=ppt/slides/_rels/slide2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chart" Target="../charts/chart24.xml"/></Relationships>
</file>

<file path=ppt/slides/_rels/slide31.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chart" Target="../charts/chart26.xml"/></Relationships>
</file>

<file path=ppt/slides/_rels/slide32.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chart" Target="../charts/char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chart" Target="../charts/chart31.xml"/></Relationships>
</file>

<file path=ppt/slides/_rels/slide39.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chart" Target="../charts/chart35.xml"/></Relationships>
</file>

<file path=ppt/slides/_rels/slide41.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chart" Target="../charts/chart37.xml"/></Relationships>
</file>

<file path=ppt/slides/_rels/slide42.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chart" Target="../charts/chart43.xml"/></Relationships>
</file>

<file path=ppt/slides/_rels/slide47.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chart" Target="../charts/chart52.xml"/></Relationships>
</file>

<file path=ppt/slides/_rels/slide53.xml.rels><?xml version="1.0" encoding="UTF-8" standalone="yes"?>
<Relationships xmlns="http://schemas.openxmlformats.org/package/2006/relationships"><Relationship Id="rId3" Type="http://schemas.openxmlformats.org/officeDocument/2006/relationships/chart" Target="../charts/chart53.xml"/><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chart" Target="../charts/chart57.xml"/><Relationship Id="rId2" Type="http://schemas.openxmlformats.org/officeDocument/2006/relationships/chart" Target="../charts/chart5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AD98B-EEEA-9547-860A-8A28DB4D5F8E}"/>
              </a:ext>
            </a:extLst>
          </p:cNvPr>
          <p:cNvSpPr>
            <a:spLocks noGrp="1"/>
          </p:cNvSpPr>
          <p:nvPr>
            <p:ph type="ctrTitle"/>
          </p:nvPr>
        </p:nvSpPr>
        <p:spPr/>
        <p:txBody>
          <a:bodyPr/>
          <a:lstStyle/>
          <a:p>
            <a:r>
              <a:rPr lang="en-US" dirty="0"/>
              <a:t>Bravo’s search interest performance in South Africa</a:t>
            </a:r>
          </a:p>
        </p:txBody>
      </p:sp>
      <p:sp>
        <p:nvSpPr>
          <p:cNvPr id="3" name="Subtitle 2">
            <a:extLst>
              <a:ext uri="{FF2B5EF4-FFF2-40B4-BE49-F238E27FC236}">
                <a16:creationId xmlns:a16="http://schemas.microsoft.com/office/drawing/2014/main" id="{493F6F0A-D521-4341-B1C3-86BD030FF13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742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Content Placeholder 36">
            <a:extLst>
              <a:ext uri="{FF2B5EF4-FFF2-40B4-BE49-F238E27FC236}">
                <a16:creationId xmlns:a16="http://schemas.microsoft.com/office/drawing/2014/main" id="{02D5E7CD-D069-CC43-868B-5A6D355E91CB}"/>
              </a:ext>
            </a:extLst>
          </p:cNvPr>
          <p:cNvGraphicFramePr>
            <a:graphicFrameLocks noGrp="1"/>
          </p:cNvGraphicFramePr>
          <p:nvPr>
            <p:ph sz="half" idx="2"/>
            <p:extLst>
              <p:ext uri="{D42A27DB-BD31-4B8C-83A1-F6EECF244321}">
                <p14:modId xmlns:p14="http://schemas.microsoft.com/office/powerpoint/2010/main" val="440507936"/>
              </p:ext>
            </p:extLst>
          </p:nvPr>
        </p:nvGraphicFramePr>
        <p:xfrm>
          <a:off x="6172200" y="1423988"/>
          <a:ext cx="5181600" cy="3598862"/>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Bravo vs. rest of market search interest</a:t>
            </a:r>
            <a:br>
              <a:rPr lang="en-US" sz="2800"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544012"/>
          </a:xfrm>
          <a:prstGeom prst="rect">
            <a:avLst/>
          </a:prstGeom>
          <a:solidFill>
            <a:schemeClr val="tx1"/>
          </a:solidFill>
        </p:spPr>
        <p:txBody>
          <a:bodyPr wrap="square" rtlCol="0">
            <a:spAutoFit/>
          </a:bodyPr>
          <a:lstStyle/>
          <a:p>
            <a:pPr marL="285750" indent="-285750">
              <a:spcAft>
                <a:spcPts val="200"/>
              </a:spcAft>
              <a:buFont typeface="Arial" panose="020B0604020202020204" pitchFamily="34" charset="0"/>
              <a:buChar char="•"/>
            </a:pPr>
            <a:r>
              <a:rPr lang="en-US" sz="1300" dirty="0">
                <a:solidFill>
                  <a:schemeClr val="bg1"/>
                </a:solidFill>
              </a:rPr>
              <a:t>Bravo has consistently grown </a:t>
            </a:r>
            <a:r>
              <a:rPr lang="en-US" sz="1300" b="1" dirty="0">
                <a:solidFill>
                  <a:schemeClr val="bg1"/>
                </a:solidFill>
              </a:rPr>
              <a:t>(+12.5% p.a.) </a:t>
            </a:r>
            <a:r>
              <a:rPr lang="en-US" sz="1300" dirty="0">
                <a:solidFill>
                  <a:schemeClr val="bg1"/>
                </a:solidFill>
              </a:rPr>
              <a:t>leading to a </a:t>
            </a:r>
            <a:r>
              <a:rPr lang="en-US" sz="1300" b="1" dirty="0">
                <a:solidFill>
                  <a:schemeClr val="bg1"/>
                </a:solidFill>
              </a:rPr>
              <a:t>60%</a:t>
            </a:r>
            <a:r>
              <a:rPr lang="en-US" sz="1300" dirty="0">
                <a:solidFill>
                  <a:schemeClr val="bg1"/>
                </a:solidFill>
              </a:rPr>
              <a:t> growth in search interest over the past 5 years while the rest of the market had more modest growth </a:t>
            </a:r>
            <a:r>
              <a:rPr lang="en-US" sz="1300" b="1" dirty="0">
                <a:solidFill>
                  <a:schemeClr val="bg1"/>
                </a:solidFill>
              </a:rPr>
              <a:t>(+5.5% p.a.) </a:t>
            </a:r>
            <a:r>
              <a:rPr lang="en-US" sz="1300" dirty="0">
                <a:solidFill>
                  <a:schemeClr val="bg1"/>
                </a:solidFill>
              </a:rPr>
              <a:t>leading to an overall growth of </a:t>
            </a:r>
            <a:r>
              <a:rPr lang="en-US" sz="1300" b="1" dirty="0">
                <a:solidFill>
                  <a:schemeClr val="bg1"/>
                </a:solidFill>
              </a:rPr>
              <a:t>24%</a:t>
            </a:r>
          </a:p>
          <a:p>
            <a:pPr marL="285750" indent="-285750">
              <a:spcAft>
                <a:spcPts val="200"/>
              </a:spcAft>
              <a:buFont typeface="Arial" panose="020B0604020202020204" pitchFamily="34" charset="0"/>
              <a:buChar char="•"/>
            </a:pPr>
            <a:r>
              <a:rPr lang="en-US" sz="1300" dirty="0">
                <a:solidFill>
                  <a:schemeClr val="bg1"/>
                </a:solidFill>
              </a:rPr>
              <a:t>The primary driver of the difference was Bravo’s continued growth since 2019 while the rest of the market experienced two years of consecutive declines</a:t>
            </a:r>
          </a:p>
          <a:p>
            <a:pPr marL="285750" indent="-285750">
              <a:spcAft>
                <a:spcPts val="200"/>
              </a:spcAft>
              <a:buFont typeface="Arial" panose="020B0604020202020204" pitchFamily="34" charset="0"/>
              <a:buChar char="•"/>
            </a:pPr>
            <a:r>
              <a:rPr lang="en-US" sz="1300" dirty="0">
                <a:solidFill>
                  <a:schemeClr val="bg1"/>
                </a:solidFill>
              </a:rPr>
              <a:t>Bravo’s strong performance ensured overall national interest increased year-on-year by capturing the losses in the rest of the market</a:t>
            </a:r>
          </a:p>
        </p:txBody>
      </p: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50810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300" dirty="0">
                <a:solidFill>
                  <a:schemeClr val="bg1"/>
                </a:solidFill>
              </a:rPr>
              <a:t>Over the past 5 years Bravo increased its share of search interest </a:t>
            </a:r>
            <a:r>
              <a:rPr lang="en-US" sz="1300" b="1" dirty="0">
                <a:solidFill>
                  <a:schemeClr val="bg1"/>
                </a:solidFill>
              </a:rPr>
              <a:t>(+17%) </a:t>
            </a:r>
            <a:r>
              <a:rPr lang="en-US" sz="1300" dirty="0">
                <a:solidFill>
                  <a:schemeClr val="bg1"/>
                </a:solidFill>
              </a:rPr>
              <a:t>from </a:t>
            </a:r>
            <a:r>
              <a:rPr lang="en-US" sz="1300" b="1" dirty="0">
                <a:solidFill>
                  <a:schemeClr val="bg1"/>
                </a:solidFill>
              </a:rPr>
              <a:t>35% </a:t>
            </a:r>
            <a:r>
              <a:rPr lang="en-US" sz="1300" dirty="0">
                <a:solidFill>
                  <a:schemeClr val="bg1"/>
                </a:solidFill>
              </a:rPr>
              <a:t>in 2017 to </a:t>
            </a:r>
            <a:r>
              <a:rPr lang="en-US" sz="1300" b="1" dirty="0">
                <a:solidFill>
                  <a:schemeClr val="bg1"/>
                </a:solidFill>
              </a:rPr>
              <a:t>41% </a:t>
            </a:r>
            <a:r>
              <a:rPr lang="en-US" sz="1300" dirty="0">
                <a:solidFill>
                  <a:schemeClr val="bg1"/>
                </a:solidFill>
              </a:rPr>
              <a:t>in 2021,</a:t>
            </a:r>
          </a:p>
          <a:p>
            <a:pPr marL="285750" indent="-285750">
              <a:buFont typeface="Arial" panose="020B0604020202020204" pitchFamily="34" charset="0"/>
              <a:buChar char="•"/>
            </a:pPr>
            <a:r>
              <a:rPr lang="en-US" sz="1300" dirty="0">
                <a:solidFill>
                  <a:schemeClr val="bg1"/>
                </a:solidFill>
              </a:rPr>
              <a:t>Bravo’s gains are attributable to consistent year-on-year growth in interest</a:t>
            </a:r>
          </a:p>
          <a:p>
            <a:pPr marL="285750" indent="-285750">
              <a:buFont typeface="Arial" panose="020B0604020202020204" pitchFamily="34" charset="0"/>
              <a:buChar char="•"/>
            </a:pPr>
            <a:r>
              <a:rPr lang="en-US" sz="1300" dirty="0">
                <a:solidFill>
                  <a:schemeClr val="bg1"/>
                </a:solidFill>
              </a:rPr>
              <a:t>Bravo lost market share in 2018 due to competitor search interest growth </a:t>
            </a:r>
            <a:r>
              <a:rPr lang="en-US" sz="1300" b="1" dirty="0">
                <a:solidFill>
                  <a:schemeClr val="bg1"/>
                </a:solidFill>
              </a:rPr>
              <a:t>(+15%) </a:t>
            </a:r>
            <a:r>
              <a:rPr lang="en-US" sz="1300" dirty="0">
                <a:solidFill>
                  <a:schemeClr val="bg1"/>
                </a:solidFill>
              </a:rPr>
              <a:t>exceeding their own growth </a:t>
            </a:r>
            <a:r>
              <a:rPr lang="en-US" sz="1300" b="1" dirty="0">
                <a:solidFill>
                  <a:schemeClr val="bg1"/>
                </a:solidFill>
              </a:rPr>
              <a:t>(+11%)</a:t>
            </a:r>
          </a:p>
          <a:p>
            <a:pPr marL="285750" indent="-285750">
              <a:buFont typeface="Arial" panose="020B0604020202020204" pitchFamily="34" charset="0"/>
              <a:buChar char="•"/>
            </a:pPr>
            <a:r>
              <a:rPr lang="en-US" sz="1300" dirty="0">
                <a:solidFill>
                  <a:schemeClr val="bg1"/>
                </a:solidFill>
              </a:rPr>
              <a:t>Thereafter, Bravo increased their market share for 3 consecutive years of the</a:t>
            </a:r>
          </a:p>
          <a:p>
            <a:pPr marL="285750" indent="-285750">
              <a:buFont typeface="Arial" panose="020B0604020202020204" pitchFamily="34" charset="0"/>
              <a:buChar char="•"/>
            </a:pPr>
            <a:r>
              <a:rPr lang="en-US" sz="1400" dirty="0"/>
              <a:t>(5.3%)</a:t>
            </a:r>
          </a:p>
        </p:txBody>
      </p:sp>
      <p:graphicFrame>
        <p:nvGraphicFramePr>
          <p:cNvPr id="18" name="Content Placeholder 17">
            <a:extLst>
              <a:ext uri="{FF2B5EF4-FFF2-40B4-BE49-F238E27FC236}">
                <a16:creationId xmlns:a16="http://schemas.microsoft.com/office/drawing/2014/main" id="{7A3708A8-3EFA-0245-ABF7-66F484BA659E}"/>
              </a:ext>
            </a:extLst>
          </p:cNvPr>
          <p:cNvGraphicFramePr>
            <a:graphicFrameLocks noGrp="1"/>
          </p:cNvGraphicFramePr>
          <p:nvPr>
            <p:ph sz="half" idx="1"/>
            <p:extLst>
              <p:ext uri="{D42A27DB-BD31-4B8C-83A1-F6EECF244321}">
                <p14:modId xmlns:p14="http://schemas.microsoft.com/office/powerpoint/2010/main" val="4153771645"/>
              </p:ext>
            </p:extLst>
          </p:nvPr>
        </p:nvGraphicFramePr>
        <p:xfrm>
          <a:off x="838200" y="1423988"/>
          <a:ext cx="5181600" cy="3598862"/>
        </p:xfrm>
        <a:graphic>
          <a:graphicData uri="http://schemas.openxmlformats.org/drawingml/2006/chart">
            <c:chart xmlns:c="http://schemas.openxmlformats.org/drawingml/2006/chart" xmlns:r="http://schemas.openxmlformats.org/officeDocument/2006/relationships" r:id="rId4"/>
          </a:graphicData>
        </a:graphic>
      </p:graphicFrame>
      <p:grpSp>
        <p:nvGrpSpPr>
          <p:cNvPr id="23" name="Group 22">
            <a:extLst>
              <a:ext uri="{FF2B5EF4-FFF2-40B4-BE49-F238E27FC236}">
                <a16:creationId xmlns:a16="http://schemas.microsoft.com/office/drawing/2014/main" id="{5F075481-A143-ED43-8BE0-D07966019567}"/>
              </a:ext>
            </a:extLst>
          </p:cNvPr>
          <p:cNvGrpSpPr/>
          <p:nvPr/>
        </p:nvGrpSpPr>
        <p:grpSpPr>
          <a:xfrm>
            <a:off x="7880500" y="2153848"/>
            <a:ext cx="609600" cy="411480"/>
            <a:chOff x="0" y="18836"/>
            <a:chExt cx="609600" cy="419174"/>
          </a:xfrm>
        </p:grpSpPr>
        <p:sp>
          <p:nvSpPr>
            <p:cNvPr id="33" name="Teardrop 32">
              <a:extLst>
                <a:ext uri="{FF2B5EF4-FFF2-40B4-BE49-F238E27FC236}">
                  <a16:creationId xmlns:a16="http://schemas.microsoft.com/office/drawing/2014/main" id="{E3B222E7-02AF-964B-8A68-B37688BF3718}"/>
                </a:ext>
              </a:extLst>
            </p:cNvPr>
            <p:cNvSpPr>
              <a:spLocks noChangeAspect="1"/>
            </p:cNvSpPr>
            <p:nvPr/>
          </p:nvSpPr>
          <p:spPr>
            <a:xfrm rot="8100000">
              <a:off x="94795" y="18836"/>
              <a:ext cx="419626" cy="419174"/>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4" name="TextBox 74">
              <a:extLst>
                <a:ext uri="{FF2B5EF4-FFF2-40B4-BE49-F238E27FC236}">
                  <a16:creationId xmlns:a16="http://schemas.microsoft.com/office/drawing/2014/main" id="{BD80B165-3BAF-494B-BAF8-3B1CD3042F8E}"/>
                </a:ext>
              </a:extLst>
            </p:cNvPr>
            <p:cNvSpPr txBox="1"/>
            <p:nvPr/>
          </p:nvSpPr>
          <p:spPr>
            <a:xfrm>
              <a:off x="0" y="85803"/>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C09CD1E7-82DD-0B44-9AAA-F8AE05E3E502}" type="TxLink">
                <a:rPr lang="en-US" sz="1000" b="0" i="0" u="none" strike="noStrike">
                  <a:solidFill>
                    <a:srgbClr val="000000"/>
                  </a:solidFill>
                  <a:latin typeface="Calibri"/>
                  <a:cs typeface="Calibri"/>
                </a:rPr>
                <a:pPr algn="ctr"/>
                <a:t>-2.3%</a:t>
              </a:fld>
              <a:endParaRPr lang="en-GB" sz="900"/>
            </a:p>
          </p:txBody>
        </p:sp>
      </p:grpSp>
      <p:grpSp>
        <p:nvGrpSpPr>
          <p:cNvPr id="24" name="Group 23">
            <a:extLst>
              <a:ext uri="{FF2B5EF4-FFF2-40B4-BE49-F238E27FC236}">
                <a16:creationId xmlns:a16="http://schemas.microsoft.com/office/drawing/2014/main" id="{BFEB8050-ED12-844C-B153-8AD633EF36E7}"/>
              </a:ext>
            </a:extLst>
          </p:cNvPr>
          <p:cNvGrpSpPr/>
          <p:nvPr/>
        </p:nvGrpSpPr>
        <p:grpSpPr>
          <a:xfrm>
            <a:off x="9609604" y="1902740"/>
            <a:ext cx="609600" cy="411480"/>
            <a:chOff x="1422400" y="0"/>
            <a:chExt cx="609600" cy="419174"/>
          </a:xfrm>
        </p:grpSpPr>
        <p:sp>
          <p:nvSpPr>
            <p:cNvPr id="31" name="Teardrop 30">
              <a:extLst>
                <a:ext uri="{FF2B5EF4-FFF2-40B4-BE49-F238E27FC236}">
                  <a16:creationId xmlns:a16="http://schemas.microsoft.com/office/drawing/2014/main" id="{C19C49DF-85B1-6543-8D73-72AE0FF73005}"/>
                </a:ext>
              </a:extLst>
            </p:cNvPr>
            <p:cNvSpPr>
              <a:spLocks noChangeAspect="1"/>
            </p:cNvSpPr>
            <p:nvPr/>
          </p:nvSpPr>
          <p:spPr>
            <a:xfrm rot="8100000">
              <a:off x="1517195" y="0"/>
              <a:ext cx="419626" cy="419174"/>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2" name="TextBox 77">
              <a:extLst>
                <a:ext uri="{FF2B5EF4-FFF2-40B4-BE49-F238E27FC236}">
                  <a16:creationId xmlns:a16="http://schemas.microsoft.com/office/drawing/2014/main" id="{447EF231-8C13-B642-8E1B-653661BA872C}"/>
                </a:ext>
              </a:extLst>
            </p:cNvPr>
            <p:cNvSpPr txBox="1"/>
            <p:nvPr/>
          </p:nvSpPr>
          <p:spPr>
            <a:xfrm>
              <a:off x="1422400" y="6696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+11.2%</a:t>
              </a:r>
              <a:endParaRPr lang="en-GB" sz="900"/>
            </a:p>
          </p:txBody>
        </p:sp>
      </p:grpSp>
      <p:grpSp>
        <p:nvGrpSpPr>
          <p:cNvPr id="25" name="Group 24">
            <a:extLst>
              <a:ext uri="{FF2B5EF4-FFF2-40B4-BE49-F238E27FC236}">
                <a16:creationId xmlns:a16="http://schemas.microsoft.com/office/drawing/2014/main" id="{1BC9463F-6FB0-E241-8661-B2974EBC79F9}"/>
              </a:ext>
            </a:extLst>
          </p:cNvPr>
          <p:cNvGrpSpPr/>
          <p:nvPr/>
        </p:nvGrpSpPr>
        <p:grpSpPr>
          <a:xfrm>
            <a:off x="8750324" y="2106856"/>
            <a:ext cx="609600" cy="411480"/>
            <a:chOff x="668676" y="31108"/>
            <a:chExt cx="609600" cy="419174"/>
          </a:xfrm>
        </p:grpSpPr>
        <p:sp>
          <p:nvSpPr>
            <p:cNvPr id="29" name="Teardrop 28">
              <a:extLst>
                <a:ext uri="{FF2B5EF4-FFF2-40B4-BE49-F238E27FC236}">
                  <a16:creationId xmlns:a16="http://schemas.microsoft.com/office/drawing/2014/main" id="{408788D2-ABE7-134F-A14C-684552C49463}"/>
                </a:ext>
              </a:extLst>
            </p:cNvPr>
            <p:cNvSpPr>
              <a:spLocks noChangeAspect="1"/>
            </p:cNvSpPr>
            <p:nvPr/>
          </p:nvSpPr>
          <p:spPr>
            <a:xfrm rot="8100000">
              <a:off x="763471" y="31108"/>
              <a:ext cx="419626" cy="419174"/>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0" name="TextBox 80">
              <a:extLst>
                <a:ext uri="{FF2B5EF4-FFF2-40B4-BE49-F238E27FC236}">
                  <a16:creationId xmlns:a16="http://schemas.microsoft.com/office/drawing/2014/main" id="{896ED9F8-4941-3F41-8E8E-383631E61AF4}"/>
                </a:ext>
              </a:extLst>
            </p:cNvPr>
            <p:cNvSpPr txBox="1"/>
            <p:nvPr/>
          </p:nvSpPr>
          <p:spPr>
            <a:xfrm>
              <a:off x="668676" y="98075"/>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+2.6%</a:t>
              </a:r>
              <a:endParaRPr lang="en-GB" sz="900"/>
            </a:p>
          </p:txBody>
        </p:sp>
      </p:grpSp>
      <p:grpSp>
        <p:nvGrpSpPr>
          <p:cNvPr id="38" name="Group 37">
            <a:extLst>
              <a:ext uri="{FF2B5EF4-FFF2-40B4-BE49-F238E27FC236}">
                <a16:creationId xmlns:a16="http://schemas.microsoft.com/office/drawing/2014/main" id="{FF707081-24EC-2348-BC12-2559FB7C7471}"/>
              </a:ext>
            </a:extLst>
          </p:cNvPr>
          <p:cNvGrpSpPr/>
          <p:nvPr/>
        </p:nvGrpSpPr>
        <p:grpSpPr>
          <a:xfrm>
            <a:off x="10476126" y="1814639"/>
            <a:ext cx="609600" cy="411480"/>
            <a:chOff x="0" y="0"/>
            <a:chExt cx="609600" cy="419174"/>
          </a:xfrm>
        </p:grpSpPr>
        <p:sp>
          <p:nvSpPr>
            <p:cNvPr id="39" name="Teardrop 38">
              <a:extLst>
                <a:ext uri="{FF2B5EF4-FFF2-40B4-BE49-F238E27FC236}">
                  <a16:creationId xmlns:a16="http://schemas.microsoft.com/office/drawing/2014/main" id="{685B2328-5F21-3E46-8DEE-ACB1C8ACB525}"/>
                </a:ext>
              </a:extLst>
            </p:cNvPr>
            <p:cNvSpPr>
              <a:spLocks noChangeAspect="1"/>
            </p:cNvSpPr>
            <p:nvPr/>
          </p:nvSpPr>
          <p:spPr>
            <a:xfrm rot="8100000">
              <a:off x="94795" y="0"/>
              <a:ext cx="419626" cy="419174"/>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0" name="TextBox 83">
              <a:extLst>
                <a:ext uri="{FF2B5EF4-FFF2-40B4-BE49-F238E27FC236}">
                  <a16:creationId xmlns:a16="http://schemas.microsoft.com/office/drawing/2014/main" id="{318D1221-25FC-CA4E-B7B5-B92CCE39A86D}"/>
                </a:ext>
              </a:extLst>
            </p:cNvPr>
            <p:cNvSpPr txBox="1"/>
            <p:nvPr/>
          </p:nvSpPr>
          <p:spPr>
            <a:xfrm>
              <a:off x="0" y="6696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+5.3%</a:t>
              </a:r>
              <a:endParaRPr lang="en-GB" sz="900"/>
            </a:p>
          </p:txBody>
        </p:sp>
      </p:grpSp>
      <p:grpSp>
        <p:nvGrpSpPr>
          <p:cNvPr id="41" name="Group 40">
            <a:extLst>
              <a:ext uri="{FF2B5EF4-FFF2-40B4-BE49-F238E27FC236}">
                <a16:creationId xmlns:a16="http://schemas.microsoft.com/office/drawing/2014/main" id="{F52DFB95-5A52-8747-8DE1-EF6E06BFCDE5}"/>
              </a:ext>
            </a:extLst>
          </p:cNvPr>
          <p:cNvGrpSpPr/>
          <p:nvPr/>
        </p:nvGrpSpPr>
        <p:grpSpPr>
          <a:xfrm>
            <a:off x="2300146" y="2328936"/>
            <a:ext cx="637712" cy="370637"/>
            <a:chOff x="0" y="0"/>
            <a:chExt cx="609600" cy="364752"/>
          </a:xfrm>
        </p:grpSpPr>
        <p:sp>
          <p:nvSpPr>
            <p:cNvPr id="63" name="Teardrop 62">
              <a:extLst>
                <a:ext uri="{FF2B5EF4-FFF2-40B4-BE49-F238E27FC236}">
                  <a16:creationId xmlns:a16="http://schemas.microsoft.com/office/drawing/2014/main" id="{E03F57AB-9ABC-3944-A804-73290B697F40}"/>
                </a:ext>
              </a:extLst>
            </p:cNvPr>
            <p:cNvSpPr>
              <a:spLocks noChangeAspect="1"/>
            </p:cNvSpPr>
            <p:nvPr/>
          </p:nvSpPr>
          <p:spPr>
            <a:xfrm rot="8100000">
              <a:off x="117499" y="0"/>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4" name="TextBox 86">
              <a:extLst>
                <a:ext uri="{FF2B5EF4-FFF2-40B4-BE49-F238E27FC236}">
                  <a16:creationId xmlns:a16="http://schemas.microsoft.com/office/drawing/2014/main" id="{94E28689-5963-CF4C-88C6-EFB673D6077D}"/>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dirty="0">
                  <a:solidFill>
                    <a:srgbClr val="000000"/>
                  </a:solidFill>
                  <a:latin typeface="Calibri"/>
                  <a:cs typeface="Calibri"/>
                </a:rPr>
                <a:t>+15%</a:t>
              </a:r>
              <a:endParaRPr lang="en-GB" sz="600" dirty="0"/>
            </a:p>
          </p:txBody>
        </p:sp>
      </p:grpSp>
      <p:grpSp>
        <p:nvGrpSpPr>
          <p:cNvPr id="42" name="Group 41">
            <a:extLst>
              <a:ext uri="{FF2B5EF4-FFF2-40B4-BE49-F238E27FC236}">
                <a16:creationId xmlns:a16="http://schemas.microsoft.com/office/drawing/2014/main" id="{4FDE3167-DD0B-CB4A-97AB-F6341F0737BE}"/>
              </a:ext>
            </a:extLst>
          </p:cNvPr>
          <p:cNvGrpSpPr/>
          <p:nvPr/>
        </p:nvGrpSpPr>
        <p:grpSpPr>
          <a:xfrm>
            <a:off x="2699003" y="2384774"/>
            <a:ext cx="637712" cy="370637"/>
            <a:chOff x="510606" y="22143"/>
            <a:chExt cx="609600" cy="364752"/>
          </a:xfrm>
        </p:grpSpPr>
        <p:sp>
          <p:nvSpPr>
            <p:cNvPr id="61" name="Teardrop 60">
              <a:extLst>
                <a:ext uri="{FF2B5EF4-FFF2-40B4-BE49-F238E27FC236}">
                  <a16:creationId xmlns:a16="http://schemas.microsoft.com/office/drawing/2014/main" id="{D21D4E80-E428-3045-90B9-49458FEB67E5}"/>
                </a:ext>
              </a:extLst>
            </p:cNvPr>
            <p:cNvSpPr>
              <a:spLocks noChangeAspect="1"/>
            </p:cNvSpPr>
            <p:nvPr/>
          </p:nvSpPr>
          <p:spPr>
            <a:xfrm rot="8100000">
              <a:off x="628105" y="22143"/>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2" name="TextBox 89">
              <a:extLst>
                <a:ext uri="{FF2B5EF4-FFF2-40B4-BE49-F238E27FC236}">
                  <a16:creationId xmlns:a16="http://schemas.microsoft.com/office/drawing/2014/main" id="{E969A306-1188-7241-9AE9-5B73F442C793}"/>
                </a:ext>
              </a:extLst>
            </p:cNvPr>
            <p:cNvSpPr txBox="1"/>
            <p:nvPr/>
          </p:nvSpPr>
          <p:spPr>
            <a:xfrm>
              <a:off x="510606" y="33083"/>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+11%</a:t>
              </a:r>
              <a:endParaRPr lang="en-GB" sz="600"/>
            </a:p>
          </p:txBody>
        </p:sp>
      </p:grpSp>
      <p:grpSp>
        <p:nvGrpSpPr>
          <p:cNvPr id="43" name="Group 42">
            <a:extLst>
              <a:ext uri="{FF2B5EF4-FFF2-40B4-BE49-F238E27FC236}">
                <a16:creationId xmlns:a16="http://schemas.microsoft.com/office/drawing/2014/main" id="{0617E20D-7158-A34B-A404-35866EB8452E}"/>
              </a:ext>
            </a:extLst>
          </p:cNvPr>
          <p:cNvGrpSpPr/>
          <p:nvPr/>
        </p:nvGrpSpPr>
        <p:grpSpPr>
          <a:xfrm>
            <a:off x="3170499" y="2149120"/>
            <a:ext cx="637712" cy="370637"/>
            <a:chOff x="1379417" y="22577"/>
            <a:chExt cx="609600" cy="364752"/>
          </a:xfrm>
        </p:grpSpPr>
        <p:sp>
          <p:nvSpPr>
            <p:cNvPr id="59" name="Teardrop 58">
              <a:extLst>
                <a:ext uri="{FF2B5EF4-FFF2-40B4-BE49-F238E27FC236}">
                  <a16:creationId xmlns:a16="http://schemas.microsoft.com/office/drawing/2014/main" id="{9E7C74E6-D6FF-4445-937A-69F6399F2C38}"/>
                </a:ext>
              </a:extLst>
            </p:cNvPr>
            <p:cNvSpPr>
              <a:spLocks noChangeAspect="1"/>
            </p:cNvSpPr>
            <p:nvPr/>
          </p:nvSpPr>
          <p:spPr>
            <a:xfrm rot="8100000">
              <a:off x="1496916" y="22577"/>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0" name="TextBox 92">
              <a:extLst>
                <a:ext uri="{FF2B5EF4-FFF2-40B4-BE49-F238E27FC236}">
                  <a16:creationId xmlns:a16="http://schemas.microsoft.com/office/drawing/2014/main" id="{4571A3F7-91CE-A24E-B33C-A88CE2229178}"/>
                </a:ext>
              </a:extLst>
            </p:cNvPr>
            <p:cNvSpPr txBox="1"/>
            <p:nvPr/>
          </p:nvSpPr>
          <p:spPr>
            <a:xfrm>
              <a:off x="1379417" y="3351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dirty="0">
                  <a:solidFill>
                    <a:srgbClr val="000000"/>
                  </a:solidFill>
                  <a:latin typeface="Calibri"/>
                  <a:cs typeface="Calibri"/>
                </a:rPr>
                <a:t>+11%</a:t>
              </a:r>
              <a:endParaRPr lang="en-GB" sz="600" dirty="0"/>
            </a:p>
          </p:txBody>
        </p:sp>
      </p:grpSp>
      <p:grpSp>
        <p:nvGrpSpPr>
          <p:cNvPr id="44" name="Group 43">
            <a:extLst>
              <a:ext uri="{FF2B5EF4-FFF2-40B4-BE49-F238E27FC236}">
                <a16:creationId xmlns:a16="http://schemas.microsoft.com/office/drawing/2014/main" id="{EB112378-4752-B84E-B5D2-56965830FC95}"/>
              </a:ext>
            </a:extLst>
          </p:cNvPr>
          <p:cNvGrpSpPr/>
          <p:nvPr/>
        </p:nvGrpSpPr>
        <p:grpSpPr>
          <a:xfrm>
            <a:off x="3580222" y="2138521"/>
            <a:ext cx="637712" cy="370637"/>
            <a:chOff x="1911731" y="12156"/>
            <a:chExt cx="609600" cy="364752"/>
          </a:xfrm>
        </p:grpSpPr>
        <p:sp>
          <p:nvSpPr>
            <p:cNvPr id="57" name="Teardrop 56">
              <a:extLst>
                <a:ext uri="{FF2B5EF4-FFF2-40B4-BE49-F238E27FC236}">
                  <a16:creationId xmlns:a16="http://schemas.microsoft.com/office/drawing/2014/main" id="{D7AF2964-4593-F54B-ADC8-BC391050CA49}"/>
                </a:ext>
              </a:extLst>
            </p:cNvPr>
            <p:cNvSpPr>
              <a:spLocks noChangeAspect="1"/>
            </p:cNvSpPr>
            <p:nvPr/>
          </p:nvSpPr>
          <p:spPr>
            <a:xfrm rot="8100000">
              <a:off x="2029230" y="12156"/>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8" name="TextBox 95">
              <a:extLst>
                <a:ext uri="{FF2B5EF4-FFF2-40B4-BE49-F238E27FC236}">
                  <a16:creationId xmlns:a16="http://schemas.microsoft.com/office/drawing/2014/main" id="{2E63B9D5-8D30-F84E-BF59-FB6F6FE06A90}"/>
                </a:ext>
              </a:extLst>
            </p:cNvPr>
            <p:cNvSpPr txBox="1"/>
            <p:nvPr/>
          </p:nvSpPr>
          <p:spPr>
            <a:xfrm>
              <a:off x="1911731" y="23096"/>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+16%</a:t>
              </a:r>
              <a:endParaRPr lang="en-GB" sz="600"/>
            </a:p>
          </p:txBody>
        </p:sp>
      </p:grpSp>
      <p:grpSp>
        <p:nvGrpSpPr>
          <p:cNvPr id="45" name="Group 44">
            <a:extLst>
              <a:ext uri="{FF2B5EF4-FFF2-40B4-BE49-F238E27FC236}">
                <a16:creationId xmlns:a16="http://schemas.microsoft.com/office/drawing/2014/main" id="{3245710C-AE43-6943-AACC-0275FC4EA2FD}"/>
              </a:ext>
            </a:extLst>
          </p:cNvPr>
          <p:cNvGrpSpPr/>
          <p:nvPr/>
        </p:nvGrpSpPr>
        <p:grpSpPr>
          <a:xfrm>
            <a:off x="4063823" y="2179860"/>
            <a:ext cx="637712" cy="370637"/>
            <a:chOff x="2769253" y="44721"/>
            <a:chExt cx="609600" cy="364752"/>
          </a:xfrm>
        </p:grpSpPr>
        <p:sp>
          <p:nvSpPr>
            <p:cNvPr id="55" name="Teardrop 54">
              <a:extLst>
                <a:ext uri="{FF2B5EF4-FFF2-40B4-BE49-F238E27FC236}">
                  <a16:creationId xmlns:a16="http://schemas.microsoft.com/office/drawing/2014/main" id="{EC3D8417-43E5-3440-B3C9-6FB098207C6C}"/>
                </a:ext>
              </a:extLst>
            </p:cNvPr>
            <p:cNvSpPr>
              <a:spLocks noChangeAspect="1"/>
            </p:cNvSpPr>
            <p:nvPr/>
          </p:nvSpPr>
          <p:spPr>
            <a:xfrm rot="8100000">
              <a:off x="2886752" y="44721"/>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6" name="TextBox 98">
              <a:extLst>
                <a:ext uri="{FF2B5EF4-FFF2-40B4-BE49-F238E27FC236}">
                  <a16:creationId xmlns:a16="http://schemas.microsoft.com/office/drawing/2014/main" id="{29922FC6-F459-A54E-A0B9-AF0AEDAB9EC9}"/>
                </a:ext>
              </a:extLst>
            </p:cNvPr>
            <p:cNvSpPr txBox="1"/>
            <p:nvPr/>
          </p:nvSpPr>
          <p:spPr>
            <a:xfrm>
              <a:off x="2769253" y="5566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a:t>
              </a:r>
              <a:endParaRPr lang="en-GB" sz="600"/>
            </a:p>
          </p:txBody>
        </p:sp>
      </p:grpSp>
      <p:grpSp>
        <p:nvGrpSpPr>
          <p:cNvPr id="46" name="Group 45">
            <a:extLst>
              <a:ext uri="{FF2B5EF4-FFF2-40B4-BE49-F238E27FC236}">
                <a16:creationId xmlns:a16="http://schemas.microsoft.com/office/drawing/2014/main" id="{7B462338-A02C-FE47-8188-5F32006364C3}"/>
              </a:ext>
            </a:extLst>
          </p:cNvPr>
          <p:cNvGrpSpPr/>
          <p:nvPr/>
        </p:nvGrpSpPr>
        <p:grpSpPr>
          <a:xfrm>
            <a:off x="4466040" y="1860980"/>
            <a:ext cx="637712" cy="370637"/>
            <a:chOff x="3301567" y="34300"/>
            <a:chExt cx="609600" cy="364752"/>
          </a:xfrm>
        </p:grpSpPr>
        <p:sp>
          <p:nvSpPr>
            <p:cNvPr id="53" name="Teardrop 52">
              <a:extLst>
                <a:ext uri="{FF2B5EF4-FFF2-40B4-BE49-F238E27FC236}">
                  <a16:creationId xmlns:a16="http://schemas.microsoft.com/office/drawing/2014/main" id="{E895DB74-43F7-8946-B037-42515D4D14C0}"/>
                </a:ext>
              </a:extLst>
            </p:cNvPr>
            <p:cNvSpPr>
              <a:spLocks noChangeAspect="1"/>
            </p:cNvSpPr>
            <p:nvPr/>
          </p:nvSpPr>
          <p:spPr>
            <a:xfrm rot="8100000">
              <a:off x="3419066" y="34300"/>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4" name="TextBox 101">
              <a:extLst>
                <a:ext uri="{FF2B5EF4-FFF2-40B4-BE49-F238E27FC236}">
                  <a16:creationId xmlns:a16="http://schemas.microsoft.com/office/drawing/2014/main" id="{FA8C0705-8706-A743-AF35-81D3C6B0FAD0}"/>
                </a:ext>
              </a:extLst>
            </p:cNvPr>
            <p:cNvSpPr txBox="1"/>
            <p:nvPr/>
          </p:nvSpPr>
          <p:spPr>
            <a:xfrm>
              <a:off x="3301567" y="452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+16%</a:t>
              </a:r>
              <a:endParaRPr lang="en-GB" sz="600"/>
            </a:p>
          </p:txBody>
        </p:sp>
      </p:grpSp>
      <p:grpSp>
        <p:nvGrpSpPr>
          <p:cNvPr id="47" name="Group 46">
            <a:extLst>
              <a:ext uri="{FF2B5EF4-FFF2-40B4-BE49-F238E27FC236}">
                <a16:creationId xmlns:a16="http://schemas.microsoft.com/office/drawing/2014/main" id="{3AD5CA15-13F0-5542-8DE6-BAAB3AC778D0}"/>
              </a:ext>
            </a:extLst>
          </p:cNvPr>
          <p:cNvGrpSpPr/>
          <p:nvPr/>
        </p:nvGrpSpPr>
        <p:grpSpPr>
          <a:xfrm>
            <a:off x="4941409" y="2219811"/>
            <a:ext cx="637712" cy="370637"/>
            <a:chOff x="3941995" y="45155"/>
            <a:chExt cx="609600" cy="364752"/>
          </a:xfrm>
        </p:grpSpPr>
        <p:sp>
          <p:nvSpPr>
            <p:cNvPr id="51" name="Teardrop 50">
              <a:extLst>
                <a:ext uri="{FF2B5EF4-FFF2-40B4-BE49-F238E27FC236}">
                  <a16:creationId xmlns:a16="http://schemas.microsoft.com/office/drawing/2014/main" id="{73A6FA58-3F25-9944-885D-03074C750FDD}"/>
                </a:ext>
              </a:extLst>
            </p:cNvPr>
            <p:cNvSpPr>
              <a:spLocks noChangeAspect="1"/>
            </p:cNvSpPr>
            <p:nvPr/>
          </p:nvSpPr>
          <p:spPr>
            <a:xfrm rot="8100000">
              <a:off x="4059494" y="45155"/>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dirty="0"/>
            </a:p>
          </p:txBody>
        </p:sp>
        <p:sp>
          <p:nvSpPr>
            <p:cNvPr id="52" name="TextBox 104">
              <a:extLst>
                <a:ext uri="{FF2B5EF4-FFF2-40B4-BE49-F238E27FC236}">
                  <a16:creationId xmlns:a16="http://schemas.microsoft.com/office/drawing/2014/main" id="{5B2F12E8-DD29-3A4B-8B54-F6C5555EF28A}"/>
                </a:ext>
              </a:extLst>
            </p:cNvPr>
            <p:cNvSpPr txBox="1"/>
            <p:nvPr/>
          </p:nvSpPr>
          <p:spPr>
            <a:xfrm>
              <a:off x="3941995" y="56095"/>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a:t>
              </a:r>
              <a:endParaRPr lang="en-GB" sz="600"/>
            </a:p>
          </p:txBody>
        </p:sp>
      </p:grpSp>
      <p:grpSp>
        <p:nvGrpSpPr>
          <p:cNvPr id="48" name="Group 47">
            <a:extLst>
              <a:ext uri="{FF2B5EF4-FFF2-40B4-BE49-F238E27FC236}">
                <a16:creationId xmlns:a16="http://schemas.microsoft.com/office/drawing/2014/main" id="{7165727C-802F-BB45-8B71-CB8673CBAC0D}"/>
              </a:ext>
            </a:extLst>
          </p:cNvPr>
          <p:cNvGrpSpPr/>
          <p:nvPr/>
        </p:nvGrpSpPr>
        <p:grpSpPr>
          <a:xfrm>
            <a:off x="5341966" y="1722736"/>
            <a:ext cx="637712" cy="370637"/>
            <a:chOff x="4474309" y="34734"/>
            <a:chExt cx="609600" cy="364752"/>
          </a:xfrm>
        </p:grpSpPr>
        <p:sp>
          <p:nvSpPr>
            <p:cNvPr id="49" name="Teardrop 48">
              <a:extLst>
                <a:ext uri="{FF2B5EF4-FFF2-40B4-BE49-F238E27FC236}">
                  <a16:creationId xmlns:a16="http://schemas.microsoft.com/office/drawing/2014/main" id="{99900468-FE1C-CD46-BF51-41A22C092736}"/>
                </a:ext>
              </a:extLst>
            </p:cNvPr>
            <p:cNvSpPr>
              <a:spLocks noChangeAspect="1"/>
            </p:cNvSpPr>
            <p:nvPr/>
          </p:nvSpPr>
          <p:spPr>
            <a:xfrm rot="8100000">
              <a:off x="4591808" y="34734"/>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0" name="TextBox 107">
              <a:extLst>
                <a:ext uri="{FF2B5EF4-FFF2-40B4-BE49-F238E27FC236}">
                  <a16:creationId xmlns:a16="http://schemas.microsoft.com/office/drawing/2014/main" id="{31911802-69DD-7B40-8A9F-0FC46D56AFF9}"/>
                </a:ext>
              </a:extLst>
            </p:cNvPr>
            <p:cNvSpPr txBox="1"/>
            <p:nvPr/>
          </p:nvSpPr>
          <p:spPr>
            <a:xfrm>
              <a:off x="4474309" y="45674"/>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+7%</a:t>
              </a:r>
              <a:endParaRPr lang="en-GB" sz="600"/>
            </a:p>
          </p:txBody>
        </p:sp>
      </p:grpSp>
    </p:spTree>
    <p:extLst>
      <p:ext uri="{BB962C8B-B14F-4D97-AF65-F5344CB8AC3E}">
        <p14:creationId xmlns:p14="http://schemas.microsoft.com/office/powerpoint/2010/main" val="77969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Analysis by brand</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75310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94DB-15EF-734C-944A-ED401C5E0DFB}"/>
              </a:ext>
            </a:extLst>
          </p:cNvPr>
          <p:cNvSpPr>
            <a:spLocks noGrp="1"/>
          </p:cNvSpPr>
          <p:nvPr>
            <p:ph type="title"/>
          </p:nvPr>
        </p:nvSpPr>
        <p:spPr/>
        <p:txBody>
          <a:bodyPr>
            <a:normAutofit/>
          </a:bodyPr>
          <a:lstStyle/>
          <a:p>
            <a:r>
              <a:rPr lang="en-US" sz="2800" b="1" dirty="0">
                <a:solidFill>
                  <a:prstClr val="black"/>
                </a:solidFill>
              </a:rPr>
              <a:t>Brand share of search interest overview</a:t>
            </a:r>
            <a:endParaRPr lang="en-US" dirty="0"/>
          </a:p>
        </p:txBody>
      </p:sp>
      <p:sp>
        <p:nvSpPr>
          <p:cNvPr id="19" name="Rectangle 18">
            <a:extLst>
              <a:ext uri="{FF2B5EF4-FFF2-40B4-BE49-F238E27FC236}">
                <a16:creationId xmlns:a16="http://schemas.microsoft.com/office/drawing/2014/main" id="{A3CD4E34-36C8-1A44-BBA4-1D7502B8AD37}"/>
              </a:ext>
            </a:extLst>
          </p:cNvPr>
          <p:cNvSpPr/>
          <p:nvPr/>
        </p:nvSpPr>
        <p:spPr>
          <a:xfrm>
            <a:off x="838200"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Brand share of search interest</a:t>
            </a:r>
          </a:p>
        </p:txBody>
      </p:sp>
      <p:sp>
        <p:nvSpPr>
          <p:cNvPr id="20" name="Rectangle 19">
            <a:extLst>
              <a:ext uri="{FF2B5EF4-FFF2-40B4-BE49-F238E27FC236}">
                <a16:creationId xmlns:a16="http://schemas.microsoft.com/office/drawing/2014/main" id="{0D35E658-7F4B-3147-BE30-7D4ABE2AE247}"/>
              </a:ext>
            </a:extLst>
          </p:cNvPr>
          <p:cNvSpPr/>
          <p:nvPr/>
        </p:nvSpPr>
        <p:spPr>
          <a:xfrm>
            <a:off x="6557499"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Interest distribution within Bravo and Competitors</a:t>
            </a:r>
          </a:p>
        </p:txBody>
      </p:sp>
      <p:cxnSp>
        <p:nvCxnSpPr>
          <p:cNvPr id="23" name="Straight Connector 22">
            <a:extLst>
              <a:ext uri="{FF2B5EF4-FFF2-40B4-BE49-F238E27FC236}">
                <a16:creationId xmlns:a16="http://schemas.microsoft.com/office/drawing/2014/main" id="{46F41C23-5D60-8F4A-A85B-1217CA3ACBDC}"/>
              </a:ext>
            </a:extLst>
          </p:cNvPr>
          <p:cNvCxnSpPr/>
          <p:nvPr/>
        </p:nvCxnSpPr>
        <p:spPr>
          <a:xfrm>
            <a:off x="6443520" y="2013989"/>
            <a:ext cx="49259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5ECF06-364C-6E44-9146-975B39645960}"/>
              </a:ext>
            </a:extLst>
          </p:cNvPr>
          <p:cNvCxnSpPr>
            <a:cxnSpLocks/>
          </p:cNvCxnSpPr>
          <p:nvPr/>
        </p:nvCxnSpPr>
        <p:spPr>
          <a:xfrm>
            <a:off x="83820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6AA226B-69C7-B048-BFDB-10715F63897A}"/>
              </a:ext>
            </a:extLst>
          </p:cNvPr>
          <p:cNvSpPr txBox="1"/>
          <p:nvPr/>
        </p:nvSpPr>
        <p:spPr>
          <a:xfrm>
            <a:off x="838200" y="6292820"/>
            <a:ext cx="4811486" cy="400110"/>
          </a:xfrm>
          <a:prstGeom prst="rect">
            <a:avLst/>
          </a:prstGeom>
          <a:noFill/>
        </p:spPr>
        <p:txBody>
          <a:bodyPr wrap="square" rtlCol="0">
            <a:spAutoFit/>
          </a:bodyPr>
          <a:lstStyle/>
          <a:p>
            <a:r>
              <a:rPr lang="en-US" sz="1000" dirty="0" err="1">
                <a:solidFill>
                  <a:schemeClr val="tx1">
                    <a:lumMod val="50000"/>
                    <a:lumOff val="50000"/>
                  </a:schemeClr>
                </a:solidFill>
              </a:rPr>
              <a:t>Forgeron</a:t>
            </a:r>
            <a:r>
              <a:rPr lang="en-US" sz="1000" dirty="0">
                <a:solidFill>
                  <a:schemeClr val="tx1">
                    <a:lumMod val="50000"/>
                    <a:lumOff val="50000"/>
                  </a:schemeClr>
                </a:solidFill>
              </a:rPr>
              <a:t>, </a:t>
            </a:r>
            <a:r>
              <a:rPr lang="en-US" sz="1000" dirty="0" err="1">
                <a:solidFill>
                  <a:schemeClr val="tx1">
                    <a:lumMod val="50000"/>
                    <a:lumOff val="50000"/>
                  </a:schemeClr>
                </a:solidFill>
              </a:rPr>
              <a:t>Ashleighs</a:t>
            </a:r>
            <a:r>
              <a:rPr lang="en-US" sz="1000" dirty="0">
                <a:solidFill>
                  <a:schemeClr val="tx1">
                    <a:lumMod val="50000"/>
                    <a:lumOff val="50000"/>
                  </a:schemeClr>
                </a:solidFill>
              </a:rPr>
              <a:t>, Forty Winks, and Dreamland have been excluded from the analysis due to low search volumes</a:t>
            </a:r>
          </a:p>
        </p:txBody>
      </p:sp>
      <p:graphicFrame>
        <p:nvGraphicFramePr>
          <p:cNvPr id="39" name="Table 38">
            <a:extLst>
              <a:ext uri="{FF2B5EF4-FFF2-40B4-BE49-F238E27FC236}">
                <a16:creationId xmlns:a16="http://schemas.microsoft.com/office/drawing/2014/main" id="{623E4454-4668-0743-97FB-B8DD650AD38A}"/>
              </a:ext>
            </a:extLst>
          </p:cNvPr>
          <p:cNvGraphicFramePr>
            <a:graphicFrameLocks noGrp="1"/>
          </p:cNvGraphicFramePr>
          <p:nvPr>
            <p:extLst>
              <p:ext uri="{D42A27DB-BD31-4B8C-83A1-F6EECF244321}">
                <p14:modId xmlns:p14="http://schemas.microsoft.com/office/powerpoint/2010/main" val="4234009312"/>
              </p:ext>
            </p:extLst>
          </p:nvPr>
        </p:nvGraphicFramePr>
        <p:xfrm>
          <a:off x="6443520" y="2155507"/>
          <a:ext cx="5039971" cy="3959860"/>
        </p:xfrm>
        <a:graphic>
          <a:graphicData uri="http://schemas.openxmlformats.org/drawingml/2006/table">
            <a:tbl>
              <a:tblPr/>
              <a:tblGrid>
                <a:gridCol w="582204">
                  <a:extLst>
                    <a:ext uri="{9D8B030D-6E8A-4147-A177-3AD203B41FA5}">
                      <a16:colId xmlns:a16="http://schemas.microsoft.com/office/drawing/2014/main" val="960385550"/>
                    </a:ext>
                  </a:extLst>
                </a:gridCol>
                <a:gridCol w="1364268">
                  <a:extLst>
                    <a:ext uri="{9D8B030D-6E8A-4147-A177-3AD203B41FA5}">
                      <a16:colId xmlns:a16="http://schemas.microsoft.com/office/drawing/2014/main" val="114896223"/>
                    </a:ext>
                  </a:extLst>
                </a:gridCol>
                <a:gridCol w="1312130">
                  <a:extLst>
                    <a:ext uri="{9D8B030D-6E8A-4147-A177-3AD203B41FA5}">
                      <a16:colId xmlns:a16="http://schemas.microsoft.com/office/drawing/2014/main" val="2296014556"/>
                    </a:ext>
                  </a:extLst>
                </a:gridCol>
                <a:gridCol w="1781369">
                  <a:extLst>
                    <a:ext uri="{9D8B030D-6E8A-4147-A177-3AD203B41FA5}">
                      <a16:colId xmlns:a16="http://schemas.microsoft.com/office/drawing/2014/main" val="1828937188"/>
                    </a:ext>
                  </a:extLst>
                </a:gridCol>
              </a:tblGrid>
              <a:tr h="203200">
                <a:tc gridSpan="4">
                  <a:txBody>
                    <a:bodyPr/>
                    <a:lstStyle/>
                    <a:p>
                      <a:pPr algn="ctr" fontAlgn="b"/>
                      <a:r>
                        <a:rPr lang="en-ZA" sz="1400" b="0" i="0" u="none" strike="noStrike">
                          <a:solidFill>
                            <a:srgbClr val="000000"/>
                          </a:solidFill>
                          <a:effectLst/>
                          <a:latin typeface="Roboto Medium" pitchFamily="2" charset="0"/>
                        </a:rPr>
                        <a:t>Bravo</a:t>
                      </a:r>
                    </a:p>
                  </a:txBody>
                  <a:tcPr marL="9525" marR="9525" marT="9525"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06735364"/>
                  </a:ext>
                </a:extLst>
              </a:tr>
              <a:tr h="203200">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endParaRPr lang="en-ZA"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087960044"/>
                  </a:ext>
                </a:extLst>
              </a:tr>
              <a:tr h="317500">
                <a:tc>
                  <a:txBody>
                    <a:bodyPr/>
                    <a:lstStyle/>
                    <a:p>
                      <a:pPr algn="ctr" fontAlgn="b"/>
                      <a:r>
                        <a:rPr lang="en-ZA" sz="1400" b="0" i="0" u="none" strike="noStrike">
                          <a:solidFill>
                            <a:srgbClr val="000000"/>
                          </a:solidFill>
                          <a:effectLst/>
                          <a:latin typeface="Roboto Medium" pitchFamily="2" charset="0"/>
                        </a:rPr>
                        <a:t>Rank</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Brand</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Share of search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Proportion of Bravo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076575775"/>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Sealy</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78%</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652406642"/>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Edblo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264661259"/>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Slumberland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8%</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304323584"/>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King Koil</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178731844"/>
                  </a:ext>
                </a:extLst>
              </a:tr>
              <a:tr h="203200">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BCB5AC"/>
                      </a:solidFill>
                      <a:prstDash val="solid"/>
                      <a:round/>
                      <a:headEnd type="none" w="med" len="med"/>
                      <a:tailEnd type="none" w="med" len="med"/>
                    </a:lnT>
                    <a:lnB>
                      <a:noFill/>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BCB5AC"/>
                      </a:solidFill>
                      <a:prstDash val="solid"/>
                      <a:round/>
                      <a:headEnd type="none" w="med" len="med"/>
                      <a:tailEnd type="none" w="med" len="med"/>
                    </a:lnT>
                    <a:lnB>
                      <a:noFill/>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BCB5AC"/>
                      </a:solidFill>
                      <a:prstDash val="solid"/>
                      <a:round/>
                      <a:headEnd type="none" w="med" len="med"/>
                      <a:tailEnd type="none" w="med" len="med"/>
                    </a:lnT>
                    <a:lnB>
                      <a:noFill/>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BCB5AC"/>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31176755"/>
                  </a:ext>
                </a:extLst>
              </a:tr>
              <a:tr h="203200">
                <a:tc gridSpan="4">
                  <a:txBody>
                    <a:bodyPr/>
                    <a:lstStyle/>
                    <a:p>
                      <a:pPr algn="ctr" fontAlgn="b"/>
                      <a:r>
                        <a:rPr lang="en-ZA" sz="1400" b="0" i="0" u="none" strike="noStrike">
                          <a:solidFill>
                            <a:srgbClr val="000000"/>
                          </a:solidFill>
                          <a:effectLst/>
                          <a:latin typeface="Roboto Medium" pitchFamily="2" charset="0"/>
                        </a:rPr>
                        <a:t>Competitors</a:t>
                      </a:r>
                    </a:p>
                  </a:txBody>
                  <a:tcPr marL="9525" marR="9525" marT="9525"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3169686"/>
                  </a:ext>
                </a:extLst>
              </a:tr>
              <a:tr h="203200">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758141021"/>
                  </a:ext>
                </a:extLst>
              </a:tr>
              <a:tr h="317500">
                <a:tc>
                  <a:txBody>
                    <a:bodyPr/>
                    <a:lstStyle/>
                    <a:p>
                      <a:pPr algn="ctr" fontAlgn="b"/>
                      <a:r>
                        <a:rPr lang="en-ZA" sz="1400" b="0" i="0" u="none" strike="noStrike">
                          <a:solidFill>
                            <a:srgbClr val="000000"/>
                          </a:solidFill>
                          <a:effectLst/>
                          <a:latin typeface="Roboto Medium" pitchFamily="2" charset="0"/>
                        </a:rPr>
                        <a:t>Rank</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Brand</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Share of search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Proportion of competitor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817846860"/>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Restonic</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42%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496397139"/>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Cloud Nine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350573050"/>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Simmons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66767060"/>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Tempur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580513893"/>
                  </a:ext>
                </a:extLst>
              </a:tr>
              <a:tr h="203200">
                <a:tc>
                  <a:txBody>
                    <a:bodyPr/>
                    <a:lstStyle/>
                    <a:p>
                      <a:pPr algn="l" fontAlgn="ctr"/>
                      <a:r>
                        <a:rPr lang="en-ZA" sz="1200" b="0" i="0" u="none" strike="noStrike">
                          <a:solidFill>
                            <a:srgbClr val="000000"/>
                          </a:solidFill>
                          <a:effectLst/>
                          <a:latin typeface="Roboto Light" panose="02000000000000000000" pitchFamily="2" charset="0"/>
                        </a:rPr>
                        <a:t>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Rest Assured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726378626"/>
                  </a:ext>
                </a:extLst>
              </a:tr>
              <a:tr h="203200">
                <a:tc>
                  <a:txBody>
                    <a:bodyPr/>
                    <a:lstStyle/>
                    <a:p>
                      <a:pPr algn="l" fontAlgn="ctr"/>
                      <a:r>
                        <a:rPr lang="en-ZA" sz="1200" b="0" i="0" u="none" strike="noStrike">
                          <a:solidFill>
                            <a:srgbClr val="000000"/>
                          </a:solidFill>
                          <a:effectLst/>
                          <a:latin typeface="Roboto Light" panose="02000000000000000000" pitchFamily="2" charset="0"/>
                        </a:rPr>
                        <a:t>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dirty="0">
                          <a:solidFill>
                            <a:srgbClr val="000000"/>
                          </a:solidFill>
                          <a:effectLst/>
                          <a:latin typeface="Roboto Light" panose="02000000000000000000" pitchFamily="2" charset="0"/>
                        </a:rPr>
                        <a:t>Serta</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dirty="0">
                          <a:solidFill>
                            <a:srgbClr val="000000"/>
                          </a:solidFill>
                          <a:effectLst/>
                          <a:latin typeface="Roboto Light" panose="02000000000000000000" pitchFamily="2" charset="0"/>
                        </a:rPr>
                        <a:t>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4003196871"/>
                  </a:ext>
                </a:extLst>
              </a:tr>
            </a:tbl>
          </a:graphicData>
        </a:graphic>
      </p:graphicFrame>
      <p:cxnSp>
        <p:nvCxnSpPr>
          <p:cNvPr id="42" name="Straight Connector 41">
            <a:extLst>
              <a:ext uri="{FF2B5EF4-FFF2-40B4-BE49-F238E27FC236}">
                <a16:creationId xmlns:a16="http://schemas.microsoft.com/office/drawing/2014/main" id="{2790E502-DA39-5045-BC95-66D939C6EC8A}"/>
              </a:ext>
            </a:extLst>
          </p:cNvPr>
          <p:cNvCxnSpPr>
            <a:cxnSpLocks/>
          </p:cNvCxnSpPr>
          <p:nvPr/>
        </p:nvCxnSpPr>
        <p:spPr>
          <a:xfrm>
            <a:off x="6101242" y="1608666"/>
            <a:ext cx="0" cy="48842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7" name="Table 46">
            <a:extLst>
              <a:ext uri="{FF2B5EF4-FFF2-40B4-BE49-F238E27FC236}">
                <a16:creationId xmlns:a16="http://schemas.microsoft.com/office/drawing/2014/main" id="{E50C9315-329B-1540-AE72-5D81C774E6C5}"/>
              </a:ext>
            </a:extLst>
          </p:cNvPr>
          <p:cNvGraphicFramePr>
            <a:graphicFrameLocks noGrp="1"/>
          </p:cNvGraphicFramePr>
          <p:nvPr>
            <p:extLst>
              <p:ext uri="{D42A27DB-BD31-4B8C-83A1-F6EECF244321}">
                <p14:modId xmlns:p14="http://schemas.microsoft.com/office/powerpoint/2010/main" val="2545481772"/>
              </p:ext>
            </p:extLst>
          </p:nvPr>
        </p:nvGraphicFramePr>
        <p:xfrm>
          <a:off x="838200" y="2717270"/>
          <a:ext cx="4925988" cy="2660650"/>
        </p:xfrm>
        <a:graphic>
          <a:graphicData uri="http://schemas.openxmlformats.org/drawingml/2006/table">
            <a:tbl>
              <a:tblPr/>
              <a:tblGrid>
                <a:gridCol w="1126597">
                  <a:extLst>
                    <a:ext uri="{9D8B030D-6E8A-4147-A177-3AD203B41FA5}">
                      <a16:colId xmlns:a16="http://schemas.microsoft.com/office/drawing/2014/main" val="838220480"/>
                    </a:ext>
                  </a:extLst>
                </a:gridCol>
                <a:gridCol w="1281791">
                  <a:extLst>
                    <a:ext uri="{9D8B030D-6E8A-4147-A177-3AD203B41FA5}">
                      <a16:colId xmlns:a16="http://schemas.microsoft.com/office/drawing/2014/main" val="4284451740"/>
                    </a:ext>
                  </a:extLst>
                </a:gridCol>
                <a:gridCol w="890931">
                  <a:extLst>
                    <a:ext uri="{9D8B030D-6E8A-4147-A177-3AD203B41FA5}">
                      <a16:colId xmlns:a16="http://schemas.microsoft.com/office/drawing/2014/main" val="2927151094"/>
                    </a:ext>
                  </a:extLst>
                </a:gridCol>
                <a:gridCol w="1626669">
                  <a:extLst>
                    <a:ext uri="{9D8B030D-6E8A-4147-A177-3AD203B41FA5}">
                      <a16:colId xmlns:a16="http://schemas.microsoft.com/office/drawing/2014/main" val="3269618436"/>
                    </a:ext>
                  </a:extLst>
                </a:gridCol>
              </a:tblGrid>
              <a:tr h="317500">
                <a:tc>
                  <a:txBody>
                    <a:bodyPr/>
                    <a:lstStyle/>
                    <a:p>
                      <a:pPr algn="ctr" fontAlgn="b"/>
                      <a:r>
                        <a:rPr lang="en-ZA" sz="1400" b="0" i="0" u="none" strike="noStrike" dirty="0">
                          <a:solidFill>
                            <a:srgbClr val="000000"/>
                          </a:solidFill>
                          <a:effectLst/>
                          <a:latin typeface="Roboto Medium" pitchFamily="2" charset="0"/>
                        </a:rPr>
                        <a:t>Rank</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dirty="0">
                          <a:solidFill>
                            <a:srgbClr val="000000"/>
                          </a:solidFill>
                          <a:effectLst/>
                          <a:latin typeface="Roboto Medium" pitchFamily="2" charset="0"/>
                        </a:rPr>
                        <a:t>Brand</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dirty="0">
                          <a:solidFill>
                            <a:srgbClr val="000000"/>
                          </a:solidFill>
                          <a:effectLst/>
                          <a:latin typeface="Roboto Medium" pitchFamily="2" charset="0"/>
                        </a:rPr>
                        <a:t>Bravo or other</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dirty="0">
                          <a:solidFill>
                            <a:srgbClr val="000000"/>
                          </a:solidFill>
                          <a:effectLst/>
                          <a:latin typeface="Roboto Medium" pitchFamily="2" charset="0"/>
                        </a:rPr>
                        <a:t>Share of search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834251939"/>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Sealy</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Bravo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521374747"/>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Restonic</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20%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854535590"/>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Cloud Nine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695103712"/>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Simmons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011828717"/>
                  </a:ext>
                </a:extLst>
              </a:tr>
              <a:tr h="203200">
                <a:tc>
                  <a:txBody>
                    <a:bodyPr/>
                    <a:lstStyle/>
                    <a:p>
                      <a:pPr algn="l" fontAlgn="ctr"/>
                      <a:r>
                        <a:rPr lang="en-ZA" sz="1200" b="0" i="0" u="none" strike="noStrike">
                          <a:solidFill>
                            <a:srgbClr val="000000"/>
                          </a:solidFill>
                          <a:effectLst/>
                          <a:latin typeface="Roboto Light" panose="02000000000000000000" pitchFamily="2" charset="0"/>
                        </a:rPr>
                        <a:t>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Tempur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896085768"/>
                  </a:ext>
                </a:extLst>
              </a:tr>
              <a:tr h="203200">
                <a:tc>
                  <a:txBody>
                    <a:bodyPr/>
                    <a:lstStyle/>
                    <a:p>
                      <a:pPr algn="l" fontAlgn="ctr"/>
                      <a:r>
                        <a:rPr lang="en-ZA" sz="1200" b="0" i="0" u="none" strike="noStrike">
                          <a:solidFill>
                            <a:srgbClr val="000000"/>
                          </a:solidFill>
                          <a:effectLst/>
                          <a:latin typeface="Roboto Light" panose="02000000000000000000" pitchFamily="2" charset="0"/>
                        </a:rPr>
                        <a:t>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Rest Assured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700207811"/>
                  </a:ext>
                </a:extLst>
              </a:tr>
              <a:tr h="203200">
                <a:tc>
                  <a:txBody>
                    <a:bodyPr/>
                    <a:lstStyle/>
                    <a:p>
                      <a:pPr algn="l" fontAlgn="ctr"/>
                      <a:r>
                        <a:rPr lang="en-ZA" sz="1200" b="0" i="0" u="none" strike="noStrike">
                          <a:solidFill>
                            <a:srgbClr val="000000"/>
                          </a:solidFill>
                          <a:effectLst/>
                          <a:latin typeface="Roboto Light" panose="02000000000000000000" pitchFamily="2" charset="0"/>
                        </a:rPr>
                        <a:t>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Serta</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15953906"/>
                  </a:ext>
                </a:extLst>
              </a:tr>
              <a:tr h="148485">
                <a:tc>
                  <a:txBody>
                    <a:bodyPr/>
                    <a:lstStyle/>
                    <a:p>
                      <a:pPr algn="l" fontAlgn="ctr"/>
                      <a:r>
                        <a:rPr lang="en-ZA" sz="1200" b="0" i="0" u="none" strike="noStrike" dirty="0">
                          <a:solidFill>
                            <a:srgbClr val="000000"/>
                          </a:solidFill>
                          <a:effectLst/>
                          <a:latin typeface="Roboto Light" panose="02000000000000000000" pitchFamily="2" charset="0"/>
                        </a:rPr>
                        <a:t>8</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err="1">
                          <a:solidFill>
                            <a:srgbClr val="000000"/>
                          </a:solidFill>
                          <a:effectLst/>
                          <a:latin typeface="Roboto Light" panose="02000000000000000000" pitchFamily="2" charset="0"/>
                        </a:rPr>
                        <a:t>Edblo</a:t>
                      </a:r>
                      <a:endParaRPr lang="en-ZA" sz="1200" b="0" i="0" u="none" strike="noStrike" dirty="0">
                        <a:solidFill>
                          <a:srgbClr val="000000"/>
                        </a:solidFill>
                        <a:effectLst/>
                        <a:latin typeface="Roboto Light" panose="02000000000000000000" pitchFamily="2" charset="0"/>
                      </a:endParaRP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a:solidFill>
                            <a:srgbClr val="000000"/>
                          </a:solidFill>
                          <a:effectLst/>
                          <a:latin typeface="Roboto Light" panose="02000000000000000000" pitchFamily="2" charset="0"/>
                        </a:rPr>
                        <a:t>Bravo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a:solidFill>
                            <a:srgbClr val="000000"/>
                          </a:solidFill>
                          <a:effectLst/>
                          <a:latin typeface="Roboto Light" panose="02000000000000000000" pitchFamily="2" charset="0"/>
                        </a:rPr>
                        <a:t>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854934153"/>
                  </a:ext>
                </a:extLst>
              </a:tr>
              <a:tr h="203200">
                <a:tc>
                  <a:txBody>
                    <a:bodyPr/>
                    <a:lstStyle/>
                    <a:p>
                      <a:pPr algn="l" fontAlgn="ctr"/>
                      <a:r>
                        <a:rPr lang="en-ZA" sz="1200" b="0" i="0" u="none" strike="noStrike">
                          <a:solidFill>
                            <a:srgbClr val="000000"/>
                          </a:solidFill>
                          <a:effectLst/>
                          <a:latin typeface="Roboto Light" panose="02000000000000000000" pitchFamily="2" charset="0"/>
                        </a:rPr>
                        <a:t>9</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Slumberland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Bravo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6728820"/>
                  </a:ext>
                </a:extLst>
              </a:tr>
              <a:tr h="203200">
                <a:tc>
                  <a:txBody>
                    <a:bodyPr/>
                    <a:lstStyle/>
                    <a:p>
                      <a:pPr algn="l" fontAlgn="ctr"/>
                      <a:r>
                        <a:rPr lang="en-ZA" sz="1200" b="0" i="0" u="none" strike="noStrike">
                          <a:solidFill>
                            <a:srgbClr val="000000"/>
                          </a:solidFill>
                          <a:effectLst/>
                          <a:latin typeface="Roboto Light" panose="02000000000000000000" pitchFamily="2" charset="0"/>
                        </a:rPr>
                        <a:t>10</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King Koil</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Bravo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770242379"/>
                  </a:ext>
                </a:extLst>
              </a:tr>
              <a:tr h="203200">
                <a:tc>
                  <a:txBody>
                    <a:bodyPr/>
                    <a:lstStyle/>
                    <a:p>
                      <a:pPr algn="l" fontAlgn="ctr"/>
                      <a:r>
                        <a:rPr lang="en-ZA" sz="1200" b="0" i="0" u="none" strike="noStrike">
                          <a:solidFill>
                            <a:srgbClr val="000000"/>
                          </a:solidFill>
                          <a:effectLst/>
                          <a:latin typeface="Roboto Light" panose="02000000000000000000" pitchFamily="2" charset="0"/>
                        </a:rPr>
                        <a:t>11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Dunlopillo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dirty="0">
                          <a:solidFill>
                            <a:srgbClr val="000000"/>
                          </a:solidFill>
                          <a:effectLst/>
                          <a:latin typeface="Roboto Light" panose="02000000000000000000" pitchFamily="2" charset="0"/>
                        </a:rPr>
                        <a:t>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681888677"/>
                  </a:ext>
                </a:extLst>
              </a:tr>
            </a:tbl>
          </a:graphicData>
        </a:graphic>
      </p:graphicFrame>
      <p:cxnSp>
        <p:nvCxnSpPr>
          <p:cNvPr id="49" name="Straight Connector 48">
            <a:extLst>
              <a:ext uri="{FF2B5EF4-FFF2-40B4-BE49-F238E27FC236}">
                <a16:creationId xmlns:a16="http://schemas.microsoft.com/office/drawing/2014/main" id="{E520374C-4171-5148-A040-13693E7E1E7C}"/>
              </a:ext>
            </a:extLst>
          </p:cNvPr>
          <p:cNvCxnSpPr>
            <a:cxnSpLocks/>
          </p:cNvCxnSpPr>
          <p:nvPr/>
        </p:nvCxnSpPr>
        <p:spPr>
          <a:xfrm>
            <a:off x="644352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061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345140" y="365125"/>
            <a:ext cx="8229599" cy="1325563"/>
          </a:xfrm>
        </p:spPr>
        <p:txBody>
          <a:bodyPr>
            <a:normAutofit/>
          </a:bodyPr>
          <a:lstStyle/>
          <a:p>
            <a:r>
              <a:rPr lang="en-US" sz="2800" b="1" dirty="0">
                <a:solidFill>
                  <a:prstClr val="black"/>
                </a:solidFill>
              </a:rPr>
              <a:t>Interest in the 5 most popular brands over time</a:t>
            </a:r>
            <a:br>
              <a:rPr lang="en-US" sz="2800" b="1" dirty="0">
                <a:solidFill>
                  <a:prstClr val="black"/>
                </a:solidFill>
              </a:rPr>
            </a:br>
            <a:r>
              <a:rPr lang="en-US" sz="2000" dirty="0">
                <a:solidFill>
                  <a:prstClr val="black"/>
                </a:solidFill>
              </a:rPr>
              <a:t>(Search interest levels expressed as a proportion of Sealy’s interest in 2021)</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44922" y="1601280"/>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899051"/>
          </a:xfrm>
          <a:prstGeom prst="rect">
            <a:avLst/>
          </a:prstGeom>
          <a:solidFill>
            <a:schemeClr val="tx1"/>
          </a:solidFill>
        </p:spPr>
        <p:txBody>
          <a:bodyPr wrap="square" rtlCol="0">
            <a:spAutoFit/>
          </a:bodyPr>
          <a:lstStyle/>
          <a:p>
            <a:pPr>
              <a:spcBef>
                <a:spcPts val="500"/>
              </a:spcBef>
            </a:pPr>
            <a:r>
              <a:rPr lang="en-US" sz="2000" b="1" dirty="0">
                <a:solidFill>
                  <a:schemeClr val="bg1"/>
                </a:solidFill>
              </a:rPr>
              <a:t>Search interest levels</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Analysis</a:t>
            </a:r>
          </a:p>
          <a:p>
            <a:pPr marL="285750" indent="-285750">
              <a:spcBef>
                <a:spcPts val="500"/>
              </a:spcBef>
              <a:buFont typeface="Arial" panose="020B0604020202020204" pitchFamily="34" charset="0"/>
              <a:buChar char="•"/>
            </a:pPr>
            <a:r>
              <a:rPr lang="en-US" sz="1400" dirty="0">
                <a:solidFill>
                  <a:schemeClr val="bg1"/>
                </a:solidFill>
              </a:rPr>
              <a:t>Sealy remained the most popular mattress brand throughout the past 5 years</a:t>
            </a:r>
          </a:p>
          <a:p>
            <a:pPr marL="285750" indent="-285750">
              <a:spcBef>
                <a:spcPts val="500"/>
              </a:spcBef>
              <a:buFont typeface="Arial" panose="020B0604020202020204" pitchFamily="34" charset="0"/>
              <a:buChar char="•"/>
            </a:pPr>
            <a:r>
              <a:rPr lang="en-US" sz="1400" dirty="0">
                <a:solidFill>
                  <a:schemeClr val="bg1"/>
                </a:solidFill>
              </a:rPr>
              <a:t>In 2017, compared to it’s top 2 competitors, Sealy was </a:t>
            </a:r>
            <a:r>
              <a:rPr lang="en-US" sz="1400" b="1" dirty="0">
                <a:solidFill>
                  <a:schemeClr val="bg1"/>
                </a:solidFill>
              </a:rPr>
              <a:t>50% </a:t>
            </a:r>
            <a:r>
              <a:rPr lang="en-US" sz="1400" dirty="0">
                <a:solidFill>
                  <a:schemeClr val="bg1"/>
                </a:solidFill>
              </a:rPr>
              <a:t>more popular than Cloud Nine and </a:t>
            </a:r>
            <a:r>
              <a:rPr lang="en-US" sz="1400" b="1" dirty="0">
                <a:solidFill>
                  <a:schemeClr val="bg1"/>
                </a:solidFill>
              </a:rPr>
              <a:t>67%</a:t>
            </a:r>
            <a:r>
              <a:rPr lang="en-US" sz="1400" dirty="0">
                <a:solidFill>
                  <a:schemeClr val="bg1"/>
                </a:solidFill>
              </a:rPr>
              <a:t> more popular than </a:t>
            </a:r>
            <a:r>
              <a:rPr lang="en-US" sz="1400" dirty="0" err="1">
                <a:solidFill>
                  <a:schemeClr val="bg1"/>
                </a:solidFill>
              </a:rPr>
              <a:t>Restonic</a:t>
            </a:r>
            <a:endParaRPr lang="en-US" sz="1400" dirty="0">
              <a:solidFill>
                <a:schemeClr val="bg1"/>
              </a:solidFill>
            </a:endParaRPr>
          </a:p>
          <a:p>
            <a:pPr marL="285750" indent="-285750">
              <a:spcBef>
                <a:spcPts val="500"/>
              </a:spcBef>
              <a:buFont typeface="Arial" panose="020B0604020202020204" pitchFamily="34" charset="0"/>
              <a:buChar char="•"/>
            </a:pPr>
            <a:r>
              <a:rPr lang="en-US" sz="1400" dirty="0">
                <a:solidFill>
                  <a:schemeClr val="bg1"/>
                </a:solidFill>
              </a:rPr>
              <a:t>In 2021, Sealy increased the gap between its top 2 competitors with </a:t>
            </a:r>
            <a:r>
              <a:rPr lang="en-US" sz="1400" b="1" dirty="0">
                <a:solidFill>
                  <a:schemeClr val="bg1"/>
                </a:solidFill>
              </a:rPr>
              <a:t>61% </a:t>
            </a:r>
            <a:r>
              <a:rPr lang="en-US" sz="1400" dirty="0">
                <a:solidFill>
                  <a:schemeClr val="bg1"/>
                </a:solidFill>
              </a:rPr>
              <a:t>more popularity than </a:t>
            </a:r>
            <a:r>
              <a:rPr lang="en-US" sz="1400" dirty="0" err="1">
                <a:solidFill>
                  <a:schemeClr val="bg1"/>
                </a:solidFill>
              </a:rPr>
              <a:t>Restonic</a:t>
            </a:r>
            <a:r>
              <a:rPr lang="en-US" sz="1400" dirty="0">
                <a:solidFill>
                  <a:schemeClr val="bg1"/>
                </a:solidFill>
              </a:rPr>
              <a:t> (now the second most popular brand) and </a:t>
            </a:r>
            <a:r>
              <a:rPr lang="en-US" sz="1400" b="1" dirty="0">
                <a:solidFill>
                  <a:schemeClr val="bg1"/>
                </a:solidFill>
              </a:rPr>
              <a:t>92% </a:t>
            </a:r>
            <a:r>
              <a:rPr lang="en-US" sz="1400" dirty="0">
                <a:solidFill>
                  <a:schemeClr val="bg1"/>
                </a:solidFill>
              </a:rPr>
              <a:t>more popular than Cloud Nine</a:t>
            </a:r>
          </a:p>
          <a:p>
            <a:pPr marL="285750" indent="-285750">
              <a:spcBef>
                <a:spcPts val="500"/>
              </a:spcBef>
              <a:buFont typeface="Arial" panose="020B0604020202020204" pitchFamily="34" charset="0"/>
              <a:buChar char="•"/>
            </a:pPr>
            <a:r>
              <a:rPr lang="en-US" sz="1400" dirty="0">
                <a:solidFill>
                  <a:schemeClr val="bg1"/>
                </a:solidFill>
              </a:rPr>
              <a:t>Simmons remained the 4</a:t>
            </a:r>
            <a:r>
              <a:rPr lang="en-US" sz="1400" baseline="30000" dirty="0">
                <a:solidFill>
                  <a:schemeClr val="bg1"/>
                </a:solidFill>
              </a:rPr>
              <a:t>th</a:t>
            </a:r>
            <a:r>
              <a:rPr lang="en-US" sz="1400" dirty="0">
                <a:solidFill>
                  <a:schemeClr val="bg1"/>
                </a:solidFill>
              </a:rPr>
              <a:t> most popular brand through the period  even after a significant decrease          </a:t>
            </a:r>
            <a:r>
              <a:rPr lang="en-US" sz="1400" b="1" dirty="0">
                <a:solidFill>
                  <a:schemeClr val="bg1"/>
                </a:solidFill>
              </a:rPr>
              <a:t>(-13%)</a:t>
            </a:r>
            <a:r>
              <a:rPr lang="en-US" sz="1400" dirty="0">
                <a:solidFill>
                  <a:schemeClr val="bg1"/>
                </a:solidFill>
              </a:rPr>
              <a:t> in interest</a:t>
            </a:r>
          </a:p>
          <a:p>
            <a:pPr marL="285750" indent="-285750">
              <a:spcBef>
                <a:spcPts val="500"/>
              </a:spcBef>
              <a:buFont typeface="Arial" panose="020B0604020202020204" pitchFamily="34" charset="0"/>
              <a:buChar char="•"/>
            </a:pPr>
            <a:r>
              <a:rPr lang="en-US" sz="1400" dirty="0">
                <a:solidFill>
                  <a:schemeClr val="bg1"/>
                </a:solidFill>
              </a:rPr>
              <a:t>Likewise, </a:t>
            </a:r>
            <a:r>
              <a:rPr lang="en-US" sz="1400" dirty="0" err="1">
                <a:solidFill>
                  <a:schemeClr val="bg1"/>
                </a:solidFill>
              </a:rPr>
              <a:t>Tempur</a:t>
            </a:r>
            <a:r>
              <a:rPr lang="en-US" sz="1400" dirty="0">
                <a:solidFill>
                  <a:schemeClr val="bg1"/>
                </a:solidFill>
              </a:rPr>
              <a:t> remained the 5</a:t>
            </a:r>
            <a:r>
              <a:rPr lang="en-US" sz="1400" baseline="30000" dirty="0">
                <a:solidFill>
                  <a:schemeClr val="bg1"/>
                </a:solidFill>
              </a:rPr>
              <a:t>th</a:t>
            </a:r>
            <a:r>
              <a:rPr lang="en-US" sz="1400" dirty="0">
                <a:solidFill>
                  <a:schemeClr val="bg1"/>
                </a:solidFill>
              </a:rPr>
              <a:t> most popular brand with interest levels remaining flat </a:t>
            </a:r>
            <a:r>
              <a:rPr lang="en-US" sz="1400" b="1" dirty="0">
                <a:solidFill>
                  <a:schemeClr val="bg1"/>
                </a:solidFill>
              </a:rPr>
              <a:t>(+0.0%)</a:t>
            </a:r>
          </a:p>
        </p:txBody>
      </p:sp>
      <p:graphicFrame>
        <p:nvGraphicFramePr>
          <p:cNvPr id="31" name="Chart 30">
            <a:extLst>
              <a:ext uri="{FF2B5EF4-FFF2-40B4-BE49-F238E27FC236}">
                <a16:creationId xmlns:a16="http://schemas.microsoft.com/office/drawing/2014/main" id="{2303BBB6-1916-4C49-A459-3F62F4B25550}"/>
              </a:ext>
            </a:extLst>
          </p:cNvPr>
          <p:cNvGraphicFramePr>
            <a:graphicFrameLocks/>
          </p:cNvGraphicFramePr>
          <p:nvPr>
            <p:extLst>
              <p:ext uri="{D42A27DB-BD31-4B8C-83A1-F6EECF244321}">
                <p14:modId xmlns:p14="http://schemas.microsoft.com/office/powerpoint/2010/main" val="1699233682"/>
              </p:ext>
            </p:extLst>
          </p:nvPr>
        </p:nvGraphicFramePr>
        <p:xfrm>
          <a:off x="427350" y="1799087"/>
          <a:ext cx="7918704" cy="4320000"/>
        </p:xfrm>
        <a:graphic>
          <a:graphicData uri="http://schemas.openxmlformats.org/drawingml/2006/chart">
            <c:chart xmlns:c="http://schemas.openxmlformats.org/drawingml/2006/chart" xmlns:r="http://schemas.openxmlformats.org/officeDocument/2006/relationships" r:id="rId3"/>
          </a:graphicData>
        </a:graphic>
      </p:graphicFrame>
      <p:grpSp>
        <p:nvGrpSpPr>
          <p:cNvPr id="34" name="Group 33">
            <a:extLst>
              <a:ext uri="{FF2B5EF4-FFF2-40B4-BE49-F238E27FC236}">
                <a16:creationId xmlns:a16="http://schemas.microsoft.com/office/drawing/2014/main" id="{BE564A28-6D91-0548-A236-5A98CA8E91D9}"/>
              </a:ext>
            </a:extLst>
          </p:cNvPr>
          <p:cNvGrpSpPr/>
          <p:nvPr/>
        </p:nvGrpSpPr>
        <p:grpSpPr>
          <a:xfrm>
            <a:off x="7575066" y="2228869"/>
            <a:ext cx="576839" cy="450000"/>
            <a:chOff x="10473676" y="2354944"/>
            <a:chExt cx="576839" cy="450000"/>
          </a:xfrm>
        </p:grpSpPr>
        <p:sp>
          <p:nvSpPr>
            <p:cNvPr id="35" name="Oval 34">
              <a:extLst>
                <a:ext uri="{FF2B5EF4-FFF2-40B4-BE49-F238E27FC236}">
                  <a16:creationId xmlns:a16="http://schemas.microsoft.com/office/drawing/2014/main" id="{54184D03-EC5F-F245-8656-D1BC65EB5DFB}"/>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AE44F84F-2230-0646-9C46-89C3C55FB2F8}"/>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+67%</a:t>
              </a:r>
            </a:p>
          </p:txBody>
        </p:sp>
      </p:grpSp>
      <p:grpSp>
        <p:nvGrpSpPr>
          <p:cNvPr id="37" name="Group 36">
            <a:extLst>
              <a:ext uri="{FF2B5EF4-FFF2-40B4-BE49-F238E27FC236}">
                <a16:creationId xmlns:a16="http://schemas.microsoft.com/office/drawing/2014/main" id="{F7D1B759-C9F1-F247-9E37-786A74794BAB}"/>
              </a:ext>
            </a:extLst>
          </p:cNvPr>
          <p:cNvGrpSpPr/>
          <p:nvPr/>
        </p:nvGrpSpPr>
        <p:grpSpPr>
          <a:xfrm>
            <a:off x="7575066" y="3218837"/>
            <a:ext cx="576839" cy="450000"/>
            <a:chOff x="10473676" y="2354944"/>
            <a:chExt cx="576839" cy="450000"/>
          </a:xfrm>
        </p:grpSpPr>
        <p:sp>
          <p:nvSpPr>
            <p:cNvPr id="38" name="Oval 37">
              <a:extLst>
                <a:ext uri="{FF2B5EF4-FFF2-40B4-BE49-F238E27FC236}">
                  <a16:creationId xmlns:a16="http://schemas.microsoft.com/office/drawing/2014/main" id="{6E3FED55-8602-AB42-AE8A-9D1115A3DB0F}"/>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ACB75C9-2361-2E47-9E3B-53921FE4718A}"/>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+73%</a:t>
              </a:r>
            </a:p>
          </p:txBody>
        </p:sp>
      </p:grpSp>
      <p:grpSp>
        <p:nvGrpSpPr>
          <p:cNvPr id="40" name="Group 39">
            <a:extLst>
              <a:ext uri="{FF2B5EF4-FFF2-40B4-BE49-F238E27FC236}">
                <a16:creationId xmlns:a16="http://schemas.microsoft.com/office/drawing/2014/main" id="{F6030750-ADC6-1540-8C6C-3AEFECE162BA}"/>
              </a:ext>
            </a:extLst>
          </p:cNvPr>
          <p:cNvGrpSpPr/>
          <p:nvPr/>
        </p:nvGrpSpPr>
        <p:grpSpPr>
          <a:xfrm>
            <a:off x="7575065" y="3840948"/>
            <a:ext cx="576839" cy="450000"/>
            <a:chOff x="10473676" y="2354944"/>
            <a:chExt cx="576839" cy="450000"/>
          </a:xfrm>
        </p:grpSpPr>
        <p:sp>
          <p:nvSpPr>
            <p:cNvPr id="41" name="Oval 40">
              <a:extLst>
                <a:ext uri="{FF2B5EF4-FFF2-40B4-BE49-F238E27FC236}">
                  <a16:creationId xmlns:a16="http://schemas.microsoft.com/office/drawing/2014/main" id="{8FC3529D-EA51-054F-862F-5DF88EEFC013}"/>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E9ED893E-2676-A04D-9B2E-8D7272429D97}"/>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+31%</a:t>
              </a:r>
            </a:p>
          </p:txBody>
        </p:sp>
      </p:grpSp>
      <p:grpSp>
        <p:nvGrpSpPr>
          <p:cNvPr id="43" name="Group 42">
            <a:extLst>
              <a:ext uri="{FF2B5EF4-FFF2-40B4-BE49-F238E27FC236}">
                <a16:creationId xmlns:a16="http://schemas.microsoft.com/office/drawing/2014/main" id="{B982BB7D-AB07-5C4A-9F70-9CFA6415BB02}"/>
              </a:ext>
            </a:extLst>
          </p:cNvPr>
          <p:cNvGrpSpPr/>
          <p:nvPr/>
        </p:nvGrpSpPr>
        <p:grpSpPr>
          <a:xfrm>
            <a:off x="7575064" y="4425420"/>
            <a:ext cx="576839" cy="450000"/>
            <a:chOff x="10473676" y="2354944"/>
            <a:chExt cx="576839" cy="450000"/>
          </a:xfrm>
        </p:grpSpPr>
        <p:sp>
          <p:nvSpPr>
            <p:cNvPr id="44" name="Oval 43">
              <a:extLst>
                <a:ext uri="{FF2B5EF4-FFF2-40B4-BE49-F238E27FC236}">
                  <a16:creationId xmlns:a16="http://schemas.microsoft.com/office/drawing/2014/main" id="{441F1B09-6CF6-6C4E-91E7-EA364BB52F38}"/>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57B39DDF-70EF-9A4A-9411-76F9C10CD6BA}"/>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-13%</a:t>
              </a:r>
            </a:p>
          </p:txBody>
        </p:sp>
      </p:grpSp>
      <p:grpSp>
        <p:nvGrpSpPr>
          <p:cNvPr id="46" name="Group 45">
            <a:extLst>
              <a:ext uri="{FF2B5EF4-FFF2-40B4-BE49-F238E27FC236}">
                <a16:creationId xmlns:a16="http://schemas.microsoft.com/office/drawing/2014/main" id="{991CA7E3-ACC4-4744-8577-555C190A3D41}"/>
              </a:ext>
            </a:extLst>
          </p:cNvPr>
          <p:cNvGrpSpPr/>
          <p:nvPr/>
        </p:nvGrpSpPr>
        <p:grpSpPr>
          <a:xfrm>
            <a:off x="7575063" y="4983819"/>
            <a:ext cx="576839" cy="450000"/>
            <a:chOff x="10473676" y="2354944"/>
            <a:chExt cx="576839" cy="450000"/>
          </a:xfrm>
        </p:grpSpPr>
        <p:sp>
          <p:nvSpPr>
            <p:cNvPr id="47" name="Oval 46">
              <a:extLst>
                <a:ext uri="{FF2B5EF4-FFF2-40B4-BE49-F238E27FC236}">
                  <a16:creationId xmlns:a16="http://schemas.microsoft.com/office/drawing/2014/main" id="{0BCBDD8D-ECAE-8442-9686-EDC719A0D90F}"/>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51ED2C14-A1C4-C64D-8EFD-E53AA261C793}"/>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+0.0%</a:t>
              </a:r>
            </a:p>
          </p:txBody>
        </p:sp>
      </p:grpSp>
    </p:spTree>
    <p:extLst>
      <p:ext uri="{BB962C8B-B14F-4D97-AF65-F5344CB8AC3E}">
        <p14:creationId xmlns:p14="http://schemas.microsoft.com/office/powerpoint/2010/main" val="1029159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345140" y="365125"/>
            <a:ext cx="8229599" cy="1325563"/>
          </a:xfrm>
        </p:spPr>
        <p:txBody>
          <a:bodyPr>
            <a:normAutofit/>
          </a:bodyPr>
          <a:lstStyle/>
          <a:p>
            <a:r>
              <a:rPr lang="en-US" sz="2800" b="1" dirty="0">
                <a:solidFill>
                  <a:prstClr val="black"/>
                </a:solidFill>
              </a:rPr>
              <a:t>Share of interest across top 5 brands</a:t>
            </a:r>
            <a:br>
              <a:rPr lang="en-US" sz="2800" b="1" dirty="0">
                <a:solidFill>
                  <a:prstClr val="black"/>
                </a:solidFill>
              </a:rPr>
            </a:br>
            <a:r>
              <a:rPr lang="en-US" sz="2000" dirty="0">
                <a:solidFill>
                  <a:prstClr val="black"/>
                </a:solidFill>
              </a:rPr>
              <a:t>(Including other competitors and Bravo other)</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44922" y="1601280"/>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6242735"/>
          </a:xfrm>
          <a:prstGeom prst="rect">
            <a:avLst/>
          </a:prstGeom>
          <a:solidFill>
            <a:schemeClr val="tx1"/>
          </a:solidFill>
        </p:spPr>
        <p:txBody>
          <a:bodyPr wrap="square" rtlCol="0">
            <a:spAutoFit/>
          </a:bodyPr>
          <a:lstStyle/>
          <a:p>
            <a:pPr>
              <a:spcBef>
                <a:spcPts val="500"/>
              </a:spcBef>
            </a:pPr>
            <a:r>
              <a:rPr lang="en-US" sz="2000" b="1" dirty="0">
                <a:solidFill>
                  <a:schemeClr val="bg1"/>
                </a:solidFill>
              </a:rPr>
              <a:t>Share of interest</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Bravo Analysis</a:t>
            </a:r>
          </a:p>
          <a:p>
            <a:pPr marL="285750" indent="-285750">
              <a:spcBef>
                <a:spcPts val="500"/>
              </a:spcBef>
              <a:buFont typeface="Arial" panose="020B0604020202020204" pitchFamily="34" charset="0"/>
              <a:buChar char="•"/>
            </a:pPr>
            <a:r>
              <a:rPr lang="en-US" sz="1400" dirty="0">
                <a:solidFill>
                  <a:schemeClr val="bg1"/>
                </a:solidFill>
              </a:rPr>
              <a:t>Sealy’s strong growth </a:t>
            </a:r>
            <a:r>
              <a:rPr lang="en-US" sz="1400" b="1" dirty="0">
                <a:solidFill>
                  <a:schemeClr val="bg1"/>
                </a:solidFill>
              </a:rPr>
              <a:t>(+67%)</a:t>
            </a:r>
            <a:r>
              <a:rPr lang="en-US" sz="1400" dirty="0">
                <a:solidFill>
                  <a:schemeClr val="bg1"/>
                </a:solidFill>
              </a:rPr>
              <a:t>, seen earlier, exceeded overall market interest growth levels resulting in an increase in share of interest </a:t>
            </a:r>
            <a:r>
              <a:rPr lang="en-US" sz="1400" b="1" dirty="0">
                <a:solidFill>
                  <a:schemeClr val="bg1"/>
                </a:solidFill>
              </a:rPr>
              <a:t>(+23%)</a:t>
            </a:r>
            <a:r>
              <a:rPr lang="en-US" sz="1400" dirty="0">
                <a:solidFill>
                  <a:schemeClr val="bg1"/>
                </a:solidFill>
              </a:rPr>
              <a:t> from </a:t>
            </a:r>
            <a:r>
              <a:rPr lang="en-US" sz="1400" b="1" dirty="0">
                <a:solidFill>
                  <a:schemeClr val="bg1"/>
                </a:solidFill>
              </a:rPr>
              <a:t>26% </a:t>
            </a:r>
            <a:r>
              <a:rPr lang="en-US" sz="1400" dirty="0">
                <a:solidFill>
                  <a:schemeClr val="bg1"/>
                </a:solidFill>
              </a:rPr>
              <a:t>in 2017 to </a:t>
            </a:r>
            <a:r>
              <a:rPr lang="en-US" sz="1400" b="1" dirty="0">
                <a:solidFill>
                  <a:schemeClr val="bg1"/>
                </a:solidFill>
              </a:rPr>
              <a:t>32% </a:t>
            </a:r>
            <a:r>
              <a:rPr lang="en-US" sz="1400" dirty="0">
                <a:solidFill>
                  <a:schemeClr val="bg1"/>
                </a:solidFill>
              </a:rPr>
              <a:t>in 2021</a:t>
            </a:r>
          </a:p>
          <a:p>
            <a:pPr marL="285750" indent="-285750">
              <a:spcBef>
                <a:spcPts val="500"/>
              </a:spcBef>
              <a:buFont typeface="Arial" panose="020B0604020202020204" pitchFamily="34" charset="0"/>
              <a:buChar char="•"/>
            </a:pPr>
            <a:r>
              <a:rPr lang="en-US" sz="1400" dirty="0">
                <a:solidFill>
                  <a:schemeClr val="bg1"/>
                </a:solidFill>
              </a:rPr>
              <a:t>Bravo’s other brands kept up with search interest growth across all brands resulting in their maintenance of share of interest</a:t>
            </a:r>
            <a:r>
              <a:rPr lang="en-US" sz="1400" b="1" dirty="0">
                <a:solidFill>
                  <a:schemeClr val="bg1"/>
                </a:solidFill>
              </a:rPr>
              <a:t> (9%)</a:t>
            </a:r>
          </a:p>
          <a:p>
            <a:pPr>
              <a:spcBef>
                <a:spcPts val="500"/>
              </a:spcBef>
            </a:pPr>
            <a:r>
              <a:rPr lang="en-US" sz="1400" dirty="0">
                <a:solidFill>
                  <a:schemeClr val="bg1"/>
                </a:solidFill>
              </a:rPr>
              <a:t>Rest of Market</a:t>
            </a:r>
          </a:p>
          <a:p>
            <a:pPr marL="285750" indent="-285750">
              <a:spcBef>
                <a:spcPts val="500"/>
              </a:spcBef>
              <a:buFont typeface="Arial" panose="020B0604020202020204" pitchFamily="34" charset="0"/>
              <a:buChar char="•"/>
            </a:pPr>
            <a:r>
              <a:rPr lang="en-US" sz="1400" dirty="0">
                <a:solidFill>
                  <a:schemeClr val="bg1"/>
                </a:solidFill>
              </a:rPr>
              <a:t>Sealy’s biggest competitor changed from Cloud Nine to </a:t>
            </a:r>
            <a:r>
              <a:rPr lang="en-US" sz="1400" dirty="0" err="1">
                <a:solidFill>
                  <a:schemeClr val="bg1"/>
                </a:solidFill>
              </a:rPr>
              <a:t>Restonic</a:t>
            </a:r>
            <a:r>
              <a:rPr lang="en-US" sz="1400" dirty="0">
                <a:solidFill>
                  <a:schemeClr val="bg1"/>
                </a:solidFill>
              </a:rPr>
              <a:t> in 2018</a:t>
            </a:r>
          </a:p>
          <a:p>
            <a:pPr marL="285750" indent="-285750">
              <a:spcBef>
                <a:spcPts val="500"/>
              </a:spcBef>
              <a:buFont typeface="Arial" panose="020B0604020202020204" pitchFamily="34" charset="0"/>
              <a:buChar char="•"/>
            </a:pPr>
            <a:r>
              <a:rPr lang="en-US" sz="1400" dirty="0" err="1">
                <a:solidFill>
                  <a:schemeClr val="bg1"/>
                </a:solidFill>
              </a:rPr>
              <a:t>Restonic’s</a:t>
            </a:r>
            <a:r>
              <a:rPr lang="en-US" sz="1400" dirty="0">
                <a:solidFill>
                  <a:schemeClr val="bg1"/>
                </a:solidFill>
              </a:rPr>
              <a:t> growth in share of interest increased significantly </a:t>
            </a:r>
            <a:r>
              <a:rPr lang="en-US" sz="1400" b="1" dirty="0">
                <a:solidFill>
                  <a:schemeClr val="bg1"/>
                </a:solidFill>
              </a:rPr>
              <a:t>(+22%) </a:t>
            </a:r>
            <a:r>
              <a:rPr lang="en-US" sz="1400" dirty="0">
                <a:solidFill>
                  <a:schemeClr val="bg1"/>
                </a:solidFill>
              </a:rPr>
              <a:t>while Cloud Nine remained flat</a:t>
            </a:r>
          </a:p>
          <a:p>
            <a:pPr marL="285750" indent="-285750">
              <a:spcBef>
                <a:spcPts val="500"/>
              </a:spcBef>
              <a:buFont typeface="Arial" panose="020B0604020202020204" pitchFamily="34" charset="0"/>
              <a:buChar char="•"/>
            </a:pPr>
            <a:r>
              <a:rPr lang="en-US" sz="1400" dirty="0">
                <a:solidFill>
                  <a:schemeClr val="bg1"/>
                </a:solidFill>
              </a:rPr>
              <a:t>Overall trends in the market have led to an increased concentration of interest in the top 3 brands </a:t>
            </a:r>
            <a:r>
              <a:rPr lang="en-US" sz="1400" b="1" dirty="0">
                <a:solidFill>
                  <a:schemeClr val="bg1"/>
                </a:solidFill>
              </a:rPr>
              <a:t>(+19%) </a:t>
            </a:r>
            <a:r>
              <a:rPr lang="en-US" sz="1400" dirty="0">
                <a:solidFill>
                  <a:schemeClr val="bg1"/>
                </a:solidFill>
              </a:rPr>
              <a:t>from </a:t>
            </a:r>
            <a:r>
              <a:rPr lang="en-US" sz="1400" b="1" dirty="0">
                <a:solidFill>
                  <a:schemeClr val="bg1"/>
                </a:solidFill>
              </a:rPr>
              <a:t>58%</a:t>
            </a:r>
            <a:r>
              <a:rPr lang="en-US" sz="1400" dirty="0">
                <a:solidFill>
                  <a:schemeClr val="bg1"/>
                </a:solidFill>
              </a:rPr>
              <a:t> to </a:t>
            </a:r>
            <a:r>
              <a:rPr lang="en-US" sz="1400" b="1" dirty="0">
                <a:solidFill>
                  <a:schemeClr val="bg1"/>
                </a:solidFill>
              </a:rPr>
              <a:t>69%</a:t>
            </a:r>
          </a:p>
          <a:p>
            <a:pPr>
              <a:spcBef>
                <a:spcPts val="500"/>
              </a:spcBef>
            </a:pPr>
            <a:endParaRPr lang="en-US" sz="1400" dirty="0">
              <a:solidFill>
                <a:schemeClr val="bg1"/>
              </a:solidFill>
            </a:endParaRPr>
          </a:p>
        </p:txBody>
      </p:sp>
      <p:graphicFrame>
        <p:nvGraphicFramePr>
          <p:cNvPr id="22" name="Chart 21">
            <a:extLst>
              <a:ext uri="{FF2B5EF4-FFF2-40B4-BE49-F238E27FC236}">
                <a16:creationId xmlns:a16="http://schemas.microsoft.com/office/drawing/2014/main" id="{43484C9B-0C70-1342-849F-0A20F24AB13C}"/>
              </a:ext>
            </a:extLst>
          </p:cNvPr>
          <p:cNvGraphicFramePr>
            <a:graphicFrameLocks/>
          </p:cNvGraphicFramePr>
          <p:nvPr>
            <p:extLst>
              <p:ext uri="{D42A27DB-BD31-4B8C-83A1-F6EECF244321}">
                <p14:modId xmlns:p14="http://schemas.microsoft.com/office/powerpoint/2010/main" val="538996630"/>
              </p:ext>
            </p:extLst>
          </p:nvPr>
        </p:nvGraphicFramePr>
        <p:xfrm>
          <a:off x="500587" y="1857723"/>
          <a:ext cx="7918704" cy="432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1603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345140" y="365125"/>
            <a:ext cx="8229599" cy="1325563"/>
          </a:xfrm>
        </p:spPr>
        <p:txBody>
          <a:bodyPr>
            <a:normAutofit/>
          </a:bodyPr>
          <a:lstStyle/>
          <a:p>
            <a:r>
              <a:rPr lang="en-US" sz="2800" b="1" dirty="0">
                <a:solidFill>
                  <a:prstClr val="black"/>
                </a:solidFill>
              </a:rPr>
              <a:t>Search interest in Bravo brands over time</a:t>
            </a:r>
            <a:br>
              <a:rPr lang="en-US" sz="2800" dirty="0">
                <a:solidFill>
                  <a:prstClr val="black"/>
                </a:solidFill>
              </a:rPr>
            </a:br>
            <a:r>
              <a:rPr lang="en-US" sz="2000" dirty="0">
                <a:solidFill>
                  <a:prstClr val="black"/>
                </a:solidFill>
              </a:rPr>
              <a:t>(Brand interest levels have been indexed to their 2017 levels)</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35277" y="1613979"/>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927264"/>
          </a:xfrm>
          <a:prstGeom prst="rect">
            <a:avLst/>
          </a:prstGeom>
          <a:solidFill>
            <a:schemeClr val="tx1"/>
          </a:solidFill>
        </p:spPr>
        <p:txBody>
          <a:bodyPr wrap="square" rtlCol="0">
            <a:spAutoFit/>
          </a:bodyPr>
          <a:lstStyle/>
          <a:p>
            <a:pPr>
              <a:spcBef>
                <a:spcPts val="500"/>
              </a:spcBef>
            </a:pPr>
            <a:r>
              <a:rPr lang="en-US" sz="2000" b="1" dirty="0">
                <a:solidFill>
                  <a:schemeClr val="bg1"/>
                </a:solidFill>
              </a:rPr>
              <a:t>Competitor brand performance</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dirty="0">
                <a:solidFill>
                  <a:schemeClr val="bg1"/>
                </a:solidFill>
              </a:rPr>
              <a:t>Analysis</a:t>
            </a:r>
          </a:p>
          <a:p>
            <a:pPr marL="285750" indent="-285750">
              <a:spcBef>
                <a:spcPts val="500"/>
              </a:spcBef>
              <a:buFont typeface="Arial" panose="020B0604020202020204" pitchFamily="34" charset="0"/>
              <a:buChar char="•"/>
            </a:pPr>
            <a:r>
              <a:rPr lang="en-US" sz="1400" dirty="0">
                <a:solidFill>
                  <a:schemeClr val="bg1"/>
                </a:solidFill>
              </a:rPr>
              <a:t>Sealy is Bravo’s only brand which has consistently grown year-on-year</a:t>
            </a:r>
          </a:p>
          <a:p>
            <a:pPr marL="285750" indent="-285750">
              <a:spcBef>
                <a:spcPts val="500"/>
              </a:spcBef>
              <a:buFont typeface="Arial" panose="020B0604020202020204" pitchFamily="34" charset="0"/>
              <a:buChar char="•"/>
            </a:pPr>
            <a:r>
              <a:rPr lang="en-US" sz="1400" dirty="0">
                <a:solidFill>
                  <a:schemeClr val="bg1"/>
                </a:solidFill>
              </a:rPr>
              <a:t>Bravo’s second most popular brand, </a:t>
            </a:r>
            <a:r>
              <a:rPr lang="en-US" sz="1400" dirty="0" err="1">
                <a:solidFill>
                  <a:schemeClr val="bg1"/>
                </a:solidFill>
              </a:rPr>
              <a:t>Edblo</a:t>
            </a:r>
            <a:r>
              <a:rPr lang="en-US" sz="1400" dirty="0">
                <a:solidFill>
                  <a:schemeClr val="bg1"/>
                </a:solidFill>
              </a:rPr>
              <a:t>, reach its peak interest </a:t>
            </a:r>
            <a:r>
              <a:rPr lang="en-US" sz="1400" b="1" dirty="0">
                <a:solidFill>
                  <a:schemeClr val="bg1"/>
                </a:solidFill>
              </a:rPr>
              <a:t>(1.40) </a:t>
            </a:r>
            <a:r>
              <a:rPr lang="en-US" sz="1400" dirty="0">
                <a:solidFill>
                  <a:schemeClr val="bg1"/>
                </a:solidFill>
              </a:rPr>
              <a:t>in 2020 before a decline </a:t>
            </a:r>
            <a:r>
              <a:rPr lang="en-US" sz="1400" b="1" dirty="0">
                <a:solidFill>
                  <a:schemeClr val="bg1"/>
                </a:solidFill>
              </a:rPr>
              <a:t>(-6%)</a:t>
            </a:r>
            <a:r>
              <a:rPr lang="en-US" sz="1400" dirty="0">
                <a:solidFill>
                  <a:schemeClr val="bg1"/>
                </a:solidFill>
              </a:rPr>
              <a:t> in 2021 </a:t>
            </a:r>
            <a:r>
              <a:rPr lang="en-US" sz="1400" b="1" dirty="0">
                <a:solidFill>
                  <a:schemeClr val="bg1"/>
                </a:solidFill>
              </a:rPr>
              <a:t>(1.32)</a:t>
            </a:r>
          </a:p>
          <a:p>
            <a:pPr marL="285750" indent="-285750">
              <a:spcBef>
                <a:spcPts val="500"/>
              </a:spcBef>
              <a:buFont typeface="Arial" panose="020B0604020202020204" pitchFamily="34" charset="0"/>
              <a:buChar char="•"/>
            </a:pPr>
            <a:r>
              <a:rPr lang="en-US" sz="1400" dirty="0">
                <a:solidFill>
                  <a:schemeClr val="bg1"/>
                </a:solidFill>
              </a:rPr>
              <a:t>Slumberland’s experience has been more volatile. In particular, in 2018 search interest hit a low (0.57) before recovering and hitting a peak interest in 2021 </a:t>
            </a:r>
            <a:r>
              <a:rPr lang="en-US" sz="1400" b="1" dirty="0">
                <a:solidFill>
                  <a:schemeClr val="bg1"/>
                </a:solidFill>
              </a:rPr>
              <a:t>(1.96). </a:t>
            </a:r>
            <a:r>
              <a:rPr lang="en-US" sz="1400" dirty="0">
                <a:solidFill>
                  <a:schemeClr val="bg1"/>
                </a:solidFill>
              </a:rPr>
              <a:t>With a </a:t>
            </a:r>
            <a:r>
              <a:rPr lang="en-US" sz="1400" b="1" dirty="0">
                <a:solidFill>
                  <a:schemeClr val="bg1"/>
                </a:solidFill>
              </a:rPr>
              <a:t>96%</a:t>
            </a:r>
            <a:r>
              <a:rPr lang="en-US" sz="1400" dirty="0">
                <a:solidFill>
                  <a:schemeClr val="bg1"/>
                </a:solidFill>
              </a:rPr>
              <a:t> increase in search into from 2017 to 2021, Slumberland experienced the largest relative increase in brand interest</a:t>
            </a:r>
          </a:p>
          <a:p>
            <a:pPr marL="285750" indent="-285750">
              <a:spcBef>
                <a:spcPts val="500"/>
              </a:spcBef>
              <a:buFont typeface="Arial" panose="020B0604020202020204" pitchFamily="34" charset="0"/>
              <a:buChar char="•"/>
            </a:pPr>
            <a:r>
              <a:rPr lang="en-US" sz="1400" dirty="0">
                <a:solidFill>
                  <a:schemeClr val="bg1"/>
                </a:solidFill>
              </a:rPr>
              <a:t>Similarly, King </a:t>
            </a:r>
            <a:r>
              <a:rPr lang="en-US" sz="1400" dirty="0" err="1">
                <a:solidFill>
                  <a:schemeClr val="bg1"/>
                </a:solidFill>
              </a:rPr>
              <a:t>Koil’s</a:t>
            </a:r>
            <a:r>
              <a:rPr lang="en-US" sz="1400" dirty="0">
                <a:solidFill>
                  <a:schemeClr val="bg1"/>
                </a:solidFill>
              </a:rPr>
              <a:t> experience has been volatile. In particular, interest was flat from 2017 through to 2019 before hitting a peak in 2020 </a:t>
            </a:r>
            <a:r>
              <a:rPr lang="en-US" sz="1400" b="1" dirty="0">
                <a:solidFill>
                  <a:schemeClr val="bg1"/>
                </a:solidFill>
              </a:rPr>
              <a:t>(1.66) </a:t>
            </a:r>
            <a:r>
              <a:rPr lang="en-US" sz="1400" dirty="0">
                <a:solidFill>
                  <a:schemeClr val="bg1"/>
                </a:solidFill>
              </a:rPr>
              <a:t>which subsided in 2021 to </a:t>
            </a:r>
            <a:r>
              <a:rPr lang="en-US" sz="1400" b="1" dirty="0">
                <a:solidFill>
                  <a:schemeClr val="bg1"/>
                </a:solidFill>
              </a:rPr>
              <a:t>1.05</a:t>
            </a:r>
          </a:p>
        </p:txBody>
      </p:sp>
      <p:graphicFrame>
        <p:nvGraphicFramePr>
          <p:cNvPr id="5" name="Chart 4">
            <a:extLst>
              <a:ext uri="{FF2B5EF4-FFF2-40B4-BE49-F238E27FC236}">
                <a16:creationId xmlns:a16="http://schemas.microsoft.com/office/drawing/2014/main" id="{ADED662B-35E3-4042-8EB9-5C0F148C53B2}"/>
              </a:ext>
            </a:extLst>
          </p:cNvPr>
          <p:cNvGraphicFramePr>
            <a:graphicFrameLocks/>
          </p:cNvGraphicFramePr>
          <p:nvPr>
            <p:extLst>
              <p:ext uri="{D42A27DB-BD31-4B8C-83A1-F6EECF244321}">
                <p14:modId xmlns:p14="http://schemas.microsoft.com/office/powerpoint/2010/main" val="2690179724"/>
              </p:ext>
            </p:extLst>
          </p:nvPr>
        </p:nvGraphicFramePr>
        <p:xfrm>
          <a:off x="376326" y="1690688"/>
          <a:ext cx="7918703" cy="4315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206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345140" y="365125"/>
            <a:ext cx="8229599" cy="1325563"/>
          </a:xfrm>
        </p:spPr>
        <p:txBody>
          <a:bodyPr>
            <a:normAutofit/>
          </a:bodyPr>
          <a:lstStyle/>
          <a:p>
            <a:r>
              <a:rPr lang="en-US" sz="2800" b="1" dirty="0">
                <a:solidFill>
                  <a:prstClr val="black"/>
                </a:solidFill>
              </a:rPr>
              <a:t>Search interest in competitor brands over time</a:t>
            </a:r>
            <a:br>
              <a:rPr lang="en-US" sz="2800" dirty="0">
                <a:solidFill>
                  <a:prstClr val="black"/>
                </a:solidFill>
              </a:rPr>
            </a:br>
            <a:r>
              <a:rPr lang="en-US" sz="2000" dirty="0">
                <a:solidFill>
                  <a:prstClr val="black"/>
                </a:solidFill>
              </a:rPr>
              <a:t>(Brand interest levels have been indexed to their 2017 levels)</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35277" y="1640701"/>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6178614"/>
          </a:xfrm>
          <a:prstGeom prst="rect">
            <a:avLst/>
          </a:prstGeom>
          <a:solidFill>
            <a:schemeClr val="tx1"/>
          </a:solidFill>
        </p:spPr>
        <p:txBody>
          <a:bodyPr wrap="square" rtlCol="0">
            <a:spAutoFit/>
          </a:bodyPr>
          <a:lstStyle/>
          <a:p>
            <a:pPr lvl="0">
              <a:spcBef>
                <a:spcPts val="500"/>
              </a:spcBef>
            </a:pPr>
            <a:r>
              <a:rPr lang="en-US" sz="2000" b="1" dirty="0">
                <a:solidFill>
                  <a:prstClr val="white"/>
                </a:solidFill>
              </a:rPr>
              <a:t>Bravo’s brand performance</a:t>
            </a:r>
          </a:p>
          <a:p>
            <a:pPr lvl="0">
              <a:spcBef>
                <a:spcPts val="500"/>
              </a:spcBef>
            </a:pPr>
            <a:r>
              <a:rPr lang="en-US" sz="1600" dirty="0">
                <a:solidFill>
                  <a:prstClr val="white"/>
                </a:solidFill>
              </a:rPr>
              <a:t>over past 5 years</a:t>
            </a:r>
          </a:p>
          <a:p>
            <a:pPr marL="285750" lvl="0" indent="-285750">
              <a:spcBef>
                <a:spcPts val="500"/>
              </a:spcBef>
              <a:buFont typeface="Arial" panose="020B0604020202020204" pitchFamily="34" charset="0"/>
              <a:buChar char="•"/>
            </a:pPr>
            <a:endParaRPr lang="en-US" sz="1400" b="1" dirty="0">
              <a:solidFill>
                <a:prstClr val="white"/>
              </a:solidFill>
            </a:endParaRPr>
          </a:p>
          <a:p>
            <a:pPr lvl="0">
              <a:spcBef>
                <a:spcPts val="500"/>
              </a:spcBef>
            </a:pPr>
            <a:r>
              <a:rPr lang="en-US" sz="1400" b="1" dirty="0">
                <a:solidFill>
                  <a:prstClr val="white"/>
                </a:solidFill>
              </a:rPr>
              <a:t>Major competitors</a:t>
            </a:r>
          </a:p>
          <a:p>
            <a:pPr marL="285750" lvl="0" indent="-285750">
              <a:spcBef>
                <a:spcPts val="500"/>
              </a:spcBef>
              <a:buFont typeface="Arial" panose="020B0604020202020204" pitchFamily="34" charset="0"/>
              <a:buChar char="•"/>
            </a:pPr>
            <a:r>
              <a:rPr lang="en-US" sz="1400" dirty="0">
                <a:solidFill>
                  <a:prstClr val="white"/>
                </a:solidFill>
              </a:rPr>
              <a:t>Sealy’s major competitors, </a:t>
            </a:r>
            <a:r>
              <a:rPr lang="en-US" sz="1400" dirty="0" err="1">
                <a:solidFill>
                  <a:prstClr val="white"/>
                </a:solidFill>
              </a:rPr>
              <a:t>Restonic</a:t>
            </a:r>
            <a:r>
              <a:rPr lang="en-US" sz="1400" dirty="0">
                <a:solidFill>
                  <a:prstClr val="white"/>
                </a:solidFill>
              </a:rPr>
              <a:t> </a:t>
            </a:r>
            <a:r>
              <a:rPr lang="en-US" sz="1400" b="1" dirty="0">
                <a:solidFill>
                  <a:prstClr val="white"/>
                </a:solidFill>
              </a:rPr>
              <a:t>(+73%) </a:t>
            </a:r>
            <a:r>
              <a:rPr lang="en-US" sz="1400" dirty="0">
                <a:solidFill>
                  <a:prstClr val="white"/>
                </a:solidFill>
              </a:rPr>
              <a:t>and Cloud Nine </a:t>
            </a:r>
            <a:r>
              <a:rPr lang="en-US" sz="1400" b="1" dirty="0">
                <a:solidFill>
                  <a:prstClr val="white"/>
                </a:solidFill>
              </a:rPr>
              <a:t>(+31%)</a:t>
            </a:r>
            <a:r>
              <a:rPr lang="en-US" sz="1400" dirty="0">
                <a:solidFill>
                  <a:prstClr val="white"/>
                </a:solidFill>
              </a:rPr>
              <a:t>, experienced the highest levels of growth </a:t>
            </a:r>
          </a:p>
          <a:p>
            <a:pPr marL="285750" lvl="0" indent="-285750">
              <a:spcBef>
                <a:spcPts val="500"/>
              </a:spcBef>
              <a:buFont typeface="Arial" panose="020B0604020202020204" pitchFamily="34" charset="0"/>
              <a:buChar char="•"/>
            </a:pPr>
            <a:r>
              <a:rPr lang="en-US" sz="1400" dirty="0">
                <a:solidFill>
                  <a:prstClr val="white"/>
                </a:solidFill>
              </a:rPr>
              <a:t>Similar to Sealy, </a:t>
            </a:r>
            <a:r>
              <a:rPr lang="en-US" sz="1400" dirty="0" err="1">
                <a:solidFill>
                  <a:prstClr val="white"/>
                </a:solidFill>
              </a:rPr>
              <a:t>Restonic</a:t>
            </a:r>
            <a:r>
              <a:rPr lang="en-US" sz="1400" dirty="0">
                <a:solidFill>
                  <a:prstClr val="white"/>
                </a:solidFill>
              </a:rPr>
              <a:t> experienced consistent and stable year-on-year growth</a:t>
            </a:r>
          </a:p>
          <a:p>
            <a:pPr marL="285750" lvl="0" indent="-285750">
              <a:spcBef>
                <a:spcPts val="500"/>
              </a:spcBef>
              <a:buFont typeface="Arial" panose="020B0604020202020204" pitchFamily="34" charset="0"/>
              <a:buChar char="•"/>
            </a:pPr>
            <a:r>
              <a:rPr lang="en-US" sz="1400" dirty="0">
                <a:solidFill>
                  <a:prstClr val="white"/>
                </a:solidFill>
              </a:rPr>
              <a:t>Cloud Nine’s growth has followed a similar pattern, however, with lower growth rates and a small dip in interest in 2019, before year-on-year gains</a:t>
            </a:r>
            <a:endParaRPr lang="en-US" sz="1400" b="1" dirty="0">
              <a:solidFill>
                <a:prstClr val="white"/>
              </a:solidFill>
            </a:endParaRPr>
          </a:p>
          <a:p>
            <a:pPr lvl="0">
              <a:spcBef>
                <a:spcPts val="500"/>
              </a:spcBef>
            </a:pPr>
            <a:r>
              <a:rPr lang="en-US" sz="1400" b="1" dirty="0">
                <a:solidFill>
                  <a:prstClr val="white"/>
                </a:solidFill>
              </a:rPr>
              <a:t>Smaller competitors</a:t>
            </a:r>
          </a:p>
          <a:p>
            <a:pPr marL="285750" lvl="0" indent="-285750">
              <a:spcBef>
                <a:spcPts val="500"/>
              </a:spcBef>
              <a:buFont typeface="Arial" panose="020B0604020202020204" pitchFamily="34" charset="0"/>
              <a:buChar char="•"/>
            </a:pPr>
            <a:r>
              <a:rPr lang="en-US" sz="1400" dirty="0">
                <a:solidFill>
                  <a:prstClr val="white"/>
                </a:solidFill>
              </a:rPr>
              <a:t>Simmons, the fourth most popular brand, experienced the second largest decline</a:t>
            </a:r>
            <a:r>
              <a:rPr lang="en-US" sz="1400" b="1" dirty="0">
                <a:solidFill>
                  <a:prstClr val="white"/>
                </a:solidFill>
              </a:rPr>
              <a:t> (-13%), </a:t>
            </a:r>
            <a:r>
              <a:rPr lang="en-US" sz="1400" dirty="0">
                <a:solidFill>
                  <a:prstClr val="white"/>
                </a:solidFill>
              </a:rPr>
              <a:t>thus contributing to increased concentration in share of interest for the top 3 brands</a:t>
            </a:r>
          </a:p>
          <a:p>
            <a:pPr marL="285750" lvl="0" indent="-285750">
              <a:spcBef>
                <a:spcPts val="500"/>
              </a:spcBef>
              <a:buFont typeface="Arial" panose="020B0604020202020204" pitchFamily="34" charset="0"/>
              <a:buChar char="•"/>
            </a:pPr>
            <a:r>
              <a:rPr lang="en-US" sz="1400" dirty="0">
                <a:solidFill>
                  <a:prstClr val="white"/>
                </a:solidFill>
              </a:rPr>
              <a:t>Besides </a:t>
            </a:r>
            <a:r>
              <a:rPr lang="en-US" sz="1400" dirty="0" err="1">
                <a:solidFill>
                  <a:prstClr val="white"/>
                </a:solidFill>
              </a:rPr>
              <a:t>Dunlopillo</a:t>
            </a:r>
            <a:r>
              <a:rPr lang="en-US" sz="1400" dirty="0">
                <a:solidFill>
                  <a:prstClr val="white"/>
                </a:solidFill>
              </a:rPr>
              <a:t>, which experienced a significant decline </a:t>
            </a:r>
            <a:r>
              <a:rPr lang="en-US" sz="1400" b="1" dirty="0">
                <a:solidFill>
                  <a:prstClr val="white"/>
                </a:solidFill>
              </a:rPr>
              <a:t>(-24%) </a:t>
            </a:r>
            <a:r>
              <a:rPr lang="en-US" sz="1400" dirty="0">
                <a:solidFill>
                  <a:prstClr val="white"/>
                </a:solidFill>
              </a:rPr>
              <a:t>other brands have only see modest increases in interest</a:t>
            </a:r>
            <a:endParaRPr lang="en-US" sz="1400" b="1" dirty="0">
              <a:solidFill>
                <a:prstClr val="white"/>
              </a:solidFill>
            </a:endParaRPr>
          </a:p>
        </p:txBody>
      </p:sp>
      <p:graphicFrame>
        <p:nvGraphicFramePr>
          <p:cNvPr id="11" name="Chart 10">
            <a:extLst>
              <a:ext uri="{FF2B5EF4-FFF2-40B4-BE49-F238E27FC236}">
                <a16:creationId xmlns:a16="http://schemas.microsoft.com/office/drawing/2014/main" id="{87252380-5670-C54E-BE3C-D2ED06D9920C}"/>
              </a:ext>
            </a:extLst>
          </p:cNvPr>
          <p:cNvGraphicFramePr>
            <a:graphicFrameLocks/>
          </p:cNvGraphicFramePr>
          <p:nvPr>
            <p:extLst>
              <p:ext uri="{D42A27DB-BD31-4B8C-83A1-F6EECF244321}">
                <p14:modId xmlns:p14="http://schemas.microsoft.com/office/powerpoint/2010/main" val="3269833351"/>
              </p:ext>
            </p:extLst>
          </p:nvPr>
        </p:nvGraphicFramePr>
        <p:xfrm>
          <a:off x="225046" y="1690688"/>
          <a:ext cx="7910236" cy="4315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8602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Proportion of search interest within Bravo’s and competitors’ brands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Sealy’s has increased </a:t>
            </a:r>
            <a:r>
              <a:rPr lang="en-US" sz="1400" b="1" dirty="0">
                <a:solidFill>
                  <a:schemeClr val="bg1"/>
                </a:solidFill>
              </a:rPr>
              <a:t>(+4.3%) </a:t>
            </a:r>
            <a:r>
              <a:rPr lang="en-US" sz="1400" dirty="0">
                <a:solidFill>
                  <a:schemeClr val="bg1"/>
                </a:solidFill>
              </a:rPr>
              <a:t>its dominant position of Bravo’s most popular from </a:t>
            </a:r>
            <a:r>
              <a:rPr lang="en-US" sz="1400" b="1" dirty="0">
                <a:solidFill>
                  <a:schemeClr val="bg1"/>
                </a:solidFill>
              </a:rPr>
              <a:t>75%</a:t>
            </a:r>
            <a:r>
              <a:rPr lang="en-US" sz="1400" dirty="0">
                <a:solidFill>
                  <a:schemeClr val="bg1"/>
                </a:solidFill>
              </a:rPr>
              <a:t> in 2017 to </a:t>
            </a:r>
            <a:r>
              <a:rPr lang="en-US" sz="1400" b="1" dirty="0">
                <a:solidFill>
                  <a:schemeClr val="bg1"/>
                </a:solidFill>
              </a:rPr>
              <a:t>78% </a:t>
            </a:r>
            <a:r>
              <a:rPr lang="en-US" sz="1400" dirty="0">
                <a:solidFill>
                  <a:schemeClr val="bg1"/>
                </a:solidFill>
              </a:rPr>
              <a:t>in 2019</a:t>
            </a:r>
          </a:p>
          <a:p>
            <a:pPr marL="285750" indent="-285750">
              <a:buFont typeface="Arial" panose="020B0604020202020204" pitchFamily="34" charset="0"/>
              <a:buChar char="•"/>
            </a:pPr>
            <a:r>
              <a:rPr lang="en-US" sz="1400" dirty="0">
                <a:solidFill>
                  <a:schemeClr val="bg1"/>
                </a:solidFill>
              </a:rPr>
              <a:t>Slumberland was the other brand to increase in popularity </a:t>
            </a:r>
            <a:r>
              <a:rPr lang="en-US" sz="1400" b="1" dirty="0">
                <a:solidFill>
                  <a:schemeClr val="bg1"/>
                </a:solidFill>
              </a:rPr>
              <a:t>(+23%). </a:t>
            </a:r>
            <a:r>
              <a:rPr lang="en-US" sz="1400" dirty="0">
                <a:solidFill>
                  <a:schemeClr val="bg1"/>
                </a:solidFill>
              </a:rPr>
              <a:t>In the process overtaking King </a:t>
            </a:r>
            <a:r>
              <a:rPr lang="en-US" sz="1400" dirty="0" err="1">
                <a:solidFill>
                  <a:schemeClr val="bg1"/>
                </a:solidFill>
              </a:rPr>
              <a:t>Koil</a:t>
            </a:r>
            <a:r>
              <a:rPr lang="en-US" sz="1400" dirty="0">
                <a:solidFill>
                  <a:schemeClr val="bg1"/>
                </a:solidFill>
              </a:rPr>
              <a:t> as the 3</a:t>
            </a:r>
            <a:r>
              <a:rPr lang="en-US" sz="1400" baseline="30000" dirty="0">
                <a:solidFill>
                  <a:schemeClr val="bg1"/>
                </a:solidFill>
              </a:rPr>
              <a:t>rd</a:t>
            </a:r>
            <a:r>
              <a:rPr lang="en-US" sz="1400" dirty="0">
                <a:solidFill>
                  <a:schemeClr val="bg1"/>
                </a:solidFill>
              </a:rPr>
              <a:t> most popular brand</a:t>
            </a:r>
          </a:p>
          <a:p>
            <a:pPr marL="285750" indent="-285750">
              <a:buFont typeface="Arial" panose="020B0604020202020204" pitchFamily="34" charset="0"/>
              <a:buChar char="•"/>
            </a:pPr>
            <a:r>
              <a:rPr lang="en-US" sz="1400" dirty="0">
                <a:solidFill>
                  <a:schemeClr val="bg1"/>
                </a:solidFill>
              </a:rPr>
              <a:t>In contrast, both </a:t>
            </a:r>
            <a:r>
              <a:rPr lang="en-US" sz="1400" dirty="0" err="1">
                <a:solidFill>
                  <a:schemeClr val="bg1"/>
                </a:solidFill>
              </a:rPr>
              <a:t>Edblo</a:t>
            </a:r>
            <a:r>
              <a:rPr lang="en-US" sz="1400" dirty="0">
                <a:solidFill>
                  <a:schemeClr val="bg1"/>
                </a:solidFill>
              </a:rPr>
              <a:t> </a:t>
            </a:r>
            <a:r>
              <a:rPr lang="en-US" sz="1400" b="1" dirty="0">
                <a:solidFill>
                  <a:schemeClr val="bg1"/>
                </a:solidFill>
              </a:rPr>
              <a:t>(-18%)</a:t>
            </a:r>
            <a:r>
              <a:rPr lang="en-US" sz="1400" dirty="0">
                <a:solidFill>
                  <a:schemeClr val="bg1"/>
                </a:solidFill>
              </a:rPr>
              <a:t> and King </a:t>
            </a:r>
            <a:r>
              <a:rPr lang="en-US" sz="1400" dirty="0" err="1">
                <a:solidFill>
                  <a:schemeClr val="bg1"/>
                </a:solidFill>
              </a:rPr>
              <a:t>Koil</a:t>
            </a:r>
            <a:r>
              <a:rPr lang="en-US" sz="1400" dirty="0">
                <a:solidFill>
                  <a:schemeClr val="bg1"/>
                </a:solidFill>
              </a:rPr>
              <a:t> </a:t>
            </a:r>
            <a:r>
              <a:rPr lang="en-US" sz="1400" b="1" dirty="0">
                <a:solidFill>
                  <a:schemeClr val="bg1"/>
                </a:solidFill>
              </a:rPr>
              <a:t>(-34%)</a:t>
            </a:r>
            <a:r>
              <a:rPr lang="en-US" sz="1400" dirty="0">
                <a:solidFill>
                  <a:schemeClr val="bg1"/>
                </a:solidFill>
              </a:rPr>
              <a:t> experienced declines in popularity. </a:t>
            </a:r>
            <a:r>
              <a:rPr lang="en-US" sz="1400" dirty="0" err="1">
                <a:solidFill>
                  <a:schemeClr val="bg1"/>
                </a:solidFill>
              </a:rPr>
              <a:t>Edblo</a:t>
            </a:r>
            <a:r>
              <a:rPr lang="en-US" sz="1400" dirty="0">
                <a:solidFill>
                  <a:schemeClr val="bg1"/>
                </a:solidFill>
              </a:rPr>
              <a:t> retains its position as Bravo’s second most popular brand, however,  Slumberland is closing the gap.</a:t>
            </a:r>
            <a:endParaRPr lang="en-US" sz="1400" dirty="0"/>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The top 4 competitors have made up an increased </a:t>
            </a:r>
            <a:r>
              <a:rPr lang="en-US" sz="1400" b="1" dirty="0">
                <a:solidFill>
                  <a:schemeClr val="bg1"/>
                </a:solidFill>
              </a:rPr>
              <a:t>(+4.9%) </a:t>
            </a:r>
            <a:r>
              <a:rPr lang="en-US" sz="1400" dirty="0">
                <a:solidFill>
                  <a:schemeClr val="bg1"/>
                </a:solidFill>
              </a:rPr>
              <a:t>proportion of search interest up from </a:t>
            </a:r>
            <a:r>
              <a:rPr lang="en-US" sz="1400" b="1" dirty="0">
                <a:solidFill>
                  <a:schemeClr val="bg1"/>
                </a:solidFill>
              </a:rPr>
              <a:t>78% </a:t>
            </a:r>
            <a:r>
              <a:rPr lang="en-US" sz="1400" dirty="0">
                <a:solidFill>
                  <a:schemeClr val="bg1"/>
                </a:solidFill>
              </a:rPr>
              <a:t>in 2017 to </a:t>
            </a:r>
            <a:r>
              <a:rPr lang="en-US" sz="1400" b="1" dirty="0">
                <a:solidFill>
                  <a:schemeClr val="bg1"/>
                </a:solidFill>
              </a:rPr>
              <a:t>82% </a:t>
            </a:r>
            <a:r>
              <a:rPr lang="en-US" sz="1400" dirty="0">
                <a:solidFill>
                  <a:schemeClr val="bg1"/>
                </a:solidFill>
              </a:rPr>
              <a:t>in 2021</a:t>
            </a:r>
          </a:p>
          <a:p>
            <a:pPr marL="285750" indent="-285750">
              <a:buFont typeface="Arial" panose="020B0604020202020204" pitchFamily="34" charset="0"/>
              <a:buChar char="•"/>
            </a:pPr>
            <a:r>
              <a:rPr lang="en-US" sz="1400" dirty="0">
                <a:solidFill>
                  <a:schemeClr val="bg1"/>
                </a:solidFill>
              </a:rPr>
              <a:t>However, this is driven by the top 2 brands, </a:t>
            </a:r>
            <a:r>
              <a:rPr lang="en-US" sz="1400" dirty="0" err="1">
                <a:solidFill>
                  <a:schemeClr val="bg1"/>
                </a:solidFill>
              </a:rPr>
              <a:t>Restonic</a:t>
            </a:r>
            <a:r>
              <a:rPr lang="en-US" sz="1400" dirty="0">
                <a:solidFill>
                  <a:schemeClr val="bg1"/>
                </a:solidFill>
              </a:rPr>
              <a:t> (+39%) and Cloud Nine (+5.6%) increasing their dominance of search interest while the next two largest brands, Simmons </a:t>
            </a:r>
            <a:r>
              <a:rPr lang="en-US" sz="1400" b="1" dirty="0">
                <a:solidFill>
                  <a:schemeClr val="bg1"/>
                </a:solidFill>
              </a:rPr>
              <a:t>(-30%) </a:t>
            </a:r>
            <a:r>
              <a:rPr lang="en-US" sz="1400" dirty="0">
                <a:solidFill>
                  <a:schemeClr val="bg1"/>
                </a:solidFill>
              </a:rPr>
              <a:t>and </a:t>
            </a:r>
            <a:r>
              <a:rPr lang="en-US" sz="1400" dirty="0" err="1">
                <a:solidFill>
                  <a:schemeClr val="bg1"/>
                </a:solidFill>
              </a:rPr>
              <a:t>Tempur</a:t>
            </a:r>
            <a:r>
              <a:rPr lang="en-US" sz="1400" dirty="0">
                <a:solidFill>
                  <a:schemeClr val="bg1"/>
                </a:solidFill>
              </a:rPr>
              <a:t> </a:t>
            </a:r>
            <a:r>
              <a:rPr lang="en-US" sz="1400" b="1" dirty="0">
                <a:solidFill>
                  <a:schemeClr val="bg1"/>
                </a:solidFill>
              </a:rPr>
              <a:t>(-19%) </a:t>
            </a:r>
            <a:r>
              <a:rPr lang="en-US" sz="1400" dirty="0">
                <a:solidFill>
                  <a:schemeClr val="bg1"/>
                </a:solidFill>
              </a:rPr>
              <a:t>have experienced significant declines</a:t>
            </a:r>
          </a:p>
        </p:txBody>
      </p:sp>
      <p:graphicFrame>
        <p:nvGraphicFramePr>
          <p:cNvPr id="32" name="Content Placeholder 31">
            <a:extLst>
              <a:ext uri="{FF2B5EF4-FFF2-40B4-BE49-F238E27FC236}">
                <a16:creationId xmlns:a16="http://schemas.microsoft.com/office/drawing/2014/main" id="{5812D639-DEBE-B244-8597-792C1F3883C7}"/>
              </a:ext>
            </a:extLst>
          </p:cNvPr>
          <p:cNvGraphicFramePr>
            <a:graphicFrameLocks noGrp="1"/>
          </p:cNvGraphicFramePr>
          <p:nvPr>
            <p:ph sz="half" idx="2"/>
          </p:nvPr>
        </p:nvGraphicFramePr>
        <p:xfrm>
          <a:off x="6172200" y="1608138"/>
          <a:ext cx="5181600" cy="3414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7" name="Content Placeholder 36">
            <a:extLst>
              <a:ext uri="{FF2B5EF4-FFF2-40B4-BE49-F238E27FC236}">
                <a16:creationId xmlns:a16="http://schemas.microsoft.com/office/drawing/2014/main" id="{754155A1-C3EA-A24D-BE00-C058B07B3372}"/>
              </a:ext>
            </a:extLst>
          </p:cNvPr>
          <p:cNvGraphicFramePr>
            <a:graphicFrameLocks noGrp="1"/>
          </p:cNvGraphicFramePr>
          <p:nvPr>
            <p:ph sz="half" idx="1"/>
          </p:nvPr>
        </p:nvGraphicFramePr>
        <p:xfrm>
          <a:off x="838200" y="1608138"/>
          <a:ext cx="5181600" cy="34147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92479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Analysis by brand and province</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1927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Provincial search interest in mattress brands</a:t>
            </a:r>
            <a:br>
              <a:rPr lang="en-US" sz="2800"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b="1" dirty="0">
                <a:solidFill>
                  <a:schemeClr val="bg1"/>
                </a:solidFill>
              </a:rPr>
              <a:t>90% </a:t>
            </a:r>
            <a:r>
              <a:rPr lang="en-US" sz="1400" dirty="0">
                <a:solidFill>
                  <a:schemeClr val="bg1"/>
                </a:solidFill>
              </a:rPr>
              <a:t>share of search interest comes from the top 4 provinces, namely: Gauteng </a:t>
            </a:r>
            <a:r>
              <a:rPr lang="en-US" sz="1400" b="1" dirty="0">
                <a:solidFill>
                  <a:schemeClr val="bg1"/>
                </a:solidFill>
              </a:rPr>
              <a:t>(40%)</a:t>
            </a:r>
            <a:r>
              <a:rPr lang="en-US" sz="1400" dirty="0">
                <a:solidFill>
                  <a:schemeClr val="bg1"/>
                </a:solidFill>
              </a:rPr>
              <a:t>, Kwa-Zulu Natal </a:t>
            </a:r>
            <a:r>
              <a:rPr lang="en-US" sz="1400" b="1" dirty="0">
                <a:solidFill>
                  <a:schemeClr val="bg1"/>
                </a:solidFill>
              </a:rPr>
              <a:t>(22%)</a:t>
            </a:r>
            <a:r>
              <a:rPr lang="en-US" sz="1400" dirty="0">
                <a:solidFill>
                  <a:schemeClr val="bg1"/>
                </a:solidFill>
              </a:rPr>
              <a:t>, Western Cape </a:t>
            </a:r>
            <a:r>
              <a:rPr lang="en-US" sz="1400" b="1" dirty="0">
                <a:solidFill>
                  <a:schemeClr val="bg1"/>
                </a:solidFill>
              </a:rPr>
              <a:t>(19%)</a:t>
            </a:r>
            <a:r>
              <a:rPr lang="en-US" sz="1400" dirty="0">
                <a:solidFill>
                  <a:schemeClr val="bg1"/>
                </a:solidFill>
              </a:rPr>
              <a:t> and Eastern Cape </a:t>
            </a:r>
            <a:r>
              <a:rPr lang="en-US" sz="1400" b="1" dirty="0">
                <a:solidFill>
                  <a:schemeClr val="bg1"/>
                </a:solidFill>
              </a:rPr>
              <a:t>(8%)</a:t>
            </a:r>
          </a:p>
          <a:p>
            <a:pPr marL="285750" indent="-285750">
              <a:buFont typeface="Arial" panose="020B0604020202020204" pitchFamily="34" charset="0"/>
              <a:buChar char="•"/>
            </a:pPr>
            <a:r>
              <a:rPr lang="en-US" sz="1400" dirty="0">
                <a:solidFill>
                  <a:schemeClr val="bg1"/>
                </a:solidFill>
              </a:rPr>
              <a:t>Therefore, focus will be given to these 4 provinces in the analysis</a:t>
            </a:r>
          </a:p>
          <a:p>
            <a:pPr marL="285750" indent="-285750">
              <a:buFont typeface="Arial" panose="020B0604020202020204" pitchFamily="34" charset="0"/>
              <a:buChar char="•"/>
            </a:pPr>
            <a:r>
              <a:rPr lang="en-US" sz="1400" dirty="0">
                <a:solidFill>
                  <a:schemeClr val="bg1"/>
                </a:solidFill>
              </a:rPr>
              <a:t>Northern Cape’s interest is negligible and has been excluded</a:t>
            </a:r>
          </a:p>
          <a:p>
            <a:endParaRPr lang="en-US" sz="1400" dirty="0"/>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D8F5F467-1A32-204E-BE8E-AFD5B65CBB3B}"/>
              </a:ext>
            </a:extLst>
          </p:cNvPr>
          <p:cNvGraphicFramePr>
            <a:graphicFrameLocks noGrp="1"/>
          </p:cNvGraphicFramePr>
          <p:nvPr>
            <p:ph sz="half" idx="1"/>
          </p:nvPr>
        </p:nvGraphicFramePr>
        <p:xfrm>
          <a:off x="838200" y="1412875"/>
          <a:ext cx="5181600" cy="3609975"/>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169551"/>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Over the past 5 years, of the top 4 provinces, Kwa-Zulu Natal had the highest growth in search interest </a:t>
            </a:r>
            <a:r>
              <a:rPr lang="en-US" sz="1400" b="1" dirty="0">
                <a:solidFill>
                  <a:schemeClr val="bg1"/>
                </a:solidFill>
              </a:rPr>
              <a:t>(+111%) </a:t>
            </a:r>
            <a:r>
              <a:rPr lang="en-US" sz="1400" dirty="0">
                <a:solidFill>
                  <a:schemeClr val="bg1"/>
                </a:solidFill>
              </a:rPr>
              <a:t>followed by Gauteng </a:t>
            </a:r>
            <a:r>
              <a:rPr lang="en-US" sz="1400" b="1" dirty="0">
                <a:solidFill>
                  <a:schemeClr val="bg1"/>
                </a:solidFill>
              </a:rPr>
              <a:t>(+47%)</a:t>
            </a:r>
            <a:r>
              <a:rPr lang="en-US" sz="1400" dirty="0">
                <a:solidFill>
                  <a:schemeClr val="bg1"/>
                </a:solidFill>
              </a:rPr>
              <a:t>,</a:t>
            </a:r>
            <a:r>
              <a:rPr lang="en-US" sz="1400" b="1" dirty="0">
                <a:solidFill>
                  <a:schemeClr val="bg1"/>
                </a:solidFill>
              </a:rPr>
              <a:t> </a:t>
            </a:r>
            <a:r>
              <a:rPr lang="en-US" sz="1400" dirty="0">
                <a:solidFill>
                  <a:schemeClr val="bg1"/>
                </a:solidFill>
              </a:rPr>
              <a:t>Western Cape </a:t>
            </a:r>
            <a:r>
              <a:rPr lang="en-US" sz="1400" b="1" dirty="0">
                <a:solidFill>
                  <a:schemeClr val="bg1"/>
                </a:solidFill>
              </a:rPr>
              <a:t>(+43%)</a:t>
            </a:r>
            <a:r>
              <a:rPr lang="en-US" sz="1400" dirty="0">
                <a:solidFill>
                  <a:schemeClr val="bg1"/>
                </a:solidFill>
              </a:rPr>
              <a:t> and Eastern Cape </a:t>
            </a:r>
            <a:r>
              <a:rPr lang="en-US" sz="1400" b="1" dirty="0">
                <a:solidFill>
                  <a:schemeClr val="bg1"/>
                </a:solidFill>
              </a:rPr>
              <a:t>(-22%)</a:t>
            </a:r>
          </a:p>
          <a:p>
            <a:pPr marL="285750" indent="-285750">
              <a:buFont typeface="Arial" panose="020B0604020202020204" pitchFamily="34" charset="0"/>
              <a:buChar char="•"/>
            </a:pPr>
            <a:r>
              <a:rPr lang="en-US" sz="1400" dirty="0">
                <a:solidFill>
                  <a:schemeClr val="bg1"/>
                </a:solidFill>
              </a:rPr>
              <a:t>Eastern Cape was the only province to experience a decline</a:t>
            </a:r>
          </a:p>
          <a:p>
            <a:pPr marL="285750" indent="-285750">
              <a:buFont typeface="Arial" panose="020B0604020202020204" pitchFamily="34" charset="0"/>
              <a:buChar char="•"/>
            </a:pPr>
            <a:r>
              <a:rPr lang="en-US" sz="1400" dirty="0">
                <a:solidFill>
                  <a:schemeClr val="bg1"/>
                </a:solidFill>
              </a:rPr>
              <a:t>Mpumalanga experienced the largest growth </a:t>
            </a:r>
            <a:r>
              <a:rPr lang="en-US" sz="1400" b="1" dirty="0">
                <a:solidFill>
                  <a:schemeClr val="bg1"/>
                </a:solidFill>
              </a:rPr>
              <a:t>(+187%)</a:t>
            </a:r>
          </a:p>
        </p:txBody>
      </p:sp>
      <p:graphicFrame>
        <p:nvGraphicFramePr>
          <p:cNvPr id="21" name="Content Placeholder 20">
            <a:extLst>
              <a:ext uri="{FF2B5EF4-FFF2-40B4-BE49-F238E27FC236}">
                <a16:creationId xmlns:a16="http://schemas.microsoft.com/office/drawing/2014/main" id="{93D83844-28A8-1E42-9980-B96C5512CB77}"/>
              </a:ext>
            </a:extLst>
          </p:cNvPr>
          <p:cNvGraphicFramePr>
            <a:graphicFrameLocks noGrp="1"/>
          </p:cNvGraphicFramePr>
          <p:nvPr>
            <p:ph sz="half" idx="2"/>
          </p:nvPr>
        </p:nvGraphicFramePr>
        <p:xfrm>
          <a:off x="6172200" y="1412875"/>
          <a:ext cx="5181600" cy="36099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0006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9E7A-6617-9A48-BDD6-24CC2C9F399B}"/>
              </a:ext>
            </a:extLst>
          </p:cNvPr>
          <p:cNvSpPr>
            <a:spLocks noGrp="1"/>
          </p:cNvSpPr>
          <p:nvPr>
            <p:ph type="title"/>
          </p:nvPr>
        </p:nvSpPr>
        <p:spPr/>
        <p:txBody>
          <a:bodyPr/>
          <a:lstStyle/>
          <a:p>
            <a:r>
              <a:rPr lang="en-US" dirty="0"/>
              <a:t>Checklist</a:t>
            </a:r>
          </a:p>
        </p:txBody>
      </p:sp>
      <p:sp>
        <p:nvSpPr>
          <p:cNvPr id="3" name="Content Placeholder 2">
            <a:extLst>
              <a:ext uri="{FF2B5EF4-FFF2-40B4-BE49-F238E27FC236}">
                <a16:creationId xmlns:a16="http://schemas.microsoft.com/office/drawing/2014/main" id="{E1B6234B-3C0F-624E-ADE0-2777A9CC8191}"/>
              </a:ext>
            </a:extLst>
          </p:cNvPr>
          <p:cNvSpPr>
            <a:spLocks noGrp="1"/>
          </p:cNvSpPr>
          <p:nvPr>
            <p:ph idx="1"/>
          </p:nvPr>
        </p:nvSpPr>
        <p:spPr/>
        <p:txBody>
          <a:bodyPr>
            <a:normAutofit fontScale="77500" lnSpcReduction="20000"/>
          </a:bodyPr>
          <a:lstStyle/>
          <a:p>
            <a:r>
              <a:rPr lang="en-US" dirty="0"/>
              <a:t>Slide Titles and sub-titles</a:t>
            </a:r>
          </a:p>
          <a:p>
            <a:r>
              <a:rPr lang="en-US" dirty="0"/>
              <a:t>Axis titles (chart)</a:t>
            </a:r>
          </a:p>
          <a:p>
            <a:r>
              <a:rPr lang="en-US" dirty="0"/>
              <a:t>Left &amp; right axis scale match (chart)</a:t>
            </a:r>
          </a:p>
          <a:p>
            <a:r>
              <a:rPr lang="en-US" dirty="0"/>
              <a:t>Chart titles (chart)</a:t>
            </a:r>
          </a:p>
          <a:p>
            <a:r>
              <a:rPr lang="en-US" dirty="0"/>
              <a:t>Brand names (chart)</a:t>
            </a:r>
          </a:p>
          <a:p>
            <a:r>
              <a:rPr lang="en-US" dirty="0"/>
              <a:t>Analysis title (side bard)</a:t>
            </a:r>
          </a:p>
          <a:p>
            <a:r>
              <a:rPr lang="en-US" dirty="0" err="1"/>
              <a:t>Colour</a:t>
            </a:r>
            <a:r>
              <a:rPr lang="en-US" dirty="0"/>
              <a:t> consistency (if possible)</a:t>
            </a:r>
          </a:p>
          <a:p>
            <a:r>
              <a:rPr lang="en-US" dirty="0"/>
              <a:t>Analysis wording</a:t>
            </a:r>
          </a:p>
          <a:p>
            <a:r>
              <a:rPr lang="en-US" dirty="0"/>
              <a:t>Fix notes (i.e. remove)</a:t>
            </a:r>
          </a:p>
          <a:p>
            <a:r>
              <a:rPr lang="en-US" dirty="0"/>
              <a:t>Specific</a:t>
            </a:r>
          </a:p>
          <a:p>
            <a:pPr lvl="1"/>
            <a:r>
              <a:rPr lang="en-US" dirty="0"/>
              <a:t>Sealy spelling</a:t>
            </a:r>
          </a:p>
          <a:p>
            <a:pPr lvl="1"/>
            <a:r>
              <a:rPr lang="en-US" dirty="0"/>
              <a:t>Indexed vs. index</a:t>
            </a:r>
          </a:p>
        </p:txBody>
      </p:sp>
    </p:spTree>
    <p:extLst>
      <p:ext uri="{BB962C8B-B14F-4D97-AF65-F5344CB8AC3E}">
        <p14:creationId xmlns:p14="http://schemas.microsoft.com/office/powerpoint/2010/main" val="1436761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838200" y="365125"/>
            <a:ext cx="7861300" cy="1325563"/>
          </a:xfrm>
        </p:spPr>
        <p:txBody>
          <a:bodyPr>
            <a:normAutofit/>
          </a:bodyPr>
          <a:lstStyle/>
          <a:p>
            <a:r>
              <a:rPr lang="en-US" sz="2800" b="1" dirty="0">
                <a:solidFill>
                  <a:prstClr val="black"/>
                </a:solidFill>
              </a:rPr>
              <a:t>Search interest over time by province</a:t>
            </a:r>
            <a:br>
              <a:rPr lang="en-US" sz="2800" dirty="0">
                <a:solidFill>
                  <a:prstClr val="black"/>
                </a:solidFill>
              </a:rPr>
            </a:br>
            <a:r>
              <a:rPr lang="en-US" sz="2000" dirty="0">
                <a:solidFill>
                  <a:prstClr val="black"/>
                </a:solidFill>
              </a:rPr>
              <a:t>(Interest levels have been indexed to 2017 levels)</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44922" y="1601280"/>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6027291"/>
          </a:xfrm>
          <a:prstGeom prst="rect">
            <a:avLst/>
          </a:prstGeom>
          <a:solidFill>
            <a:schemeClr val="tx1"/>
          </a:solidFill>
        </p:spPr>
        <p:txBody>
          <a:bodyPr wrap="square" rtlCol="0">
            <a:spAutoFit/>
          </a:bodyPr>
          <a:lstStyle/>
          <a:p>
            <a:pPr>
              <a:spcBef>
                <a:spcPts val="500"/>
              </a:spcBef>
            </a:pPr>
            <a:r>
              <a:rPr lang="en-US" sz="2000" b="1" dirty="0">
                <a:solidFill>
                  <a:schemeClr val="bg1"/>
                </a:solidFill>
              </a:rPr>
              <a:t>Top 4 province analysis </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Bravo</a:t>
            </a:r>
          </a:p>
          <a:p>
            <a:pPr marL="285750" indent="-285750">
              <a:spcBef>
                <a:spcPts val="500"/>
              </a:spcBef>
              <a:buFont typeface="Arial" panose="020B0604020202020204" pitchFamily="34" charset="0"/>
              <a:buChar char="•"/>
            </a:pPr>
            <a:r>
              <a:rPr lang="en-US" sz="1400" dirty="0">
                <a:solidFill>
                  <a:schemeClr val="bg1"/>
                </a:solidFill>
              </a:rPr>
              <a:t>Overall, Bravo’s brands experienced significant growth across the top 4 provinces </a:t>
            </a:r>
            <a:r>
              <a:rPr lang="en-US" sz="1400" b="1" dirty="0">
                <a:solidFill>
                  <a:schemeClr val="bg1"/>
                </a:solidFill>
              </a:rPr>
              <a:t>(&gt;39% growth)</a:t>
            </a:r>
          </a:p>
          <a:p>
            <a:pPr marL="285750" indent="-285750">
              <a:spcBef>
                <a:spcPts val="500"/>
              </a:spcBef>
              <a:buFont typeface="Arial" panose="020B0604020202020204" pitchFamily="34" charset="0"/>
              <a:buChar char="•"/>
            </a:pPr>
            <a:r>
              <a:rPr lang="en-US" sz="1400" dirty="0">
                <a:solidFill>
                  <a:schemeClr val="bg1"/>
                </a:solidFill>
              </a:rPr>
              <a:t>There was consistently year-on-year growth most years across provinces</a:t>
            </a:r>
          </a:p>
          <a:p>
            <a:pPr marL="285750" indent="-285750">
              <a:spcBef>
                <a:spcPts val="500"/>
              </a:spcBef>
              <a:buFont typeface="Arial" panose="020B0604020202020204" pitchFamily="34" charset="0"/>
              <a:buChar char="•"/>
            </a:pPr>
            <a:r>
              <a:rPr lang="en-US" sz="1400" dirty="0">
                <a:solidFill>
                  <a:schemeClr val="bg1"/>
                </a:solidFill>
              </a:rPr>
              <a:t>In particular, each province exhibited peak search interest in 2021 following previous peak in 2020</a:t>
            </a:r>
          </a:p>
          <a:p>
            <a:pPr>
              <a:spcBef>
                <a:spcPts val="500"/>
              </a:spcBef>
            </a:pPr>
            <a:r>
              <a:rPr lang="en-US" sz="1400" b="1" dirty="0">
                <a:solidFill>
                  <a:schemeClr val="bg1"/>
                </a:solidFill>
              </a:rPr>
              <a:t>Rest of market</a:t>
            </a:r>
          </a:p>
          <a:p>
            <a:pPr marL="285750" indent="-285750">
              <a:spcBef>
                <a:spcPts val="500"/>
              </a:spcBef>
              <a:buFont typeface="Arial" panose="020B0604020202020204" pitchFamily="34" charset="0"/>
              <a:buChar char="•"/>
            </a:pPr>
            <a:r>
              <a:rPr lang="en-US" sz="1400" dirty="0">
                <a:solidFill>
                  <a:schemeClr val="bg1"/>
                </a:solidFill>
              </a:rPr>
              <a:t>In contrast, the rest of the market shrunk in Eastern Cape </a:t>
            </a:r>
            <a:r>
              <a:rPr lang="en-US" sz="1400" b="1" dirty="0">
                <a:solidFill>
                  <a:schemeClr val="bg1"/>
                </a:solidFill>
              </a:rPr>
              <a:t>(-48%) </a:t>
            </a:r>
            <a:r>
              <a:rPr lang="en-US" sz="1400" dirty="0">
                <a:solidFill>
                  <a:schemeClr val="bg1"/>
                </a:solidFill>
              </a:rPr>
              <a:t>and experienced modest growth in Western Cape </a:t>
            </a:r>
            <a:r>
              <a:rPr lang="en-US" sz="1400" b="1" dirty="0">
                <a:solidFill>
                  <a:schemeClr val="bg1"/>
                </a:solidFill>
              </a:rPr>
              <a:t>(+7%)</a:t>
            </a:r>
          </a:p>
          <a:p>
            <a:pPr>
              <a:spcBef>
                <a:spcPts val="500"/>
              </a:spcBef>
            </a:pPr>
            <a:r>
              <a:rPr lang="en-US" sz="1400" b="1" dirty="0">
                <a:solidFill>
                  <a:schemeClr val="bg1"/>
                </a:solidFill>
              </a:rPr>
              <a:t>Overall</a:t>
            </a:r>
          </a:p>
          <a:p>
            <a:pPr marL="285750" indent="-285750">
              <a:spcBef>
                <a:spcPts val="500"/>
              </a:spcBef>
              <a:buFont typeface="Arial" panose="020B0604020202020204" pitchFamily="34" charset="0"/>
              <a:buChar char="•"/>
            </a:pPr>
            <a:r>
              <a:rPr lang="en-US" sz="1400" dirty="0">
                <a:solidFill>
                  <a:schemeClr val="bg1"/>
                </a:solidFill>
              </a:rPr>
              <a:t>The differences in growth over the past 5 years lead to Bravo outperforming the rest of the market across all provinces by at </a:t>
            </a:r>
            <a:r>
              <a:rPr lang="en-US" sz="1400" b="1" dirty="0">
                <a:solidFill>
                  <a:schemeClr val="bg1"/>
                </a:solidFill>
              </a:rPr>
              <a:t>least 1.3x </a:t>
            </a:r>
            <a:r>
              <a:rPr lang="en-US" sz="1400" dirty="0">
                <a:solidFill>
                  <a:schemeClr val="bg1"/>
                </a:solidFill>
              </a:rPr>
              <a:t>with performance in Eastern Cape being </a:t>
            </a:r>
            <a:r>
              <a:rPr lang="en-US" sz="1400" b="1" dirty="0">
                <a:solidFill>
                  <a:schemeClr val="bg1"/>
                </a:solidFill>
              </a:rPr>
              <a:t>2.7x</a:t>
            </a:r>
            <a:r>
              <a:rPr lang="en-US" sz="1400" dirty="0">
                <a:solidFill>
                  <a:schemeClr val="bg1"/>
                </a:solidFill>
              </a:rPr>
              <a:t> better</a:t>
            </a:r>
          </a:p>
        </p:txBody>
      </p:sp>
      <p:cxnSp>
        <p:nvCxnSpPr>
          <p:cNvPr id="14" name="Straight Connector 13">
            <a:extLst>
              <a:ext uri="{FF2B5EF4-FFF2-40B4-BE49-F238E27FC236}">
                <a16:creationId xmlns:a16="http://schemas.microsoft.com/office/drawing/2014/main" id="{1D97F25C-2453-254F-BFE9-FFC55D955A80}"/>
              </a:ext>
            </a:extLst>
          </p:cNvPr>
          <p:cNvCxnSpPr>
            <a:cxnSpLocks/>
          </p:cNvCxnSpPr>
          <p:nvPr/>
        </p:nvCxnSpPr>
        <p:spPr>
          <a:xfrm>
            <a:off x="2293434" y="3369071"/>
            <a:ext cx="0" cy="1871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927F0C-3C3A-EB40-B9C6-1569B03231A7}"/>
              </a:ext>
            </a:extLst>
          </p:cNvPr>
          <p:cNvCxnSpPr>
            <a:cxnSpLocks/>
          </p:cNvCxnSpPr>
          <p:nvPr/>
        </p:nvCxnSpPr>
        <p:spPr>
          <a:xfrm>
            <a:off x="4178110" y="3311593"/>
            <a:ext cx="0" cy="18566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C3B80E6-8FC8-DD40-A122-01C7C8413AC7}"/>
              </a:ext>
            </a:extLst>
          </p:cNvPr>
          <p:cNvCxnSpPr>
            <a:cxnSpLocks/>
          </p:cNvCxnSpPr>
          <p:nvPr/>
        </p:nvCxnSpPr>
        <p:spPr>
          <a:xfrm>
            <a:off x="6091353" y="3327676"/>
            <a:ext cx="0" cy="161506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501E28-37C9-A343-B475-A66CD24BE094}"/>
              </a:ext>
            </a:extLst>
          </p:cNvPr>
          <p:cNvCxnSpPr>
            <a:cxnSpLocks/>
          </p:cNvCxnSpPr>
          <p:nvPr/>
        </p:nvCxnSpPr>
        <p:spPr>
          <a:xfrm>
            <a:off x="7983314" y="3303616"/>
            <a:ext cx="0" cy="18997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03BE99D-E111-B249-B38C-F832FA749F5C}"/>
              </a:ext>
            </a:extLst>
          </p:cNvPr>
          <p:cNvGrpSpPr/>
          <p:nvPr/>
        </p:nvGrpSpPr>
        <p:grpSpPr>
          <a:xfrm>
            <a:off x="7675475" y="3874549"/>
            <a:ext cx="602166" cy="450000"/>
            <a:chOff x="3207951" y="4095284"/>
            <a:chExt cx="602166" cy="450000"/>
          </a:xfrm>
        </p:grpSpPr>
        <p:sp>
          <p:nvSpPr>
            <p:cNvPr id="19" name="Oval 18">
              <a:extLst>
                <a:ext uri="{FF2B5EF4-FFF2-40B4-BE49-F238E27FC236}">
                  <a16:creationId xmlns:a16="http://schemas.microsoft.com/office/drawing/2014/main" id="{E798B1F2-CFE4-2043-9789-0AF544AE77F8}"/>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42FADC7-B729-394D-91CB-AF75B185FC48}"/>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2.7x</a:t>
              </a:r>
            </a:p>
          </p:txBody>
        </p:sp>
      </p:grpSp>
      <p:grpSp>
        <p:nvGrpSpPr>
          <p:cNvPr id="21" name="Group 20">
            <a:extLst>
              <a:ext uri="{FF2B5EF4-FFF2-40B4-BE49-F238E27FC236}">
                <a16:creationId xmlns:a16="http://schemas.microsoft.com/office/drawing/2014/main" id="{A2631BBD-6D28-C94F-BC9E-E3A2F4B9A39F}"/>
              </a:ext>
            </a:extLst>
          </p:cNvPr>
          <p:cNvGrpSpPr/>
          <p:nvPr/>
        </p:nvGrpSpPr>
        <p:grpSpPr>
          <a:xfrm>
            <a:off x="2002518" y="3871545"/>
            <a:ext cx="602166" cy="450000"/>
            <a:chOff x="3207951" y="4095284"/>
            <a:chExt cx="602166" cy="450000"/>
          </a:xfrm>
        </p:grpSpPr>
        <p:sp>
          <p:nvSpPr>
            <p:cNvPr id="22" name="Oval 21">
              <a:extLst>
                <a:ext uri="{FF2B5EF4-FFF2-40B4-BE49-F238E27FC236}">
                  <a16:creationId xmlns:a16="http://schemas.microsoft.com/office/drawing/2014/main" id="{EAF7928F-7E1F-EB42-89A6-8CCDF36AC42B}"/>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42E724-3EE3-3144-A4D1-EBE1CF5C300D}"/>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1.3x</a:t>
              </a:r>
            </a:p>
          </p:txBody>
        </p:sp>
      </p:grpSp>
      <p:grpSp>
        <p:nvGrpSpPr>
          <p:cNvPr id="24" name="Group 23">
            <a:extLst>
              <a:ext uri="{FF2B5EF4-FFF2-40B4-BE49-F238E27FC236}">
                <a16:creationId xmlns:a16="http://schemas.microsoft.com/office/drawing/2014/main" id="{D00BBDA2-466C-EE46-A9C8-D91D394BFAC2}"/>
              </a:ext>
            </a:extLst>
          </p:cNvPr>
          <p:cNvGrpSpPr/>
          <p:nvPr/>
        </p:nvGrpSpPr>
        <p:grpSpPr>
          <a:xfrm>
            <a:off x="3884312" y="3871545"/>
            <a:ext cx="602166" cy="450000"/>
            <a:chOff x="3207951" y="4095284"/>
            <a:chExt cx="602166" cy="450000"/>
          </a:xfrm>
        </p:grpSpPr>
        <p:sp>
          <p:nvSpPr>
            <p:cNvPr id="25" name="Oval 24">
              <a:extLst>
                <a:ext uri="{FF2B5EF4-FFF2-40B4-BE49-F238E27FC236}">
                  <a16:creationId xmlns:a16="http://schemas.microsoft.com/office/drawing/2014/main" id="{E0050A90-9957-6A46-A7A7-145BC75191A8}"/>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D40430C-24E8-074C-ACD5-AB276C657BA0}"/>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1.3x</a:t>
              </a:r>
            </a:p>
          </p:txBody>
        </p:sp>
      </p:grpSp>
      <p:grpSp>
        <p:nvGrpSpPr>
          <p:cNvPr id="27" name="Group 26">
            <a:extLst>
              <a:ext uri="{FF2B5EF4-FFF2-40B4-BE49-F238E27FC236}">
                <a16:creationId xmlns:a16="http://schemas.microsoft.com/office/drawing/2014/main" id="{698E8A5E-B82A-594A-9DB5-A38ED235BDA7}"/>
              </a:ext>
            </a:extLst>
          </p:cNvPr>
          <p:cNvGrpSpPr/>
          <p:nvPr/>
        </p:nvGrpSpPr>
        <p:grpSpPr>
          <a:xfrm>
            <a:off x="5794917" y="3885993"/>
            <a:ext cx="602166" cy="450000"/>
            <a:chOff x="3207951" y="4095284"/>
            <a:chExt cx="602166" cy="450000"/>
          </a:xfrm>
        </p:grpSpPr>
        <p:sp>
          <p:nvSpPr>
            <p:cNvPr id="28" name="Oval 27">
              <a:extLst>
                <a:ext uri="{FF2B5EF4-FFF2-40B4-BE49-F238E27FC236}">
                  <a16:creationId xmlns:a16="http://schemas.microsoft.com/office/drawing/2014/main" id="{01FB3BB9-1FB1-5E47-96CC-9CAE616F95EA}"/>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E885A33-B760-BF41-B32C-B44607557869}"/>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1.8x</a:t>
              </a:r>
            </a:p>
          </p:txBody>
        </p:sp>
      </p:grpSp>
      <p:graphicFrame>
        <p:nvGraphicFramePr>
          <p:cNvPr id="32" name="Chart 31">
            <a:extLst>
              <a:ext uri="{FF2B5EF4-FFF2-40B4-BE49-F238E27FC236}">
                <a16:creationId xmlns:a16="http://schemas.microsoft.com/office/drawing/2014/main" id="{22FC2532-09F4-3344-8223-BBE0BAE3D990}"/>
              </a:ext>
            </a:extLst>
          </p:cNvPr>
          <p:cNvGraphicFramePr>
            <a:graphicFrameLocks/>
          </p:cNvGraphicFramePr>
          <p:nvPr>
            <p:extLst>
              <p:ext uri="{D42A27DB-BD31-4B8C-83A1-F6EECF244321}">
                <p14:modId xmlns:p14="http://schemas.microsoft.com/office/powerpoint/2010/main" val="3269078032"/>
              </p:ext>
            </p:extLst>
          </p:nvPr>
        </p:nvGraphicFramePr>
        <p:xfrm>
          <a:off x="216717" y="1785666"/>
          <a:ext cx="8229600" cy="19056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3" name="Chart 32">
            <a:extLst>
              <a:ext uri="{FF2B5EF4-FFF2-40B4-BE49-F238E27FC236}">
                <a16:creationId xmlns:a16="http://schemas.microsoft.com/office/drawing/2014/main" id="{A0A02AD4-A0CE-4640-85F2-6EFC9D03DFB2}"/>
              </a:ext>
            </a:extLst>
          </p:cNvPr>
          <p:cNvGraphicFramePr>
            <a:graphicFrameLocks/>
          </p:cNvGraphicFramePr>
          <p:nvPr>
            <p:extLst>
              <p:ext uri="{D42A27DB-BD31-4B8C-83A1-F6EECF244321}">
                <p14:modId xmlns:p14="http://schemas.microsoft.com/office/powerpoint/2010/main" val="1184424626"/>
              </p:ext>
            </p:extLst>
          </p:nvPr>
        </p:nvGraphicFramePr>
        <p:xfrm>
          <a:off x="218955" y="3950341"/>
          <a:ext cx="8229600" cy="21014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7206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Share of search interest across top and *notable brands</a:t>
            </a:r>
            <a:br>
              <a:rPr lang="en-US" sz="2800" dirty="0">
                <a:solidFill>
                  <a:prstClr val="black"/>
                </a:solidFill>
              </a:rPr>
            </a:br>
            <a:r>
              <a:rPr lang="en-US" sz="2000" dirty="0">
                <a:solidFill>
                  <a:prstClr val="black"/>
                </a:solidFill>
              </a:rPr>
              <a:t>Gauteng and Kwa-Zulu Natal</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Gauteng’s share of interest is increasingly dominated </a:t>
            </a:r>
            <a:r>
              <a:rPr lang="en-US" sz="1400" b="1" dirty="0">
                <a:solidFill>
                  <a:schemeClr val="bg1"/>
                </a:solidFill>
              </a:rPr>
              <a:t>(+18%) </a:t>
            </a:r>
            <a:r>
              <a:rPr lang="en-US" sz="1400" dirty="0">
                <a:solidFill>
                  <a:schemeClr val="bg1"/>
                </a:solidFill>
              </a:rPr>
              <a:t>by the two largest brands, Sealy and </a:t>
            </a:r>
            <a:r>
              <a:rPr lang="en-US" sz="1400" dirty="0" err="1">
                <a:solidFill>
                  <a:schemeClr val="bg1"/>
                </a:solidFill>
              </a:rPr>
              <a:t>Restonic</a:t>
            </a:r>
            <a:r>
              <a:rPr lang="en-US" sz="1400" dirty="0">
                <a:solidFill>
                  <a:schemeClr val="bg1"/>
                </a:solidFill>
              </a:rPr>
              <a:t> increasing their combined share of interest from </a:t>
            </a:r>
            <a:r>
              <a:rPr lang="en-US" sz="1400" b="1" dirty="0">
                <a:solidFill>
                  <a:schemeClr val="bg1"/>
                </a:solidFill>
              </a:rPr>
              <a:t>47%</a:t>
            </a:r>
            <a:r>
              <a:rPr lang="en-US" sz="1400" dirty="0">
                <a:solidFill>
                  <a:schemeClr val="bg1"/>
                </a:solidFill>
              </a:rPr>
              <a:t> in 2017 to </a:t>
            </a:r>
            <a:r>
              <a:rPr lang="en-US" sz="1400" b="1" dirty="0">
                <a:solidFill>
                  <a:schemeClr val="bg1"/>
                </a:solidFill>
              </a:rPr>
              <a:t>56%</a:t>
            </a:r>
            <a:r>
              <a:rPr lang="en-US" sz="1400" dirty="0">
                <a:solidFill>
                  <a:schemeClr val="bg1"/>
                </a:solidFill>
              </a:rPr>
              <a:t> in 2021 </a:t>
            </a:r>
          </a:p>
          <a:p>
            <a:pPr marL="285750" indent="-285750">
              <a:buFont typeface="Arial" panose="020B0604020202020204" pitchFamily="34" charset="0"/>
              <a:buChar char="•"/>
            </a:pPr>
            <a:r>
              <a:rPr lang="en-US" sz="1400" dirty="0">
                <a:solidFill>
                  <a:schemeClr val="bg1"/>
                </a:solidFill>
              </a:rPr>
              <a:t>The remaining top 3 brands, Cloud Nine </a:t>
            </a:r>
            <a:r>
              <a:rPr lang="en-US" sz="1400" b="1" dirty="0">
                <a:solidFill>
                  <a:schemeClr val="bg1"/>
                </a:solidFill>
              </a:rPr>
              <a:t>(-22%), </a:t>
            </a:r>
            <a:r>
              <a:rPr lang="en-US" sz="1400" dirty="0">
                <a:solidFill>
                  <a:schemeClr val="bg1"/>
                </a:solidFill>
              </a:rPr>
              <a:t>Simmons </a:t>
            </a:r>
            <a:r>
              <a:rPr lang="en-US" sz="1400" b="1" dirty="0">
                <a:solidFill>
                  <a:schemeClr val="bg1"/>
                </a:solidFill>
              </a:rPr>
              <a:t>(-50%) </a:t>
            </a:r>
            <a:r>
              <a:rPr lang="en-US" sz="1400" dirty="0">
                <a:solidFill>
                  <a:schemeClr val="bg1"/>
                </a:solidFill>
              </a:rPr>
              <a:t>and </a:t>
            </a:r>
            <a:r>
              <a:rPr lang="en-US" sz="1400" dirty="0" err="1">
                <a:solidFill>
                  <a:schemeClr val="bg1"/>
                </a:solidFill>
              </a:rPr>
              <a:t>Tempur</a:t>
            </a:r>
            <a:r>
              <a:rPr lang="en-US" sz="1400" dirty="0">
                <a:solidFill>
                  <a:schemeClr val="bg1"/>
                </a:solidFill>
              </a:rPr>
              <a:t> </a:t>
            </a:r>
            <a:r>
              <a:rPr lang="en-US" sz="1400" b="1" dirty="0">
                <a:solidFill>
                  <a:schemeClr val="bg1"/>
                </a:solidFill>
              </a:rPr>
              <a:t>(-32%) </a:t>
            </a:r>
            <a:r>
              <a:rPr lang="en-US" sz="1400" dirty="0">
                <a:solidFill>
                  <a:schemeClr val="bg1"/>
                </a:solidFill>
              </a:rPr>
              <a:t>all experienced significant declines</a:t>
            </a:r>
          </a:p>
          <a:p>
            <a:pPr marL="285750" indent="-285750">
              <a:buFont typeface="Arial" panose="020B0604020202020204" pitchFamily="34" charset="0"/>
              <a:buChar char="•"/>
            </a:pPr>
            <a:r>
              <a:rPr lang="en-US" sz="1400" dirty="0">
                <a:solidFill>
                  <a:schemeClr val="bg1"/>
                </a:solidFill>
              </a:rPr>
              <a:t>Notably, Slumberland </a:t>
            </a:r>
            <a:r>
              <a:rPr lang="en-US" sz="1400" b="1" dirty="0">
                <a:solidFill>
                  <a:schemeClr val="bg1"/>
                </a:solidFill>
              </a:rPr>
              <a:t>(+84%) </a:t>
            </a:r>
            <a:r>
              <a:rPr lang="en-US" sz="1400" dirty="0">
                <a:solidFill>
                  <a:schemeClr val="bg1"/>
                </a:solidFill>
              </a:rPr>
              <a:t>and King </a:t>
            </a:r>
            <a:r>
              <a:rPr lang="en-US" sz="1400" dirty="0" err="1">
                <a:solidFill>
                  <a:schemeClr val="bg1"/>
                </a:solidFill>
              </a:rPr>
              <a:t>Koil</a:t>
            </a:r>
            <a:r>
              <a:rPr lang="en-US" sz="1400" dirty="0">
                <a:solidFill>
                  <a:schemeClr val="bg1"/>
                </a:solidFill>
              </a:rPr>
              <a:t> </a:t>
            </a:r>
            <a:r>
              <a:rPr lang="en-US" sz="1400" b="1" dirty="0">
                <a:solidFill>
                  <a:schemeClr val="bg1"/>
                </a:solidFill>
              </a:rPr>
              <a:t>(+165%) </a:t>
            </a:r>
            <a:r>
              <a:rPr lang="en-US" sz="1400" dirty="0">
                <a:solidFill>
                  <a:schemeClr val="bg1"/>
                </a:solidFill>
              </a:rPr>
              <a:t>increased their share of interest to </a:t>
            </a:r>
            <a:r>
              <a:rPr lang="en-US" sz="1400" b="1" dirty="0">
                <a:solidFill>
                  <a:schemeClr val="bg1"/>
                </a:solidFill>
              </a:rPr>
              <a:t>2.3% </a:t>
            </a:r>
            <a:r>
              <a:rPr lang="en-US" sz="1400" dirty="0">
                <a:solidFill>
                  <a:schemeClr val="bg1"/>
                </a:solidFill>
              </a:rPr>
              <a:t>and </a:t>
            </a:r>
            <a:r>
              <a:rPr lang="en-US" sz="1400" b="1" dirty="0">
                <a:solidFill>
                  <a:schemeClr val="bg1"/>
                </a:solidFill>
              </a:rPr>
              <a:t>2.1% </a:t>
            </a:r>
            <a:r>
              <a:rPr lang="en-US" sz="1400" dirty="0">
                <a:solidFill>
                  <a:schemeClr val="bg1"/>
                </a:solidFill>
              </a:rPr>
              <a:t>respectively</a:t>
            </a: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484487"/>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Similar to Gauteng, Western Cape’s share of interest is increasingly dominated </a:t>
            </a:r>
            <a:r>
              <a:rPr lang="en-US" sz="1400" b="1" dirty="0">
                <a:solidFill>
                  <a:schemeClr val="bg1"/>
                </a:solidFill>
              </a:rPr>
              <a:t>(+12%)</a:t>
            </a:r>
            <a:r>
              <a:rPr lang="en-US" sz="1400" dirty="0">
                <a:solidFill>
                  <a:schemeClr val="bg1"/>
                </a:solidFill>
              </a:rPr>
              <a:t> by Sealy and </a:t>
            </a:r>
            <a:r>
              <a:rPr lang="en-US" sz="1400" dirty="0" err="1">
                <a:solidFill>
                  <a:schemeClr val="bg1"/>
                </a:solidFill>
              </a:rPr>
              <a:t>Restonic</a:t>
            </a:r>
            <a:r>
              <a:rPr lang="en-US" sz="1400" dirty="0">
                <a:solidFill>
                  <a:schemeClr val="bg1"/>
                </a:solidFill>
              </a:rPr>
              <a:t> increasing their combined share of interest from </a:t>
            </a:r>
            <a:r>
              <a:rPr lang="en-US" sz="1400" b="1" dirty="0">
                <a:solidFill>
                  <a:schemeClr val="bg1"/>
                </a:solidFill>
              </a:rPr>
              <a:t>50%</a:t>
            </a:r>
            <a:r>
              <a:rPr lang="en-US" sz="1400" dirty="0">
                <a:solidFill>
                  <a:schemeClr val="bg1"/>
                </a:solidFill>
              </a:rPr>
              <a:t> in 2017 to </a:t>
            </a:r>
            <a:r>
              <a:rPr lang="en-US" sz="1400" b="1" dirty="0">
                <a:solidFill>
                  <a:schemeClr val="bg1"/>
                </a:solidFill>
              </a:rPr>
              <a:t>56%</a:t>
            </a:r>
            <a:r>
              <a:rPr lang="en-US" sz="1400" dirty="0">
                <a:solidFill>
                  <a:schemeClr val="bg1"/>
                </a:solidFill>
              </a:rPr>
              <a:t> in 2021</a:t>
            </a:r>
          </a:p>
          <a:p>
            <a:pPr marL="285750" indent="-285750">
              <a:buFont typeface="Arial" panose="020B0604020202020204" pitchFamily="34" charset="0"/>
              <a:buChar char="•"/>
            </a:pPr>
            <a:r>
              <a:rPr lang="en-US" sz="1400" dirty="0">
                <a:solidFill>
                  <a:schemeClr val="bg1"/>
                </a:solidFill>
              </a:rPr>
              <a:t>Likewise, the remaining top 3 brands, Cloud Nine </a:t>
            </a:r>
            <a:r>
              <a:rPr lang="en-US" sz="1400" b="1" dirty="0">
                <a:solidFill>
                  <a:schemeClr val="bg1"/>
                </a:solidFill>
              </a:rPr>
              <a:t>(-15%)</a:t>
            </a:r>
            <a:r>
              <a:rPr lang="en-US" sz="1400" dirty="0">
                <a:solidFill>
                  <a:schemeClr val="bg1"/>
                </a:solidFill>
              </a:rPr>
              <a:t>, Simmons </a:t>
            </a:r>
            <a:r>
              <a:rPr lang="en-US" sz="1400" b="1" dirty="0">
                <a:solidFill>
                  <a:schemeClr val="bg1"/>
                </a:solidFill>
              </a:rPr>
              <a:t>(-36%)</a:t>
            </a:r>
            <a:r>
              <a:rPr lang="en-US" sz="1400" dirty="0">
                <a:solidFill>
                  <a:schemeClr val="bg1"/>
                </a:solidFill>
              </a:rPr>
              <a:t> and </a:t>
            </a:r>
            <a:r>
              <a:rPr lang="en-US" sz="1400" dirty="0" err="1">
                <a:solidFill>
                  <a:schemeClr val="bg1"/>
                </a:solidFill>
              </a:rPr>
              <a:t>Tempur</a:t>
            </a:r>
            <a:r>
              <a:rPr lang="en-US" sz="1400" dirty="0">
                <a:solidFill>
                  <a:schemeClr val="bg1"/>
                </a:solidFill>
              </a:rPr>
              <a:t> </a:t>
            </a:r>
            <a:r>
              <a:rPr lang="en-US" sz="1400" b="1" dirty="0">
                <a:solidFill>
                  <a:schemeClr val="bg1"/>
                </a:solidFill>
              </a:rPr>
              <a:t>(-34%)</a:t>
            </a:r>
            <a:r>
              <a:rPr lang="en-US" sz="1400" dirty="0">
                <a:solidFill>
                  <a:schemeClr val="bg1"/>
                </a:solidFill>
              </a:rPr>
              <a:t> all experienced significant declines</a:t>
            </a:r>
          </a:p>
          <a:p>
            <a:pPr marL="285750" indent="-285750">
              <a:buFont typeface="Arial" panose="020B0604020202020204" pitchFamily="34" charset="0"/>
              <a:buChar char="•"/>
            </a:pPr>
            <a:r>
              <a:rPr lang="en-US" sz="1400" dirty="0">
                <a:solidFill>
                  <a:schemeClr val="bg1"/>
                </a:solidFill>
              </a:rPr>
              <a:t>Slumberland was a notable entrant in 2018 with sufficient search volume to be included in the analysis, ending with </a:t>
            </a:r>
            <a:r>
              <a:rPr lang="en-US" sz="1400" b="1" dirty="0">
                <a:solidFill>
                  <a:schemeClr val="bg1"/>
                </a:solidFill>
              </a:rPr>
              <a:t>3.29% </a:t>
            </a:r>
            <a:r>
              <a:rPr lang="en-US" sz="1400" dirty="0">
                <a:solidFill>
                  <a:schemeClr val="bg1"/>
                </a:solidFill>
              </a:rPr>
              <a:t>share of interest in 2021</a:t>
            </a:r>
          </a:p>
        </p:txBody>
      </p:sp>
      <p:sp>
        <p:nvSpPr>
          <p:cNvPr id="46" name="TextBox 45">
            <a:extLst>
              <a:ext uri="{FF2B5EF4-FFF2-40B4-BE49-F238E27FC236}">
                <a16:creationId xmlns:a16="http://schemas.microsoft.com/office/drawing/2014/main" id="{B803A67C-085F-8B4A-93F0-5F2E48EF2521}"/>
              </a:ext>
            </a:extLst>
          </p:cNvPr>
          <p:cNvSpPr txBox="1"/>
          <p:nvPr/>
        </p:nvSpPr>
        <p:spPr>
          <a:xfrm>
            <a:off x="732366" y="4906585"/>
            <a:ext cx="10574868" cy="246221"/>
          </a:xfrm>
          <a:prstGeom prst="rect">
            <a:avLst/>
          </a:prstGeom>
          <a:noFill/>
        </p:spPr>
        <p:txBody>
          <a:bodyPr wrap="square" rtlCol="0">
            <a:spAutoFit/>
          </a:bodyPr>
          <a:lstStyle/>
          <a:p>
            <a:r>
              <a:rPr lang="en-US" sz="1000" dirty="0">
                <a:solidFill>
                  <a:schemeClr val="tx1">
                    <a:lumMod val="50000"/>
                    <a:lumOff val="50000"/>
                  </a:schemeClr>
                </a:solidFill>
              </a:rPr>
              <a:t>*Notable brands are Bravo brands with sufficient search volume to be included at a provincial level</a:t>
            </a:r>
          </a:p>
        </p:txBody>
      </p:sp>
      <p:graphicFrame>
        <p:nvGraphicFramePr>
          <p:cNvPr id="49" name="Content Placeholder 48">
            <a:extLst>
              <a:ext uri="{FF2B5EF4-FFF2-40B4-BE49-F238E27FC236}">
                <a16:creationId xmlns:a16="http://schemas.microsoft.com/office/drawing/2014/main" id="{7B1BA171-ADC8-1D4D-B82F-405C83D2C7C8}"/>
              </a:ext>
            </a:extLst>
          </p:cNvPr>
          <p:cNvGraphicFramePr>
            <a:graphicFrameLocks noGrp="1"/>
          </p:cNvGraphicFramePr>
          <p:nvPr>
            <p:ph sz="half" idx="1"/>
            <p:extLst>
              <p:ext uri="{D42A27DB-BD31-4B8C-83A1-F6EECF244321}">
                <p14:modId xmlns:p14="http://schemas.microsoft.com/office/powerpoint/2010/main" val="1926604806"/>
              </p:ext>
            </p:extLst>
          </p:nvPr>
        </p:nvGraphicFramePr>
        <p:xfrm>
          <a:off x="522108" y="1293813"/>
          <a:ext cx="5181600" cy="36131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2" name="Content Placeholder 51">
            <a:extLst>
              <a:ext uri="{FF2B5EF4-FFF2-40B4-BE49-F238E27FC236}">
                <a16:creationId xmlns:a16="http://schemas.microsoft.com/office/drawing/2014/main" id="{329BA36C-27E4-1141-BC90-332B93EDE86E}"/>
              </a:ext>
            </a:extLst>
          </p:cNvPr>
          <p:cNvGraphicFramePr>
            <a:graphicFrameLocks noGrp="1"/>
          </p:cNvGraphicFramePr>
          <p:nvPr>
            <p:ph sz="half" idx="2"/>
            <p:extLst>
              <p:ext uri="{D42A27DB-BD31-4B8C-83A1-F6EECF244321}">
                <p14:modId xmlns:p14="http://schemas.microsoft.com/office/powerpoint/2010/main" val="1322337187"/>
              </p:ext>
            </p:extLst>
          </p:nvPr>
        </p:nvGraphicFramePr>
        <p:xfrm>
          <a:off x="6285090" y="1273175"/>
          <a:ext cx="5181600" cy="36337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4996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2556" y="377002"/>
            <a:ext cx="10515600" cy="1046986"/>
          </a:xfrm>
        </p:spPr>
        <p:txBody>
          <a:bodyPr>
            <a:normAutofit/>
          </a:bodyPr>
          <a:lstStyle/>
          <a:p>
            <a:r>
              <a:rPr lang="en-US" sz="2800" b="1" dirty="0">
                <a:solidFill>
                  <a:prstClr val="black"/>
                </a:solidFill>
              </a:rPr>
              <a:t>Share of search interest across top and *notable brands</a:t>
            </a:r>
            <a:br>
              <a:rPr lang="en-US" sz="2800" b="1" dirty="0">
                <a:solidFill>
                  <a:prstClr val="black"/>
                </a:solidFill>
              </a:rPr>
            </a:br>
            <a:r>
              <a:rPr lang="en-US" sz="2000" dirty="0">
                <a:solidFill>
                  <a:prstClr val="black"/>
                </a:solidFill>
              </a:rPr>
              <a:t>Western Cape and Eastern cape</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Sealy has not always been the dominant brand in Western Cape, Cloud Nine was more popular in 2018 and 2019, however, the recent national decline of Cloud Nine has seen Sealy assert itself as the dominant brand with </a:t>
            </a:r>
            <a:r>
              <a:rPr lang="en-US" sz="1400" b="1" dirty="0">
                <a:solidFill>
                  <a:schemeClr val="bg1"/>
                </a:solidFill>
              </a:rPr>
              <a:t>40%</a:t>
            </a:r>
            <a:r>
              <a:rPr lang="en-US" sz="1400" dirty="0">
                <a:solidFill>
                  <a:schemeClr val="bg1"/>
                </a:solidFill>
              </a:rPr>
              <a:t> share of interest</a:t>
            </a:r>
          </a:p>
          <a:p>
            <a:pPr marL="285750" indent="-285750">
              <a:buFont typeface="Arial" panose="020B0604020202020204" pitchFamily="34" charset="0"/>
              <a:buChar char="•"/>
            </a:pPr>
            <a:r>
              <a:rPr lang="en-US" sz="1400" dirty="0" err="1">
                <a:solidFill>
                  <a:schemeClr val="bg1"/>
                </a:solidFill>
              </a:rPr>
              <a:t>Edblo</a:t>
            </a:r>
            <a:r>
              <a:rPr lang="en-US" sz="1400" dirty="0">
                <a:solidFill>
                  <a:schemeClr val="bg1"/>
                </a:solidFill>
              </a:rPr>
              <a:t> has also gained share of interest increasing from 1.1% to 5.4%</a:t>
            </a:r>
          </a:p>
          <a:p>
            <a:pPr marL="285750" indent="-285750">
              <a:buFont typeface="Arial" panose="020B0604020202020204" pitchFamily="34" charset="0"/>
              <a:buChar char="•"/>
            </a:pPr>
            <a:r>
              <a:rPr lang="en-US" sz="1400" dirty="0" err="1">
                <a:solidFill>
                  <a:schemeClr val="bg1"/>
                </a:solidFill>
              </a:rPr>
              <a:t>Restonic</a:t>
            </a:r>
            <a:r>
              <a:rPr lang="en-US" sz="1400" dirty="0">
                <a:solidFill>
                  <a:schemeClr val="bg1"/>
                </a:solidFill>
              </a:rPr>
              <a:t> moved from the 4</a:t>
            </a:r>
            <a:r>
              <a:rPr lang="en-US" sz="1400" baseline="30000" dirty="0">
                <a:solidFill>
                  <a:schemeClr val="bg1"/>
                </a:solidFill>
              </a:rPr>
              <a:t>th</a:t>
            </a:r>
            <a:r>
              <a:rPr lang="en-US" sz="1400" dirty="0">
                <a:solidFill>
                  <a:schemeClr val="bg1"/>
                </a:solidFill>
              </a:rPr>
              <a:t> most popular brand to the 3rd most and is quickly closing the gap between itself and Cloud Nine</a:t>
            </a: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Experience in Eastern Cape has been more volatile than other provinces, likely driven by lower search volumes</a:t>
            </a:r>
          </a:p>
          <a:p>
            <a:pPr marL="285750" indent="-285750">
              <a:buFont typeface="Arial" panose="020B0604020202020204" pitchFamily="34" charset="0"/>
              <a:buChar char="•"/>
            </a:pPr>
            <a:r>
              <a:rPr lang="en-US" sz="1400" dirty="0">
                <a:solidFill>
                  <a:schemeClr val="bg1"/>
                </a:solidFill>
              </a:rPr>
              <a:t>Similar to Western Cape, Sealy was not always the most dominant brand with Cloud Nine having </a:t>
            </a:r>
            <a:r>
              <a:rPr lang="en-US" sz="1400" b="1" dirty="0">
                <a:solidFill>
                  <a:schemeClr val="bg1"/>
                </a:solidFill>
              </a:rPr>
              <a:t>61%</a:t>
            </a:r>
            <a:r>
              <a:rPr lang="en-US" sz="1400" dirty="0">
                <a:solidFill>
                  <a:schemeClr val="bg1"/>
                </a:solidFill>
              </a:rPr>
              <a:t> share of interest in 2021, however, by 2021 Sealy was the dominant brand with </a:t>
            </a:r>
            <a:r>
              <a:rPr lang="en-US" sz="1400" b="1" dirty="0">
                <a:solidFill>
                  <a:schemeClr val="bg1"/>
                </a:solidFill>
              </a:rPr>
              <a:t>40%</a:t>
            </a:r>
            <a:r>
              <a:rPr lang="en-US" sz="1400" dirty="0">
                <a:solidFill>
                  <a:schemeClr val="bg1"/>
                </a:solidFill>
              </a:rPr>
              <a:t> share of interest</a:t>
            </a:r>
          </a:p>
          <a:p>
            <a:pPr marL="285750" indent="-285750">
              <a:buFont typeface="Arial" panose="020B0604020202020204" pitchFamily="34" charset="0"/>
              <a:buChar char="•"/>
            </a:pPr>
            <a:r>
              <a:rPr lang="en-US" sz="1400" dirty="0" err="1">
                <a:solidFill>
                  <a:schemeClr val="bg1"/>
                </a:solidFill>
              </a:rPr>
              <a:t>Restonic</a:t>
            </a:r>
            <a:r>
              <a:rPr lang="en-US" sz="1400" dirty="0">
                <a:solidFill>
                  <a:schemeClr val="bg1"/>
                </a:solidFill>
              </a:rPr>
              <a:t> was able to displace Cloud Nine in 2021 as the second most popular brand</a:t>
            </a:r>
          </a:p>
        </p:txBody>
      </p:sp>
      <p:graphicFrame>
        <p:nvGraphicFramePr>
          <p:cNvPr id="16" name="Content Placeholder 15">
            <a:extLst>
              <a:ext uri="{FF2B5EF4-FFF2-40B4-BE49-F238E27FC236}">
                <a16:creationId xmlns:a16="http://schemas.microsoft.com/office/drawing/2014/main" id="{935B71D6-9003-B844-BC6D-34C22027CF63}"/>
              </a:ext>
            </a:extLst>
          </p:cNvPr>
          <p:cNvGraphicFramePr>
            <a:graphicFrameLocks noGrp="1"/>
          </p:cNvGraphicFramePr>
          <p:nvPr>
            <p:ph sz="half" idx="1"/>
            <p:extLst>
              <p:ext uri="{D42A27DB-BD31-4B8C-83A1-F6EECF244321}">
                <p14:modId xmlns:p14="http://schemas.microsoft.com/office/powerpoint/2010/main" val="1629596013"/>
              </p:ext>
            </p:extLst>
          </p:nvPr>
        </p:nvGraphicFramePr>
        <p:xfrm>
          <a:off x="217312" y="1423988"/>
          <a:ext cx="5181600" cy="3598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24">
            <a:extLst>
              <a:ext uri="{FF2B5EF4-FFF2-40B4-BE49-F238E27FC236}">
                <a16:creationId xmlns:a16="http://schemas.microsoft.com/office/drawing/2014/main" id="{79AA5CBD-87F9-1249-9A49-E2C1B5AA1C67}"/>
              </a:ext>
            </a:extLst>
          </p:cNvPr>
          <p:cNvGraphicFramePr>
            <a:graphicFrameLocks noGrp="1"/>
          </p:cNvGraphicFramePr>
          <p:nvPr>
            <p:ph sz="half" idx="2"/>
            <p:extLst>
              <p:ext uri="{D42A27DB-BD31-4B8C-83A1-F6EECF244321}">
                <p14:modId xmlns:p14="http://schemas.microsoft.com/office/powerpoint/2010/main" val="337729007"/>
              </p:ext>
            </p:extLst>
          </p:nvPr>
        </p:nvGraphicFramePr>
        <p:xfrm>
          <a:off x="6522159" y="1423988"/>
          <a:ext cx="5181600" cy="35988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80467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A6C-AE84-0143-AA20-3981D6570EDC}"/>
              </a:ext>
            </a:extLst>
          </p:cNvPr>
          <p:cNvSpPr>
            <a:spLocks noGrp="1"/>
          </p:cNvSpPr>
          <p:nvPr>
            <p:ph type="ctrTitle"/>
          </p:nvPr>
        </p:nvSpPr>
        <p:spPr/>
        <p:txBody>
          <a:bodyPr/>
          <a:lstStyle/>
          <a:p>
            <a:r>
              <a:rPr lang="en-US" dirty="0"/>
              <a:t>Sealy deep dive</a:t>
            </a:r>
          </a:p>
        </p:txBody>
      </p:sp>
      <p:sp>
        <p:nvSpPr>
          <p:cNvPr id="3" name="Subtitle 2">
            <a:extLst>
              <a:ext uri="{FF2B5EF4-FFF2-40B4-BE49-F238E27FC236}">
                <a16:creationId xmlns:a16="http://schemas.microsoft.com/office/drawing/2014/main" id="{1CB019E0-8977-704F-A089-96D1D09E0E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7224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Sealy Posturepedic search vs. all other Sealy search interest</a:t>
            </a:r>
            <a:br>
              <a:rPr lang="en-US" sz="2800" b="1"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85463"/>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Overall, Sealy’s interest has grown consistently year-on-year resulting in a total increase of </a:t>
            </a:r>
            <a:r>
              <a:rPr lang="en-US" sz="1400" b="1" dirty="0">
                <a:solidFill>
                  <a:schemeClr val="bg1"/>
                </a:solidFill>
              </a:rPr>
              <a:t>67%</a:t>
            </a:r>
          </a:p>
          <a:p>
            <a:pPr marL="285750" indent="-285750">
              <a:buFont typeface="Arial" panose="020B0604020202020204" pitchFamily="34" charset="0"/>
              <a:buChar char="•"/>
            </a:pPr>
            <a:r>
              <a:rPr lang="en-US" sz="1400" dirty="0">
                <a:solidFill>
                  <a:schemeClr val="bg1"/>
                </a:solidFill>
              </a:rPr>
              <a:t>All other Sealy interest, excluding Sealy Posturepedic, was the primary driver behind this behavior having consistent growth </a:t>
            </a:r>
            <a:r>
              <a:rPr lang="en-US" sz="1400" b="1" dirty="0">
                <a:solidFill>
                  <a:schemeClr val="bg1"/>
                </a:solidFill>
              </a:rPr>
              <a:t>(+16% p.a.) </a:t>
            </a:r>
            <a:r>
              <a:rPr lang="en-US" sz="1400" dirty="0">
                <a:solidFill>
                  <a:schemeClr val="bg1"/>
                </a:solidFill>
              </a:rPr>
              <a:t>whereas Sealy Posturepedic search interest growth was volatile</a:t>
            </a:r>
          </a:p>
          <a:p>
            <a:pPr marL="285750" indent="-285750">
              <a:buFont typeface="Arial" panose="020B0604020202020204" pitchFamily="34" charset="0"/>
              <a:buChar char="•"/>
            </a:pPr>
            <a:r>
              <a:rPr lang="en-US" sz="1400" dirty="0">
                <a:solidFill>
                  <a:schemeClr val="bg1"/>
                </a:solidFill>
              </a:rPr>
              <a:t>Sealy Posturepedic search interest hit its peak in 2021</a:t>
            </a:r>
          </a:p>
          <a:p>
            <a:pPr marL="285750" indent="-285750">
              <a:buFont typeface="Arial" panose="020B0604020202020204" pitchFamily="34" charset="0"/>
              <a:buChar char="•"/>
            </a:pPr>
            <a:endParaRPr lang="en-US" sz="1400" dirty="0">
              <a:solidFill>
                <a:schemeClr val="bg1"/>
              </a:solidFill>
            </a:endParaRP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599A3B-604A-8F4E-BC45-2436B38CEF9F}"/>
              </a:ext>
            </a:extLst>
          </p:cNvPr>
          <p:cNvSpPr txBox="1"/>
          <p:nvPr/>
        </p:nvSpPr>
        <p:spPr>
          <a:xfrm>
            <a:off x="6242756" y="5287081"/>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Sealy Posturepedic’s proportion of total search interest decreased from </a:t>
            </a:r>
            <a:r>
              <a:rPr lang="en-US" sz="1400" b="1" dirty="0">
                <a:solidFill>
                  <a:schemeClr val="bg1"/>
                </a:solidFill>
              </a:rPr>
              <a:t>31%</a:t>
            </a:r>
            <a:r>
              <a:rPr lang="en-US" sz="1400" dirty="0">
                <a:solidFill>
                  <a:schemeClr val="bg1"/>
                </a:solidFill>
              </a:rPr>
              <a:t> in 2017 to a low of </a:t>
            </a:r>
            <a:r>
              <a:rPr lang="en-US" sz="1400" b="1" dirty="0">
                <a:solidFill>
                  <a:schemeClr val="bg1"/>
                </a:solidFill>
              </a:rPr>
              <a:t>16%</a:t>
            </a:r>
            <a:r>
              <a:rPr lang="en-US" sz="1400" dirty="0">
                <a:solidFill>
                  <a:schemeClr val="bg1"/>
                </a:solidFill>
              </a:rPr>
              <a:t> in 2019</a:t>
            </a:r>
          </a:p>
          <a:p>
            <a:pPr marL="285750" indent="-285750">
              <a:buFont typeface="Arial" panose="020B0604020202020204" pitchFamily="34" charset="0"/>
              <a:buChar char="•"/>
            </a:pPr>
            <a:r>
              <a:rPr lang="en-US" sz="1400" dirty="0">
                <a:solidFill>
                  <a:schemeClr val="bg1"/>
                </a:solidFill>
              </a:rPr>
              <a:t>The decreased proportion was driven by both increases in non-Sealy Posturepedic searches and a decline in Sealy Posturepedic searches</a:t>
            </a:r>
          </a:p>
          <a:p>
            <a:pPr marL="285750" indent="-285750">
              <a:buFont typeface="Arial" panose="020B0604020202020204" pitchFamily="34" charset="0"/>
              <a:buChar char="•"/>
            </a:pPr>
            <a:r>
              <a:rPr lang="en-US" sz="1400" dirty="0">
                <a:solidFill>
                  <a:schemeClr val="bg1"/>
                </a:solidFill>
              </a:rPr>
              <a:t>Although interest in Sealy Posturepedic peaked in 2021,  the proportion of total searches </a:t>
            </a:r>
            <a:r>
              <a:rPr lang="en-US" sz="1400" b="1" dirty="0">
                <a:solidFill>
                  <a:schemeClr val="bg1"/>
                </a:solidFill>
              </a:rPr>
              <a:t>(24%) </a:t>
            </a:r>
            <a:r>
              <a:rPr lang="en-US" sz="1400" dirty="0">
                <a:solidFill>
                  <a:schemeClr val="bg1"/>
                </a:solidFill>
              </a:rPr>
              <a:t>was still lower </a:t>
            </a:r>
            <a:r>
              <a:rPr lang="en-US" sz="1400" b="1" dirty="0">
                <a:solidFill>
                  <a:schemeClr val="bg1"/>
                </a:solidFill>
              </a:rPr>
              <a:t>(-23%)</a:t>
            </a:r>
            <a:r>
              <a:rPr lang="en-US" sz="1400" dirty="0">
                <a:solidFill>
                  <a:schemeClr val="bg1"/>
                </a:solidFill>
              </a:rPr>
              <a:t> than its peak in 2017 </a:t>
            </a:r>
            <a:r>
              <a:rPr lang="en-US" sz="1400" b="1" dirty="0">
                <a:solidFill>
                  <a:schemeClr val="bg1"/>
                </a:solidFill>
              </a:rPr>
              <a:t>(31%)</a:t>
            </a:r>
          </a:p>
        </p:txBody>
      </p:sp>
      <p:cxnSp>
        <p:nvCxnSpPr>
          <p:cNvPr id="25" name="Straight Connector 24">
            <a:extLst>
              <a:ext uri="{FF2B5EF4-FFF2-40B4-BE49-F238E27FC236}">
                <a16:creationId xmlns:a16="http://schemas.microsoft.com/office/drawing/2014/main" id="{EB4BEFCE-5C97-1F4A-99C9-7C25E01A2CE5}"/>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5">
            <a:extLst>
              <a:ext uri="{FF2B5EF4-FFF2-40B4-BE49-F238E27FC236}">
                <a16:creationId xmlns:a16="http://schemas.microsoft.com/office/drawing/2014/main" id="{2DCD4B30-687F-E045-B033-DF5153986B56}"/>
              </a:ext>
            </a:extLst>
          </p:cNvPr>
          <p:cNvGraphicFramePr>
            <a:graphicFrameLocks noGrp="1"/>
          </p:cNvGraphicFramePr>
          <p:nvPr>
            <p:ph sz="half" idx="1"/>
            <p:extLst>
              <p:ext uri="{D42A27DB-BD31-4B8C-83A1-F6EECF244321}">
                <p14:modId xmlns:p14="http://schemas.microsoft.com/office/powerpoint/2010/main" val="908675861"/>
              </p:ext>
            </p:extLst>
          </p:nvPr>
        </p:nvGraphicFramePr>
        <p:xfrm>
          <a:off x="838200" y="1371600"/>
          <a:ext cx="5181600" cy="36496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Content Placeholder 26">
            <a:extLst>
              <a:ext uri="{FF2B5EF4-FFF2-40B4-BE49-F238E27FC236}">
                <a16:creationId xmlns:a16="http://schemas.microsoft.com/office/drawing/2014/main" id="{BFD4CE85-835C-BE4A-9631-1BDBF2BB2DA4}"/>
              </a:ext>
            </a:extLst>
          </p:cNvPr>
          <p:cNvGraphicFramePr>
            <a:graphicFrameLocks noGrp="1"/>
          </p:cNvGraphicFramePr>
          <p:nvPr>
            <p:ph sz="half" idx="2"/>
          </p:nvPr>
        </p:nvGraphicFramePr>
        <p:xfrm>
          <a:off x="6172200" y="1412875"/>
          <a:ext cx="5181600" cy="36099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99695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F047-FF47-C742-816B-7F69BCC33E49}"/>
              </a:ext>
            </a:extLst>
          </p:cNvPr>
          <p:cNvSpPr>
            <a:spLocks noGrp="1"/>
          </p:cNvSpPr>
          <p:nvPr>
            <p:ph type="title"/>
          </p:nvPr>
        </p:nvSpPr>
        <p:spPr/>
        <p:txBody>
          <a:bodyPr/>
          <a:lstStyle/>
          <a:p>
            <a:r>
              <a:rPr lang="en-US" dirty="0"/>
              <a:t>Time analysis</a:t>
            </a:r>
          </a:p>
        </p:txBody>
      </p:sp>
      <p:sp>
        <p:nvSpPr>
          <p:cNvPr id="3" name="Text Placeholder 2">
            <a:extLst>
              <a:ext uri="{FF2B5EF4-FFF2-40B4-BE49-F238E27FC236}">
                <a16:creationId xmlns:a16="http://schemas.microsoft.com/office/drawing/2014/main" id="{68042324-61BD-374C-9B83-F35B0033AF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8408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838200" y="365125"/>
            <a:ext cx="7861300" cy="1325563"/>
          </a:xfrm>
        </p:spPr>
        <p:txBody>
          <a:bodyPr>
            <a:normAutofit/>
          </a:bodyPr>
          <a:lstStyle/>
          <a:p>
            <a:r>
              <a:rPr lang="en-US" sz="2800" b="1" dirty="0">
                <a:solidFill>
                  <a:prstClr val="black"/>
                </a:solidFill>
              </a:rPr>
              <a:t>Monthly mattress brand search interest</a:t>
            </a:r>
            <a:br>
              <a:rPr lang="en-US" sz="2800" dirty="0">
                <a:solidFill>
                  <a:prstClr val="black"/>
                </a:solidFill>
              </a:rPr>
            </a:br>
            <a:r>
              <a:rPr lang="en-US" sz="2000" dirty="0">
                <a:solidFill>
                  <a:prstClr val="black"/>
                </a:solidFill>
              </a:rPr>
              <a:t>(Interest levels have been indexed to November 2020)</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39277" y="1709936"/>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380960"/>
          </a:xfrm>
          <a:prstGeom prst="rect">
            <a:avLst/>
          </a:prstGeom>
          <a:solidFill>
            <a:schemeClr val="tx1"/>
          </a:solidFill>
        </p:spPr>
        <p:txBody>
          <a:bodyPr wrap="square" rtlCol="0">
            <a:spAutoFit/>
          </a:bodyPr>
          <a:lstStyle/>
          <a:p>
            <a:pPr>
              <a:spcBef>
                <a:spcPts val="500"/>
              </a:spcBef>
            </a:pPr>
            <a:r>
              <a:rPr lang="en-US" sz="2000" b="1" dirty="0">
                <a:solidFill>
                  <a:schemeClr val="bg1"/>
                </a:solidFill>
              </a:rPr>
              <a:t>Monthly search analysis </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Covid impact</a:t>
            </a:r>
          </a:p>
          <a:p>
            <a:pPr marL="285750" indent="-285750">
              <a:spcBef>
                <a:spcPts val="500"/>
              </a:spcBef>
              <a:buFont typeface="Arial" panose="020B0604020202020204" pitchFamily="34" charset="0"/>
              <a:buChar char="•"/>
            </a:pPr>
            <a:r>
              <a:rPr lang="en-US" sz="1400" dirty="0">
                <a:solidFill>
                  <a:schemeClr val="bg1"/>
                </a:solidFill>
              </a:rPr>
              <a:t>Due to lockdown restrictions, April 2020  was the least popular month over the 5-year period</a:t>
            </a:r>
          </a:p>
          <a:p>
            <a:pPr marL="285750" indent="-285750">
              <a:spcBef>
                <a:spcPts val="500"/>
              </a:spcBef>
              <a:buFont typeface="Arial" panose="020B0604020202020204" pitchFamily="34" charset="0"/>
              <a:buChar char="•"/>
            </a:pPr>
            <a:r>
              <a:rPr lang="en-US" sz="1400" dirty="0">
                <a:solidFill>
                  <a:schemeClr val="bg1"/>
                </a:solidFill>
              </a:rPr>
              <a:t>However, 2 months later, June 2020 was a historic high indicating a quick recovery in mattress interest</a:t>
            </a:r>
          </a:p>
          <a:p>
            <a:pPr marL="285750" indent="-285750">
              <a:spcBef>
                <a:spcPts val="500"/>
              </a:spcBef>
              <a:buFont typeface="Arial" panose="020B0604020202020204" pitchFamily="34" charset="0"/>
              <a:buChar char="•"/>
            </a:pPr>
            <a:r>
              <a:rPr lang="en-US" sz="1400" dirty="0">
                <a:solidFill>
                  <a:schemeClr val="bg1"/>
                </a:solidFill>
              </a:rPr>
              <a:t>In addition, another peak was achieved  5 months later in November 2020</a:t>
            </a:r>
          </a:p>
          <a:p>
            <a:pPr marL="285750" indent="-285750">
              <a:spcBef>
                <a:spcPts val="500"/>
              </a:spcBef>
              <a:buFont typeface="Arial" panose="020B0604020202020204" pitchFamily="34" charset="0"/>
              <a:buChar char="•"/>
            </a:pPr>
            <a:r>
              <a:rPr lang="en-US" sz="1400" dirty="0">
                <a:solidFill>
                  <a:schemeClr val="bg1"/>
                </a:solidFill>
              </a:rPr>
              <a:t>Thereafter, mattress interest maintained higher-than-average levels</a:t>
            </a:r>
            <a:endParaRPr lang="en-US" sz="1400" b="1" dirty="0">
              <a:solidFill>
                <a:schemeClr val="bg1"/>
              </a:solidFill>
            </a:endParaRPr>
          </a:p>
          <a:p>
            <a:pPr>
              <a:spcBef>
                <a:spcPts val="500"/>
              </a:spcBef>
            </a:pPr>
            <a:r>
              <a:rPr lang="en-US" sz="1400" b="1" dirty="0">
                <a:solidFill>
                  <a:schemeClr val="bg1"/>
                </a:solidFill>
              </a:rPr>
              <a:t>Black Friday</a:t>
            </a:r>
          </a:p>
          <a:p>
            <a:pPr marL="285750" indent="-285750">
              <a:spcBef>
                <a:spcPts val="500"/>
              </a:spcBef>
              <a:buFont typeface="Arial" panose="020B0604020202020204" pitchFamily="34" charset="0"/>
              <a:buChar char="•"/>
            </a:pPr>
            <a:r>
              <a:rPr lang="en-US" sz="1400" dirty="0">
                <a:solidFill>
                  <a:schemeClr val="bg1"/>
                </a:solidFill>
              </a:rPr>
              <a:t>November is a popular search month due to Black Friday’s retail hype</a:t>
            </a:r>
          </a:p>
          <a:p>
            <a:pPr marL="285750" indent="-285750">
              <a:spcBef>
                <a:spcPts val="500"/>
              </a:spcBef>
              <a:buFont typeface="Arial" panose="020B0604020202020204" pitchFamily="34" charset="0"/>
              <a:buChar char="•"/>
            </a:pPr>
            <a:r>
              <a:rPr lang="en-US" sz="1400" dirty="0">
                <a:solidFill>
                  <a:schemeClr val="bg1"/>
                </a:solidFill>
              </a:rPr>
              <a:t>This is seen through November being the most popular month for the past 3 years</a:t>
            </a:r>
          </a:p>
        </p:txBody>
      </p:sp>
      <p:graphicFrame>
        <p:nvGraphicFramePr>
          <p:cNvPr id="30" name="Chart 29">
            <a:extLst>
              <a:ext uri="{FF2B5EF4-FFF2-40B4-BE49-F238E27FC236}">
                <a16:creationId xmlns:a16="http://schemas.microsoft.com/office/drawing/2014/main" id="{C3F7B712-7F58-B749-B019-500448BE7F72}"/>
              </a:ext>
            </a:extLst>
          </p:cNvPr>
          <p:cNvGraphicFramePr>
            <a:graphicFrameLocks/>
          </p:cNvGraphicFramePr>
          <p:nvPr>
            <p:extLst>
              <p:ext uri="{D42A27DB-BD31-4B8C-83A1-F6EECF244321}">
                <p14:modId xmlns:p14="http://schemas.microsoft.com/office/powerpoint/2010/main" val="465193187"/>
              </p:ext>
            </p:extLst>
          </p:nvPr>
        </p:nvGraphicFramePr>
        <p:xfrm>
          <a:off x="253323" y="1704976"/>
          <a:ext cx="792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31" name="Oval 30">
            <a:extLst>
              <a:ext uri="{FF2B5EF4-FFF2-40B4-BE49-F238E27FC236}">
                <a16:creationId xmlns:a16="http://schemas.microsoft.com/office/drawing/2014/main" id="{C6153949-5DF5-ED4E-BBCF-7F2E2D8CCAA5}"/>
              </a:ext>
            </a:extLst>
          </p:cNvPr>
          <p:cNvSpPr/>
          <p:nvPr/>
        </p:nvSpPr>
        <p:spPr>
          <a:xfrm>
            <a:off x="2128157" y="7357741"/>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08DF9EC-6859-2944-A068-2DF77B600D7F}"/>
              </a:ext>
            </a:extLst>
          </p:cNvPr>
          <p:cNvSpPr/>
          <p:nvPr/>
        </p:nvSpPr>
        <p:spPr>
          <a:xfrm>
            <a:off x="1798432" y="3531308"/>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44F40D3-91A6-E84D-A486-D60A85028C88}"/>
              </a:ext>
            </a:extLst>
          </p:cNvPr>
          <p:cNvSpPr/>
          <p:nvPr/>
        </p:nvSpPr>
        <p:spPr>
          <a:xfrm>
            <a:off x="3307505" y="3625534"/>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75C6FD7-6BC2-7A44-B8E8-A939D1F01A8A}"/>
              </a:ext>
            </a:extLst>
          </p:cNvPr>
          <p:cNvSpPr/>
          <p:nvPr/>
        </p:nvSpPr>
        <p:spPr>
          <a:xfrm>
            <a:off x="4791365" y="2832447"/>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4CDB70BB-AD3A-C349-A59F-8CED168580EC}"/>
              </a:ext>
            </a:extLst>
          </p:cNvPr>
          <p:cNvGrpSpPr/>
          <p:nvPr/>
        </p:nvGrpSpPr>
        <p:grpSpPr>
          <a:xfrm>
            <a:off x="723216" y="2220847"/>
            <a:ext cx="1850305" cy="390360"/>
            <a:chOff x="1271752" y="2367249"/>
            <a:chExt cx="1850305" cy="390360"/>
          </a:xfrm>
        </p:grpSpPr>
        <p:sp>
          <p:nvSpPr>
            <p:cNvPr id="38" name="Oval 37">
              <a:extLst>
                <a:ext uri="{FF2B5EF4-FFF2-40B4-BE49-F238E27FC236}">
                  <a16:creationId xmlns:a16="http://schemas.microsoft.com/office/drawing/2014/main" id="{A65731AE-14D3-3042-BF0A-57B33BCFCB23}"/>
                </a:ext>
              </a:extLst>
            </p:cNvPr>
            <p:cNvSpPr/>
            <p:nvPr/>
          </p:nvSpPr>
          <p:spPr>
            <a:xfrm>
              <a:off x="1406884" y="2427429"/>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B57D599-4EAF-5B49-B02B-43764DA87D00}"/>
                </a:ext>
              </a:extLst>
            </p:cNvPr>
            <p:cNvSpPr/>
            <p:nvPr/>
          </p:nvSpPr>
          <p:spPr>
            <a:xfrm>
              <a:off x="1271752" y="2367249"/>
              <a:ext cx="1850305" cy="39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November</a:t>
              </a:r>
            </a:p>
          </p:txBody>
        </p:sp>
      </p:grpSp>
      <p:sp>
        <p:nvSpPr>
          <p:cNvPr id="40" name="Oval 39">
            <a:extLst>
              <a:ext uri="{FF2B5EF4-FFF2-40B4-BE49-F238E27FC236}">
                <a16:creationId xmlns:a16="http://schemas.microsoft.com/office/drawing/2014/main" id="{D5DF4B28-CBE4-884A-BDA3-B5173B3232D2}"/>
              </a:ext>
            </a:extLst>
          </p:cNvPr>
          <p:cNvSpPr/>
          <p:nvPr/>
        </p:nvSpPr>
        <p:spPr>
          <a:xfrm>
            <a:off x="6261738" y="2562447"/>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D332C75-4737-9541-85AB-C08A24258950}"/>
              </a:ext>
            </a:extLst>
          </p:cNvPr>
          <p:cNvSpPr/>
          <p:nvPr/>
        </p:nvSpPr>
        <p:spPr>
          <a:xfrm>
            <a:off x="7759537" y="2996475"/>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234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B989A4A-054D-A54B-8581-3649C57B4138}"/>
              </a:ext>
            </a:extLst>
          </p:cNvPr>
          <p:cNvSpPr/>
          <p:nvPr/>
        </p:nvSpPr>
        <p:spPr>
          <a:xfrm>
            <a:off x="3345113" y="2058016"/>
            <a:ext cx="2432689" cy="3703899"/>
          </a:xfrm>
          <a:prstGeom prst="rect">
            <a:avLst/>
          </a:prstGeom>
          <a:solidFill>
            <a:srgbClr val="EDEDED"/>
          </a:solid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838200" y="365125"/>
            <a:ext cx="7654100" cy="1325563"/>
          </a:xfrm>
        </p:spPr>
        <p:txBody>
          <a:bodyPr>
            <a:normAutofit/>
          </a:bodyPr>
          <a:lstStyle/>
          <a:p>
            <a:r>
              <a:rPr lang="en-US" sz="2800" b="1" dirty="0">
                <a:solidFill>
                  <a:prstClr val="black"/>
                </a:solidFill>
              </a:rPr>
              <a:t>Average monthly mattress brand search interest</a:t>
            </a:r>
            <a:br>
              <a:rPr lang="en-US" sz="2800" b="1" dirty="0">
                <a:solidFill>
                  <a:prstClr val="black"/>
                </a:solidFill>
              </a:rPr>
            </a:br>
            <a:r>
              <a:rPr lang="en-US" sz="2000" dirty="0">
                <a:solidFill>
                  <a:prstClr val="black"/>
                </a:solidFill>
              </a:rPr>
              <a:t>(Interest levels are relative to average monthly interest)</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39277" y="1709936"/>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747727"/>
          </a:xfrm>
          <a:prstGeom prst="rect">
            <a:avLst/>
          </a:prstGeom>
          <a:solidFill>
            <a:schemeClr val="tx1"/>
          </a:solidFill>
        </p:spPr>
        <p:txBody>
          <a:bodyPr wrap="square" rtlCol="0">
            <a:spAutoFit/>
          </a:bodyPr>
          <a:lstStyle/>
          <a:p>
            <a:pPr>
              <a:spcBef>
                <a:spcPts val="500"/>
              </a:spcBef>
            </a:pPr>
            <a:r>
              <a:rPr lang="en-US" sz="2000" b="1" dirty="0">
                <a:solidFill>
                  <a:schemeClr val="bg1"/>
                </a:solidFill>
              </a:rPr>
              <a:t>Monthly search analysis </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Analysis</a:t>
            </a:r>
          </a:p>
          <a:p>
            <a:pPr marL="285750" indent="-285750">
              <a:spcBef>
                <a:spcPts val="500"/>
              </a:spcBef>
              <a:buFont typeface="Arial" panose="020B0604020202020204" pitchFamily="34" charset="0"/>
              <a:buChar char="•"/>
            </a:pPr>
            <a:r>
              <a:rPr lang="en-US" sz="1400" dirty="0">
                <a:solidFill>
                  <a:schemeClr val="bg1"/>
                </a:solidFill>
              </a:rPr>
              <a:t>November experiences </a:t>
            </a:r>
            <a:r>
              <a:rPr lang="en-US" sz="1400" b="1" dirty="0">
                <a:solidFill>
                  <a:schemeClr val="bg1"/>
                </a:solidFill>
              </a:rPr>
              <a:t>27% </a:t>
            </a:r>
            <a:r>
              <a:rPr lang="en-US" sz="1400" dirty="0">
                <a:solidFill>
                  <a:schemeClr val="bg1"/>
                </a:solidFill>
              </a:rPr>
              <a:t>more search interest than the average month</a:t>
            </a:r>
          </a:p>
          <a:p>
            <a:pPr marL="285750" indent="-285750">
              <a:spcBef>
                <a:spcPts val="500"/>
              </a:spcBef>
              <a:buFont typeface="Arial" panose="020B0604020202020204" pitchFamily="34" charset="0"/>
              <a:buChar char="•"/>
            </a:pPr>
            <a:r>
              <a:rPr lang="en-US" sz="1400" dirty="0">
                <a:solidFill>
                  <a:schemeClr val="bg1"/>
                </a:solidFill>
              </a:rPr>
              <a:t>Black Friday drives online retail search interest, which likely includes mattress searches </a:t>
            </a:r>
          </a:p>
          <a:p>
            <a:pPr marL="285750" indent="-285750">
              <a:spcBef>
                <a:spcPts val="500"/>
              </a:spcBef>
              <a:buFont typeface="Arial" panose="020B0604020202020204" pitchFamily="34" charset="0"/>
              <a:buChar char="•"/>
            </a:pPr>
            <a:r>
              <a:rPr lang="en-US" sz="1400" dirty="0">
                <a:solidFill>
                  <a:schemeClr val="bg1"/>
                </a:solidFill>
              </a:rPr>
              <a:t>November is </a:t>
            </a:r>
            <a:r>
              <a:rPr lang="en-US" sz="1400" b="1" dirty="0">
                <a:solidFill>
                  <a:schemeClr val="bg1"/>
                </a:solidFill>
              </a:rPr>
              <a:t>8% </a:t>
            </a:r>
            <a:r>
              <a:rPr lang="en-US" sz="1400" dirty="0">
                <a:solidFill>
                  <a:schemeClr val="bg1"/>
                </a:solidFill>
              </a:rPr>
              <a:t>more popular than July, the second most popular month</a:t>
            </a:r>
          </a:p>
          <a:p>
            <a:pPr marL="285750" indent="-285750">
              <a:spcBef>
                <a:spcPts val="500"/>
              </a:spcBef>
              <a:buFont typeface="Arial" panose="020B0604020202020204" pitchFamily="34" charset="0"/>
              <a:buChar char="•"/>
            </a:pPr>
            <a:r>
              <a:rPr lang="en-US" sz="1400" dirty="0">
                <a:solidFill>
                  <a:schemeClr val="bg1"/>
                </a:solidFill>
              </a:rPr>
              <a:t>July experiences </a:t>
            </a:r>
            <a:r>
              <a:rPr lang="en-US" sz="1400" b="1" dirty="0">
                <a:solidFill>
                  <a:schemeClr val="bg1"/>
                </a:solidFill>
              </a:rPr>
              <a:t>18% </a:t>
            </a:r>
            <a:r>
              <a:rPr lang="en-US" sz="1400" dirty="0">
                <a:solidFill>
                  <a:schemeClr val="bg1"/>
                </a:solidFill>
              </a:rPr>
              <a:t>more search interest than the average month</a:t>
            </a:r>
          </a:p>
          <a:p>
            <a:pPr marL="285750" indent="-285750">
              <a:spcBef>
                <a:spcPts val="500"/>
              </a:spcBef>
              <a:buFont typeface="Arial" panose="020B0604020202020204" pitchFamily="34" charset="0"/>
              <a:buChar char="•"/>
            </a:pPr>
            <a:r>
              <a:rPr lang="en-US" sz="1400" dirty="0">
                <a:solidFill>
                  <a:schemeClr val="bg1"/>
                </a:solidFill>
              </a:rPr>
              <a:t>July is also the coldest month across major metropolitan areas such as Johannesburg, Pretoria, Durban and Cape Town (see appendix)</a:t>
            </a:r>
          </a:p>
          <a:p>
            <a:pPr marL="285750" indent="-285750">
              <a:spcBef>
                <a:spcPts val="500"/>
              </a:spcBef>
              <a:buFont typeface="Arial" panose="020B0604020202020204" pitchFamily="34" charset="0"/>
              <a:buChar char="•"/>
            </a:pPr>
            <a:r>
              <a:rPr lang="en-US" sz="1400" dirty="0">
                <a:solidFill>
                  <a:schemeClr val="bg1"/>
                </a:solidFill>
              </a:rPr>
              <a:t>The relationship between search interest and colder temperatures continues with the 4 of the 6 most popular months being the coldest months of the year (May – August)</a:t>
            </a:r>
          </a:p>
        </p:txBody>
      </p:sp>
      <p:sp>
        <p:nvSpPr>
          <p:cNvPr id="18" name="Rectangle 17">
            <a:extLst>
              <a:ext uri="{FF2B5EF4-FFF2-40B4-BE49-F238E27FC236}">
                <a16:creationId xmlns:a16="http://schemas.microsoft.com/office/drawing/2014/main" id="{A82D6B1E-85C0-7845-88DE-35FCDE67757E}"/>
              </a:ext>
            </a:extLst>
          </p:cNvPr>
          <p:cNvSpPr/>
          <p:nvPr/>
        </p:nvSpPr>
        <p:spPr>
          <a:xfrm>
            <a:off x="3345113" y="1642111"/>
            <a:ext cx="2432689" cy="568532"/>
          </a:xfrm>
          <a:prstGeom prst="rect">
            <a:avLst/>
          </a:prstGeom>
          <a:solidFill>
            <a:schemeClr val="tx1">
              <a:lumMod val="50000"/>
              <a:lumOff val="50000"/>
            </a:schemeClr>
          </a:solidFill>
          <a:ln>
            <a:solidFill>
              <a:srgbClr val="74747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Peak interest occurs in colder months</a:t>
            </a:r>
          </a:p>
        </p:txBody>
      </p:sp>
      <p:sp>
        <p:nvSpPr>
          <p:cNvPr id="9" name="Rectangle 8">
            <a:extLst>
              <a:ext uri="{FF2B5EF4-FFF2-40B4-BE49-F238E27FC236}">
                <a16:creationId xmlns:a16="http://schemas.microsoft.com/office/drawing/2014/main" id="{6BCA624E-72AD-2740-8A98-79E7F55860F8}"/>
              </a:ext>
            </a:extLst>
          </p:cNvPr>
          <p:cNvSpPr/>
          <p:nvPr/>
        </p:nvSpPr>
        <p:spPr>
          <a:xfrm>
            <a:off x="6901843" y="2210644"/>
            <a:ext cx="663878" cy="3551272"/>
          </a:xfrm>
          <a:prstGeom prst="rect">
            <a:avLst/>
          </a:prstGeom>
          <a:solidFill>
            <a:srgbClr val="EDEDED"/>
          </a:solid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01DABF8-77A7-1146-A4FE-81C19C9EF4DA}"/>
              </a:ext>
            </a:extLst>
          </p:cNvPr>
          <p:cNvSpPr/>
          <p:nvPr/>
        </p:nvSpPr>
        <p:spPr>
          <a:xfrm>
            <a:off x="6864264" y="1654638"/>
            <a:ext cx="751562" cy="568531"/>
          </a:xfrm>
          <a:prstGeom prst="rect">
            <a:avLst/>
          </a:prstGeom>
          <a:solidFill>
            <a:schemeClr val="tx1">
              <a:lumMod val="50000"/>
              <a:lumOff val="50000"/>
            </a:schemeClr>
          </a:solidFill>
          <a:ln>
            <a:solidFill>
              <a:srgbClr val="74747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Black Friday</a:t>
            </a:r>
          </a:p>
        </p:txBody>
      </p:sp>
      <p:graphicFrame>
        <p:nvGraphicFramePr>
          <p:cNvPr id="20" name="Chart 19">
            <a:extLst>
              <a:ext uri="{FF2B5EF4-FFF2-40B4-BE49-F238E27FC236}">
                <a16:creationId xmlns:a16="http://schemas.microsoft.com/office/drawing/2014/main" id="{C9923E2B-E0D0-3A43-AD2C-0B002334701D}"/>
              </a:ext>
            </a:extLst>
          </p:cNvPr>
          <p:cNvGraphicFramePr>
            <a:graphicFrameLocks/>
          </p:cNvGraphicFramePr>
          <p:nvPr>
            <p:extLst>
              <p:ext uri="{D42A27DB-BD31-4B8C-83A1-F6EECF244321}">
                <p14:modId xmlns:p14="http://schemas.microsoft.com/office/powerpoint/2010/main" val="2172494752"/>
              </p:ext>
            </p:extLst>
          </p:nvPr>
        </p:nvGraphicFramePr>
        <p:xfrm>
          <a:off x="380818" y="2160938"/>
          <a:ext cx="7876370" cy="4315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43979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Furniture stores</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94530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94DB-15EF-734C-944A-ED401C5E0DFB}"/>
              </a:ext>
            </a:extLst>
          </p:cNvPr>
          <p:cNvSpPr>
            <a:spLocks noGrp="1"/>
          </p:cNvSpPr>
          <p:nvPr>
            <p:ph type="title"/>
          </p:nvPr>
        </p:nvSpPr>
        <p:spPr/>
        <p:txBody>
          <a:bodyPr>
            <a:normAutofit/>
          </a:bodyPr>
          <a:lstStyle/>
          <a:p>
            <a:r>
              <a:rPr lang="en-US" sz="2800" b="1" dirty="0">
                <a:solidFill>
                  <a:prstClr val="black"/>
                </a:solidFill>
              </a:rPr>
              <a:t>Furniture and bed store share of search interest overview</a:t>
            </a:r>
            <a:endParaRPr lang="en-US" dirty="0"/>
          </a:p>
        </p:txBody>
      </p:sp>
      <p:sp>
        <p:nvSpPr>
          <p:cNvPr id="19" name="Rectangle 18">
            <a:extLst>
              <a:ext uri="{FF2B5EF4-FFF2-40B4-BE49-F238E27FC236}">
                <a16:creationId xmlns:a16="http://schemas.microsoft.com/office/drawing/2014/main" id="{A3CD4E34-36C8-1A44-BBA4-1D7502B8AD37}"/>
              </a:ext>
            </a:extLst>
          </p:cNvPr>
          <p:cNvSpPr/>
          <p:nvPr/>
        </p:nvSpPr>
        <p:spPr>
          <a:xfrm>
            <a:off x="838200"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Furniture store share of interest</a:t>
            </a:r>
          </a:p>
        </p:txBody>
      </p:sp>
      <p:sp>
        <p:nvSpPr>
          <p:cNvPr id="20" name="Rectangle 19">
            <a:extLst>
              <a:ext uri="{FF2B5EF4-FFF2-40B4-BE49-F238E27FC236}">
                <a16:creationId xmlns:a16="http://schemas.microsoft.com/office/drawing/2014/main" id="{0D35E658-7F4B-3147-BE30-7D4ABE2AE247}"/>
              </a:ext>
            </a:extLst>
          </p:cNvPr>
          <p:cNvSpPr/>
          <p:nvPr/>
        </p:nvSpPr>
        <p:spPr>
          <a:xfrm>
            <a:off x="6557499"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Bed store share of interest</a:t>
            </a:r>
          </a:p>
        </p:txBody>
      </p:sp>
      <p:cxnSp>
        <p:nvCxnSpPr>
          <p:cNvPr id="23" name="Straight Connector 22">
            <a:extLst>
              <a:ext uri="{FF2B5EF4-FFF2-40B4-BE49-F238E27FC236}">
                <a16:creationId xmlns:a16="http://schemas.microsoft.com/office/drawing/2014/main" id="{46F41C23-5D60-8F4A-A85B-1217CA3ACBDC}"/>
              </a:ext>
            </a:extLst>
          </p:cNvPr>
          <p:cNvCxnSpPr/>
          <p:nvPr/>
        </p:nvCxnSpPr>
        <p:spPr>
          <a:xfrm>
            <a:off x="6443520" y="2013989"/>
            <a:ext cx="49259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5ECF06-364C-6E44-9146-975B39645960}"/>
              </a:ext>
            </a:extLst>
          </p:cNvPr>
          <p:cNvCxnSpPr>
            <a:cxnSpLocks/>
          </p:cNvCxnSpPr>
          <p:nvPr/>
        </p:nvCxnSpPr>
        <p:spPr>
          <a:xfrm>
            <a:off x="83820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790E502-DA39-5045-BC95-66D939C6EC8A}"/>
              </a:ext>
            </a:extLst>
          </p:cNvPr>
          <p:cNvCxnSpPr>
            <a:cxnSpLocks/>
          </p:cNvCxnSpPr>
          <p:nvPr/>
        </p:nvCxnSpPr>
        <p:spPr>
          <a:xfrm>
            <a:off x="6101242" y="1608666"/>
            <a:ext cx="0" cy="48842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520374C-4171-5148-A040-13693E7E1E7C}"/>
              </a:ext>
            </a:extLst>
          </p:cNvPr>
          <p:cNvCxnSpPr>
            <a:cxnSpLocks/>
          </p:cNvCxnSpPr>
          <p:nvPr/>
        </p:nvCxnSpPr>
        <p:spPr>
          <a:xfrm>
            <a:off x="644352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1E15397C-CE5C-584F-AC79-8DA5B0F4BA5A}"/>
              </a:ext>
            </a:extLst>
          </p:cNvPr>
          <p:cNvGraphicFramePr>
            <a:graphicFrameLocks noGrp="1"/>
          </p:cNvGraphicFramePr>
          <p:nvPr>
            <p:extLst>
              <p:ext uri="{D42A27DB-BD31-4B8C-83A1-F6EECF244321}">
                <p14:modId xmlns:p14="http://schemas.microsoft.com/office/powerpoint/2010/main" val="2805680765"/>
              </p:ext>
            </p:extLst>
          </p:nvPr>
        </p:nvGraphicFramePr>
        <p:xfrm>
          <a:off x="1121228" y="2194367"/>
          <a:ext cx="4495800" cy="4178300"/>
        </p:xfrm>
        <a:graphic>
          <a:graphicData uri="http://schemas.openxmlformats.org/drawingml/2006/table">
            <a:tbl>
              <a:tblPr/>
              <a:tblGrid>
                <a:gridCol w="685800">
                  <a:extLst>
                    <a:ext uri="{9D8B030D-6E8A-4147-A177-3AD203B41FA5}">
                      <a16:colId xmlns:a16="http://schemas.microsoft.com/office/drawing/2014/main" val="3958510203"/>
                    </a:ext>
                  </a:extLst>
                </a:gridCol>
                <a:gridCol w="2019300">
                  <a:extLst>
                    <a:ext uri="{9D8B030D-6E8A-4147-A177-3AD203B41FA5}">
                      <a16:colId xmlns:a16="http://schemas.microsoft.com/office/drawing/2014/main" val="2366266860"/>
                    </a:ext>
                  </a:extLst>
                </a:gridCol>
                <a:gridCol w="1790700">
                  <a:extLst>
                    <a:ext uri="{9D8B030D-6E8A-4147-A177-3AD203B41FA5}">
                      <a16:colId xmlns:a16="http://schemas.microsoft.com/office/drawing/2014/main" val="789889047"/>
                    </a:ext>
                  </a:extLst>
                </a:gridCol>
              </a:tblGrid>
              <a:tr h="317500">
                <a:tc>
                  <a:txBody>
                    <a:bodyPr/>
                    <a:lstStyle/>
                    <a:p>
                      <a:pPr algn="l" fontAlgn="b"/>
                      <a:r>
                        <a:rPr lang="en-ZA" sz="1400" b="0" i="0" u="none" strike="noStrike">
                          <a:solidFill>
                            <a:srgbClr val="000000"/>
                          </a:solidFill>
                          <a:effectLst/>
                          <a:latin typeface="Roboto Medium" pitchFamily="2" charset="0"/>
                        </a:rPr>
                        <a:t>Rank</a:t>
                      </a:r>
                    </a:p>
                  </a:txBody>
                  <a:tcPr marL="857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Brand</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Share of interest</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385030785"/>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OK Furniture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25.7%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439800685"/>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House and Home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216758160"/>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Bradlows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14.3%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909645230"/>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Lewis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9.7%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722928542"/>
                  </a:ext>
                </a:extLst>
              </a:tr>
              <a:tr h="203200">
                <a:tc>
                  <a:txBody>
                    <a:bodyPr/>
                    <a:lstStyle/>
                    <a:p>
                      <a:pPr algn="l" fontAlgn="ctr"/>
                      <a:r>
                        <a:rPr lang="en-ZA" sz="1200" b="0" i="0" u="none" strike="noStrike">
                          <a:solidFill>
                            <a:srgbClr val="000000"/>
                          </a:solidFill>
                          <a:effectLst/>
                          <a:latin typeface="Roboto Light" panose="02000000000000000000" pitchFamily="2" charset="0"/>
                        </a:rPr>
                        <a:t>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Mattress Warehouse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5.7%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306942887"/>
                  </a:ext>
                </a:extLst>
              </a:tr>
              <a:tr h="203200">
                <a:tc>
                  <a:txBody>
                    <a:bodyPr/>
                    <a:lstStyle/>
                    <a:p>
                      <a:pPr algn="l" fontAlgn="ctr"/>
                      <a:r>
                        <a:rPr lang="en-ZA" sz="1200" b="0" i="0" u="none" strike="noStrike">
                          <a:solidFill>
                            <a:srgbClr val="000000"/>
                          </a:solidFill>
                          <a:effectLst/>
                          <a:latin typeface="Roboto Light" panose="02000000000000000000" pitchFamily="2" charset="0"/>
                        </a:rPr>
                        <a:t>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Dial a Bed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4.9%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074227526"/>
                  </a:ext>
                </a:extLst>
              </a:tr>
              <a:tr h="203200">
                <a:tc>
                  <a:txBody>
                    <a:bodyPr/>
                    <a:lstStyle/>
                    <a:p>
                      <a:pPr algn="l" fontAlgn="ctr"/>
                      <a:r>
                        <a:rPr lang="en-ZA" sz="1200" b="0" i="0" u="none" strike="noStrike">
                          <a:solidFill>
                            <a:srgbClr val="000000"/>
                          </a:solidFill>
                          <a:effectLst/>
                          <a:latin typeface="Roboto Light" panose="02000000000000000000" pitchFamily="2" charset="0"/>
                        </a:rPr>
                        <a:t>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Tafelberg</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3.2%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938240248"/>
                  </a:ext>
                </a:extLst>
              </a:tr>
              <a:tr h="203200">
                <a:tc>
                  <a:txBody>
                    <a:bodyPr/>
                    <a:lstStyle/>
                    <a:p>
                      <a:pPr algn="l" fontAlgn="ctr"/>
                      <a:r>
                        <a:rPr lang="en-ZA" sz="1200" b="0" i="0" u="none" strike="noStrike">
                          <a:solidFill>
                            <a:srgbClr val="000000"/>
                          </a:solidFill>
                          <a:effectLst/>
                          <a:latin typeface="Roboto Light" panose="02000000000000000000" pitchFamily="2" charset="0"/>
                        </a:rPr>
                        <a:t>8</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Russells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7.1%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891109173"/>
                  </a:ext>
                </a:extLst>
              </a:tr>
              <a:tr h="203200">
                <a:tc>
                  <a:txBody>
                    <a:bodyPr/>
                    <a:lstStyle/>
                    <a:p>
                      <a:pPr algn="l" fontAlgn="ctr"/>
                      <a:r>
                        <a:rPr lang="en-ZA" sz="1200" b="0" i="0" u="none" strike="noStrike">
                          <a:solidFill>
                            <a:srgbClr val="000000"/>
                          </a:solidFill>
                          <a:effectLst/>
                          <a:latin typeface="Roboto Light" panose="02000000000000000000" pitchFamily="2" charset="0"/>
                        </a:rPr>
                        <a:t>9</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Rochester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6.0%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1212653470"/>
                  </a:ext>
                </a:extLst>
              </a:tr>
              <a:tr h="203200">
                <a:tc>
                  <a:txBody>
                    <a:bodyPr/>
                    <a:lstStyle/>
                    <a:p>
                      <a:pPr algn="l" fontAlgn="ctr"/>
                      <a:r>
                        <a:rPr lang="en-ZA" sz="1200" b="0" i="0" u="none" strike="noStrike">
                          <a:solidFill>
                            <a:srgbClr val="000000"/>
                          </a:solidFill>
                          <a:effectLst/>
                          <a:latin typeface="Roboto Light" panose="02000000000000000000" pitchFamily="2" charset="0"/>
                        </a:rPr>
                        <a:t>10</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Sleepmasters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4.1%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671421854"/>
                  </a:ext>
                </a:extLst>
              </a:tr>
              <a:tr h="203200">
                <a:tc>
                  <a:txBody>
                    <a:bodyPr/>
                    <a:lstStyle/>
                    <a:p>
                      <a:pPr algn="l" fontAlgn="ctr"/>
                      <a:r>
                        <a:rPr lang="en-ZA" sz="1200" b="0" i="0" u="none" strike="noStrike">
                          <a:solidFill>
                            <a:srgbClr val="000000"/>
                          </a:solidFill>
                          <a:effectLst/>
                          <a:latin typeface="Roboto Light" panose="02000000000000000000" pitchFamily="2" charset="0"/>
                        </a:rPr>
                        <a:t>11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Bed Shop</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465724984"/>
                  </a:ext>
                </a:extLst>
              </a:tr>
              <a:tr h="203200">
                <a:tc>
                  <a:txBody>
                    <a:bodyPr/>
                    <a:lstStyle/>
                    <a:p>
                      <a:pPr algn="l" fontAlgn="ctr"/>
                      <a:r>
                        <a:rPr lang="en-ZA" sz="1200" b="0" i="0" u="none" strike="noStrike">
                          <a:solidFill>
                            <a:srgbClr val="000000"/>
                          </a:solidFill>
                          <a:effectLst/>
                          <a:latin typeface="Roboto Light" panose="02000000000000000000" pitchFamily="2" charset="0"/>
                        </a:rPr>
                        <a:t>12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Best Home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4009829558"/>
                  </a:ext>
                </a:extLst>
              </a:tr>
              <a:tr h="203200">
                <a:tc>
                  <a:txBody>
                    <a:bodyPr/>
                    <a:lstStyle/>
                    <a:p>
                      <a:pPr algn="l" fontAlgn="ctr"/>
                      <a:r>
                        <a:rPr lang="en-ZA" sz="1200" b="0" i="0" u="none" strike="noStrike">
                          <a:solidFill>
                            <a:srgbClr val="000000"/>
                          </a:solidFill>
                          <a:effectLst/>
                          <a:latin typeface="Roboto Light" panose="02000000000000000000" pitchFamily="2" charset="0"/>
                        </a:rPr>
                        <a:t>13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Bed Centre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0.9%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363646677"/>
                  </a:ext>
                </a:extLst>
              </a:tr>
              <a:tr h="203200">
                <a:tc>
                  <a:txBody>
                    <a:bodyPr/>
                    <a:lstStyle/>
                    <a:p>
                      <a:pPr algn="l" fontAlgn="ctr"/>
                      <a:r>
                        <a:rPr lang="en-ZA" sz="1200" b="0" i="0" u="none" strike="noStrike">
                          <a:solidFill>
                            <a:srgbClr val="000000"/>
                          </a:solidFill>
                          <a:effectLst/>
                          <a:latin typeface="Roboto Light" panose="02000000000000000000" pitchFamily="2" charset="0"/>
                        </a:rPr>
                        <a:t>14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Ericssons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0.7%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825891492"/>
                  </a:ext>
                </a:extLst>
              </a:tr>
              <a:tr h="203200">
                <a:tc>
                  <a:txBody>
                    <a:bodyPr/>
                    <a:lstStyle/>
                    <a:p>
                      <a:pPr algn="l" fontAlgn="ctr"/>
                      <a:r>
                        <a:rPr lang="en-ZA" sz="1200" b="0" i="0" u="none" strike="noStrike">
                          <a:solidFill>
                            <a:srgbClr val="000000"/>
                          </a:solidFill>
                          <a:effectLst/>
                          <a:latin typeface="Roboto Light" panose="02000000000000000000" pitchFamily="2" charset="0"/>
                        </a:rPr>
                        <a:t>15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House &amp; Home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0.4%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591164155"/>
                  </a:ext>
                </a:extLst>
              </a:tr>
              <a:tr h="203200">
                <a:tc>
                  <a:txBody>
                    <a:bodyPr/>
                    <a:lstStyle/>
                    <a:p>
                      <a:pPr algn="l" fontAlgn="ctr"/>
                      <a:r>
                        <a:rPr lang="en-ZA" sz="1200" b="0" i="0" u="none" strike="noStrike">
                          <a:solidFill>
                            <a:srgbClr val="000000"/>
                          </a:solidFill>
                          <a:effectLst/>
                          <a:latin typeface="Roboto Light" panose="02000000000000000000" pitchFamily="2" charset="0"/>
                        </a:rPr>
                        <a:t>16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Beares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0.4%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192670567"/>
                  </a:ext>
                </a:extLst>
              </a:tr>
              <a:tr h="203200">
                <a:tc>
                  <a:txBody>
                    <a:bodyPr/>
                    <a:lstStyle/>
                    <a:p>
                      <a:pPr algn="l" fontAlgn="ctr"/>
                      <a:r>
                        <a:rPr lang="en-ZA" sz="1200" b="0" i="0" u="none" strike="noStrike">
                          <a:solidFill>
                            <a:srgbClr val="000000"/>
                          </a:solidFill>
                          <a:effectLst/>
                          <a:latin typeface="Roboto Light" panose="02000000000000000000" pitchFamily="2" charset="0"/>
                        </a:rPr>
                        <a:t>17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Mattress King</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0.2%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4010830465"/>
                  </a:ext>
                </a:extLst>
              </a:tr>
              <a:tr h="203200">
                <a:tc>
                  <a:txBody>
                    <a:bodyPr/>
                    <a:lstStyle/>
                    <a:p>
                      <a:pPr algn="l" fontAlgn="ctr"/>
                      <a:r>
                        <a:rPr lang="en-ZA" sz="1200" b="0" i="0" u="none" strike="noStrike">
                          <a:solidFill>
                            <a:srgbClr val="000000"/>
                          </a:solidFill>
                          <a:effectLst/>
                          <a:latin typeface="Roboto Light" panose="02000000000000000000" pitchFamily="2" charset="0"/>
                        </a:rPr>
                        <a:t>18</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Best Home and Electric</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0.1%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146689939"/>
                  </a:ext>
                </a:extLst>
              </a:tr>
              <a:tr h="203200">
                <a:tc>
                  <a:txBody>
                    <a:bodyPr/>
                    <a:lstStyle/>
                    <a:p>
                      <a:pPr algn="l" fontAlgn="ctr"/>
                      <a:r>
                        <a:rPr lang="en-ZA" sz="1200" b="0" i="0" u="none" strike="noStrike">
                          <a:solidFill>
                            <a:srgbClr val="000000"/>
                          </a:solidFill>
                          <a:effectLst/>
                          <a:latin typeface="Roboto Light" panose="02000000000000000000" pitchFamily="2" charset="0"/>
                        </a:rPr>
                        <a:t>19</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Mattress Gallery</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a:solidFill>
                            <a:srgbClr val="000000"/>
                          </a:solidFill>
                          <a:effectLst/>
                          <a:latin typeface="Roboto Light" panose="02000000000000000000" pitchFamily="2" charset="0"/>
                        </a:rPr>
                        <a:t>0.1%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038973678"/>
                  </a:ext>
                </a:extLst>
              </a:tr>
            </a:tbl>
          </a:graphicData>
        </a:graphic>
      </p:graphicFrame>
      <p:graphicFrame>
        <p:nvGraphicFramePr>
          <p:cNvPr id="10" name="Table 9">
            <a:extLst>
              <a:ext uri="{FF2B5EF4-FFF2-40B4-BE49-F238E27FC236}">
                <a16:creationId xmlns:a16="http://schemas.microsoft.com/office/drawing/2014/main" id="{3E69E385-F1BE-4C4A-8BE0-040918FDFFF3}"/>
              </a:ext>
            </a:extLst>
          </p:cNvPr>
          <p:cNvGraphicFramePr>
            <a:graphicFrameLocks noGrp="1"/>
          </p:cNvGraphicFramePr>
          <p:nvPr>
            <p:extLst>
              <p:ext uri="{D42A27DB-BD31-4B8C-83A1-F6EECF244321}">
                <p14:modId xmlns:p14="http://schemas.microsoft.com/office/powerpoint/2010/main" val="1448353198"/>
              </p:ext>
            </p:extLst>
          </p:nvPr>
        </p:nvGraphicFramePr>
        <p:xfrm>
          <a:off x="6650755" y="3120231"/>
          <a:ext cx="4495800" cy="1943100"/>
        </p:xfrm>
        <a:graphic>
          <a:graphicData uri="http://schemas.openxmlformats.org/drawingml/2006/table">
            <a:tbl>
              <a:tblPr/>
              <a:tblGrid>
                <a:gridCol w="685800">
                  <a:extLst>
                    <a:ext uri="{9D8B030D-6E8A-4147-A177-3AD203B41FA5}">
                      <a16:colId xmlns:a16="http://schemas.microsoft.com/office/drawing/2014/main" val="395208997"/>
                    </a:ext>
                  </a:extLst>
                </a:gridCol>
                <a:gridCol w="2019300">
                  <a:extLst>
                    <a:ext uri="{9D8B030D-6E8A-4147-A177-3AD203B41FA5}">
                      <a16:colId xmlns:a16="http://schemas.microsoft.com/office/drawing/2014/main" val="1105415631"/>
                    </a:ext>
                  </a:extLst>
                </a:gridCol>
                <a:gridCol w="1790700">
                  <a:extLst>
                    <a:ext uri="{9D8B030D-6E8A-4147-A177-3AD203B41FA5}">
                      <a16:colId xmlns:a16="http://schemas.microsoft.com/office/drawing/2014/main" val="3370954964"/>
                    </a:ext>
                  </a:extLst>
                </a:gridCol>
              </a:tblGrid>
              <a:tr h="317500">
                <a:tc>
                  <a:txBody>
                    <a:bodyPr/>
                    <a:lstStyle/>
                    <a:p>
                      <a:pPr algn="l" fontAlgn="b"/>
                      <a:r>
                        <a:rPr lang="en-ZA" sz="1400" b="0" i="0" u="none" strike="noStrike">
                          <a:solidFill>
                            <a:srgbClr val="000000"/>
                          </a:solidFill>
                          <a:effectLst/>
                          <a:latin typeface="Roboto Medium" pitchFamily="2" charset="0"/>
                        </a:rPr>
                        <a:t>Rank</a:t>
                      </a:r>
                    </a:p>
                  </a:txBody>
                  <a:tcPr marL="857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Brand</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Share of interest</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931006159"/>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Mattress Warehouse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31.6%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562498616"/>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Dial a Bed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27.3%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507407118"/>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Sleepmasters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22.7%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565371669"/>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Bed Shop</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11.6%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964319567"/>
                  </a:ext>
                </a:extLst>
              </a:tr>
              <a:tr h="203200">
                <a:tc>
                  <a:txBody>
                    <a:bodyPr/>
                    <a:lstStyle/>
                    <a:p>
                      <a:pPr algn="l" fontAlgn="ctr"/>
                      <a:r>
                        <a:rPr lang="en-ZA" sz="1200" b="0" i="0" u="none" strike="noStrike">
                          <a:solidFill>
                            <a:srgbClr val="000000"/>
                          </a:solidFill>
                          <a:effectLst/>
                          <a:latin typeface="Roboto Light" panose="02000000000000000000" pitchFamily="2" charset="0"/>
                        </a:rPr>
                        <a:t>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Bed centre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588728413"/>
                  </a:ext>
                </a:extLst>
              </a:tr>
              <a:tr h="203200">
                <a:tc>
                  <a:txBody>
                    <a:bodyPr/>
                    <a:lstStyle/>
                    <a:p>
                      <a:pPr algn="l" fontAlgn="ctr"/>
                      <a:r>
                        <a:rPr lang="en-ZA" sz="1200" b="0" i="0" u="none" strike="noStrike">
                          <a:solidFill>
                            <a:srgbClr val="000000"/>
                          </a:solidFill>
                          <a:effectLst/>
                          <a:latin typeface="Roboto Light" panose="02000000000000000000" pitchFamily="2" charset="0"/>
                        </a:rPr>
                        <a:t>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Bed Centre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970217694"/>
                  </a:ext>
                </a:extLst>
              </a:tr>
              <a:tr h="203200">
                <a:tc>
                  <a:txBody>
                    <a:bodyPr/>
                    <a:lstStyle/>
                    <a:p>
                      <a:pPr algn="l" fontAlgn="ctr"/>
                      <a:r>
                        <a:rPr lang="en-ZA" sz="1200" b="0" i="0" u="none" strike="noStrike">
                          <a:solidFill>
                            <a:srgbClr val="000000"/>
                          </a:solidFill>
                          <a:effectLst/>
                          <a:latin typeface="Roboto Light" panose="02000000000000000000" pitchFamily="2" charset="0"/>
                        </a:rPr>
                        <a:t>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Mattress King</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509375234"/>
                  </a:ext>
                </a:extLst>
              </a:tr>
              <a:tr h="203200">
                <a:tc>
                  <a:txBody>
                    <a:bodyPr/>
                    <a:lstStyle/>
                    <a:p>
                      <a:pPr algn="l" fontAlgn="ctr"/>
                      <a:r>
                        <a:rPr lang="en-ZA" sz="1200" b="0" i="0" u="none" strike="noStrike">
                          <a:solidFill>
                            <a:srgbClr val="000000"/>
                          </a:solidFill>
                          <a:effectLst/>
                          <a:latin typeface="Roboto Light" panose="02000000000000000000" pitchFamily="2" charset="0"/>
                        </a:rPr>
                        <a:t>8</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Mattress Gallery</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a:solidFill>
                            <a:srgbClr val="000000"/>
                          </a:solidFill>
                          <a:effectLst/>
                          <a:latin typeface="Roboto Light" panose="02000000000000000000" pitchFamily="2" charset="0"/>
                        </a:rPr>
                        <a:t>0.4%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85101298"/>
                  </a:ext>
                </a:extLst>
              </a:tr>
            </a:tbl>
          </a:graphicData>
        </a:graphic>
      </p:graphicFrame>
    </p:spTree>
    <p:extLst>
      <p:ext uri="{BB962C8B-B14F-4D97-AF65-F5344CB8AC3E}">
        <p14:creationId xmlns:p14="http://schemas.microsoft.com/office/powerpoint/2010/main" val="398462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3F84-6DB0-8041-A4BA-98B6DFBCDA95}"/>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7963856E-23E2-8C40-9D61-BA332A7339AF}"/>
              </a:ext>
            </a:extLst>
          </p:cNvPr>
          <p:cNvSpPr>
            <a:spLocks noGrp="1"/>
          </p:cNvSpPr>
          <p:nvPr>
            <p:ph idx="1"/>
          </p:nvPr>
        </p:nvSpPr>
        <p:spPr/>
        <p:txBody>
          <a:bodyPr>
            <a:normAutofit/>
          </a:bodyPr>
          <a:lstStyle/>
          <a:p>
            <a:r>
              <a:rPr lang="en-US" sz="1800" b="1" dirty="0"/>
              <a:t>36% </a:t>
            </a:r>
            <a:r>
              <a:rPr lang="en-US" sz="1800" dirty="0"/>
              <a:t>growth in mattress brand search interest (8% </a:t>
            </a:r>
            <a:r>
              <a:rPr lang="en-US" sz="1800" dirty="0" err="1"/>
              <a:t>p.a</a:t>
            </a:r>
            <a:r>
              <a:rPr lang="en-US" sz="1800" dirty="0"/>
              <a:t>). The growth is driven by both:</a:t>
            </a:r>
          </a:p>
          <a:p>
            <a:pPr lvl="1"/>
            <a:r>
              <a:rPr lang="en-US" sz="1400" dirty="0"/>
              <a:t>Increased </a:t>
            </a:r>
            <a:r>
              <a:rPr lang="en-US" sz="1400" dirty="0" err="1"/>
              <a:t>utilisation</a:t>
            </a:r>
            <a:r>
              <a:rPr lang="en-US" sz="1400" dirty="0"/>
              <a:t> of the internet to search for mattress </a:t>
            </a:r>
          </a:p>
          <a:p>
            <a:pPr lvl="1"/>
            <a:r>
              <a:rPr lang="en-US" sz="1400" dirty="0"/>
              <a:t>Increased national internet penetration </a:t>
            </a:r>
            <a:r>
              <a:rPr lang="en-US" sz="1400" b="1" dirty="0"/>
              <a:t>(+12%)</a:t>
            </a:r>
          </a:p>
          <a:p>
            <a:r>
              <a:rPr lang="en-US" sz="1800" dirty="0"/>
              <a:t>Bravo brand search interest growth </a:t>
            </a:r>
            <a:r>
              <a:rPr lang="en-US" sz="1800" b="1" dirty="0"/>
              <a:t>(+60%) </a:t>
            </a:r>
            <a:r>
              <a:rPr lang="en-US" sz="1800" dirty="0"/>
              <a:t>exceeded national growth while the rest of the market experience more modest growth </a:t>
            </a:r>
            <a:r>
              <a:rPr lang="en-US" sz="1800" b="1" dirty="0"/>
              <a:t>(24%)</a:t>
            </a:r>
          </a:p>
          <a:p>
            <a:pPr lvl="1"/>
            <a:r>
              <a:rPr lang="en-US" sz="1400" dirty="0"/>
              <a:t>As a result of Bravo’s strong growth, their search market share has increased (+17%) from 35% in 2017 to 41% in 2021</a:t>
            </a:r>
          </a:p>
          <a:p>
            <a:r>
              <a:rPr lang="en-US" sz="1800" dirty="0"/>
              <a:t>Sealy is the most popular brand in the market capturing 32% of search interest market share</a:t>
            </a:r>
          </a:p>
          <a:p>
            <a:pPr lvl="1"/>
            <a:r>
              <a:rPr lang="en-US" sz="1400" dirty="0"/>
              <a:t>Their largest competitors are </a:t>
            </a:r>
            <a:r>
              <a:rPr lang="en-US" sz="1400" dirty="0" err="1"/>
              <a:t>Restonic</a:t>
            </a:r>
            <a:r>
              <a:rPr lang="en-US" sz="1400" dirty="0"/>
              <a:t> </a:t>
            </a:r>
            <a:r>
              <a:rPr lang="en-US" sz="1400" b="1" dirty="0"/>
              <a:t>(20%) </a:t>
            </a:r>
            <a:r>
              <a:rPr lang="en-US" sz="1400" dirty="0"/>
              <a:t>and Cloud Sine </a:t>
            </a:r>
            <a:r>
              <a:rPr lang="en-US" sz="1400" b="1" dirty="0"/>
              <a:t>(17%)</a:t>
            </a:r>
          </a:p>
          <a:p>
            <a:pPr lvl="1"/>
            <a:r>
              <a:rPr lang="en-US" sz="1400" dirty="0"/>
              <a:t>Sealy’s search interest growth </a:t>
            </a:r>
            <a:r>
              <a:rPr lang="en-US" sz="1400" b="1" dirty="0"/>
              <a:t>(+60%)</a:t>
            </a:r>
            <a:r>
              <a:rPr lang="en-US" sz="1400" dirty="0"/>
              <a:t> exceeded growth in Cloud Nine </a:t>
            </a:r>
            <a:r>
              <a:rPr lang="en-US" sz="1400" b="1" dirty="0"/>
              <a:t>(+31%), </a:t>
            </a:r>
            <a:r>
              <a:rPr lang="en-US" sz="1400" dirty="0"/>
              <a:t>however, </a:t>
            </a:r>
            <a:r>
              <a:rPr lang="en-US" sz="1400" dirty="0" err="1"/>
              <a:t>Restonic</a:t>
            </a:r>
            <a:r>
              <a:rPr lang="en-US" sz="1400" dirty="0"/>
              <a:t> experienced higher growth </a:t>
            </a:r>
            <a:r>
              <a:rPr lang="en-US" sz="1400" b="1" dirty="0"/>
              <a:t>(+71%)</a:t>
            </a:r>
          </a:p>
          <a:p>
            <a:r>
              <a:rPr lang="en-US" sz="1800" dirty="0"/>
              <a:t>Sealy, Bravo’s most popular brand experienced that largest growth </a:t>
            </a:r>
            <a:r>
              <a:rPr lang="en-US" sz="1800" b="1" dirty="0"/>
              <a:t>(+60%)</a:t>
            </a:r>
            <a:r>
              <a:rPr lang="en-US" sz="1800" dirty="0"/>
              <a:t> of major mattress brands</a:t>
            </a:r>
          </a:p>
          <a:p>
            <a:pPr lvl="1"/>
            <a:r>
              <a:rPr lang="en-US" sz="1400" dirty="0"/>
              <a:t>Since Sealy makes up over </a:t>
            </a:r>
            <a:r>
              <a:rPr lang="en-US" sz="1400" b="1" dirty="0"/>
              <a:t>75% </a:t>
            </a:r>
            <a:r>
              <a:rPr lang="en-US" sz="1400" dirty="0"/>
              <a:t>of Bravo’s of search interest, it was the dominant driver of it’s strong performance</a:t>
            </a:r>
          </a:p>
          <a:p>
            <a:pPr lvl="1"/>
            <a:r>
              <a:rPr lang="en-US" sz="1400" dirty="0"/>
              <a:t>In addition, all other Bravo brands also experienced increased interest levels</a:t>
            </a:r>
            <a:endParaRPr lang="en-US" sz="1800" dirty="0"/>
          </a:p>
          <a:p>
            <a:r>
              <a:rPr lang="en-US" sz="1800" dirty="0"/>
              <a:t>Search interest share is highest in Gauteng</a:t>
            </a:r>
            <a:r>
              <a:rPr lang="en-US" sz="1800" b="1" dirty="0"/>
              <a:t> (40%) </a:t>
            </a:r>
            <a:r>
              <a:rPr lang="en-US" sz="1800" dirty="0"/>
              <a:t>followed by Kwa-Zulu natal, Western Cape and Easter Cape</a:t>
            </a:r>
          </a:p>
          <a:p>
            <a:pPr lvl="1"/>
            <a:r>
              <a:rPr lang="en-US" sz="1400" dirty="0"/>
              <a:t>Of these top 4, interest in Kwa-Zulu natal has more than double </a:t>
            </a:r>
            <a:r>
              <a:rPr lang="en-US" sz="1400" b="1" dirty="0"/>
              <a:t>(+111%) </a:t>
            </a:r>
            <a:r>
              <a:rPr lang="en-US" sz="1400" dirty="0"/>
              <a:t>followed by Gauteng </a:t>
            </a:r>
            <a:r>
              <a:rPr lang="en-US" sz="1400" b="1" dirty="0"/>
              <a:t>(+47%)</a:t>
            </a:r>
            <a:r>
              <a:rPr lang="en-US" sz="1400" dirty="0"/>
              <a:t>,</a:t>
            </a:r>
            <a:r>
              <a:rPr lang="en-US" sz="1400" b="1" dirty="0"/>
              <a:t> </a:t>
            </a:r>
            <a:r>
              <a:rPr lang="en-US" sz="1400" dirty="0"/>
              <a:t>Wester Cape </a:t>
            </a:r>
            <a:r>
              <a:rPr lang="en-US" sz="1400" b="1" dirty="0"/>
              <a:t>(+37%)</a:t>
            </a:r>
            <a:r>
              <a:rPr lang="en-US" sz="1400" dirty="0"/>
              <a:t>.</a:t>
            </a:r>
            <a:r>
              <a:rPr lang="en-US" sz="1400" b="1" dirty="0"/>
              <a:t> </a:t>
            </a:r>
            <a:r>
              <a:rPr lang="en-US" sz="1400" dirty="0"/>
              <a:t>In contrast, Eastern Cape had reduced interest </a:t>
            </a:r>
            <a:r>
              <a:rPr lang="en-US" sz="1400" b="1" dirty="0"/>
              <a:t>(-22%)</a:t>
            </a:r>
          </a:p>
          <a:p>
            <a:endParaRPr lang="en-US" sz="1800" dirty="0"/>
          </a:p>
          <a:p>
            <a:pPr lvl="1"/>
            <a:endParaRPr lang="en-US" sz="1400" dirty="0"/>
          </a:p>
          <a:p>
            <a:endParaRPr lang="en-US" sz="1800" dirty="0"/>
          </a:p>
        </p:txBody>
      </p:sp>
      <p:sp>
        <p:nvSpPr>
          <p:cNvPr id="4" name="Rectangle 3">
            <a:extLst>
              <a:ext uri="{FF2B5EF4-FFF2-40B4-BE49-F238E27FC236}">
                <a16:creationId xmlns:a16="http://schemas.microsoft.com/office/drawing/2014/main" id="{435C19E9-6800-2A41-BBF2-2B9A330537D7}"/>
              </a:ext>
            </a:extLst>
          </p:cNvPr>
          <p:cNvSpPr/>
          <p:nvPr/>
        </p:nvSpPr>
        <p:spPr>
          <a:xfrm>
            <a:off x="9161929" y="365125"/>
            <a:ext cx="2501153" cy="916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a:t>
            </a:r>
          </a:p>
          <a:p>
            <a:pPr algn="ctr"/>
            <a:r>
              <a:rPr lang="en-US" dirty="0"/>
              <a:t>Rough outline – will QA and improve at the end</a:t>
            </a:r>
          </a:p>
        </p:txBody>
      </p:sp>
    </p:spTree>
    <p:extLst>
      <p:ext uri="{BB962C8B-B14F-4D97-AF65-F5344CB8AC3E}">
        <p14:creationId xmlns:p14="http://schemas.microsoft.com/office/powerpoint/2010/main" val="3802348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National search interest in furniture stores and bed stores</a:t>
            </a:r>
            <a:br>
              <a:rPr lang="en-US" sz="2800" b="1"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85463"/>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Search interest has increased by </a:t>
            </a:r>
            <a:r>
              <a:rPr lang="en-US" sz="1400" b="1" dirty="0">
                <a:solidFill>
                  <a:schemeClr val="bg1"/>
                </a:solidFill>
              </a:rPr>
              <a:t>75% </a:t>
            </a:r>
            <a:r>
              <a:rPr lang="en-US" sz="1400" dirty="0">
                <a:solidFill>
                  <a:schemeClr val="bg1"/>
                </a:solidFill>
              </a:rPr>
              <a:t>over the past 5 years </a:t>
            </a:r>
            <a:r>
              <a:rPr lang="en-US" sz="1400" b="1" dirty="0">
                <a:solidFill>
                  <a:schemeClr val="bg1"/>
                </a:solidFill>
              </a:rPr>
              <a:t>(15% p.a.)</a:t>
            </a:r>
          </a:p>
          <a:p>
            <a:pPr marL="285750" indent="-285750">
              <a:buFont typeface="Arial" panose="020B0604020202020204" pitchFamily="34" charset="0"/>
              <a:buChar char="•"/>
            </a:pPr>
            <a:r>
              <a:rPr lang="en-US" sz="1400" dirty="0">
                <a:solidFill>
                  <a:schemeClr val="bg1"/>
                </a:solidFill>
              </a:rPr>
              <a:t>Interest peaked in 2019 </a:t>
            </a:r>
            <a:r>
              <a:rPr lang="en-US" sz="1400" b="1" dirty="0">
                <a:solidFill>
                  <a:schemeClr val="bg1"/>
                </a:solidFill>
              </a:rPr>
              <a:t>(1.92)</a:t>
            </a:r>
            <a:r>
              <a:rPr lang="en-US" sz="1400" dirty="0">
                <a:solidFill>
                  <a:schemeClr val="bg1"/>
                </a:solidFill>
              </a:rPr>
              <a:t>, likely due to increased furniture requirements increasing during lockdown and working from home circumstances</a:t>
            </a:r>
          </a:p>
          <a:p>
            <a:pPr marL="285750" indent="-285750">
              <a:buFont typeface="Arial" panose="020B0604020202020204" pitchFamily="34" charset="0"/>
              <a:buChar char="•"/>
            </a:pPr>
            <a:r>
              <a:rPr lang="en-US" sz="1400" dirty="0">
                <a:solidFill>
                  <a:schemeClr val="bg1"/>
                </a:solidFill>
              </a:rPr>
              <a:t>Therefore, it’s reasonable that furniture search interest dropped </a:t>
            </a:r>
            <a:r>
              <a:rPr lang="en-US" sz="1400" b="1" dirty="0">
                <a:solidFill>
                  <a:schemeClr val="bg1"/>
                </a:solidFill>
              </a:rPr>
              <a:t>(-9%) </a:t>
            </a:r>
            <a:r>
              <a:rPr lang="en-US" sz="1400" dirty="0">
                <a:solidFill>
                  <a:schemeClr val="bg1"/>
                </a:solidFill>
              </a:rPr>
              <a:t>in 2021 while still maintaining a long-term trend of strong growth</a:t>
            </a:r>
          </a:p>
          <a:p>
            <a:endParaRPr lang="en-US" sz="1400" dirty="0">
              <a:solidFill>
                <a:schemeClr val="bg1"/>
              </a:solidFill>
            </a:endParaRP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599A3B-604A-8F4E-BC45-2436B38CEF9F}"/>
              </a:ext>
            </a:extLst>
          </p:cNvPr>
          <p:cNvSpPr txBox="1"/>
          <p:nvPr/>
        </p:nvSpPr>
        <p:spPr>
          <a:xfrm>
            <a:off x="6242756" y="5287081"/>
            <a:ext cx="5873044" cy="1169551"/>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Bed store search interest exhibited a similar pattern to furniture store interest, however, the strength of growth was slightly lower</a:t>
            </a:r>
          </a:p>
          <a:p>
            <a:pPr marL="285750" indent="-285750">
              <a:buFont typeface="Arial" panose="020B0604020202020204" pitchFamily="34" charset="0"/>
              <a:buChar char="•"/>
            </a:pPr>
            <a:r>
              <a:rPr lang="en-US" sz="1400" dirty="0">
                <a:solidFill>
                  <a:schemeClr val="bg1"/>
                </a:solidFill>
              </a:rPr>
              <a:t>In particular, growth in 2020 </a:t>
            </a:r>
            <a:r>
              <a:rPr lang="en-US" sz="1400" b="1" dirty="0">
                <a:solidFill>
                  <a:schemeClr val="bg1"/>
                </a:solidFill>
              </a:rPr>
              <a:t>(+19%) </a:t>
            </a:r>
            <a:r>
              <a:rPr lang="en-US" sz="1400" dirty="0">
                <a:solidFill>
                  <a:schemeClr val="bg1"/>
                </a:solidFill>
              </a:rPr>
              <a:t>did not stand out as much as furniture growth </a:t>
            </a:r>
            <a:r>
              <a:rPr lang="en-US" sz="1400" b="1" dirty="0">
                <a:solidFill>
                  <a:schemeClr val="bg1"/>
                </a:solidFill>
              </a:rPr>
              <a:t>(+39%)</a:t>
            </a:r>
          </a:p>
          <a:p>
            <a:pPr marL="285750" indent="-285750">
              <a:buFont typeface="Arial" panose="020B0604020202020204" pitchFamily="34" charset="0"/>
              <a:buChar char="•"/>
            </a:pPr>
            <a:r>
              <a:rPr lang="en-US" sz="1400" dirty="0">
                <a:solidFill>
                  <a:schemeClr val="bg1"/>
                </a:solidFill>
              </a:rPr>
              <a:t>Overall, bed store interest has increased </a:t>
            </a:r>
            <a:r>
              <a:rPr lang="en-US" sz="1400" b="1" dirty="0">
                <a:solidFill>
                  <a:schemeClr val="bg1"/>
                </a:solidFill>
              </a:rPr>
              <a:t>65%</a:t>
            </a:r>
            <a:r>
              <a:rPr lang="en-US" sz="1400" dirty="0">
                <a:solidFill>
                  <a:schemeClr val="bg1"/>
                </a:solidFill>
              </a:rPr>
              <a:t> over the past 5 years </a:t>
            </a:r>
            <a:r>
              <a:rPr lang="en-US" sz="1400" b="1" dirty="0">
                <a:solidFill>
                  <a:schemeClr val="bg1"/>
                </a:solidFill>
              </a:rPr>
              <a:t>(+13%)</a:t>
            </a:r>
          </a:p>
        </p:txBody>
      </p:sp>
      <p:cxnSp>
        <p:nvCxnSpPr>
          <p:cNvPr id="25" name="Straight Connector 24">
            <a:extLst>
              <a:ext uri="{FF2B5EF4-FFF2-40B4-BE49-F238E27FC236}">
                <a16:creationId xmlns:a16="http://schemas.microsoft.com/office/drawing/2014/main" id="{EB4BEFCE-5C97-1F4A-99C9-7C25E01A2CE5}"/>
              </a:ext>
            </a:extLst>
          </p:cNvPr>
          <p:cNvCxnSpPr>
            <a:cxnSpLocks/>
          </p:cNvCxnSpPr>
          <p:nvPr/>
        </p:nvCxnSpPr>
        <p:spPr>
          <a:xfrm>
            <a:off x="6090356" y="1461909"/>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14">
            <a:extLst>
              <a:ext uri="{FF2B5EF4-FFF2-40B4-BE49-F238E27FC236}">
                <a16:creationId xmlns:a16="http://schemas.microsoft.com/office/drawing/2014/main" id="{EFEA99C6-9606-BF45-9ADE-45669FBC281D}"/>
              </a:ext>
            </a:extLst>
          </p:cNvPr>
          <p:cNvGraphicFramePr>
            <a:graphicFrameLocks noGrp="1"/>
          </p:cNvGraphicFramePr>
          <p:nvPr>
            <p:ph sz="half" idx="2"/>
            <p:extLst>
              <p:ext uri="{D42A27DB-BD31-4B8C-83A1-F6EECF244321}">
                <p14:modId xmlns:p14="http://schemas.microsoft.com/office/powerpoint/2010/main" val="2887799821"/>
              </p:ext>
            </p:extLst>
          </p:nvPr>
        </p:nvGraphicFramePr>
        <p:xfrm>
          <a:off x="6172200" y="1288343"/>
          <a:ext cx="5181600" cy="35877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ontent Placeholder 17">
            <a:extLst>
              <a:ext uri="{FF2B5EF4-FFF2-40B4-BE49-F238E27FC236}">
                <a16:creationId xmlns:a16="http://schemas.microsoft.com/office/drawing/2014/main" id="{052E7CC0-D666-A449-9078-7B38AC0ADE18}"/>
              </a:ext>
            </a:extLst>
          </p:cNvPr>
          <p:cNvGraphicFramePr>
            <a:graphicFrameLocks noGrp="1"/>
          </p:cNvGraphicFramePr>
          <p:nvPr>
            <p:ph sz="half" idx="1"/>
            <p:extLst>
              <p:ext uri="{D42A27DB-BD31-4B8C-83A1-F6EECF244321}">
                <p14:modId xmlns:p14="http://schemas.microsoft.com/office/powerpoint/2010/main" val="3496401825"/>
              </p:ext>
            </p:extLst>
          </p:nvPr>
        </p:nvGraphicFramePr>
        <p:xfrm>
          <a:off x="838200" y="1288343"/>
          <a:ext cx="5181600" cy="3587750"/>
        </p:xfrm>
        <a:graphic>
          <a:graphicData uri="http://schemas.openxmlformats.org/drawingml/2006/chart">
            <c:chart xmlns:c="http://schemas.openxmlformats.org/drawingml/2006/chart" xmlns:r="http://schemas.openxmlformats.org/officeDocument/2006/relationships" r:id="rId4"/>
          </a:graphicData>
        </a:graphic>
      </p:graphicFrame>
      <p:grpSp>
        <p:nvGrpSpPr>
          <p:cNvPr id="19" name="Group 18">
            <a:extLst>
              <a:ext uri="{FF2B5EF4-FFF2-40B4-BE49-F238E27FC236}">
                <a16:creationId xmlns:a16="http://schemas.microsoft.com/office/drawing/2014/main" id="{FCA20B5F-1900-6C48-9911-9F4C33B86F2A}"/>
              </a:ext>
            </a:extLst>
          </p:cNvPr>
          <p:cNvGrpSpPr/>
          <p:nvPr/>
        </p:nvGrpSpPr>
        <p:grpSpPr>
          <a:xfrm>
            <a:off x="2544563" y="2756889"/>
            <a:ext cx="610231" cy="363853"/>
            <a:chOff x="0" y="13988"/>
            <a:chExt cx="609600" cy="364752"/>
          </a:xfrm>
        </p:grpSpPr>
        <p:sp>
          <p:nvSpPr>
            <p:cNvPr id="32" name="Teardrop 31">
              <a:extLst>
                <a:ext uri="{FF2B5EF4-FFF2-40B4-BE49-F238E27FC236}">
                  <a16:creationId xmlns:a16="http://schemas.microsoft.com/office/drawing/2014/main" id="{96F8D1CA-D855-BB48-AF2D-901DC44D4FBD}"/>
                </a:ext>
              </a:extLst>
            </p:cNvPr>
            <p:cNvSpPr>
              <a:spLocks noChangeAspect="1"/>
            </p:cNvSpPr>
            <p:nvPr/>
          </p:nvSpPr>
          <p:spPr>
            <a:xfrm rot="8100000">
              <a:off x="117499" y="13988"/>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3" name="TextBox 61">
              <a:extLst>
                <a:ext uri="{FF2B5EF4-FFF2-40B4-BE49-F238E27FC236}">
                  <a16:creationId xmlns:a16="http://schemas.microsoft.com/office/drawing/2014/main" id="{83637AC1-7204-1C4A-AA73-2D4AA5B1CC8C}"/>
                </a:ext>
              </a:extLst>
            </p:cNvPr>
            <p:cNvSpPr txBox="1"/>
            <p:nvPr/>
          </p:nvSpPr>
          <p:spPr>
            <a:xfrm>
              <a:off x="0" y="24928"/>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dirty="0">
                  <a:solidFill>
                    <a:srgbClr val="000000"/>
                  </a:solidFill>
                  <a:latin typeface="Calibri"/>
                  <a:cs typeface="Calibri"/>
                </a:rPr>
                <a:t>+19%</a:t>
              </a:r>
              <a:endParaRPr lang="en-GB" sz="400" dirty="0"/>
            </a:p>
          </p:txBody>
        </p:sp>
      </p:grpSp>
      <p:grpSp>
        <p:nvGrpSpPr>
          <p:cNvPr id="20" name="Group 19">
            <a:extLst>
              <a:ext uri="{FF2B5EF4-FFF2-40B4-BE49-F238E27FC236}">
                <a16:creationId xmlns:a16="http://schemas.microsoft.com/office/drawing/2014/main" id="{E41BF8FD-FD93-B94E-9FFC-A54AC1210D81}"/>
              </a:ext>
            </a:extLst>
          </p:cNvPr>
          <p:cNvGrpSpPr/>
          <p:nvPr/>
        </p:nvGrpSpPr>
        <p:grpSpPr>
          <a:xfrm>
            <a:off x="3429000" y="2521339"/>
            <a:ext cx="610231" cy="363853"/>
            <a:chOff x="647700" y="13988"/>
            <a:chExt cx="609600" cy="364752"/>
          </a:xfrm>
        </p:grpSpPr>
        <p:sp>
          <p:nvSpPr>
            <p:cNvPr id="30" name="Teardrop 29">
              <a:extLst>
                <a:ext uri="{FF2B5EF4-FFF2-40B4-BE49-F238E27FC236}">
                  <a16:creationId xmlns:a16="http://schemas.microsoft.com/office/drawing/2014/main" id="{2C53E052-6C2D-1D4F-AFAC-1A43269155CC}"/>
                </a:ext>
              </a:extLst>
            </p:cNvPr>
            <p:cNvSpPr>
              <a:spLocks noChangeAspect="1"/>
            </p:cNvSpPr>
            <p:nvPr/>
          </p:nvSpPr>
          <p:spPr>
            <a:xfrm rot="8100000">
              <a:off x="765199" y="13988"/>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1" name="TextBox 61">
              <a:extLst>
                <a:ext uri="{FF2B5EF4-FFF2-40B4-BE49-F238E27FC236}">
                  <a16:creationId xmlns:a16="http://schemas.microsoft.com/office/drawing/2014/main" id="{8DCC3543-4966-DE43-A49F-32F02AD8209E}"/>
                </a:ext>
              </a:extLst>
            </p:cNvPr>
            <p:cNvSpPr txBox="1"/>
            <p:nvPr/>
          </p:nvSpPr>
          <p:spPr>
            <a:xfrm>
              <a:off x="647700" y="24928"/>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+16%</a:t>
              </a:r>
              <a:endParaRPr lang="en-GB" sz="400"/>
            </a:p>
          </p:txBody>
        </p:sp>
      </p:grpSp>
      <p:grpSp>
        <p:nvGrpSpPr>
          <p:cNvPr id="21" name="Group 20">
            <a:extLst>
              <a:ext uri="{FF2B5EF4-FFF2-40B4-BE49-F238E27FC236}">
                <a16:creationId xmlns:a16="http://schemas.microsoft.com/office/drawing/2014/main" id="{00CEEE75-E914-EB4D-9BAC-B3BC32959D7E}"/>
              </a:ext>
            </a:extLst>
          </p:cNvPr>
          <p:cNvGrpSpPr/>
          <p:nvPr/>
        </p:nvGrpSpPr>
        <p:grpSpPr>
          <a:xfrm>
            <a:off x="4285444" y="1907057"/>
            <a:ext cx="603603" cy="364589"/>
            <a:chOff x="1255460" y="0"/>
            <a:chExt cx="609600" cy="364752"/>
          </a:xfrm>
        </p:grpSpPr>
        <p:sp>
          <p:nvSpPr>
            <p:cNvPr id="28" name="Teardrop 27">
              <a:extLst>
                <a:ext uri="{FF2B5EF4-FFF2-40B4-BE49-F238E27FC236}">
                  <a16:creationId xmlns:a16="http://schemas.microsoft.com/office/drawing/2014/main" id="{1E6D25D3-B1E2-9D4C-823E-9EE593AB237D}"/>
                </a:ext>
              </a:extLst>
            </p:cNvPr>
            <p:cNvSpPr>
              <a:spLocks noChangeAspect="1"/>
            </p:cNvSpPr>
            <p:nvPr/>
          </p:nvSpPr>
          <p:spPr>
            <a:xfrm rot="8100000">
              <a:off x="137295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9" name="TextBox 61">
              <a:extLst>
                <a:ext uri="{FF2B5EF4-FFF2-40B4-BE49-F238E27FC236}">
                  <a16:creationId xmlns:a16="http://schemas.microsoft.com/office/drawing/2014/main" id="{9E2FD671-7BF6-A241-BFAD-DF3F963169D4}"/>
                </a:ext>
              </a:extLst>
            </p:cNvPr>
            <p:cNvSpPr txBox="1"/>
            <p:nvPr/>
          </p:nvSpPr>
          <p:spPr>
            <a:xfrm>
              <a:off x="125546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+39%</a:t>
              </a:r>
              <a:endParaRPr lang="en-GB" sz="400"/>
            </a:p>
          </p:txBody>
        </p:sp>
      </p:grpSp>
      <p:grpSp>
        <p:nvGrpSpPr>
          <p:cNvPr id="22" name="Group 21">
            <a:extLst>
              <a:ext uri="{FF2B5EF4-FFF2-40B4-BE49-F238E27FC236}">
                <a16:creationId xmlns:a16="http://schemas.microsoft.com/office/drawing/2014/main" id="{494EB06F-AEA3-E84E-8935-7AEC1CD167E5}"/>
              </a:ext>
            </a:extLst>
          </p:cNvPr>
          <p:cNvGrpSpPr/>
          <p:nvPr/>
        </p:nvGrpSpPr>
        <p:grpSpPr>
          <a:xfrm>
            <a:off x="5147920" y="2104182"/>
            <a:ext cx="603603" cy="364589"/>
            <a:chOff x="1893404" y="5153"/>
            <a:chExt cx="609600" cy="364752"/>
          </a:xfrm>
        </p:grpSpPr>
        <p:sp>
          <p:nvSpPr>
            <p:cNvPr id="23" name="Teardrop 22">
              <a:extLst>
                <a:ext uri="{FF2B5EF4-FFF2-40B4-BE49-F238E27FC236}">
                  <a16:creationId xmlns:a16="http://schemas.microsoft.com/office/drawing/2014/main" id="{F609A809-9968-B04F-ADB5-93DC9EB5EF7A}"/>
                </a:ext>
              </a:extLst>
            </p:cNvPr>
            <p:cNvSpPr>
              <a:spLocks noChangeAspect="1"/>
            </p:cNvSpPr>
            <p:nvPr/>
          </p:nvSpPr>
          <p:spPr>
            <a:xfrm rot="8100000">
              <a:off x="2010903" y="5153"/>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 name="TextBox 61">
              <a:extLst>
                <a:ext uri="{FF2B5EF4-FFF2-40B4-BE49-F238E27FC236}">
                  <a16:creationId xmlns:a16="http://schemas.microsoft.com/office/drawing/2014/main" id="{488DCDAB-0D54-AC46-A891-D63B928384B5}"/>
                </a:ext>
              </a:extLst>
            </p:cNvPr>
            <p:cNvSpPr txBox="1"/>
            <p:nvPr/>
          </p:nvSpPr>
          <p:spPr>
            <a:xfrm>
              <a:off x="1893404" y="16093"/>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-9%</a:t>
              </a:r>
              <a:endParaRPr lang="en-GB" sz="400"/>
            </a:p>
          </p:txBody>
        </p:sp>
      </p:grpSp>
      <p:grpSp>
        <p:nvGrpSpPr>
          <p:cNvPr id="34" name="Group 33">
            <a:extLst>
              <a:ext uri="{FF2B5EF4-FFF2-40B4-BE49-F238E27FC236}">
                <a16:creationId xmlns:a16="http://schemas.microsoft.com/office/drawing/2014/main" id="{34151B83-287F-ED4A-ADBD-29DA34908486}"/>
              </a:ext>
            </a:extLst>
          </p:cNvPr>
          <p:cNvGrpSpPr/>
          <p:nvPr/>
        </p:nvGrpSpPr>
        <p:grpSpPr>
          <a:xfrm>
            <a:off x="7852380" y="2779212"/>
            <a:ext cx="605814" cy="363853"/>
            <a:chOff x="0" y="13252"/>
            <a:chExt cx="609600" cy="364752"/>
          </a:xfrm>
        </p:grpSpPr>
        <p:sp>
          <p:nvSpPr>
            <p:cNvPr id="44" name="Teardrop 43">
              <a:extLst>
                <a:ext uri="{FF2B5EF4-FFF2-40B4-BE49-F238E27FC236}">
                  <a16:creationId xmlns:a16="http://schemas.microsoft.com/office/drawing/2014/main" id="{70C3AF15-9D1C-104C-B121-E6F60BB9E6DC}"/>
                </a:ext>
              </a:extLst>
            </p:cNvPr>
            <p:cNvSpPr>
              <a:spLocks noChangeAspect="1"/>
            </p:cNvSpPr>
            <p:nvPr/>
          </p:nvSpPr>
          <p:spPr>
            <a:xfrm rot="8100000">
              <a:off x="117499" y="13252"/>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5" name="TextBox 61">
              <a:extLst>
                <a:ext uri="{FF2B5EF4-FFF2-40B4-BE49-F238E27FC236}">
                  <a16:creationId xmlns:a16="http://schemas.microsoft.com/office/drawing/2014/main" id="{F87A7334-BB88-DC45-A2AC-BF5AC89BE7F5}"/>
                </a:ext>
              </a:extLst>
            </p:cNvPr>
            <p:cNvSpPr txBox="1"/>
            <p:nvPr/>
          </p:nvSpPr>
          <p:spPr>
            <a:xfrm>
              <a:off x="0" y="24192"/>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dirty="0">
                  <a:solidFill>
                    <a:srgbClr val="000000"/>
                  </a:solidFill>
                  <a:latin typeface="Calibri"/>
                  <a:cs typeface="Calibri"/>
                </a:rPr>
                <a:t>+17%</a:t>
              </a:r>
              <a:endParaRPr lang="en-GB" sz="400" dirty="0"/>
            </a:p>
          </p:txBody>
        </p:sp>
      </p:grpSp>
      <p:grpSp>
        <p:nvGrpSpPr>
          <p:cNvPr id="35" name="Group 34">
            <a:extLst>
              <a:ext uri="{FF2B5EF4-FFF2-40B4-BE49-F238E27FC236}">
                <a16:creationId xmlns:a16="http://schemas.microsoft.com/office/drawing/2014/main" id="{4C9452EE-F941-B240-884B-D08D7D24025A}"/>
              </a:ext>
            </a:extLst>
          </p:cNvPr>
          <p:cNvGrpSpPr/>
          <p:nvPr/>
        </p:nvGrpSpPr>
        <p:grpSpPr>
          <a:xfrm>
            <a:off x="8718977" y="2318957"/>
            <a:ext cx="606548" cy="363853"/>
            <a:chOff x="643283" y="13252"/>
            <a:chExt cx="609600" cy="364752"/>
          </a:xfrm>
        </p:grpSpPr>
        <p:sp>
          <p:nvSpPr>
            <p:cNvPr id="42" name="Teardrop 41">
              <a:extLst>
                <a:ext uri="{FF2B5EF4-FFF2-40B4-BE49-F238E27FC236}">
                  <a16:creationId xmlns:a16="http://schemas.microsoft.com/office/drawing/2014/main" id="{6B65BCDC-D290-9F48-907B-8DD25F7B9D1D}"/>
                </a:ext>
              </a:extLst>
            </p:cNvPr>
            <p:cNvSpPr>
              <a:spLocks noChangeAspect="1"/>
            </p:cNvSpPr>
            <p:nvPr/>
          </p:nvSpPr>
          <p:spPr>
            <a:xfrm rot="8100000">
              <a:off x="760782" y="13252"/>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3" name="TextBox 61">
              <a:extLst>
                <a:ext uri="{FF2B5EF4-FFF2-40B4-BE49-F238E27FC236}">
                  <a16:creationId xmlns:a16="http://schemas.microsoft.com/office/drawing/2014/main" id="{941A4AC6-03C6-994F-B5A2-3D904F084A7D}"/>
                </a:ext>
              </a:extLst>
            </p:cNvPr>
            <p:cNvSpPr txBox="1"/>
            <p:nvPr/>
          </p:nvSpPr>
          <p:spPr>
            <a:xfrm>
              <a:off x="643283" y="24192"/>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+34%</a:t>
              </a:r>
              <a:endParaRPr lang="en-GB" sz="400"/>
            </a:p>
          </p:txBody>
        </p:sp>
      </p:grpSp>
      <p:grpSp>
        <p:nvGrpSpPr>
          <p:cNvPr id="36" name="Group 35">
            <a:extLst>
              <a:ext uri="{FF2B5EF4-FFF2-40B4-BE49-F238E27FC236}">
                <a16:creationId xmlns:a16="http://schemas.microsoft.com/office/drawing/2014/main" id="{41C6A3C2-9860-B648-9B68-55456DA4477B}"/>
              </a:ext>
            </a:extLst>
          </p:cNvPr>
          <p:cNvGrpSpPr/>
          <p:nvPr/>
        </p:nvGrpSpPr>
        <p:grpSpPr>
          <a:xfrm>
            <a:off x="9574993" y="1961774"/>
            <a:ext cx="606548" cy="363853"/>
            <a:chOff x="1247361" y="0"/>
            <a:chExt cx="609600" cy="364752"/>
          </a:xfrm>
        </p:grpSpPr>
        <p:sp>
          <p:nvSpPr>
            <p:cNvPr id="40" name="Teardrop 39">
              <a:extLst>
                <a:ext uri="{FF2B5EF4-FFF2-40B4-BE49-F238E27FC236}">
                  <a16:creationId xmlns:a16="http://schemas.microsoft.com/office/drawing/2014/main" id="{31CB1A53-10D4-D545-877D-3FAB2674F112}"/>
                </a:ext>
              </a:extLst>
            </p:cNvPr>
            <p:cNvSpPr>
              <a:spLocks noChangeAspect="1"/>
            </p:cNvSpPr>
            <p:nvPr/>
          </p:nvSpPr>
          <p:spPr>
            <a:xfrm rot="8100000">
              <a:off x="1364860"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1" name="TextBox 61">
              <a:extLst>
                <a:ext uri="{FF2B5EF4-FFF2-40B4-BE49-F238E27FC236}">
                  <a16:creationId xmlns:a16="http://schemas.microsoft.com/office/drawing/2014/main" id="{A029B128-F830-F740-985C-5209FC6D02FF}"/>
                </a:ext>
              </a:extLst>
            </p:cNvPr>
            <p:cNvSpPr txBox="1"/>
            <p:nvPr/>
          </p:nvSpPr>
          <p:spPr>
            <a:xfrm>
              <a:off x="1247361"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+19%</a:t>
              </a:r>
              <a:endParaRPr lang="en-GB" sz="400"/>
            </a:p>
          </p:txBody>
        </p:sp>
      </p:grpSp>
      <p:grpSp>
        <p:nvGrpSpPr>
          <p:cNvPr id="37" name="Group 36">
            <a:extLst>
              <a:ext uri="{FF2B5EF4-FFF2-40B4-BE49-F238E27FC236}">
                <a16:creationId xmlns:a16="http://schemas.microsoft.com/office/drawing/2014/main" id="{BCF3F098-F181-2946-998B-F4B3157A7CD8}"/>
              </a:ext>
            </a:extLst>
          </p:cNvPr>
          <p:cNvGrpSpPr/>
          <p:nvPr/>
        </p:nvGrpSpPr>
        <p:grpSpPr>
          <a:xfrm>
            <a:off x="10485132" y="2237390"/>
            <a:ext cx="605814" cy="363853"/>
            <a:chOff x="1888250" y="5153"/>
            <a:chExt cx="609600" cy="364752"/>
          </a:xfrm>
        </p:grpSpPr>
        <p:sp>
          <p:nvSpPr>
            <p:cNvPr id="38" name="Teardrop 37">
              <a:extLst>
                <a:ext uri="{FF2B5EF4-FFF2-40B4-BE49-F238E27FC236}">
                  <a16:creationId xmlns:a16="http://schemas.microsoft.com/office/drawing/2014/main" id="{8E174033-FACC-FE46-A1DA-D092A20AF94E}"/>
                </a:ext>
              </a:extLst>
            </p:cNvPr>
            <p:cNvSpPr>
              <a:spLocks noChangeAspect="1"/>
            </p:cNvSpPr>
            <p:nvPr/>
          </p:nvSpPr>
          <p:spPr>
            <a:xfrm rot="8100000">
              <a:off x="2005749" y="5153"/>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9" name="TextBox 61">
              <a:extLst>
                <a:ext uri="{FF2B5EF4-FFF2-40B4-BE49-F238E27FC236}">
                  <a16:creationId xmlns:a16="http://schemas.microsoft.com/office/drawing/2014/main" id="{29640F28-B82B-0545-A55C-4809B825C139}"/>
                </a:ext>
              </a:extLst>
            </p:cNvPr>
            <p:cNvSpPr txBox="1"/>
            <p:nvPr/>
          </p:nvSpPr>
          <p:spPr>
            <a:xfrm>
              <a:off x="1888250" y="16093"/>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-12%</a:t>
              </a:r>
              <a:endParaRPr lang="en-GB" sz="400"/>
            </a:p>
          </p:txBody>
        </p:sp>
      </p:grpSp>
    </p:spTree>
    <p:extLst>
      <p:ext uri="{BB962C8B-B14F-4D97-AF65-F5344CB8AC3E}">
        <p14:creationId xmlns:p14="http://schemas.microsoft.com/office/powerpoint/2010/main" val="2563024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0D0A-87AA-B541-8AAE-21950F750A13}"/>
              </a:ext>
            </a:extLst>
          </p:cNvPr>
          <p:cNvSpPr>
            <a:spLocks noGrp="1"/>
          </p:cNvSpPr>
          <p:nvPr>
            <p:ph type="title"/>
          </p:nvPr>
        </p:nvSpPr>
        <p:spPr/>
        <p:txBody>
          <a:bodyPr/>
          <a:lstStyle/>
          <a:p>
            <a:r>
              <a:rPr lang="en-US" sz="2800" b="1" dirty="0">
                <a:solidFill>
                  <a:prstClr val="black"/>
                </a:solidFill>
              </a:rPr>
              <a:t>Search interest market share for bed and furniture stores</a:t>
            </a:r>
            <a:br>
              <a:rPr lang="en-US" sz="2800" b="1" dirty="0">
                <a:solidFill>
                  <a:prstClr val="black"/>
                </a:solidFill>
              </a:rPr>
            </a:br>
            <a:r>
              <a:rPr lang="en-US" sz="2000" dirty="0">
                <a:solidFill>
                  <a:prstClr val="black"/>
                </a:solidFill>
              </a:rPr>
              <a:t>(…</a:t>
            </a:r>
            <a:endParaRPr lang="en-US" dirty="0"/>
          </a:p>
        </p:txBody>
      </p:sp>
      <p:graphicFrame>
        <p:nvGraphicFramePr>
          <p:cNvPr id="8" name="Content Placeholder 7">
            <a:extLst>
              <a:ext uri="{FF2B5EF4-FFF2-40B4-BE49-F238E27FC236}">
                <a16:creationId xmlns:a16="http://schemas.microsoft.com/office/drawing/2014/main" id="{EAFE2064-0D89-5C46-B92D-0D077679F191}"/>
              </a:ext>
            </a:extLst>
          </p:cNvPr>
          <p:cNvGraphicFramePr>
            <a:graphicFrameLocks noGrp="1"/>
          </p:cNvGraphicFramePr>
          <p:nvPr>
            <p:ph sz="half" idx="1"/>
            <p:extLst>
              <p:ext uri="{D42A27DB-BD31-4B8C-83A1-F6EECF244321}">
                <p14:modId xmlns:p14="http://schemas.microsoft.com/office/powerpoint/2010/main" val="2738089248"/>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8">
            <a:extLst>
              <a:ext uri="{FF2B5EF4-FFF2-40B4-BE49-F238E27FC236}">
                <a16:creationId xmlns:a16="http://schemas.microsoft.com/office/drawing/2014/main" id="{D35FBFEA-35E5-A84E-BAFA-420677A62BAA}"/>
              </a:ext>
            </a:extLst>
          </p:cNvPr>
          <p:cNvGraphicFramePr>
            <a:graphicFrameLocks noGrp="1"/>
          </p:cNvGraphicFramePr>
          <p:nvPr>
            <p:ph sz="half" idx="2"/>
            <p:extLst>
              <p:ext uri="{D42A27DB-BD31-4B8C-83A1-F6EECF244321}">
                <p14:modId xmlns:p14="http://schemas.microsoft.com/office/powerpoint/2010/main" val="329843969"/>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23148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Provincial search interest in furniture stores and bed stores</a:t>
            </a:r>
            <a:br>
              <a:rPr lang="en-US" sz="2800" b="1"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85463"/>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Search interest has increased by </a:t>
            </a:r>
            <a:r>
              <a:rPr lang="en-US" sz="1400" b="1" dirty="0">
                <a:solidFill>
                  <a:schemeClr val="bg1"/>
                </a:solidFill>
              </a:rPr>
              <a:t>75% </a:t>
            </a:r>
            <a:r>
              <a:rPr lang="en-US" sz="1400" dirty="0">
                <a:solidFill>
                  <a:schemeClr val="bg1"/>
                </a:solidFill>
              </a:rPr>
              <a:t>over the past 5 years </a:t>
            </a:r>
            <a:r>
              <a:rPr lang="en-US" sz="1400" b="1" dirty="0">
                <a:solidFill>
                  <a:schemeClr val="bg1"/>
                </a:solidFill>
              </a:rPr>
              <a:t>(15% p.a.)</a:t>
            </a:r>
          </a:p>
          <a:p>
            <a:pPr marL="285750" indent="-285750">
              <a:buFont typeface="Arial" panose="020B0604020202020204" pitchFamily="34" charset="0"/>
              <a:buChar char="•"/>
            </a:pPr>
            <a:r>
              <a:rPr lang="en-US" sz="1400" dirty="0">
                <a:solidFill>
                  <a:schemeClr val="bg1"/>
                </a:solidFill>
              </a:rPr>
              <a:t>Interest peaked in 2019 </a:t>
            </a:r>
            <a:r>
              <a:rPr lang="en-US" sz="1400" b="1" dirty="0">
                <a:solidFill>
                  <a:schemeClr val="bg1"/>
                </a:solidFill>
              </a:rPr>
              <a:t>(1.92)</a:t>
            </a:r>
            <a:r>
              <a:rPr lang="en-US" sz="1400" dirty="0">
                <a:solidFill>
                  <a:schemeClr val="bg1"/>
                </a:solidFill>
              </a:rPr>
              <a:t>, likely due to increased furniture requirements increasing during lockdown and working from home circumstances</a:t>
            </a:r>
          </a:p>
          <a:p>
            <a:pPr marL="285750" indent="-285750">
              <a:buFont typeface="Arial" panose="020B0604020202020204" pitchFamily="34" charset="0"/>
              <a:buChar char="•"/>
            </a:pPr>
            <a:r>
              <a:rPr lang="en-US" sz="1400" dirty="0">
                <a:solidFill>
                  <a:schemeClr val="bg1"/>
                </a:solidFill>
              </a:rPr>
              <a:t>Therefore, it’s reasonable that furniture search interest dropped </a:t>
            </a:r>
            <a:r>
              <a:rPr lang="en-US" sz="1400" b="1" dirty="0">
                <a:solidFill>
                  <a:schemeClr val="bg1"/>
                </a:solidFill>
              </a:rPr>
              <a:t>(-9%) </a:t>
            </a:r>
            <a:r>
              <a:rPr lang="en-US" sz="1400" dirty="0">
                <a:solidFill>
                  <a:schemeClr val="bg1"/>
                </a:solidFill>
              </a:rPr>
              <a:t>in 2021 while still maintaining a long-term trend of strong growth</a:t>
            </a:r>
          </a:p>
          <a:p>
            <a:endParaRPr lang="en-US" sz="1400" dirty="0">
              <a:solidFill>
                <a:schemeClr val="bg1"/>
              </a:solidFill>
            </a:endParaRP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599A3B-604A-8F4E-BC45-2436B38CEF9F}"/>
              </a:ext>
            </a:extLst>
          </p:cNvPr>
          <p:cNvSpPr txBox="1"/>
          <p:nvPr/>
        </p:nvSpPr>
        <p:spPr>
          <a:xfrm>
            <a:off x="6242756" y="5287081"/>
            <a:ext cx="5873044" cy="1169551"/>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Bed store search interest exhibited a similar pattern to furniture store interest, however, the strength of growth was slightly lower</a:t>
            </a:r>
          </a:p>
          <a:p>
            <a:pPr marL="285750" indent="-285750">
              <a:buFont typeface="Arial" panose="020B0604020202020204" pitchFamily="34" charset="0"/>
              <a:buChar char="•"/>
            </a:pPr>
            <a:r>
              <a:rPr lang="en-US" sz="1400" dirty="0">
                <a:solidFill>
                  <a:schemeClr val="bg1"/>
                </a:solidFill>
              </a:rPr>
              <a:t>In particular, growth in 2020 </a:t>
            </a:r>
            <a:r>
              <a:rPr lang="en-US" sz="1400" b="1" dirty="0">
                <a:solidFill>
                  <a:schemeClr val="bg1"/>
                </a:solidFill>
              </a:rPr>
              <a:t>(+19%) </a:t>
            </a:r>
            <a:r>
              <a:rPr lang="en-US" sz="1400" dirty="0">
                <a:solidFill>
                  <a:schemeClr val="bg1"/>
                </a:solidFill>
              </a:rPr>
              <a:t>did not stand out as much as furniture growth </a:t>
            </a:r>
            <a:r>
              <a:rPr lang="en-US" sz="1400" b="1" dirty="0">
                <a:solidFill>
                  <a:schemeClr val="bg1"/>
                </a:solidFill>
              </a:rPr>
              <a:t>(+39%)</a:t>
            </a:r>
          </a:p>
          <a:p>
            <a:pPr marL="285750" indent="-285750">
              <a:buFont typeface="Arial" panose="020B0604020202020204" pitchFamily="34" charset="0"/>
              <a:buChar char="•"/>
            </a:pPr>
            <a:r>
              <a:rPr lang="en-US" sz="1400" dirty="0">
                <a:solidFill>
                  <a:schemeClr val="bg1"/>
                </a:solidFill>
              </a:rPr>
              <a:t>Overall, bed store interest has increased </a:t>
            </a:r>
            <a:r>
              <a:rPr lang="en-US" sz="1400" b="1" dirty="0">
                <a:solidFill>
                  <a:schemeClr val="bg1"/>
                </a:solidFill>
              </a:rPr>
              <a:t>65%</a:t>
            </a:r>
            <a:r>
              <a:rPr lang="en-US" sz="1400" dirty="0">
                <a:solidFill>
                  <a:schemeClr val="bg1"/>
                </a:solidFill>
              </a:rPr>
              <a:t> over the past 5 years </a:t>
            </a:r>
            <a:r>
              <a:rPr lang="en-US" sz="1400" b="1" dirty="0">
                <a:solidFill>
                  <a:schemeClr val="bg1"/>
                </a:solidFill>
              </a:rPr>
              <a:t>(+13%)</a:t>
            </a:r>
          </a:p>
        </p:txBody>
      </p:sp>
      <p:cxnSp>
        <p:nvCxnSpPr>
          <p:cNvPr id="25" name="Straight Connector 24">
            <a:extLst>
              <a:ext uri="{FF2B5EF4-FFF2-40B4-BE49-F238E27FC236}">
                <a16:creationId xmlns:a16="http://schemas.microsoft.com/office/drawing/2014/main" id="{EB4BEFCE-5C97-1F4A-99C9-7C25E01A2CE5}"/>
              </a:ext>
            </a:extLst>
          </p:cNvPr>
          <p:cNvCxnSpPr>
            <a:cxnSpLocks/>
          </p:cNvCxnSpPr>
          <p:nvPr/>
        </p:nvCxnSpPr>
        <p:spPr>
          <a:xfrm>
            <a:off x="6090356" y="1461909"/>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5">
            <a:extLst>
              <a:ext uri="{FF2B5EF4-FFF2-40B4-BE49-F238E27FC236}">
                <a16:creationId xmlns:a16="http://schemas.microsoft.com/office/drawing/2014/main" id="{7689C521-D018-E344-AD62-167542BF4BA1}"/>
              </a:ext>
            </a:extLst>
          </p:cNvPr>
          <p:cNvGraphicFramePr>
            <a:graphicFrameLocks noGrp="1"/>
          </p:cNvGraphicFramePr>
          <p:nvPr>
            <p:ph sz="half" idx="1"/>
            <p:extLst>
              <p:ext uri="{D42A27DB-BD31-4B8C-83A1-F6EECF244321}">
                <p14:modId xmlns:p14="http://schemas.microsoft.com/office/powerpoint/2010/main" val="1086761634"/>
              </p:ext>
            </p:extLst>
          </p:nvPr>
        </p:nvGraphicFramePr>
        <p:xfrm>
          <a:off x="838200" y="1273175"/>
          <a:ext cx="5181600" cy="3603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7" name="Content Placeholder 46">
            <a:extLst>
              <a:ext uri="{FF2B5EF4-FFF2-40B4-BE49-F238E27FC236}">
                <a16:creationId xmlns:a16="http://schemas.microsoft.com/office/drawing/2014/main" id="{5A584382-0E1F-7C42-B142-3998B00FF43D}"/>
              </a:ext>
            </a:extLst>
          </p:cNvPr>
          <p:cNvGraphicFramePr>
            <a:graphicFrameLocks noGrp="1"/>
          </p:cNvGraphicFramePr>
          <p:nvPr>
            <p:ph sz="half" idx="2"/>
            <p:extLst>
              <p:ext uri="{D42A27DB-BD31-4B8C-83A1-F6EECF244321}">
                <p14:modId xmlns:p14="http://schemas.microsoft.com/office/powerpoint/2010/main" val="1234294949"/>
              </p:ext>
            </p:extLst>
          </p:nvPr>
        </p:nvGraphicFramePr>
        <p:xfrm>
          <a:off x="6172200" y="1273175"/>
          <a:ext cx="5181600" cy="36036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53499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D642-CDBD-1749-BF26-31EE380DC802}"/>
              </a:ext>
            </a:extLst>
          </p:cNvPr>
          <p:cNvSpPr>
            <a:spLocks noGrp="1"/>
          </p:cNvSpPr>
          <p:nvPr>
            <p:ph type="title"/>
          </p:nvPr>
        </p:nvSpPr>
        <p:spPr/>
        <p:txBody>
          <a:bodyPr/>
          <a:lstStyle/>
          <a:p>
            <a:r>
              <a:rPr lang="en-US" dirty="0"/>
              <a:t>Generic section on mattress and beds interest</a:t>
            </a:r>
          </a:p>
        </p:txBody>
      </p:sp>
      <p:sp>
        <p:nvSpPr>
          <p:cNvPr id="3" name="Text Placeholder 2">
            <a:extLst>
              <a:ext uri="{FF2B5EF4-FFF2-40B4-BE49-F238E27FC236}">
                <a16:creationId xmlns:a16="http://schemas.microsoft.com/office/drawing/2014/main" id="{72B53AF6-1F84-FB4D-94AF-D74B4288E23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0930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1E65-93D7-424D-9116-09B9A5A642C6}"/>
              </a:ext>
            </a:extLst>
          </p:cNvPr>
          <p:cNvSpPr>
            <a:spLocks noGrp="1"/>
          </p:cNvSpPr>
          <p:nvPr>
            <p:ph type="ctrTitle"/>
          </p:nvPr>
        </p:nvSpPr>
        <p:spPr/>
        <p:txBody>
          <a:bodyPr/>
          <a:lstStyle/>
          <a:p>
            <a:r>
              <a:rPr lang="en-US" dirty="0"/>
              <a:t>Appendix</a:t>
            </a:r>
          </a:p>
        </p:txBody>
      </p:sp>
      <p:sp>
        <p:nvSpPr>
          <p:cNvPr id="3" name="Subtitle 2">
            <a:extLst>
              <a:ext uri="{FF2B5EF4-FFF2-40B4-BE49-F238E27FC236}">
                <a16:creationId xmlns:a16="http://schemas.microsoft.com/office/drawing/2014/main" id="{735F8D04-B09B-0F4E-ACFF-DE55A158A2B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24533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D5FB-4D2B-C04A-9739-F7F1821644AF}"/>
              </a:ext>
            </a:extLst>
          </p:cNvPr>
          <p:cNvSpPr>
            <a:spLocks noGrp="1"/>
          </p:cNvSpPr>
          <p:nvPr>
            <p:ph type="title"/>
          </p:nvPr>
        </p:nvSpPr>
        <p:spPr/>
        <p:txBody>
          <a:bodyPr>
            <a:normAutofit/>
          </a:bodyPr>
          <a:lstStyle/>
          <a:p>
            <a:r>
              <a:rPr lang="en-US" sz="2800" b="1" dirty="0">
                <a:solidFill>
                  <a:prstClr val="black"/>
                </a:solidFill>
              </a:rPr>
              <a:t>Monthly temperature patterns in major South African cities</a:t>
            </a:r>
            <a:br>
              <a:rPr lang="en-US" sz="2800" b="1" dirty="0">
                <a:solidFill>
                  <a:prstClr val="black"/>
                </a:solidFill>
              </a:rPr>
            </a:br>
            <a:r>
              <a:rPr lang="en-US" sz="2000" dirty="0">
                <a:solidFill>
                  <a:prstClr val="black"/>
                </a:solidFill>
              </a:rPr>
              <a:t>(Interest levels have been indexed to November 2020)</a:t>
            </a:r>
            <a:endParaRPr lang="en-US" dirty="0"/>
          </a:p>
        </p:txBody>
      </p:sp>
      <p:sp>
        <p:nvSpPr>
          <p:cNvPr id="11" name="Rectangle 10">
            <a:extLst>
              <a:ext uri="{FF2B5EF4-FFF2-40B4-BE49-F238E27FC236}">
                <a16:creationId xmlns:a16="http://schemas.microsoft.com/office/drawing/2014/main" id="{13E5D775-345F-9144-A9BF-4D08FB3B65DF}"/>
              </a:ext>
            </a:extLst>
          </p:cNvPr>
          <p:cNvSpPr/>
          <p:nvPr/>
        </p:nvSpPr>
        <p:spPr>
          <a:xfrm>
            <a:off x="8284715" y="2707359"/>
            <a:ext cx="1457597" cy="2952961"/>
          </a:xfrm>
          <a:prstGeom prst="rect">
            <a:avLst/>
          </a:prstGeom>
          <a:solidFill>
            <a:srgbClr val="EDEDED"/>
          </a:solid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614851-7A50-614E-AF2A-40C0FD14E072}"/>
              </a:ext>
            </a:extLst>
          </p:cNvPr>
          <p:cNvSpPr/>
          <p:nvPr/>
        </p:nvSpPr>
        <p:spPr>
          <a:xfrm>
            <a:off x="8284715" y="2707359"/>
            <a:ext cx="1457597" cy="568532"/>
          </a:xfrm>
          <a:prstGeom prst="rect">
            <a:avLst/>
          </a:prstGeom>
          <a:solidFill>
            <a:schemeClr val="tx1">
              <a:lumMod val="50000"/>
              <a:lumOff val="50000"/>
            </a:schemeClr>
          </a:solidFill>
          <a:ln>
            <a:solidFill>
              <a:srgbClr val="74747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Peak interest occurs in colder months</a:t>
            </a:r>
          </a:p>
        </p:txBody>
      </p:sp>
      <p:graphicFrame>
        <p:nvGraphicFramePr>
          <p:cNvPr id="10" name="Content Placeholder 9">
            <a:extLst>
              <a:ext uri="{FF2B5EF4-FFF2-40B4-BE49-F238E27FC236}">
                <a16:creationId xmlns:a16="http://schemas.microsoft.com/office/drawing/2014/main" id="{5787D5A1-92BC-654A-B82F-F5E72B1AB617}"/>
              </a:ext>
            </a:extLst>
          </p:cNvPr>
          <p:cNvGraphicFramePr>
            <a:graphicFrameLocks noGrp="1"/>
          </p:cNvGraphicFramePr>
          <p:nvPr>
            <p:ph sz="half" idx="2"/>
            <p:extLst>
              <p:ext uri="{D42A27DB-BD31-4B8C-83A1-F6EECF244321}">
                <p14:modId xmlns:p14="http://schemas.microsoft.com/office/powerpoint/2010/main" val="2781971273"/>
              </p:ext>
            </p:extLst>
          </p:nvPr>
        </p:nvGraphicFramePr>
        <p:xfrm>
          <a:off x="6172200" y="2322341"/>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Table 13">
            <a:extLst>
              <a:ext uri="{FF2B5EF4-FFF2-40B4-BE49-F238E27FC236}">
                <a16:creationId xmlns:a16="http://schemas.microsoft.com/office/drawing/2014/main" id="{DB815A7B-E7CB-7B4B-8321-8857A6D33F21}"/>
              </a:ext>
            </a:extLst>
          </p:cNvPr>
          <p:cNvGraphicFramePr>
            <a:graphicFrameLocks noGrp="1"/>
          </p:cNvGraphicFramePr>
          <p:nvPr>
            <p:extLst>
              <p:ext uri="{D42A27DB-BD31-4B8C-83A1-F6EECF244321}">
                <p14:modId xmlns:p14="http://schemas.microsoft.com/office/powerpoint/2010/main" val="1989155638"/>
              </p:ext>
            </p:extLst>
          </p:nvPr>
        </p:nvGraphicFramePr>
        <p:xfrm>
          <a:off x="838200" y="2427240"/>
          <a:ext cx="4526844" cy="2755900"/>
        </p:xfrm>
        <a:graphic>
          <a:graphicData uri="http://schemas.openxmlformats.org/drawingml/2006/table">
            <a:tbl>
              <a:tblPr/>
              <a:tblGrid>
                <a:gridCol w="880219">
                  <a:extLst>
                    <a:ext uri="{9D8B030D-6E8A-4147-A177-3AD203B41FA5}">
                      <a16:colId xmlns:a16="http://schemas.microsoft.com/office/drawing/2014/main" val="849532792"/>
                    </a:ext>
                  </a:extLst>
                </a:gridCol>
                <a:gridCol w="1332403">
                  <a:extLst>
                    <a:ext uri="{9D8B030D-6E8A-4147-A177-3AD203B41FA5}">
                      <a16:colId xmlns:a16="http://schemas.microsoft.com/office/drawing/2014/main" val="1364486016"/>
                    </a:ext>
                  </a:extLst>
                </a:gridCol>
                <a:gridCol w="1354666">
                  <a:extLst>
                    <a:ext uri="{9D8B030D-6E8A-4147-A177-3AD203B41FA5}">
                      <a16:colId xmlns:a16="http://schemas.microsoft.com/office/drawing/2014/main" val="122407025"/>
                    </a:ext>
                  </a:extLst>
                </a:gridCol>
                <a:gridCol w="959556">
                  <a:extLst>
                    <a:ext uri="{9D8B030D-6E8A-4147-A177-3AD203B41FA5}">
                      <a16:colId xmlns:a16="http://schemas.microsoft.com/office/drawing/2014/main" val="3043109123"/>
                    </a:ext>
                  </a:extLst>
                </a:gridCol>
              </a:tblGrid>
              <a:tr h="317500">
                <a:tc>
                  <a:txBody>
                    <a:bodyPr/>
                    <a:lstStyle/>
                    <a:p>
                      <a:pPr algn="l" fontAlgn="b"/>
                      <a:r>
                        <a:rPr lang="en-ZA" sz="1400" b="0" i="0" u="none" strike="noStrike" dirty="0">
                          <a:solidFill>
                            <a:srgbClr val="000000"/>
                          </a:solidFill>
                          <a:effectLst/>
                          <a:latin typeface="Roboto Medium" pitchFamily="2" charset="0"/>
                        </a:rPr>
                        <a:t> Month</a:t>
                      </a:r>
                    </a:p>
                  </a:txBody>
                  <a:tcPr marL="857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dirty="0">
                          <a:solidFill>
                            <a:srgbClr val="000000"/>
                          </a:solidFill>
                          <a:effectLst/>
                          <a:latin typeface="Roboto Medium" pitchFamily="2" charset="0"/>
                        </a:rPr>
                        <a:t>Johannesburg</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Cape Town</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Durban</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799654105"/>
                  </a:ext>
                </a:extLst>
              </a:tr>
              <a:tr h="203200">
                <a:tc>
                  <a:txBody>
                    <a:bodyPr/>
                    <a:lstStyle/>
                    <a:p>
                      <a:pPr algn="l" fontAlgn="ctr"/>
                      <a:r>
                        <a:rPr lang="en-ZA" sz="1200" b="0" i="0" u="none" strike="noStrike">
                          <a:solidFill>
                            <a:srgbClr val="000000"/>
                          </a:solidFill>
                          <a:effectLst/>
                          <a:latin typeface="Roboto Light" panose="02000000000000000000" pitchFamily="2" charset="0"/>
                        </a:rPr>
                        <a:t>January</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20.4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dirty="0">
                          <a:solidFill>
                            <a:srgbClr val="000000"/>
                          </a:solidFill>
                          <a:effectLst/>
                          <a:latin typeface="Roboto Light" panose="02000000000000000000" pitchFamily="2" charset="0"/>
                        </a:rPr>
                        <a:t>22.2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25.1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4238388975"/>
                  </a:ext>
                </a:extLst>
              </a:tr>
              <a:tr h="203200">
                <a:tc>
                  <a:txBody>
                    <a:bodyPr/>
                    <a:lstStyle/>
                    <a:p>
                      <a:pPr algn="l" fontAlgn="ctr"/>
                      <a:r>
                        <a:rPr lang="en-ZA" sz="1200" b="0" i="0" u="none" strike="noStrike">
                          <a:solidFill>
                            <a:srgbClr val="000000"/>
                          </a:solidFill>
                          <a:effectLst/>
                          <a:latin typeface="Roboto Light" panose="02000000000000000000" pitchFamily="2" charset="0"/>
                        </a:rPr>
                        <a:t>February</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20.3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22.4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25.5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651853547"/>
                  </a:ext>
                </a:extLst>
              </a:tr>
              <a:tr h="203200">
                <a:tc>
                  <a:txBody>
                    <a:bodyPr/>
                    <a:lstStyle/>
                    <a:p>
                      <a:pPr algn="l" fontAlgn="ctr"/>
                      <a:r>
                        <a:rPr lang="en-ZA" sz="1200" b="0" i="0" u="none" strike="noStrike">
                          <a:solidFill>
                            <a:srgbClr val="000000"/>
                          </a:solidFill>
                          <a:effectLst/>
                          <a:latin typeface="Roboto Light" panose="02000000000000000000" pitchFamily="2" charset="0"/>
                        </a:rPr>
                        <a:t>March</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19.1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dirty="0">
                          <a:solidFill>
                            <a:srgbClr val="000000"/>
                          </a:solidFill>
                          <a:effectLst/>
                          <a:latin typeface="Roboto Light" panose="02000000000000000000" pitchFamily="2" charset="0"/>
                        </a:rPr>
                        <a:t>24.5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4164721816"/>
                  </a:ext>
                </a:extLst>
              </a:tr>
              <a:tr h="203200">
                <a:tc>
                  <a:txBody>
                    <a:bodyPr/>
                    <a:lstStyle/>
                    <a:p>
                      <a:pPr algn="l" fontAlgn="ctr"/>
                      <a:r>
                        <a:rPr lang="en-ZA" sz="1200" b="0" i="0" u="none" strike="noStrike">
                          <a:solidFill>
                            <a:srgbClr val="000000"/>
                          </a:solidFill>
                          <a:effectLst/>
                          <a:latin typeface="Roboto Light" panose="02000000000000000000" pitchFamily="2" charset="0"/>
                        </a:rPr>
                        <a:t>April</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16.4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18.4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22.5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659316231"/>
                  </a:ext>
                </a:extLst>
              </a:tr>
              <a:tr h="203200">
                <a:tc>
                  <a:txBody>
                    <a:bodyPr/>
                    <a:lstStyle/>
                    <a:p>
                      <a:pPr algn="l" fontAlgn="ctr"/>
                      <a:r>
                        <a:rPr lang="en-ZA" sz="1200" b="0" i="0" u="none" strike="noStrike">
                          <a:solidFill>
                            <a:srgbClr val="000000"/>
                          </a:solidFill>
                          <a:effectLst/>
                          <a:latin typeface="Roboto Light" panose="02000000000000000000" pitchFamily="2" charset="0"/>
                        </a:rPr>
                        <a:t>May</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15.9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20.1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831057817"/>
                  </a:ext>
                </a:extLst>
              </a:tr>
              <a:tr h="203200">
                <a:tc>
                  <a:txBody>
                    <a:bodyPr/>
                    <a:lstStyle/>
                    <a:p>
                      <a:pPr algn="l" fontAlgn="ctr"/>
                      <a:r>
                        <a:rPr lang="en-ZA" sz="1200" b="0" i="0" u="none" strike="noStrike">
                          <a:solidFill>
                            <a:srgbClr val="000000"/>
                          </a:solidFill>
                          <a:effectLst/>
                          <a:latin typeface="Roboto Light" panose="02000000000000000000" pitchFamily="2" charset="0"/>
                        </a:rPr>
                        <a:t>June</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17.9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1133360179"/>
                  </a:ext>
                </a:extLst>
              </a:tr>
              <a:tr h="203200">
                <a:tc>
                  <a:txBody>
                    <a:bodyPr/>
                    <a:lstStyle/>
                    <a:p>
                      <a:pPr algn="l" fontAlgn="ctr"/>
                      <a:r>
                        <a:rPr lang="en-ZA" sz="1200" b="0" i="0" u="none" strike="noStrike" dirty="0">
                          <a:solidFill>
                            <a:srgbClr val="000000"/>
                          </a:solidFill>
                          <a:effectLst/>
                          <a:latin typeface="Roboto Light" panose="02000000000000000000" pitchFamily="2" charset="0"/>
                        </a:rPr>
                        <a:t>July</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chemeClr val="accent3">
                        <a:lumMod val="40000"/>
                        <a:lumOff val="60000"/>
                      </a:schemeClr>
                    </a:solidFill>
                  </a:tcPr>
                </a:tc>
                <a:tc>
                  <a:txBody>
                    <a:bodyPr/>
                    <a:lstStyle/>
                    <a:p>
                      <a:pPr algn="r" fontAlgn="ctr"/>
                      <a:r>
                        <a:rPr lang="en-ZA" sz="1200" b="0" i="0" u="none" strike="noStrike" dirty="0">
                          <a:solidFill>
                            <a:srgbClr val="000000"/>
                          </a:solidFill>
                          <a:effectLst/>
                          <a:latin typeface="Roboto Light" panose="02000000000000000000" pitchFamily="2" charset="0"/>
                        </a:rPr>
                        <a:t>10.7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chemeClr val="accent3">
                        <a:lumMod val="40000"/>
                        <a:lumOff val="60000"/>
                      </a:schemeClr>
                    </a:solidFill>
                  </a:tcPr>
                </a:tc>
                <a:tc>
                  <a:txBody>
                    <a:bodyPr/>
                    <a:lstStyle/>
                    <a:p>
                      <a:pPr algn="r" fontAlgn="ctr"/>
                      <a:r>
                        <a:rPr lang="en-ZA" sz="1200" b="0" i="0" u="none" strike="noStrike" dirty="0">
                          <a:solidFill>
                            <a:srgbClr val="000000"/>
                          </a:solidFill>
                          <a:effectLst/>
                          <a:latin typeface="Roboto Light" panose="02000000000000000000" pitchFamily="2" charset="0"/>
                        </a:rPr>
                        <a:t>13.4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chemeClr val="accent3">
                        <a:lumMod val="40000"/>
                        <a:lumOff val="60000"/>
                      </a:schemeClr>
                    </a:solidFill>
                  </a:tcPr>
                </a:tc>
                <a:tc>
                  <a:txBody>
                    <a:bodyPr/>
                    <a:lstStyle/>
                    <a:p>
                      <a:pPr algn="r" fontAlgn="ctr"/>
                      <a:r>
                        <a:rPr lang="en-ZA" sz="1200" b="0" i="0" u="none" strike="noStrike" dirty="0">
                          <a:solidFill>
                            <a:srgbClr val="000000"/>
                          </a:solidFill>
                          <a:effectLst/>
                          <a:latin typeface="Roboto Light" panose="02000000000000000000" pitchFamily="2" charset="0"/>
                        </a:rPr>
                        <a:t>17.4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93272756"/>
                  </a:ext>
                </a:extLst>
              </a:tr>
              <a:tr h="203200">
                <a:tc>
                  <a:txBody>
                    <a:bodyPr/>
                    <a:lstStyle/>
                    <a:p>
                      <a:pPr algn="l" fontAlgn="ctr"/>
                      <a:r>
                        <a:rPr lang="en-ZA" sz="1200" b="0" i="0" u="none" strike="noStrike">
                          <a:solidFill>
                            <a:srgbClr val="000000"/>
                          </a:solidFill>
                          <a:effectLst/>
                          <a:latin typeface="Roboto Light" panose="02000000000000000000" pitchFamily="2" charset="0"/>
                        </a:rPr>
                        <a:t>August</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18.7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550335468"/>
                  </a:ext>
                </a:extLst>
              </a:tr>
              <a:tr h="203200">
                <a:tc>
                  <a:txBody>
                    <a:bodyPr/>
                    <a:lstStyle/>
                    <a:p>
                      <a:pPr algn="l" fontAlgn="ctr"/>
                      <a:r>
                        <a:rPr lang="en-ZA" sz="1200" b="0" i="0" u="none" strike="noStrike">
                          <a:solidFill>
                            <a:srgbClr val="000000"/>
                          </a:solidFill>
                          <a:effectLst/>
                          <a:latin typeface="Roboto Light" panose="02000000000000000000" pitchFamily="2" charset="0"/>
                        </a:rPr>
                        <a:t>September</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14.9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1954283204"/>
                  </a:ext>
                </a:extLst>
              </a:tr>
              <a:tr h="203200">
                <a:tc>
                  <a:txBody>
                    <a:bodyPr/>
                    <a:lstStyle/>
                    <a:p>
                      <a:pPr algn="l" fontAlgn="ctr"/>
                      <a:r>
                        <a:rPr lang="en-ZA" sz="1200" b="0" i="0" u="none" strike="noStrike">
                          <a:solidFill>
                            <a:srgbClr val="000000"/>
                          </a:solidFill>
                          <a:effectLst/>
                          <a:latin typeface="Roboto Light" panose="02000000000000000000" pitchFamily="2" charset="0"/>
                        </a:rPr>
                        <a:t>October</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17.3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558984060"/>
                  </a:ext>
                </a:extLst>
              </a:tr>
              <a:tr h="203200">
                <a:tc>
                  <a:txBody>
                    <a:bodyPr/>
                    <a:lstStyle/>
                    <a:p>
                      <a:pPr algn="l" fontAlgn="ctr"/>
                      <a:r>
                        <a:rPr lang="en-ZA" sz="1200" b="0" i="0" u="none" strike="noStrike">
                          <a:solidFill>
                            <a:srgbClr val="000000"/>
                          </a:solidFill>
                          <a:effectLst/>
                          <a:latin typeface="Roboto Light" panose="02000000000000000000" pitchFamily="2" charset="0"/>
                        </a:rPr>
                        <a:t>November</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18.7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22.4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917111740"/>
                  </a:ext>
                </a:extLst>
              </a:tr>
              <a:tr h="203200">
                <a:tc>
                  <a:txBody>
                    <a:bodyPr/>
                    <a:lstStyle/>
                    <a:p>
                      <a:pPr algn="l" fontAlgn="ctr"/>
                      <a:r>
                        <a:rPr lang="en-ZA" sz="1200" b="0" i="0" u="none" strike="noStrike">
                          <a:solidFill>
                            <a:srgbClr val="000000"/>
                          </a:solidFill>
                          <a:effectLst/>
                          <a:latin typeface="Roboto Light" panose="02000000000000000000" pitchFamily="2" charset="0"/>
                        </a:rPr>
                        <a:t>December</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19.2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21.1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dirty="0">
                          <a:solidFill>
                            <a:srgbClr val="000000"/>
                          </a:solidFill>
                          <a:effectLst/>
                          <a:latin typeface="Roboto Light" panose="02000000000000000000" pitchFamily="2" charset="0"/>
                        </a:rPr>
                        <a:t>3.9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4032718179"/>
                  </a:ext>
                </a:extLst>
              </a:tr>
            </a:tbl>
          </a:graphicData>
        </a:graphic>
      </p:graphicFrame>
      <p:sp>
        <p:nvSpPr>
          <p:cNvPr id="15" name="Rectangle 14">
            <a:extLst>
              <a:ext uri="{FF2B5EF4-FFF2-40B4-BE49-F238E27FC236}">
                <a16:creationId xmlns:a16="http://schemas.microsoft.com/office/drawing/2014/main" id="{320BF585-079B-A64E-9367-7F6DA7A476A9}"/>
              </a:ext>
            </a:extLst>
          </p:cNvPr>
          <p:cNvSpPr/>
          <p:nvPr/>
        </p:nvSpPr>
        <p:spPr>
          <a:xfrm>
            <a:off x="838200"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Monthly average temperature by major city</a:t>
            </a:r>
          </a:p>
        </p:txBody>
      </p:sp>
      <p:sp>
        <p:nvSpPr>
          <p:cNvPr id="16" name="Rectangle 15">
            <a:extLst>
              <a:ext uri="{FF2B5EF4-FFF2-40B4-BE49-F238E27FC236}">
                <a16:creationId xmlns:a16="http://schemas.microsoft.com/office/drawing/2014/main" id="{E4CC51AC-685E-7D42-B7EA-04318E16E43D}"/>
              </a:ext>
            </a:extLst>
          </p:cNvPr>
          <p:cNvSpPr/>
          <p:nvPr/>
        </p:nvSpPr>
        <p:spPr>
          <a:xfrm>
            <a:off x="6557499"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Monthly temperature patterns in Johannesburg</a:t>
            </a:r>
          </a:p>
        </p:txBody>
      </p:sp>
      <p:cxnSp>
        <p:nvCxnSpPr>
          <p:cNvPr id="17" name="Straight Connector 16">
            <a:extLst>
              <a:ext uri="{FF2B5EF4-FFF2-40B4-BE49-F238E27FC236}">
                <a16:creationId xmlns:a16="http://schemas.microsoft.com/office/drawing/2014/main" id="{093AF46B-1589-B242-8A09-58F1190CD308}"/>
              </a:ext>
            </a:extLst>
          </p:cNvPr>
          <p:cNvCxnSpPr/>
          <p:nvPr/>
        </p:nvCxnSpPr>
        <p:spPr>
          <a:xfrm>
            <a:off x="6443520" y="2013989"/>
            <a:ext cx="49259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CD2831-DC46-334D-8852-9ED712F270D7}"/>
              </a:ext>
            </a:extLst>
          </p:cNvPr>
          <p:cNvCxnSpPr>
            <a:cxnSpLocks/>
          </p:cNvCxnSpPr>
          <p:nvPr/>
        </p:nvCxnSpPr>
        <p:spPr>
          <a:xfrm>
            <a:off x="83820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0F1F2F-7A08-9C46-94F7-A7BA4AC4B783}"/>
              </a:ext>
            </a:extLst>
          </p:cNvPr>
          <p:cNvCxnSpPr>
            <a:cxnSpLocks/>
          </p:cNvCxnSpPr>
          <p:nvPr/>
        </p:nvCxnSpPr>
        <p:spPr>
          <a:xfrm>
            <a:off x="644352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759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7C81-FB9F-9E46-A655-F4CACA9AB722}"/>
              </a:ext>
            </a:extLst>
          </p:cNvPr>
          <p:cNvSpPr>
            <a:spLocks noGrp="1"/>
          </p:cNvSpPr>
          <p:nvPr>
            <p:ph type="title"/>
          </p:nvPr>
        </p:nvSpPr>
        <p:spPr/>
        <p:txBody>
          <a:bodyPr/>
          <a:lstStyle/>
          <a:p>
            <a:r>
              <a:rPr lang="en-US" dirty="0"/>
              <a:t>Black Friday impact</a:t>
            </a:r>
          </a:p>
        </p:txBody>
      </p:sp>
      <p:sp>
        <p:nvSpPr>
          <p:cNvPr id="3" name="Content Placeholder 2">
            <a:extLst>
              <a:ext uri="{FF2B5EF4-FFF2-40B4-BE49-F238E27FC236}">
                <a16:creationId xmlns:a16="http://schemas.microsoft.com/office/drawing/2014/main" id="{D779A158-623A-ED42-A4DA-C9BBFD72C55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57981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67E-DB24-8847-B9F4-827D7ABAE948}"/>
              </a:ext>
            </a:extLst>
          </p:cNvPr>
          <p:cNvSpPr>
            <a:spLocks noGrp="1"/>
          </p:cNvSpPr>
          <p:nvPr>
            <p:ph type="title"/>
          </p:nvPr>
        </p:nvSpPr>
        <p:spPr/>
        <p:txBody>
          <a:bodyPr/>
          <a:lstStyle/>
          <a:p>
            <a:r>
              <a:rPr lang="en-US" dirty="0"/>
              <a:t>Old Slides</a:t>
            </a:r>
          </a:p>
        </p:txBody>
      </p:sp>
      <p:sp>
        <p:nvSpPr>
          <p:cNvPr id="3" name="Text Placeholder 2">
            <a:extLst>
              <a:ext uri="{FF2B5EF4-FFF2-40B4-BE49-F238E27FC236}">
                <a16:creationId xmlns:a16="http://schemas.microsoft.com/office/drawing/2014/main" id="{05099461-89B6-AB41-9F40-ED4212AB5D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110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5E1C-6100-F74D-B645-547984C5C640}"/>
              </a:ext>
            </a:extLst>
          </p:cNvPr>
          <p:cNvSpPr>
            <a:spLocks noGrp="1"/>
          </p:cNvSpPr>
          <p:nvPr>
            <p:ph type="title"/>
          </p:nvPr>
        </p:nvSpPr>
        <p:spPr>
          <a:xfrm>
            <a:off x="838200" y="338792"/>
            <a:ext cx="10515600" cy="1505883"/>
          </a:xfrm>
        </p:spPr>
        <p:txBody>
          <a:bodyPr vert="horz" lIns="91440" tIns="45720" rIns="91440" bIns="45720" rtlCol="0" anchor="ctr">
            <a:normAutofit/>
          </a:bodyPr>
          <a:lstStyle/>
          <a:p>
            <a:r>
              <a:rPr lang="en-US" sz="2800" b="1" dirty="0">
                <a:solidFill>
                  <a:prstClr val="black"/>
                </a:solidFill>
              </a:rPr>
              <a:t>Overall interest in mattress brands overtime</a:t>
            </a:r>
            <a:br>
              <a:rPr lang="en-US" sz="2800" dirty="0">
                <a:solidFill>
                  <a:prstClr val="black"/>
                </a:solidFill>
              </a:rPr>
            </a:br>
            <a:r>
              <a:rPr lang="en-US" sz="2000" dirty="0">
                <a:solidFill>
                  <a:prstClr val="black"/>
                </a:solidFill>
              </a:rPr>
              <a:t>(Interest levels have been index to 2017 levels)</a:t>
            </a:r>
            <a:endParaRPr lang="en-US" sz="5200" kern="1200" dirty="0">
              <a:solidFill>
                <a:schemeClr val="tx1"/>
              </a:solidFill>
              <a:latin typeface="+mj-lt"/>
              <a:ea typeface="+mj-ea"/>
              <a:cs typeface="+mj-cs"/>
            </a:endParaRPr>
          </a:p>
        </p:txBody>
      </p:sp>
      <p:graphicFrame>
        <p:nvGraphicFramePr>
          <p:cNvPr id="8" name="Content Placeholder 7">
            <a:extLst>
              <a:ext uri="{FF2B5EF4-FFF2-40B4-BE49-F238E27FC236}">
                <a16:creationId xmlns:a16="http://schemas.microsoft.com/office/drawing/2014/main" id="{D8F5F467-1A32-204E-BE8E-AFD5B65CBB3B}"/>
              </a:ext>
            </a:extLst>
          </p:cNvPr>
          <p:cNvGraphicFramePr>
            <a:graphicFrameLocks noGrp="1"/>
          </p:cNvGraphicFramePr>
          <p:nvPr>
            <p:ph sz="half" idx="2"/>
          </p:nvPr>
        </p:nvGraphicFramePr>
        <p:xfrm>
          <a:off x="6132513" y="1844675"/>
          <a:ext cx="5218113" cy="44497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ontent Placeholder 12">
            <a:extLst>
              <a:ext uri="{FF2B5EF4-FFF2-40B4-BE49-F238E27FC236}">
                <a16:creationId xmlns:a16="http://schemas.microsoft.com/office/drawing/2014/main" id="{F1F12EAD-EF99-4A43-A34D-A16A22A711F8}"/>
              </a:ext>
            </a:extLst>
          </p:cNvPr>
          <p:cNvGraphicFramePr>
            <a:graphicFrameLocks noGrp="1"/>
          </p:cNvGraphicFramePr>
          <p:nvPr>
            <p:ph sz="half" idx="1"/>
          </p:nvPr>
        </p:nvGraphicFramePr>
        <p:xfrm>
          <a:off x="838200" y="1844675"/>
          <a:ext cx="5222875" cy="4449763"/>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Group 15">
            <a:extLst>
              <a:ext uri="{FF2B5EF4-FFF2-40B4-BE49-F238E27FC236}">
                <a16:creationId xmlns:a16="http://schemas.microsoft.com/office/drawing/2014/main" id="{93DB3330-0352-644E-9FCE-E36B6DB23292}"/>
              </a:ext>
            </a:extLst>
          </p:cNvPr>
          <p:cNvGrpSpPr/>
          <p:nvPr/>
        </p:nvGrpSpPr>
        <p:grpSpPr>
          <a:xfrm>
            <a:off x="2507686" y="2699526"/>
            <a:ext cx="610231" cy="372484"/>
            <a:chOff x="0" y="10449"/>
            <a:chExt cx="609600" cy="364752"/>
          </a:xfrm>
        </p:grpSpPr>
        <p:sp>
          <p:nvSpPr>
            <p:cNvPr id="28" name="Teardrop 27">
              <a:extLst>
                <a:ext uri="{FF2B5EF4-FFF2-40B4-BE49-F238E27FC236}">
                  <a16:creationId xmlns:a16="http://schemas.microsoft.com/office/drawing/2014/main" id="{95127327-E843-DB4A-B2F4-46CF18433EF8}"/>
                </a:ext>
              </a:extLst>
            </p:cNvPr>
            <p:cNvSpPr>
              <a:spLocks noChangeAspect="1"/>
            </p:cNvSpPr>
            <p:nvPr/>
          </p:nvSpPr>
          <p:spPr>
            <a:xfrm rot="8100000">
              <a:off x="117499" y="10449"/>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9" name="TextBox 58">
              <a:extLst>
                <a:ext uri="{FF2B5EF4-FFF2-40B4-BE49-F238E27FC236}">
                  <a16:creationId xmlns:a16="http://schemas.microsoft.com/office/drawing/2014/main" id="{635B252B-082F-CD49-A06D-33D97DA9C627}"/>
                </a:ext>
              </a:extLst>
            </p:cNvPr>
            <p:cNvSpPr txBox="1"/>
            <p:nvPr/>
          </p:nvSpPr>
          <p:spPr>
            <a:xfrm>
              <a:off x="0" y="21389"/>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23626008-5A05-2643-8584-4CB13AB1E41E}" type="TxLink">
                <a:rPr lang="en-US" sz="1000" b="0" i="0" u="none" strike="noStrike">
                  <a:solidFill>
                    <a:srgbClr val="000000"/>
                  </a:solidFill>
                  <a:latin typeface="Calibri"/>
                  <a:cs typeface="Calibri"/>
                </a:rPr>
                <a:pPr algn="ctr"/>
                <a:t>14%</a:t>
              </a:fld>
              <a:endParaRPr lang="en-GB" sz="700"/>
            </a:p>
          </p:txBody>
        </p:sp>
      </p:grpSp>
      <p:grpSp>
        <p:nvGrpSpPr>
          <p:cNvPr id="17" name="Group 16">
            <a:extLst>
              <a:ext uri="{FF2B5EF4-FFF2-40B4-BE49-F238E27FC236}">
                <a16:creationId xmlns:a16="http://schemas.microsoft.com/office/drawing/2014/main" id="{908EE76C-6CB5-534C-80C1-8EF86E7F0202}"/>
              </a:ext>
            </a:extLst>
          </p:cNvPr>
          <p:cNvGrpSpPr/>
          <p:nvPr/>
        </p:nvGrpSpPr>
        <p:grpSpPr>
          <a:xfrm>
            <a:off x="3392827" y="2438601"/>
            <a:ext cx="610231" cy="372484"/>
            <a:chOff x="1053109" y="721"/>
            <a:chExt cx="609600" cy="364752"/>
          </a:xfrm>
        </p:grpSpPr>
        <p:sp>
          <p:nvSpPr>
            <p:cNvPr id="26" name="Teardrop 25">
              <a:extLst>
                <a:ext uri="{FF2B5EF4-FFF2-40B4-BE49-F238E27FC236}">
                  <a16:creationId xmlns:a16="http://schemas.microsoft.com/office/drawing/2014/main" id="{07A5976C-0D97-6A44-AEA6-C2826CBAD83A}"/>
                </a:ext>
              </a:extLst>
            </p:cNvPr>
            <p:cNvSpPr>
              <a:spLocks noChangeAspect="1"/>
            </p:cNvSpPr>
            <p:nvPr/>
          </p:nvSpPr>
          <p:spPr>
            <a:xfrm rot="8100000">
              <a:off x="1170608" y="721"/>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7" name="TextBox 61">
              <a:extLst>
                <a:ext uri="{FF2B5EF4-FFF2-40B4-BE49-F238E27FC236}">
                  <a16:creationId xmlns:a16="http://schemas.microsoft.com/office/drawing/2014/main" id="{01694A91-ED9D-0643-AFFC-5FE0EBDBF135}"/>
                </a:ext>
              </a:extLst>
            </p:cNvPr>
            <p:cNvSpPr txBox="1"/>
            <p:nvPr/>
          </p:nvSpPr>
          <p:spPr>
            <a:xfrm>
              <a:off x="1053109" y="1166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780DB9D9-4A14-5545-952A-0075226A0292}" type="TxLink">
                <a:rPr lang="en-US" sz="1000" b="0" i="0" u="none" strike="noStrike">
                  <a:solidFill>
                    <a:srgbClr val="000000"/>
                  </a:solidFill>
                  <a:latin typeface="Calibri"/>
                  <a:cs typeface="Calibri"/>
                </a:rPr>
                <a:pPr algn="ctr"/>
                <a:t>13%</a:t>
              </a:fld>
              <a:endParaRPr lang="en-GB" sz="400"/>
            </a:p>
          </p:txBody>
        </p:sp>
      </p:grpSp>
      <p:grpSp>
        <p:nvGrpSpPr>
          <p:cNvPr id="19" name="Group 18">
            <a:extLst>
              <a:ext uri="{FF2B5EF4-FFF2-40B4-BE49-F238E27FC236}">
                <a16:creationId xmlns:a16="http://schemas.microsoft.com/office/drawing/2014/main" id="{D6EEFDA7-6C86-E044-9DC9-03AC87E14DBD}"/>
              </a:ext>
            </a:extLst>
          </p:cNvPr>
          <p:cNvGrpSpPr/>
          <p:nvPr/>
        </p:nvGrpSpPr>
        <p:grpSpPr>
          <a:xfrm>
            <a:off x="4278254" y="2337243"/>
            <a:ext cx="610231" cy="372484"/>
            <a:chOff x="1989126" y="0"/>
            <a:chExt cx="609600" cy="364752"/>
          </a:xfrm>
        </p:grpSpPr>
        <p:sp>
          <p:nvSpPr>
            <p:cNvPr id="24" name="Teardrop 23">
              <a:extLst>
                <a:ext uri="{FF2B5EF4-FFF2-40B4-BE49-F238E27FC236}">
                  <a16:creationId xmlns:a16="http://schemas.microsoft.com/office/drawing/2014/main" id="{7A052A97-82F1-F74E-AD53-4EA0719DC65D}"/>
                </a:ext>
              </a:extLst>
            </p:cNvPr>
            <p:cNvSpPr>
              <a:spLocks noChangeAspect="1"/>
            </p:cNvSpPr>
            <p:nvPr/>
          </p:nvSpPr>
          <p:spPr>
            <a:xfrm rot="8100000">
              <a:off x="2106625"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5" name="TextBox 64">
              <a:extLst>
                <a:ext uri="{FF2B5EF4-FFF2-40B4-BE49-F238E27FC236}">
                  <a16:creationId xmlns:a16="http://schemas.microsoft.com/office/drawing/2014/main" id="{30A5B472-292E-D843-9AD1-F29302C59A69}"/>
                </a:ext>
              </a:extLst>
            </p:cNvPr>
            <p:cNvSpPr txBox="1"/>
            <p:nvPr/>
          </p:nvSpPr>
          <p:spPr>
            <a:xfrm>
              <a:off x="1989126"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8776D0B5-4FD3-7042-B51D-B3A82B16FB41}" type="TxLink">
                <a:rPr lang="en-US" sz="1000" b="0" i="0" u="none" strike="noStrike">
                  <a:solidFill>
                    <a:srgbClr val="000000"/>
                  </a:solidFill>
                  <a:latin typeface="Calibri"/>
                  <a:cs typeface="Calibri"/>
                </a:rPr>
                <a:pPr algn="ctr"/>
                <a:t>4%</a:t>
              </a:fld>
              <a:endParaRPr lang="en-GB" sz="400"/>
            </a:p>
          </p:txBody>
        </p:sp>
      </p:grpSp>
      <p:grpSp>
        <p:nvGrpSpPr>
          <p:cNvPr id="20" name="Group 19">
            <a:extLst>
              <a:ext uri="{FF2B5EF4-FFF2-40B4-BE49-F238E27FC236}">
                <a16:creationId xmlns:a16="http://schemas.microsoft.com/office/drawing/2014/main" id="{ED312557-6398-9D48-9E99-C07EA1A35474}"/>
              </a:ext>
            </a:extLst>
          </p:cNvPr>
          <p:cNvGrpSpPr/>
          <p:nvPr/>
        </p:nvGrpSpPr>
        <p:grpSpPr>
          <a:xfrm>
            <a:off x="5194126" y="2216858"/>
            <a:ext cx="610231" cy="372484"/>
            <a:chOff x="2943158" y="35307"/>
            <a:chExt cx="609600" cy="364752"/>
          </a:xfrm>
        </p:grpSpPr>
        <p:sp>
          <p:nvSpPr>
            <p:cNvPr id="21" name="Teardrop 20">
              <a:extLst>
                <a:ext uri="{FF2B5EF4-FFF2-40B4-BE49-F238E27FC236}">
                  <a16:creationId xmlns:a16="http://schemas.microsoft.com/office/drawing/2014/main" id="{B4D195C1-04D0-1D4F-89BB-A58AF6B660C0}"/>
                </a:ext>
              </a:extLst>
            </p:cNvPr>
            <p:cNvSpPr>
              <a:spLocks noChangeAspect="1"/>
            </p:cNvSpPr>
            <p:nvPr/>
          </p:nvSpPr>
          <p:spPr>
            <a:xfrm rot="8100000">
              <a:off x="3060657" y="35307"/>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2" name="TextBox 67">
              <a:extLst>
                <a:ext uri="{FF2B5EF4-FFF2-40B4-BE49-F238E27FC236}">
                  <a16:creationId xmlns:a16="http://schemas.microsoft.com/office/drawing/2014/main" id="{2493286D-6DD4-5944-B0DC-37F6F7AAB455}"/>
                </a:ext>
              </a:extLst>
            </p:cNvPr>
            <p:cNvSpPr txBox="1"/>
            <p:nvPr/>
          </p:nvSpPr>
          <p:spPr>
            <a:xfrm>
              <a:off x="2943158" y="4624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AD0CB722-D006-B441-8456-FB0E43942AA5}" type="TxLink">
                <a:rPr lang="en-US" sz="1000" b="0" i="0" u="none" strike="noStrike">
                  <a:solidFill>
                    <a:srgbClr val="000000"/>
                  </a:solidFill>
                  <a:latin typeface="Calibri"/>
                  <a:cs typeface="Calibri"/>
                </a:rPr>
                <a:pPr algn="ctr"/>
                <a:t>2%</a:t>
              </a:fld>
              <a:endParaRPr lang="en-GB" sz="400"/>
            </a:p>
          </p:txBody>
        </p:sp>
      </p:grpSp>
    </p:spTree>
    <p:extLst>
      <p:ext uri="{BB962C8B-B14F-4D97-AF65-F5344CB8AC3E}">
        <p14:creationId xmlns:p14="http://schemas.microsoft.com/office/powerpoint/2010/main" val="328448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5E1C-6100-F74D-B645-547984C5C640}"/>
              </a:ext>
            </a:extLst>
          </p:cNvPr>
          <p:cNvSpPr>
            <a:spLocks noGrp="1"/>
          </p:cNvSpPr>
          <p:nvPr>
            <p:ph type="title"/>
          </p:nvPr>
        </p:nvSpPr>
        <p:spPr>
          <a:xfrm>
            <a:off x="838200" y="338792"/>
            <a:ext cx="10515600" cy="1505883"/>
          </a:xfrm>
        </p:spPr>
        <p:txBody>
          <a:bodyPr vert="horz" lIns="91440" tIns="45720" rIns="91440" bIns="45720" rtlCol="0" anchor="ctr">
            <a:normAutofit/>
          </a:bodyPr>
          <a:lstStyle/>
          <a:p>
            <a:r>
              <a:rPr lang="en-US" sz="2800" b="1" dirty="0">
                <a:solidFill>
                  <a:prstClr val="black"/>
                </a:solidFill>
              </a:rPr>
              <a:t>Provincial search interest in mattress brands</a:t>
            </a:r>
            <a:br>
              <a:rPr lang="en-US" sz="2800" dirty="0">
                <a:solidFill>
                  <a:prstClr val="black"/>
                </a:solidFill>
              </a:rPr>
            </a:br>
            <a:r>
              <a:rPr lang="en-US" sz="2000" dirty="0">
                <a:solidFill>
                  <a:prstClr val="black"/>
                </a:solidFill>
              </a:rPr>
              <a:t>(Interest levels have been index to 2019 levels)</a:t>
            </a:r>
            <a:endParaRPr lang="en-US" sz="5200" kern="1200" dirty="0">
              <a:solidFill>
                <a:schemeClr val="tx1"/>
              </a:solidFill>
              <a:latin typeface="+mj-lt"/>
              <a:ea typeface="+mj-ea"/>
              <a:cs typeface="+mj-cs"/>
            </a:endParaRPr>
          </a:p>
        </p:txBody>
      </p:sp>
      <p:graphicFrame>
        <p:nvGraphicFramePr>
          <p:cNvPr id="30" name="Content Placeholder 7">
            <a:extLst>
              <a:ext uri="{FF2B5EF4-FFF2-40B4-BE49-F238E27FC236}">
                <a16:creationId xmlns:a16="http://schemas.microsoft.com/office/drawing/2014/main" id="{AADD5710-A0B6-2F42-BD04-8DB34D69C466}"/>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 name="Content Placeholder 38">
            <a:extLst>
              <a:ext uri="{FF2B5EF4-FFF2-40B4-BE49-F238E27FC236}">
                <a16:creationId xmlns:a16="http://schemas.microsoft.com/office/drawing/2014/main" id="{93D83844-28A8-1E42-9980-B96C5512CB77}"/>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136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08E0-745E-254F-9ED8-0D56C7D7A804}"/>
              </a:ext>
            </a:extLst>
          </p:cNvPr>
          <p:cNvSpPr>
            <a:spLocks noGrp="1"/>
          </p:cNvSpPr>
          <p:nvPr>
            <p:ph type="title"/>
          </p:nvPr>
        </p:nvSpPr>
        <p:spPr/>
        <p:txBody>
          <a:bodyPr/>
          <a:lstStyle/>
          <a:p>
            <a:r>
              <a:rPr lang="en-US" dirty="0"/>
              <a:t>Potential questions</a:t>
            </a:r>
          </a:p>
        </p:txBody>
      </p:sp>
      <p:sp>
        <p:nvSpPr>
          <p:cNvPr id="3" name="Content Placeholder 2">
            <a:extLst>
              <a:ext uri="{FF2B5EF4-FFF2-40B4-BE49-F238E27FC236}">
                <a16:creationId xmlns:a16="http://schemas.microsoft.com/office/drawing/2014/main" id="{52E2D9EB-0222-3348-8B5F-BCA81174F6F7}"/>
              </a:ext>
            </a:extLst>
          </p:cNvPr>
          <p:cNvSpPr>
            <a:spLocks noGrp="1"/>
          </p:cNvSpPr>
          <p:nvPr>
            <p:ph idx="1"/>
          </p:nvPr>
        </p:nvSpPr>
        <p:spPr/>
        <p:txBody>
          <a:bodyPr/>
          <a:lstStyle/>
          <a:p>
            <a:r>
              <a:rPr lang="en-US" dirty="0"/>
              <a:t>When is the best time to advertise during the year?</a:t>
            </a:r>
          </a:p>
          <a:p>
            <a:r>
              <a:rPr lang="en-US" dirty="0"/>
              <a:t>How are market dynamics changing? Bigger vs. smaller brands</a:t>
            </a:r>
          </a:p>
          <a:p>
            <a:r>
              <a:rPr lang="en-US" dirty="0"/>
              <a:t>How does marketing spend and sales correlate to interest</a:t>
            </a:r>
          </a:p>
          <a:p>
            <a:r>
              <a:rPr lang="en-US" dirty="0"/>
              <a:t>What happened in 2019 and 2020 with respect to decreased interest in ‘Sealy Posturepedic’?</a:t>
            </a:r>
          </a:p>
          <a:p>
            <a:pPr lvl="1"/>
            <a:r>
              <a:rPr lang="en-US" dirty="0"/>
              <a:t>Was there less marketing / advertising?</a:t>
            </a:r>
          </a:p>
          <a:p>
            <a:endParaRPr lang="en-US" dirty="0"/>
          </a:p>
        </p:txBody>
      </p:sp>
      <p:sp>
        <p:nvSpPr>
          <p:cNvPr id="4" name="Rectangle 3">
            <a:extLst>
              <a:ext uri="{FF2B5EF4-FFF2-40B4-BE49-F238E27FC236}">
                <a16:creationId xmlns:a16="http://schemas.microsoft.com/office/drawing/2014/main" id="{E49EE20E-27D6-7449-9FF3-72020CE0131B}"/>
              </a:ext>
            </a:extLst>
          </p:cNvPr>
          <p:cNvSpPr/>
          <p:nvPr/>
        </p:nvSpPr>
        <p:spPr>
          <a:xfrm>
            <a:off x="9161929" y="365125"/>
            <a:ext cx="2501153" cy="916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a:t>
            </a:r>
          </a:p>
          <a:p>
            <a:pPr algn="ctr"/>
            <a:r>
              <a:rPr lang="en-US" dirty="0"/>
              <a:t>Where does the analysis take us?</a:t>
            </a:r>
          </a:p>
        </p:txBody>
      </p:sp>
    </p:spTree>
    <p:extLst>
      <p:ext uri="{BB962C8B-B14F-4D97-AF65-F5344CB8AC3E}">
        <p14:creationId xmlns:p14="http://schemas.microsoft.com/office/powerpoint/2010/main" val="215152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5E1C-6100-F74D-B645-547984C5C640}"/>
              </a:ext>
            </a:extLst>
          </p:cNvPr>
          <p:cNvSpPr>
            <a:spLocks noGrp="1"/>
          </p:cNvSpPr>
          <p:nvPr>
            <p:ph type="title"/>
          </p:nvPr>
        </p:nvSpPr>
        <p:spPr>
          <a:xfrm>
            <a:off x="838200" y="248070"/>
            <a:ext cx="10515600" cy="1505883"/>
          </a:xfrm>
        </p:spPr>
        <p:txBody>
          <a:bodyPr vert="horz" lIns="91440" tIns="45720" rIns="91440" bIns="45720" rtlCol="0" anchor="ctr">
            <a:normAutofit/>
          </a:bodyPr>
          <a:lstStyle/>
          <a:p>
            <a:r>
              <a:rPr lang="en-US" sz="2800" b="1" dirty="0">
                <a:solidFill>
                  <a:prstClr val="black"/>
                </a:solidFill>
              </a:rPr>
              <a:t>Bravo vs. rest of market search interest</a:t>
            </a:r>
            <a:br>
              <a:rPr lang="en-US" sz="2800" dirty="0">
                <a:solidFill>
                  <a:prstClr val="black"/>
                </a:solidFill>
              </a:rPr>
            </a:br>
            <a:r>
              <a:rPr lang="en-US" sz="2000" dirty="0">
                <a:solidFill>
                  <a:prstClr val="black"/>
                </a:solidFill>
              </a:rPr>
              <a:t>(Interest levels have been index to 2017 levels)</a:t>
            </a:r>
            <a:endParaRPr lang="en-US" sz="5200" kern="1200" dirty="0">
              <a:solidFill>
                <a:schemeClr val="tx1"/>
              </a:solidFill>
              <a:latin typeface="+mj-lt"/>
              <a:ea typeface="+mj-ea"/>
              <a:cs typeface="+mj-cs"/>
            </a:endParaRPr>
          </a:p>
        </p:txBody>
      </p:sp>
      <p:grpSp>
        <p:nvGrpSpPr>
          <p:cNvPr id="22" name="Group 21">
            <a:extLst>
              <a:ext uri="{FF2B5EF4-FFF2-40B4-BE49-F238E27FC236}">
                <a16:creationId xmlns:a16="http://schemas.microsoft.com/office/drawing/2014/main" id="{8D74A1BD-C433-B242-BE00-7357FFC4AFBF}"/>
              </a:ext>
            </a:extLst>
          </p:cNvPr>
          <p:cNvGrpSpPr/>
          <p:nvPr/>
        </p:nvGrpSpPr>
        <p:grpSpPr>
          <a:xfrm>
            <a:off x="8743991" y="2513368"/>
            <a:ext cx="609600" cy="364558"/>
            <a:chOff x="728133" y="0"/>
            <a:chExt cx="609600" cy="364752"/>
          </a:xfrm>
        </p:grpSpPr>
        <p:sp>
          <p:nvSpPr>
            <p:cNvPr id="33" name="Teardrop 32">
              <a:extLst>
                <a:ext uri="{FF2B5EF4-FFF2-40B4-BE49-F238E27FC236}">
                  <a16:creationId xmlns:a16="http://schemas.microsoft.com/office/drawing/2014/main" id="{72D1706C-E131-4D44-85FF-34793567D614}"/>
                </a:ext>
              </a:extLst>
            </p:cNvPr>
            <p:cNvSpPr>
              <a:spLocks noChangeAspect="1"/>
            </p:cNvSpPr>
            <p:nvPr/>
          </p:nvSpPr>
          <p:spPr>
            <a:xfrm rot="8100000">
              <a:off x="845632"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4" name="TextBox 12">
              <a:extLst>
                <a:ext uri="{FF2B5EF4-FFF2-40B4-BE49-F238E27FC236}">
                  <a16:creationId xmlns:a16="http://schemas.microsoft.com/office/drawing/2014/main" id="{3BE45DEB-CFD2-9841-ACDC-E8521D175037}"/>
                </a:ext>
              </a:extLst>
            </p:cNvPr>
            <p:cNvSpPr txBox="1"/>
            <p:nvPr/>
          </p:nvSpPr>
          <p:spPr>
            <a:xfrm>
              <a:off x="728133"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1244CC66-373A-CE45-B396-972172F6E1E8}" type="TxLink">
                <a:rPr lang="en-US" sz="1000" b="0" i="0" u="none" strike="noStrike">
                  <a:solidFill>
                    <a:srgbClr val="000000"/>
                  </a:solidFill>
                  <a:latin typeface="Calibri"/>
                  <a:cs typeface="Calibri"/>
                </a:rPr>
                <a:pPr algn="ctr"/>
                <a:t>2.6%</a:t>
              </a:fld>
              <a:endParaRPr lang="en-US" sz="1000"/>
            </a:p>
          </p:txBody>
        </p:sp>
      </p:grpSp>
      <p:grpSp>
        <p:nvGrpSpPr>
          <p:cNvPr id="24" name="Group 23">
            <a:extLst>
              <a:ext uri="{FF2B5EF4-FFF2-40B4-BE49-F238E27FC236}">
                <a16:creationId xmlns:a16="http://schemas.microsoft.com/office/drawing/2014/main" id="{7A5414CF-B9D1-774C-B8FF-A1023DE53C7D}"/>
              </a:ext>
            </a:extLst>
          </p:cNvPr>
          <p:cNvGrpSpPr/>
          <p:nvPr/>
        </p:nvGrpSpPr>
        <p:grpSpPr>
          <a:xfrm>
            <a:off x="7839907" y="2532626"/>
            <a:ext cx="609600" cy="364558"/>
            <a:chOff x="0" y="0"/>
            <a:chExt cx="609600" cy="364752"/>
          </a:xfrm>
        </p:grpSpPr>
        <p:sp>
          <p:nvSpPr>
            <p:cNvPr id="31" name="Teardrop 30">
              <a:extLst>
                <a:ext uri="{FF2B5EF4-FFF2-40B4-BE49-F238E27FC236}">
                  <a16:creationId xmlns:a16="http://schemas.microsoft.com/office/drawing/2014/main" id="{E742F7CE-3A78-C94D-8C45-1980256730B0}"/>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2" name="TextBox 19">
              <a:extLst>
                <a:ext uri="{FF2B5EF4-FFF2-40B4-BE49-F238E27FC236}">
                  <a16:creationId xmlns:a16="http://schemas.microsoft.com/office/drawing/2014/main" id="{2861E319-6BC1-9B41-A2F0-0668F90853C5}"/>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C09CD1E7-82DD-0B44-9AAA-F8AE05E3E502}" type="TxLink">
                <a:rPr lang="en-US" sz="1000" b="0" i="0" u="none" strike="noStrike">
                  <a:solidFill>
                    <a:srgbClr val="000000"/>
                  </a:solidFill>
                  <a:latin typeface="Calibri"/>
                  <a:cs typeface="Calibri"/>
                </a:rPr>
                <a:pPr algn="ctr"/>
                <a:t>-2.3%</a:t>
              </a:fld>
              <a:endParaRPr lang="en-GB" sz="900"/>
            </a:p>
          </p:txBody>
        </p:sp>
      </p:grpSp>
      <p:grpSp>
        <p:nvGrpSpPr>
          <p:cNvPr id="25" name="Group 24">
            <a:extLst>
              <a:ext uri="{FF2B5EF4-FFF2-40B4-BE49-F238E27FC236}">
                <a16:creationId xmlns:a16="http://schemas.microsoft.com/office/drawing/2014/main" id="{0F605095-0F30-1248-9EAB-1307041ED307}"/>
              </a:ext>
            </a:extLst>
          </p:cNvPr>
          <p:cNvGrpSpPr/>
          <p:nvPr/>
        </p:nvGrpSpPr>
        <p:grpSpPr>
          <a:xfrm>
            <a:off x="9630350" y="2225187"/>
            <a:ext cx="609600" cy="364558"/>
            <a:chOff x="1422400" y="8467"/>
            <a:chExt cx="609600" cy="364752"/>
          </a:xfrm>
        </p:grpSpPr>
        <p:sp>
          <p:nvSpPr>
            <p:cNvPr id="29" name="Teardrop 28">
              <a:extLst>
                <a:ext uri="{FF2B5EF4-FFF2-40B4-BE49-F238E27FC236}">
                  <a16:creationId xmlns:a16="http://schemas.microsoft.com/office/drawing/2014/main" id="{D2B9DCDD-B0DD-1B4B-9619-303D0DB2636F}"/>
                </a:ext>
              </a:extLst>
            </p:cNvPr>
            <p:cNvSpPr>
              <a:spLocks noChangeAspect="1"/>
            </p:cNvSpPr>
            <p:nvPr/>
          </p:nvSpPr>
          <p:spPr>
            <a:xfrm rot="8100000">
              <a:off x="1539899" y="8467"/>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0" name="TextBox 22">
              <a:extLst>
                <a:ext uri="{FF2B5EF4-FFF2-40B4-BE49-F238E27FC236}">
                  <a16:creationId xmlns:a16="http://schemas.microsoft.com/office/drawing/2014/main" id="{6A922158-7B39-654B-8085-6021E2AD7B8A}"/>
                </a:ext>
              </a:extLst>
            </p:cNvPr>
            <p:cNvSpPr txBox="1"/>
            <p:nvPr/>
          </p:nvSpPr>
          <p:spPr>
            <a:xfrm>
              <a:off x="1422400" y="1940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BC1773CC-2EDA-1A4A-8978-D6DD5A096BC3}" type="TxLink">
                <a:rPr lang="en-US" sz="1000" b="0" i="0" u="none" strike="noStrike">
                  <a:solidFill>
                    <a:srgbClr val="000000"/>
                  </a:solidFill>
                  <a:latin typeface="Calibri"/>
                  <a:cs typeface="Calibri"/>
                </a:rPr>
                <a:pPr algn="ctr"/>
                <a:t>11.2%</a:t>
              </a:fld>
              <a:endParaRPr lang="en-GB" sz="600"/>
            </a:p>
          </p:txBody>
        </p:sp>
      </p:grpSp>
      <p:grpSp>
        <p:nvGrpSpPr>
          <p:cNvPr id="26" name="Group 25">
            <a:extLst>
              <a:ext uri="{FF2B5EF4-FFF2-40B4-BE49-F238E27FC236}">
                <a16:creationId xmlns:a16="http://schemas.microsoft.com/office/drawing/2014/main" id="{E4B58001-52D8-1C42-9397-0DC34CAAB3C8}"/>
              </a:ext>
            </a:extLst>
          </p:cNvPr>
          <p:cNvGrpSpPr/>
          <p:nvPr/>
        </p:nvGrpSpPr>
        <p:grpSpPr>
          <a:xfrm>
            <a:off x="10465170" y="2092358"/>
            <a:ext cx="609600" cy="364558"/>
            <a:chOff x="2159000" y="1"/>
            <a:chExt cx="609600" cy="364752"/>
          </a:xfrm>
        </p:grpSpPr>
        <p:sp>
          <p:nvSpPr>
            <p:cNvPr id="27" name="Teardrop 26">
              <a:extLst>
                <a:ext uri="{FF2B5EF4-FFF2-40B4-BE49-F238E27FC236}">
                  <a16:creationId xmlns:a16="http://schemas.microsoft.com/office/drawing/2014/main" id="{530D1DB0-B28E-004C-8828-9F289B6DE382}"/>
                </a:ext>
              </a:extLst>
            </p:cNvPr>
            <p:cNvSpPr>
              <a:spLocks noChangeAspect="1"/>
            </p:cNvSpPr>
            <p:nvPr/>
          </p:nvSpPr>
          <p:spPr>
            <a:xfrm rot="8100000">
              <a:off x="2276499" y="1"/>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8" name="TextBox 25">
              <a:extLst>
                <a:ext uri="{FF2B5EF4-FFF2-40B4-BE49-F238E27FC236}">
                  <a16:creationId xmlns:a16="http://schemas.microsoft.com/office/drawing/2014/main" id="{E1CAB165-3966-9E4D-B68C-BD98D55BA52D}"/>
                </a:ext>
              </a:extLst>
            </p:cNvPr>
            <p:cNvSpPr txBox="1"/>
            <p:nvPr/>
          </p:nvSpPr>
          <p:spPr>
            <a:xfrm>
              <a:off x="2159000" y="1094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7366C6C1-69DE-7A4A-8A98-CE39205A7CBE}" type="TxLink">
                <a:rPr lang="en-US" sz="1000" b="0" i="0" u="none" strike="noStrike">
                  <a:solidFill>
                    <a:srgbClr val="000000"/>
                  </a:solidFill>
                  <a:latin typeface="Calibri"/>
                  <a:cs typeface="Calibri"/>
                </a:rPr>
                <a:pPr algn="ctr"/>
                <a:t>5.3%</a:t>
              </a:fld>
              <a:endParaRPr lang="en-GB" sz="600"/>
            </a:p>
          </p:txBody>
        </p:sp>
      </p:grpSp>
      <p:graphicFrame>
        <p:nvGraphicFramePr>
          <p:cNvPr id="37" name="Content Placeholder 36">
            <a:extLst>
              <a:ext uri="{FF2B5EF4-FFF2-40B4-BE49-F238E27FC236}">
                <a16:creationId xmlns:a16="http://schemas.microsoft.com/office/drawing/2014/main" id="{02D5E7CD-D069-CC43-868B-5A6D355E91CB}"/>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pSp>
        <p:nvGrpSpPr>
          <p:cNvPr id="62" name="Group 61">
            <a:extLst>
              <a:ext uri="{FF2B5EF4-FFF2-40B4-BE49-F238E27FC236}">
                <a16:creationId xmlns:a16="http://schemas.microsoft.com/office/drawing/2014/main" id="{CD3D2D5D-9900-1D46-9E86-446F6F236486}"/>
              </a:ext>
            </a:extLst>
          </p:cNvPr>
          <p:cNvGrpSpPr/>
          <p:nvPr/>
        </p:nvGrpSpPr>
        <p:grpSpPr>
          <a:xfrm>
            <a:off x="2290716" y="2853630"/>
            <a:ext cx="610231" cy="372484"/>
            <a:chOff x="0" y="0"/>
            <a:chExt cx="609600" cy="364752"/>
          </a:xfrm>
        </p:grpSpPr>
        <p:sp>
          <p:nvSpPr>
            <p:cNvPr id="66" name="Teardrop 65">
              <a:extLst>
                <a:ext uri="{FF2B5EF4-FFF2-40B4-BE49-F238E27FC236}">
                  <a16:creationId xmlns:a16="http://schemas.microsoft.com/office/drawing/2014/main" id="{2ACBA89F-3605-794B-8A17-83143EF02AFD}"/>
                </a:ext>
              </a:extLst>
            </p:cNvPr>
            <p:cNvSpPr>
              <a:spLocks noChangeAspect="1"/>
            </p:cNvSpPr>
            <p:nvPr/>
          </p:nvSpPr>
          <p:spPr>
            <a:xfrm rot="8100000">
              <a:off x="117499" y="0"/>
              <a:ext cx="365145" cy="364752"/>
            </a:xfrm>
            <a:prstGeom prst="teardrop">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7" name="TextBox 28">
              <a:extLst>
                <a:ext uri="{FF2B5EF4-FFF2-40B4-BE49-F238E27FC236}">
                  <a16:creationId xmlns:a16="http://schemas.microsoft.com/office/drawing/2014/main" id="{19A17737-4538-114B-8D9D-28CAC73B01CE}"/>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F9FBB657-93C6-3147-8C77-2FB24DBC28CB}" type="TxLink">
                <a:rPr lang="en-US" sz="1000" b="0" i="0" u="none" strike="noStrike">
                  <a:solidFill>
                    <a:srgbClr val="000000"/>
                  </a:solidFill>
                  <a:latin typeface="Calibri"/>
                  <a:cs typeface="Calibri"/>
                </a:rPr>
                <a:pPr algn="ctr"/>
                <a:t>11%</a:t>
              </a:fld>
              <a:endParaRPr lang="en-GB" sz="1000"/>
            </a:p>
          </p:txBody>
        </p:sp>
      </p:grpSp>
      <p:grpSp>
        <p:nvGrpSpPr>
          <p:cNvPr id="63" name="Group 62">
            <a:extLst>
              <a:ext uri="{FF2B5EF4-FFF2-40B4-BE49-F238E27FC236}">
                <a16:creationId xmlns:a16="http://schemas.microsoft.com/office/drawing/2014/main" id="{B322E3DB-E455-2D46-A37B-688BBA47352F}"/>
              </a:ext>
            </a:extLst>
          </p:cNvPr>
          <p:cNvGrpSpPr/>
          <p:nvPr/>
        </p:nvGrpSpPr>
        <p:grpSpPr>
          <a:xfrm>
            <a:off x="2697746" y="2913790"/>
            <a:ext cx="610229" cy="372484"/>
            <a:chOff x="407031" y="0"/>
            <a:chExt cx="609600" cy="364752"/>
          </a:xfrm>
        </p:grpSpPr>
        <p:sp>
          <p:nvSpPr>
            <p:cNvPr id="64" name="Teardrop 63">
              <a:extLst>
                <a:ext uri="{FF2B5EF4-FFF2-40B4-BE49-F238E27FC236}">
                  <a16:creationId xmlns:a16="http://schemas.microsoft.com/office/drawing/2014/main" id="{882E6470-C455-744F-9961-6E85ACDCC465}"/>
                </a:ext>
              </a:extLst>
            </p:cNvPr>
            <p:cNvSpPr>
              <a:spLocks noChangeAspect="1"/>
            </p:cNvSpPr>
            <p:nvPr/>
          </p:nvSpPr>
          <p:spPr>
            <a:xfrm rot="8100000">
              <a:off x="524530" y="0"/>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5" name="TextBox 31">
              <a:extLst>
                <a:ext uri="{FF2B5EF4-FFF2-40B4-BE49-F238E27FC236}">
                  <a16:creationId xmlns:a16="http://schemas.microsoft.com/office/drawing/2014/main" id="{179088A3-FEA5-074D-B8CD-FFC02200D957}"/>
                </a:ext>
              </a:extLst>
            </p:cNvPr>
            <p:cNvSpPr txBox="1"/>
            <p:nvPr/>
          </p:nvSpPr>
          <p:spPr>
            <a:xfrm>
              <a:off x="407031"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89016885-23B3-CC44-9B8C-639EBF27F2BE}" type="TxLink">
                <a:rPr lang="en-US" sz="1000" b="0" i="0" u="none" strike="noStrike">
                  <a:solidFill>
                    <a:srgbClr val="000000"/>
                  </a:solidFill>
                  <a:latin typeface="Calibri"/>
                  <a:cs typeface="Calibri"/>
                </a:rPr>
                <a:pPr algn="ctr"/>
                <a:t>15%</a:t>
              </a:fld>
              <a:endParaRPr lang="en-GB" sz="600"/>
            </a:p>
          </p:txBody>
        </p:sp>
      </p:grpSp>
      <p:grpSp>
        <p:nvGrpSpPr>
          <p:cNvPr id="68" name="Group 67">
            <a:extLst>
              <a:ext uri="{FF2B5EF4-FFF2-40B4-BE49-F238E27FC236}">
                <a16:creationId xmlns:a16="http://schemas.microsoft.com/office/drawing/2014/main" id="{B3844B4A-BCEB-0247-AB8A-071586872BD9}"/>
              </a:ext>
            </a:extLst>
          </p:cNvPr>
          <p:cNvGrpSpPr/>
          <p:nvPr/>
        </p:nvGrpSpPr>
        <p:grpSpPr>
          <a:xfrm>
            <a:off x="3183398" y="2628801"/>
            <a:ext cx="610231" cy="372484"/>
            <a:chOff x="0" y="0"/>
            <a:chExt cx="609600" cy="364752"/>
          </a:xfrm>
        </p:grpSpPr>
        <p:sp>
          <p:nvSpPr>
            <p:cNvPr id="72" name="Teardrop 71">
              <a:extLst>
                <a:ext uri="{FF2B5EF4-FFF2-40B4-BE49-F238E27FC236}">
                  <a16:creationId xmlns:a16="http://schemas.microsoft.com/office/drawing/2014/main" id="{17A328A5-D35D-6149-9495-E8821E976F93}"/>
                </a:ext>
              </a:extLst>
            </p:cNvPr>
            <p:cNvSpPr>
              <a:spLocks noChangeAspect="1"/>
            </p:cNvSpPr>
            <p:nvPr/>
          </p:nvSpPr>
          <p:spPr>
            <a:xfrm rot="8100000">
              <a:off x="117499" y="0"/>
              <a:ext cx="365145" cy="364752"/>
            </a:xfrm>
            <a:prstGeom prst="teardrop">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3" name="TextBox 40">
              <a:extLst>
                <a:ext uri="{FF2B5EF4-FFF2-40B4-BE49-F238E27FC236}">
                  <a16:creationId xmlns:a16="http://schemas.microsoft.com/office/drawing/2014/main" id="{46B8C1CE-C932-E942-AFBD-90E0A58F6EB7}"/>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84B3ADD9-06F5-8C43-B7A6-3C766BA9DC6F}" type="TxLink">
                <a:rPr lang="en-US" sz="1000" b="0" i="0" u="none" strike="noStrike">
                  <a:solidFill>
                    <a:srgbClr val="000000"/>
                  </a:solidFill>
                  <a:latin typeface="Calibri"/>
                  <a:cs typeface="Calibri"/>
                </a:rPr>
                <a:pPr algn="ctr"/>
                <a:t>16%</a:t>
              </a:fld>
              <a:endParaRPr lang="en-GB" sz="600" dirty="0"/>
            </a:p>
          </p:txBody>
        </p:sp>
      </p:grpSp>
      <p:grpSp>
        <p:nvGrpSpPr>
          <p:cNvPr id="69" name="Group 68">
            <a:extLst>
              <a:ext uri="{FF2B5EF4-FFF2-40B4-BE49-F238E27FC236}">
                <a16:creationId xmlns:a16="http://schemas.microsoft.com/office/drawing/2014/main" id="{D79DE57F-CCBF-BA44-A2A2-A45867AF155F}"/>
              </a:ext>
            </a:extLst>
          </p:cNvPr>
          <p:cNvGrpSpPr/>
          <p:nvPr/>
        </p:nvGrpSpPr>
        <p:grpSpPr>
          <a:xfrm>
            <a:off x="3589798" y="2628801"/>
            <a:ext cx="610231" cy="372484"/>
            <a:chOff x="406400" y="0"/>
            <a:chExt cx="609600" cy="364752"/>
          </a:xfrm>
        </p:grpSpPr>
        <p:sp>
          <p:nvSpPr>
            <p:cNvPr id="70" name="Teardrop 69">
              <a:extLst>
                <a:ext uri="{FF2B5EF4-FFF2-40B4-BE49-F238E27FC236}">
                  <a16:creationId xmlns:a16="http://schemas.microsoft.com/office/drawing/2014/main" id="{DC1E2B0D-2C45-8440-A5E3-1518CBB9BB35}"/>
                </a:ext>
              </a:extLst>
            </p:cNvPr>
            <p:cNvSpPr>
              <a:spLocks noChangeAspect="1"/>
            </p:cNvSpPr>
            <p:nvPr/>
          </p:nvSpPr>
          <p:spPr>
            <a:xfrm rot="8100000">
              <a:off x="523899" y="0"/>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dirty="0"/>
            </a:p>
          </p:txBody>
        </p:sp>
        <p:sp>
          <p:nvSpPr>
            <p:cNvPr id="71" name="TextBox 43">
              <a:extLst>
                <a:ext uri="{FF2B5EF4-FFF2-40B4-BE49-F238E27FC236}">
                  <a16:creationId xmlns:a16="http://schemas.microsoft.com/office/drawing/2014/main" id="{EB5CF218-F99E-1C4A-94CF-D635E6430FC4}"/>
                </a:ext>
              </a:extLst>
            </p:cNvPr>
            <p:cNvSpPr txBox="1"/>
            <p:nvPr/>
          </p:nvSpPr>
          <p:spPr>
            <a:xfrm>
              <a:off x="40640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CA97E45B-6F38-204D-ABB0-00F002EA12F0}" type="TxLink">
                <a:rPr lang="en-US" sz="1000" b="0" i="0" u="none" strike="noStrike">
                  <a:solidFill>
                    <a:srgbClr val="000000"/>
                  </a:solidFill>
                  <a:latin typeface="Calibri"/>
                  <a:cs typeface="Calibri"/>
                </a:rPr>
                <a:pPr algn="ctr"/>
                <a:t>11%</a:t>
              </a:fld>
              <a:endParaRPr lang="en-GB" sz="600"/>
            </a:p>
          </p:txBody>
        </p:sp>
      </p:grpSp>
      <p:grpSp>
        <p:nvGrpSpPr>
          <p:cNvPr id="74" name="Group 73">
            <a:extLst>
              <a:ext uri="{FF2B5EF4-FFF2-40B4-BE49-F238E27FC236}">
                <a16:creationId xmlns:a16="http://schemas.microsoft.com/office/drawing/2014/main" id="{769F479F-79CC-DB47-8E2A-E5A567B0E18A}"/>
              </a:ext>
            </a:extLst>
          </p:cNvPr>
          <p:cNvGrpSpPr/>
          <p:nvPr/>
        </p:nvGrpSpPr>
        <p:grpSpPr>
          <a:xfrm>
            <a:off x="4068640" y="2665141"/>
            <a:ext cx="613922" cy="372484"/>
            <a:chOff x="0" y="0"/>
            <a:chExt cx="609600" cy="364752"/>
          </a:xfrm>
        </p:grpSpPr>
        <p:sp>
          <p:nvSpPr>
            <p:cNvPr id="78" name="Teardrop 77">
              <a:extLst>
                <a:ext uri="{FF2B5EF4-FFF2-40B4-BE49-F238E27FC236}">
                  <a16:creationId xmlns:a16="http://schemas.microsoft.com/office/drawing/2014/main" id="{FC54BF1E-765B-974E-9000-60B7104BF916}"/>
                </a:ext>
              </a:extLst>
            </p:cNvPr>
            <p:cNvSpPr>
              <a:spLocks noChangeAspect="1"/>
            </p:cNvSpPr>
            <p:nvPr/>
          </p:nvSpPr>
          <p:spPr>
            <a:xfrm rot="8100000">
              <a:off x="117499" y="0"/>
              <a:ext cx="365145" cy="364752"/>
            </a:xfrm>
            <a:prstGeom prst="teardrop">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9" name="TextBox 46">
              <a:extLst>
                <a:ext uri="{FF2B5EF4-FFF2-40B4-BE49-F238E27FC236}">
                  <a16:creationId xmlns:a16="http://schemas.microsoft.com/office/drawing/2014/main" id="{3F10DB3E-992E-8540-8769-340B8C3EA292}"/>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9212FBE7-4F1A-4246-928B-854819019ABE}" type="TxLink">
                <a:rPr lang="en-US" sz="1000" b="0" i="0" u="none" strike="noStrike">
                  <a:solidFill>
                    <a:srgbClr val="000000"/>
                  </a:solidFill>
                  <a:latin typeface="Calibri"/>
                  <a:cs typeface="Calibri"/>
                </a:rPr>
                <a:pPr algn="ctr"/>
                <a:t>16%</a:t>
              </a:fld>
              <a:endParaRPr lang="en-GB" sz="600" dirty="0"/>
            </a:p>
          </p:txBody>
        </p:sp>
      </p:grpSp>
      <p:grpSp>
        <p:nvGrpSpPr>
          <p:cNvPr id="75" name="Group 74">
            <a:extLst>
              <a:ext uri="{FF2B5EF4-FFF2-40B4-BE49-F238E27FC236}">
                <a16:creationId xmlns:a16="http://schemas.microsoft.com/office/drawing/2014/main" id="{DC4A6441-F548-0A49-8EEA-229D12F95C98}"/>
              </a:ext>
            </a:extLst>
          </p:cNvPr>
          <p:cNvGrpSpPr/>
          <p:nvPr/>
        </p:nvGrpSpPr>
        <p:grpSpPr>
          <a:xfrm>
            <a:off x="4407171" y="2280131"/>
            <a:ext cx="609600" cy="372484"/>
            <a:chOff x="410723" y="0"/>
            <a:chExt cx="609600" cy="364752"/>
          </a:xfrm>
        </p:grpSpPr>
        <p:sp>
          <p:nvSpPr>
            <p:cNvPr id="76" name="Teardrop 75">
              <a:extLst>
                <a:ext uri="{FF2B5EF4-FFF2-40B4-BE49-F238E27FC236}">
                  <a16:creationId xmlns:a16="http://schemas.microsoft.com/office/drawing/2014/main" id="{317AA6EC-2741-9045-97A5-C63131F8487F}"/>
                </a:ext>
              </a:extLst>
            </p:cNvPr>
            <p:cNvSpPr>
              <a:spLocks noChangeAspect="1"/>
            </p:cNvSpPr>
            <p:nvPr/>
          </p:nvSpPr>
          <p:spPr>
            <a:xfrm rot="8100000">
              <a:off x="528222" y="0"/>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7" name="TextBox 49">
              <a:extLst>
                <a:ext uri="{FF2B5EF4-FFF2-40B4-BE49-F238E27FC236}">
                  <a16:creationId xmlns:a16="http://schemas.microsoft.com/office/drawing/2014/main" id="{1C6407F8-D8BD-B045-BF31-AF4126E6BC91}"/>
                </a:ext>
              </a:extLst>
            </p:cNvPr>
            <p:cNvSpPr txBox="1"/>
            <p:nvPr/>
          </p:nvSpPr>
          <p:spPr>
            <a:xfrm>
              <a:off x="410723"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B557C387-B0FB-1C48-8483-2B4CFD048C94}" type="TxLink">
                <a:rPr lang="en-US" sz="1000" b="0" i="0" u="none" strike="noStrike">
                  <a:solidFill>
                    <a:srgbClr val="000000"/>
                  </a:solidFill>
                  <a:latin typeface="Calibri"/>
                  <a:cs typeface="Calibri"/>
                </a:rPr>
                <a:pPr algn="ctr"/>
                <a:t>-2%</a:t>
              </a:fld>
              <a:endParaRPr lang="en-GB" sz="600"/>
            </a:p>
          </p:txBody>
        </p:sp>
      </p:grpSp>
      <p:grpSp>
        <p:nvGrpSpPr>
          <p:cNvPr id="80" name="Group 79">
            <a:extLst>
              <a:ext uri="{FF2B5EF4-FFF2-40B4-BE49-F238E27FC236}">
                <a16:creationId xmlns:a16="http://schemas.microsoft.com/office/drawing/2014/main" id="{D1007ED8-65E0-A342-8244-889D3E1AD2DC}"/>
              </a:ext>
            </a:extLst>
          </p:cNvPr>
          <p:cNvGrpSpPr/>
          <p:nvPr/>
        </p:nvGrpSpPr>
        <p:grpSpPr>
          <a:xfrm>
            <a:off x="4946807" y="2703484"/>
            <a:ext cx="609600" cy="372484"/>
            <a:chOff x="0" y="0"/>
            <a:chExt cx="609600" cy="364752"/>
          </a:xfrm>
        </p:grpSpPr>
        <p:sp>
          <p:nvSpPr>
            <p:cNvPr id="84" name="Teardrop 83">
              <a:extLst>
                <a:ext uri="{FF2B5EF4-FFF2-40B4-BE49-F238E27FC236}">
                  <a16:creationId xmlns:a16="http://schemas.microsoft.com/office/drawing/2014/main" id="{B243E01F-2B9F-8749-BF63-DEC49DB278CF}"/>
                </a:ext>
              </a:extLst>
            </p:cNvPr>
            <p:cNvSpPr>
              <a:spLocks noChangeAspect="1"/>
            </p:cNvSpPr>
            <p:nvPr/>
          </p:nvSpPr>
          <p:spPr>
            <a:xfrm rot="8100000">
              <a:off x="117499" y="0"/>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85" name="TextBox 52">
              <a:extLst>
                <a:ext uri="{FF2B5EF4-FFF2-40B4-BE49-F238E27FC236}">
                  <a16:creationId xmlns:a16="http://schemas.microsoft.com/office/drawing/2014/main" id="{094B4BF9-97F6-4F49-B545-07A9FD52680F}"/>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EDA2B033-23C7-9349-888F-0F4A83F5F95F}" type="TxLink">
                <a:rPr lang="en-US" sz="1000" b="0" i="0" u="none" strike="noStrike">
                  <a:solidFill>
                    <a:srgbClr val="000000"/>
                  </a:solidFill>
                  <a:latin typeface="Calibri"/>
                  <a:cs typeface="Calibri"/>
                </a:rPr>
                <a:pPr algn="ctr"/>
                <a:t>7%</a:t>
              </a:fld>
              <a:endParaRPr lang="en-GB" sz="600"/>
            </a:p>
          </p:txBody>
        </p:sp>
      </p:grpSp>
      <p:grpSp>
        <p:nvGrpSpPr>
          <p:cNvPr id="81" name="Group 80">
            <a:extLst>
              <a:ext uri="{FF2B5EF4-FFF2-40B4-BE49-F238E27FC236}">
                <a16:creationId xmlns:a16="http://schemas.microsoft.com/office/drawing/2014/main" id="{FA627CDB-5645-D442-864B-50256CC722B8}"/>
              </a:ext>
            </a:extLst>
          </p:cNvPr>
          <p:cNvGrpSpPr/>
          <p:nvPr/>
        </p:nvGrpSpPr>
        <p:grpSpPr>
          <a:xfrm>
            <a:off x="5313777" y="2113989"/>
            <a:ext cx="612663" cy="372484"/>
            <a:chOff x="406400" y="0"/>
            <a:chExt cx="609600" cy="364752"/>
          </a:xfrm>
        </p:grpSpPr>
        <p:sp>
          <p:nvSpPr>
            <p:cNvPr id="82" name="Teardrop 81">
              <a:extLst>
                <a:ext uri="{FF2B5EF4-FFF2-40B4-BE49-F238E27FC236}">
                  <a16:creationId xmlns:a16="http://schemas.microsoft.com/office/drawing/2014/main" id="{B3371751-B7D8-534C-830C-B2281CCC264E}"/>
                </a:ext>
              </a:extLst>
            </p:cNvPr>
            <p:cNvSpPr>
              <a:spLocks noChangeAspect="1"/>
            </p:cNvSpPr>
            <p:nvPr/>
          </p:nvSpPr>
          <p:spPr>
            <a:xfrm rot="8100000">
              <a:off x="523899" y="0"/>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83" name="TextBox 55">
              <a:extLst>
                <a:ext uri="{FF2B5EF4-FFF2-40B4-BE49-F238E27FC236}">
                  <a16:creationId xmlns:a16="http://schemas.microsoft.com/office/drawing/2014/main" id="{F8CC5808-0461-0944-B89A-4F7D520BC3B0}"/>
                </a:ext>
              </a:extLst>
            </p:cNvPr>
            <p:cNvSpPr txBox="1"/>
            <p:nvPr/>
          </p:nvSpPr>
          <p:spPr>
            <a:xfrm>
              <a:off x="40640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1FF508B6-5DB2-ED4E-B0DD-BB60F0582066}" type="TxLink">
                <a:rPr lang="en-US" sz="1000" b="0" i="0" u="none" strike="noStrike">
                  <a:solidFill>
                    <a:srgbClr val="000000"/>
                  </a:solidFill>
                  <a:latin typeface="Calibri"/>
                  <a:cs typeface="Calibri"/>
                </a:rPr>
                <a:pPr algn="ctr"/>
                <a:t>-2%</a:t>
              </a:fld>
              <a:endParaRPr lang="en-GB" sz="600"/>
            </a:p>
          </p:txBody>
        </p:sp>
      </p:grpSp>
      <p:graphicFrame>
        <p:nvGraphicFramePr>
          <p:cNvPr id="43" name="Content Placeholder 42">
            <a:extLst>
              <a:ext uri="{FF2B5EF4-FFF2-40B4-BE49-F238E27FC236}">
                <a16:creationId xmlns:a16="http://schemas.microsoft.com/office/drawing/2014/main" id="{7A3708A8-3EFA-0245-ABF7-66F484BA659E}"/>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80396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6716-025A-4946-A064-6CDC2AD15BED}"/>
              </a:ext>
            </a:extLst>
          </p:cNvPr>
          <p:cNvSpPr>
            <a:spLocks noGrp="1"/>
          </p:cNvSpPr>
          <p:nvPr>
            <p:ph type="title"/>
          </p:nvPr>
        </p:nvSpPr>
        <p:spPr/>
        <p:txBody>
          <a:bodyPr>
            <a:normAutofit/>
          </a:bodyPr>
          <a:lstStyle/>
          <a:p>
            <a:r>
              <a:rPr lang="en-US" sz="2800" b="1" dirty="0">
                <a:solidFill>
                  <a:prstClr val="black"/>
                </a:solidFill>
              </a:rPr>
              <a:t>Search interest overtime by province</a:t>
            </a:r>
            <a:br>
              <a:rPr lang="en-US" sz="2800" dirty="0">
                <a:solidFill>
                  <a:prstClr val="black"/>
                </a:solidFill>
              </a:rPr>
            </a:br>
            <a:r>
              <a:rPr lang="en-US" sz="2000" dirty="0">
                <a:solidFill>
                  <a:prstClr val="black"/>
                </a:solidFill>
              </a:rPr>
              <a:t>(Interest levels have been index to 2017 levels)</a:t>
            </a:r>
            <a:endParaRPr lang="en-US" dirty="0"/>
          </a:p>
        </p:txBody>
      </p:sp>
      <p:graphicFrame>
        <p:nvGraphicFramePr>
          <p:cNvPr id="8" name="Chart 7">
            <a:extLst>
              <a:ext uri="{FF2B5EF4-FFF2-40B4-BE49-F238E27FC236}">
                <a16:creationId xmlns:a16="http://schemas.microsoft.com/office/drawing/2014/main" id="{22FC2532-09F4-3344-8223-BBE0BAE3D990}"/>
              </a:ext>
            </a:extLst>
          </p:cNvPr>
          <p:cNvGraphicFramePr>
            <a:graphicFrameLocks/>
          </p:cNvGraphicFramePr>
          <p:nvPr/>
        </p:nvGraphicFramePr>
        <p:xfrm>
          <a:off x="1316866" y="1927269"/>
          <a:ext cx="8985896" cy="18418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0A02AD4-A0CE-4640-85F2-6EFC9D03DFB2}"/>
              </a:ext>
            </a:extLst>
          </p:cNvPr>
          <p:cNvGraphicFramePr>
            <a:graphicFrameLocks/>
          </p:cNvGraphicFramePr>
          <p:nvPr/>
        </p:nvGraphicFramePr>
        <p:xfrm>
          <a:off x="1316866" y="4282652"/>
          <a:ext cx="8985896" cy="2118803"/>
        </p:xfrm>
        <a:graphic>
          <a:graphicData uri="http://schemas.openxmlformats.org/drawingml/2006/chart">
            <c:chart xmlns:c="http://schemas.openxmlformats.org/drawingml/2006/chart" xmlns:r="http://schemas.openxmlformats.org/officeDocument/2006/relationships" r:id="rId4"/>
          </a:graphicData>
        </a:graphic>
      </p:graphicFrame>
      <p:cxnSp>
        <p:nvCxnSpPr>
          <p:cNvPr id="11" name="Straight Connector 10">
            <a:extLst>
              <a:ext uri="{FF2B5EF4-FFF2-40B4-BE49-F238E27FC236}">
                <a16:creationId xmlns:a16="http://schemas.microsoft.com/office/drawing/2014/main" id="{F0371B2C-3F4F-C94B-842A-0D7DD595F9E1}"/>
              </a:ext>
            </a:extLst>
          </p:cNvPr>
          <p:cNvCxnSpPr/>
          <p:nvPr/>
        </p:nvCxnSpPr>
        <p:spPr>
          <a:xfrm>
            <a:off x="3512634" y="3429000"/>
            <a:ext cx="0" cy="21577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2D8D74F-5AF3-CB49-B3DB-AEEC70526EDF}"/>
              </a:ext>
            </a:extLst>
          </p:cNvPr>
          <p:cNvCxnSpPr>
            <a:cxnSpLocks/>
          </p:cNvCxnSpPr>
          <p:nvPr/>
        </p:nvCxnSpPr>
        <p:spPr>
          <a:xfrm>
            <a:off x="5583043" y="3429000"/>
            <a:ext cx="0" cy="18566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535FBF5-CE22-7641-BAB4-5F273A057739}"/>
              </a:ext>
            </a:extLst>
          </p:cNvPr>
          <p:cNvCxnSpPr>
            <a:cxnSpLocks/>
          </p:cNvCxnSpPr>
          <p:nvPr/>
        </p:nvCxnSpPr>
        <p:spPr>
          <a:xfrm>
            <a:off x="7653453" y="3503342"/>
            <a:ext cx="0" cy="161506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F246C2-E086-674D-B609-ED67AB5FB370}"/>
              </a:ext>
            </a:extLst>
          </p:cNvPr>
          <p:cNvCxnSpPr>
            <a:cxnSpLocks/>
          </p:cNvCxnSpPr>
          <p:nvPr/>
        </p:nvCxnSpPr>
        <p:spPr>
          <a:xfrm>
            <a:off x="9757316" y="3475118"/>
            <a:ext cx="0" cy="18997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97EAA5BC-15C3-1145-9E74-429D42B7C0B5}"/>
              </a:ext>
            </a:extLst>
          </p:cNvPr>
          <p:cNvGrpSpPr/>
          <p:nvPr/>
        </p:nvGrpSpPr>
        <p:grpSpPr>
          <a:xfrm>
            <a:off x="3207951" y="4095284"/>
            <a:ext cx="602166" cy="450000"/>
            <a:chOff x="3207951" y="4095284"/>
            <a:chExt cx="602166" cy="450000"/>
          </a:xfrm>
        </p:grpSpPr>
        <p:sp>
          <p:nvSpPr>
            <p:cNvPr id="19" name="Oval 18">
              <a:extLst>
                <a:ext uri="{FF2B5EF4-FFF2-40B4-BE49-F238E27FC236}">
                  <a16:creationId xmlns:a16="http://schemas.microsoft.com/office/drawing/2014/main" id="{6B0A8176-86AD-EB4F-B91A-32EC2D609411}"/>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0ACEB71-F6B2-5644-8593-5E1110D2511F}"/>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2.7x</a:t>
              </a:r>
            </a:p>
          </p:txBody>
        </p:sp>
      </p:grpSp>
      <p:grpSp>
        <p:nvGrpSpPr>
          <p:cNvPr id="22" name="Group 21">
            <a:extLst>
              <a:ext uri="{FF2B5EF4-FFF2-40B4-BE49-F238E27FC236}">
                <a16:creationId xmlns:a16="http://schemas.microsoft.com/office/drawing/2014/main" id="{11DF6560-A1C1-9C46-9684-EE48EFE0E078}"/>
              </a:ext>
            </a:extLst>
          </p:cNvPr>
          <p:cNvGrpSpPr/>
          <p:nvPr/>
        </p:nvGrpSpPr>
        <p:grpSpPr>
          <a:xfrm>
            <a:off x="5278360" y="4112242"/>
            <a:ext cx="602166" cy="450000"/>
            <a:chOff x="3207951" y="4095284"/>
            <a:chExt cx="602166" cy="450000"/>
          </a:xfrm>
        </p:grpSpPr>
        <p:sp>
          <p:nvSpPr>
            <p:cNvPr id="23" name="Oval 22">
              <a:extLst>
                <a:ext uri="{FF2B5EF4-FFF2-40B4-BE49-F238E27FC236}">
                  <a16:creationId xmlns:a16="http://schemas.microsoft.com/office/drawing/2014/main" id="{88A18427-1526-C147-9334-45F058E343B7}"/>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886793-C198-A04B-9D71-DD6E0D92B11D}"/>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1.3x</a:t>
              </a:r>
            </a:p>
          </p:txBody>
        </p:sp>
      </p:grpSp>
      <p:grpSp>
        <p:nvGrpSpPr>
          <p:cNvPr id="25" name="Group 24">
            <a:extLst>
              <a:ext uri="{FF2B5EF4-FFF2-40B4-BE49-F238E27FC236}">
                <a16:creationId xmlns:a16="http://schemas.microsoft.com/office/drawing/2014/main" id="{57F486E3-36EF-034B-957B-926B58B0B0DB}"/>
              </a:ext>
            </a:extLst>
          </p:cNvPr>
          <p:cNvGrpSpPr/>
          <p:nvPr/>
        </p:nvGrpSpPr>
        <p:grpSpPr>
          <a:xfrm>
            <a:off x="7348769" y="4095284"/>
            <a:ext cx="602166" cy="450000"/>
            <a:chOff x="3207951" y="4095284"/>
            <a:chExt cx="602166" cy="450000"/>
          </a:xfrm>
        </p:grpSpPr>
        <p:sp>
          <p:nvSpPr>
            <p:cNvPr id="26" name="Oval 25">
              <a:extLst>
                <a:ext uri="{FF2B5EF4-FFF2-40B4-BE49-F238E27FC236}">
                  <a16:creationId xmlns:a16="http://schemas.microsoft.com/office/drawing/2014/main" id="{AA899E67-2A6F-034D-AAF3-782F80712DE2}"/>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A7B9DB3-993D-804F-A27A-B34DE5051C2B}"/>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1.3x</a:t>
              </a:r>
            </a:p>
          </p:txBody>
        </p:sp>
      </p:grpSp>
      <p:grpSp>
        <p:nvGrpSpPr>
          <p:cNvPr id="28" name="Group 27">
            <a:extLst>
              <a:ext uri="{FF2B5EF4-FFF2-40B4-BE49-F238E27FC236}">
                <a16:creationId xmlns:a16="http://schemas.microsoft.com/office/drawing/2014/main" id="{14EB931A-7958-4F46-AA2D-E5A843473577}"/>
              </a:ext>
            </a:extLst>
          </p:cNvPr>
          <p:cNvGrpSpPr/>
          <p:nvPr/>
        </p:nvGrpSpPr>
        <p:grpSpPr>
          <a:xfrm>
            <a:off x="9480008" y="4095283"/>
            <a:ext cx="602166" cy="450000"/>
            <a:chOff x="3207951" y="4095284"/>
            <a:chExt cx="602166" cy="450000"/>
          </a:xfrm>
        </p:grpSpPr>
        <p:sp>
          <p:nvSpPr>
            <p:cNvPr id="29" name="Oval 28">
              <a:extLst>
                <a:ext uri="{FF2B5EF4-FFF2-40B4-BE49-F238E27FC236}">
                  <a16:creationId xmlns:a16="http://schemas.microsoft.com/office/drawing/2014/main" id="{109E6A3B-480E-8B43-8D62-4FAE55B4B090}"/>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54044B7-BE25-D046-A3AE-61548D927933}"/>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1.8x</a:t>
              </a:r>
            </a:p>
          </p:txBody>
        </p:sp>
      </p:grpSp>
      <p:sp>
        <p:nvSpPr>
          <p:cNvPr id="31" name="Rectangle 30">
            <a:extLst>
              <a:ext uri="{FF2B5EF4-FFF2-40B4-BE49-F238E27FC236}">
                <a16:creationId xmlns:a16="http://schemas.microsoft.com/office/drawing/2014/main" id="{A9086C90-6F2C-4742-A7C1-EBB7003DFEA3}"/>
              </a:ext>
            </a:extLst>
          </p:cNvPr>
          <p:cNvSpPr/>
          <p:nvPr/>
        </p:nvSpPr>
        <p:spPr>
          <a:xfrm>
            <a:off x="10302762" y="254643"/>
            <a:ext cx="1630737" cy="72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Improve ordering</a:t>
            </a:r>
          </a:p>
        </p:txBody>
      </p:sp>
    </p:spTree>
    <p:extLst>
      <p:ext uri="{BB962C8B-B14F-4D97-AF65-F5344CB8AC3E}">
        <p14:creationId xmlns:p14="http://schemas.microsoft.com/office/powerpoint/2010/main" val="1794987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ontent Placeholder 30">
            <a:extLst>
              <a:ext uri="{FF2B5EF4-FFF2-40B4-BE49-F238E27FC236}">
                <a16:creationId xmlns:a16="http://schemas.microsoft.com/office/drawing/2014/main" id="{C3F7B712-7F58-B749-B019-500448BE7F72}"/>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D2C41619-D992-F642-BBEC-C5D5B67B8F9A}"/>
              </a:ext>
            </a:extLst>
          </p:cNvPr>
          <p:cNvSpPr>
            <a:spLocks noGrp="1"/>
          </p:cNvSpPr>
          <p:nvPr>
            <p:ph type="title"/>
          </p:nvPr>
        </p:nvSpPr>
        <p:spPr/>
        <p:txBody>
          <a:bodyPr>
            <a:normAutofit/>
          </a:bodyPr>
          <a:lstStyle/>
          <a:p>
            <a:r>
              <a:rPr lang="en-US" sz="2800" b="1" dirty="0">
                <a:solidFill>
                  <a:prstClr val="black"/>
                </a:solidFill>
              </a:rPr>
              <a:t>Monthly mattress brand search interest</a:t>
            </a:r>
            <a:br>
              <a:rPr lang="en-US" sz="2800" dirty="0">
                <a:solidFill>
                  <a:prstClr val="black"/>
                </a:solidFill>
              </a:rPr>
            </a:br>
            <a:r>
              <a:rPr lang="en-US" sz="2000" dirty="0">
                <a:solidFill>
                  <a:prstClr val="black"/>
                </a:solidFill>
              </a:rPr>
              <a:t>(Interest levels have been indexed to the month with the highest interest, November 2020)</a:t>
            </a:r>
            <a:endParaRPr lang="en-US" dirty="0"/>
          </a:p>
        </p:txBody>
      </p:sp>
      <p:sp>
        <p:nvSpPr>
          <p:cNvPr id="12" name="Oval 11">
            <a:extLst>
              <a:ext uri="{FF2B5EF4-FFF2-40B4-BE49-F238E27FC236}">
                <a16:creationId xmlns:a16="http://schemas.microsoft.com/office/drawing/2014/main" id="{800EC800-3F42-8F42-A15C-60BA79EF5315}"/>
              </a:ext>
            </a:extLst>
          </p:cNvPr>
          <p:cNvSpPr/>
          <p:nvPr/>
        </p:nvSpPr>
        <p:spPr>
          <a:xfrm>
            <a:off x="2852057" y="3622437"/>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91EA36-6561-C24E-9E1A-E6A72CC664D9}"/>
              </a:ext>
            </a:extLst>
          </p:cNvPr>
          <p:cNvSpPr/>
          <p:nvPr/>
        </p:nvSpPr>
        <p:spPr>
          <a:xfrm>
            <a:off x="6901542" y="2989200"/>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E0D159-70F1-6F4A-8DAC-E505C0057EF8}"/>
              </a:ext>
            </a:extLst>
          </p:cNvPr>
          <p:cNvSpPr/>
          <p:nvPr/>
        </p:nvSpPr>
        <p:spPr>
          <a:xfrm>
            <a:off x="8893629" y="2697429"/>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312B10F-B570-CE48-AE0D-85F92B3CF842}"/>
              </a:ext>
            </a:extLst>
          </p:cNvPr>
          <p:cNvSpPr/>
          <p:nvPr/>
        </p:nvSpPr>
        <p:spPr>
          <a:xfrm>
            <a:off x="10885715" y="3161143"/>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7F6BFC39-2A35-F84C-907B-B43A2DB6B254}"/>
              </a:ext>
            </a:extLst>
          </p:cNvPr>
          <p:cNvGrpSpPr/>
          <p:nvPr/>
        </p:nvGrpSpPr>
        <p:grpSpPr>
          <a:xfrm>
            <a:off x="1271752" y="2367249"/>
            <a:ext cx="1850305" cy="390360"/>
            <a:chOff x="1271752" y="2367249"/>
            <a:chExt cx="1850305" cy="390360"/>
          </a:xfrm>
        </p:grpSpPr>
        <p:sp>
          <p:nvSpPr>
            <p:cNvPr id="32" name="Oval 31">
              <a:extLst>
                <a:ext uri="{FF2B5EF4-FFF2-40B4-BE49-F238E27FC236}">
                  <a16:creationId xmlns:a16="http://schemas.microsoft.com/office/drawing/2014/main" id="{86D9183E-2502-934F-B21D-387F1FF04B87}"/>
                </a:ext>
              </a:extLst>
            </p:cNvPr>
            <p:cNvSpPr/>
            <p:nvPr/>
          </p:nvSpPr>
          <p:spPr>
            <a:xfrm>
              <a:off x="1406884" y="2427429"/>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A42D1EE-6127-B449-91BF-F3B2A02B5E32}"/>
                </a:ext>
              </a:extLst>
            </p:cNvPr>
            <p:cNvSpPr/>
            <p:nvPr/>
          </p:nvSpPr>
          <p:spPr>
            <a:xfrm>
              <a:off x="1271752" y="2367249"/>
              <a:ext cx="1850305" cy="39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November</a:t>
              </a:r>
            </a:p>
          </p:txBody>
        </p:sp>
      </p:grpSp>
    </p:spTree>
    <p:extLst>
      <p:ext uri="{BB962C8B-B14F-4D97-AF65-F5344CB8AC3E}">
        <p14:creationId xmlns:p14="http://schemas.microsoft.com/office/powerpoint/2010/main" val="3972859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8A88931-18E6-E04F-AFA6-E53342B790B1}"/>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B49B0638-B502-3342-831E-C720A304A5C0}"/>
              </a:ext>
            </a:extLst>
          </p:cNvPr>
          <p:cNvSpPr>
            <a:spLocks noGrp="1"/>
          </p:cNvSpPr>
          <p:nvPr>
            <p:ph type="title"/>
          </p:nvPr>
        </p:nvSpPr>
        <p:spPr/>
        <p:txBody>
          <a:bodyPr>
            <a:normAutofit/>
          </a:bodyPr>
          <a:lstStyle/>
          <a:p>
            <a:r>
              <a:rPr lang="en-US" sz="2800" b="1" dirty="0">
                <a:solidFill>
                  <a:prstClr val="black"/>
                </a:solidFill>
              </a:rPr>
              <a:t>Mattress brand interest by month</a:t>
            </a:r>
            <a:br>
              <a:rPr lang="en-US" sz="2800" b="1" dirty="0">
                <a:solidFill>
                  <a:prstClr val="black"/>
                </a:solidFill>
              </a:rPr>
            </a:br>
            <a:r>
              <a:rPr lang="en-US" sz="2000" dirty="0">
                <a:solidFill>
                  <a:prstClr val="black"/>
                </a:solidFill>
              </a:rPr>
              <a:t>(Interest levels have been indexed to the month with the highest interest, November)</a:t>
            </a:r>
            <a:endParaRPr lang="en-US" dirty="0"/>
          </a:p>
        </p:txBody>
      </p:sp>
      <p:sp>
        <p:nvSpPr>
          <p:cNvPr id="5" name="Rectangle 4">
            <a:extLst>
              <a:ext uri="{FF2B5EF4-FFF2-40B4-BE49-F238E27FC236}">
                <a16:creationId xmlns:a16="http://schemas.microsoft.com/office/drawing/2014/main" id="{5C28EAF3-E97F-EE4E-B96A-5752AAC95F2E}"/>
              </a:ext>
            </a:extLst>
          </p:cNvPr>
          <p:cNvSpPr/>
          <p:nvPr/>
        </p:nvSpPr>
        <p:spPr>
          <a:xfrm>
            <a:off x="4595149" y="2164466"/>
            <a:ext cx="4143737" cy="3703899"/>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BAB82AE-BB6A-734D-9A05-A4C553F31E81}"/>
              </a:ext>
            </a:extLst>
          </p:cNvPr>
          <p:cNvSpPr/>
          <p:nvPr/>
        </p:nvSpPr>
        <p:spPr>
          <a:xfrm>
            <a:off x="4595149" y="1855869"/>
            <a:ext cx="4143736" cy="308598"/>
          </a:xfrm>
          <a:prstGeom prst="rect">
            <a:avLst/>
          </a:prstGeom>
          <a:solidFill>
            <a:schemeClr val="tx1">
              <a:lumMod val="50000"/>
              <a:lumOff val="50000"/>
            </a:schemeClr>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Peak interest occurs in colder months</a:t>
            </a:r>
          </a:p>
        </p:txBody>
      </p:sp>
      <p:sp>
        <p:nvSpPr>
          <p:cNvPr id="8" name="Rectangle 7">
            <a:extLst>
              <a:ext uri="{FF2B5EF4-FFF2-40B4-BE49-F238E27FC236}">
                <a16:creationId xmlns:a16="http://schemas.microsoft.com/office/drawing/2014/main" id="{A53F861B-706B-4044-9E18-6DC1B56DC8C8}"/>
              </a:ext>
            </a:extLst>
          </p:cNvPr>
          <p:cNvSpPr/>
          <p:nvPr/>
        </p:nvSpPr>
        <p:spPr>
          <a:xfrm>
            <a:off x="9232737" y="1855869"/>
            <a:ext cx="1352309" cy="308598"/>
          </a:xfrm>
          <a:prstGeom prst="rect">
            <a:avLst/>
          </a:prstGeom>
          <a:solidFill>
            <a:schemeClr val="tx1">
              <a:lumMod val="50000"/>
              <a:lumOff val="50000"/>
            </a:schemeClr>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Black Friday</a:t>
            </a:r>
          </a:p>
        </p:txBody>
      </p:sp>
    </p:spTree>
    <p:extLst>
      <p:ext uri="{BB962C8B-B14F-4D97-AF65-F5344CB8AC3E}">
        <p14:creationId xmlns:p14="http://schemas.microsoft.com/office/powerpoint/2010/main" val="3052440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0638-B502-3342-831E-C720A304A5C0}"/>
              </a:ext>
            </a:extLst>
          </p:cNvPr>
          <p:cNvSpPr>
            <a:spLocks noGrp="1"/>
          </p:cNvSpPr>
          <p:nvPr>
            <p:ph type="title"/>
          </p:nvPr>
        </p:nvSpPr>
        <p:spPr/>
        <p:txBody>
          <a:bodyPr>
            <a:normAutofit/>
          </a:bodyPr>
          <a:lstStyle/>
          <a:p>
            <a:r>
              <a:rPr lang="en-US" sz="2800" b="1" dirty="0">
                <a:solidFill>
                  <a:prstClr val="black"/>
                </a:solidFill>
              </a:rPr>
              <a:t>Mattress brand interest by month</a:t>
            </a:r>
            <a:br>
              <a:rPr lang="en-US" sz="2800" b="1" dirty="0">
                <a:solidFill>
                  <a:prstClr val="black"/>
                </a:solidFill>
              </a:rPr>
            </a:br>
            <a:r>
              <a:rPr lang="en-US" sz="2000" dirty="0">
                <a:solidFill>
                  <a:prstClr val="black"/>
                </a:solidFill>
              </a:rPr>
              <a:t>(Interest levels are relative to the average month)</a:t>
            </a:r>
            <a:endParaRPr lang="en-US" dirty="0"/>
          </a:p>
        </p:txBody>
      </p:sp>
      <p:graphicFrame>
        <p:nvGraphicFramePr>
          <p:cNvPr id="6" name="Content Placeholder 5">
            <a:extLst>
              <a:ext uri="{FF2B5EF4-FFF2-40B4-BE49-F238E27FC236}">
                <a16:creationId xmlns:a16="http://schemas.microsoft.com/office/drawing/2014/main" id="{C9923E2B-E0D0-3A43-AD2C-0B002334701D}"/>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FB9BF02C-93F5-E04E-806D-109AF1B2157C}"/>
              </a:ext>
            </a:extLst>
          </p:cNvPr>
          <p:cNvSpPr/>
          <p:nvPr/>
        </p:nvSpPr>
        <p:spPr>
          <a:xfrm>
            <a:off x="4595149" y="2164466"/>
            <a:ext cx="4143737" cy="3703899"/>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AF07DDB-FD0C-6A4D-A60E-9725E3635AA8}"/>
              </a:ext>
            </a:extLst>
          </p:cNvPr>
          <p:cNvSpPr/>
          <p:nvPr/>
        </p:nvSpPr>
        <p:spPr>
          <a:xfrm>
            <a:off x="4595149" y="1855869"/>
            <a:ext cx="4143736" cy="308598"/>
          </a:xfrm>
          <a:prstGeom prst="rect">
            <a:avLst/>
          </a:prstGeom>
          <a:solidFill>
            <a:schemeClr val="tx1">
              <a:lumMod val="50000"/>
              <a:lumOff val="50000"/>
            </a:schemeClr>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Peak interest occurs in colder months</a:t>
            </a:r>
          </a:p>
        </p:txBody>
      </p:sp>
      <p:sp>
        <p:nvSpPr>
          <p:cNvPr id="9" name="Rectangle 8">
            <a:extLst>
              <a:ext uri="{FF2B5EF4-FFF2-40B4-BE49-F238E27FC236}">
                <a16:creationId xmlns:a16="http://schemas.microsoft.com/office/drawing/2014/main" id="{11C2CC50-63E2-6449-8BA8-56FD7F982D26}"/>
              </a:ext>
            </a:extLst>
          </p:cNvPr>
          <p:cNvSpPr/>
          <p:nvPr/>
        </p:nvSpPr>
        <p:spPr>
          <a:xfrm>
            <a:off x="9232737" y="1855869"/>
            <a:ext cx="1352309" cy="308598"/>
          </a:xfrm>
          <a:prstGeom prst="rect">
            <a:avLst/>
          </a:prstGeom>
          <a:solidFill>
            <a:schemeClr val="tx1">
              <a:lumMod val="50000"/>
              <a:lumOff val="50000"/>
            </a:schemeClr>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Black Friday</a:t>
            </a:r>
          </a:p>
        </p:txBody>
      </p:sp>
    </p:spTree>
    <p:extLst>
      <p:ext uri="{BB962C8B-B14F-4D97-AF65-F5344CB8AC3E}">
        <p14:creationId xmlns:p14="http://schemas.microsoft.com/office/powerpoint/2010/main" val="692327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8835-EBCB-4447-A9FD-249B55158784}"/>
              </a:ext>
            </a:extLst>
          </p:cNvPr>
          <p:cNvSpPr>
            <a:spLocks noGrp="1"/>
          </p:cNvSpPr>
          <p:nvPr>
            <p:ph type="title"/>
          </p:nvPr>
        </p:nvSpPr>
        <p:spPr/>
        <p:txBody>
          <a:bodyPr>
            <a:normAutofit/>
          </a:bodyPr>
          <a:lstStyle/>
          <a:p>
            <a:r>
              <a:rPr lang="en-US" sz="2800" b="1" dirty="0">
                <a:solidFill>
                  <a:prstClr val="black"/>
                </a:solidFill>
              </a:rPr>
              <a:t>Interest in the 5 most popular brands overtime</a:t>
            </a:r>
            <a:br>
              <a:rPr lang="en-US" sz="2800" b="1" dirty="0">
                <a:solidFill>
                  <a:prstClr val="black"/>
                </a:solidFill>
              </a:rPr>
            </a:br>
            <a:r>
              <a:rPr lang="en-US" sz="2000" dirty="0">
                <a:solidFill>
                  <a:prstClr val="black"/>
                </a:solidFill>
              </a:rPr>
              <a:t>(Search interest levels as expressed as a proportion of Sealy’s interest in 2021)</a:t>
            </a:r>
            <a:endParaRPr lang="en-US" dirty="0"/>
          </a:p>
        </p:txBody>
      </p:sp>
      <p:graphicFrame>
        <p:nvGraphicFramePr>
          <p:cNvPr id="4" name="Content Placeholder 3">
            <a:extLst>
              <a:ext uri="{FF2B5EF4-FFF2-40B4-BE49-F238E27FC236}">
                <a16:creationId xmlns:a16="http://schemas.microsoft.com/office/drawing/2014/main" id="{2303BBB6-1916-4C49-A459-3F62F4B2555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Group 8">
            <a:extLst>
              <a:ext uri="{FF2B5EF4-FFF2-40B4-BE49-F238E27FC236}">
                <a16:creationId xmlns:a16="http://schemas.microsoft.com/office/drawing/2014/main" id="{FE93A859-0466-024F-8C19-D3039BAE4C9C}"/>
              </a:ext>
            </a:extLst>
          </p:cNvPr>
          <p:cNvGrpSpPr/>
          <p:nvPr/>
        </p:nvGrpSpPr>
        <p:grpSpPr>
          <a:xfrm>
            <a:off x="10473676" y="2354944"/>
            <a:ext cx="576839" cy="450000"/>
            <a:chOff x="10473676" y="2354944"/>
            <a:chExt cx="576839" cy="450000"/>
          </a:xfrm>
        </p:grpSpPr>
        <p:sp>
          <p:nvSpPr>
            <p:cNvPr id="5" name="Oval 4">
              <a:extLst>
                <a:ext uri="{FF2B5EF4-FFF2-40B4-BE49-F238E27FC236}">
                  <a16:creationId xmlns:a16="http://schemas.microsoft.com/office/drawing/2014/main" id="{95FE473B-060C-EE40-8674-5B62F006BD05}"/>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9370545-8B90-5D4B-A0DF-6E85E202A573}"/>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+67%</a:t>
              </a:r>
            </a:p>
          </p:txBody>
        </p:sp>
      </p:grpSp>
      <p:grpSp>
        <p:nvGrpSpPr>
          <p:cNvPr id="10" name="Group 9">
            <a:extLst>
              <a:ext uri="{FF2B5EF4-FFF2-40B4-BE49-F238E27FC236}">
                <a16:creationId xmlns:a16="http://schemas.microsoft.com/office/drawing/2014/main" id="{BD5C577E-2A78-D54A-AA20-1613B91AEBFC}"/>
              </a:ext>
            </a:extLst>
          </p:cNvPr>
          <p:cNvGrpSpPr/>
          <p:nvPr/>
        </p:nvGrpSpPr>
        <p:grpSpPr>
          <a:xfrm>
            <a:off x="10497980" y="3348261"/>
            <a:ext cx="576839" cy="450000"/>
            <a:chOff x="10473676" y="2354944"/>
            <a:chExt cx="576839" cy="450000"/>
          </a:xfrm>
        </p:grpSpPr>
        <p:sp>
          <p:nvSpPr>
            <p:cNvPr id="11" name="Oval 10">
              <a:extLst>
                <a:ext uri="{FF2B5EF4-FFF2-40B4-BE49-F238E27FC236}">
                  <a16:creationId xmlns:a16="http://schemas.microsoft.com/office/drawing/2014/main" id="{6329233B-3550-6141-AC04-468F0FBDBE14}"/>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28B808D-FF3B-6B47-B42B-D52ECC1A76C4}"/>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+73%</a:t>
              </a:r>
            </a:p>
          </p:txBody>
        </p:sp>
      </p:grpSp>
      <p:grpSp>
        <p:nvGrpSpPr>
          <p:cNvPr id="13" name="Group 12">
            <a:extLst>
              <a:ext uri="{FF2B5EF4-FFF2-40B4-BE49-F238E27FC236}">
                <a16:creationId xmlns:a16="http://schemas.microsoft.com/office/drawing/2014/main" id="{2CD478FA-87E5-B544-9C2B-A331DA8AB263}"/>
              </a:ext>
            </a:extLst>
          </p:cNvPr>
          <p:cNvGrpSpPr/>
          <p:nvPr/>
        </p:nvGrpSpPr>
        <p:grpSpPr>
          <a:xfrm>
            <a:off x="10497980" y="3968675"/>
            <a:ext cx="576839" cy="450000"/>
            <a:chOff x="10473676" y="2354944"/>
            <a:chExt cx="576839" cy="450000"/>
          </a:xfrm>
        </p:grpSpPr>
        <p:sp>
          <p:nvSpPr>
            <p:cNvPr id="14" name="Oval 13">
              <a:extLst>
                <a:ext uri="{FF2B5EF4-FFF2-40B4-BE49-F238E27FC236}">
                  <a16:creationId xmlns:a16="http://schemas.microsoft.com/office/drawing/2014/main" id="{51CA4146-F2AF-2045-BE1E-B35E5326A2B3}"/>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AC87536-8F61-BB49-ABF3-FB48B20D9639}"/>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+31%</a:t>
              </a:r>
            </a:p>
          </p:txBody>
        </p:sp>
      </p:grpSp>
      <p:grpSp>
        <p:nvGrpSpPr>
          <p:cNvPr id="19" name="Group 18">
            <a:extLst>
              <a:ext uri="{FF2B5EF4-FFF2-40B4-BE49-F238E27FC236}">
                <a16:creationId xmlns:a16="http://schemas.microsoft.com/office/drawing/2014/main" id="{0C3B85EE-65BF-014C-86BC-1A4483296D04}"/>
              </a:ext>
            </a:extLst>
          </p:cNvPr>
          <p:cNvGrpSpPr/>
          <p:nvPr/>
        </p:nvGrpSpPr>
        <p:grpSpPr>
          <a:xfrm>
            <a:off x="10497980" y="4548993"/>
            <a:ext cx="576839" cy="450000"/>
            <a:chOff x="10473676" y="2354944"/>
            <a:chExt cx="576839" cy="450000"/>
          </a:xfrm>
        </p:grpSpPr>
        <p:sp>
          <p:nvSpPr>
            <p:cNvPr id="20" name="Oval 19">
              <a:extLst>
                <a:ext uri="{FF2B5EF4-FFF2-40B4-BE49-F238E27FC236}">
                  <a16:creationId xmlns:a16="http://schemas.microsoft.com/office/drawing/2014/main" id="{D832D1BB-E517-E446-AED1-FF6EF009C6B1}"/>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F12643D6-01D2-904F-A3AB-CC7AC6C467C5}"/>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-13%</a:t>
              </a:r>
            </a:p>
          </p:txBody>
        </p:sp>
      </p:grpSp>
      <p:grpSp>
        <p:nvGrpSpPr>
          <p:cNvPr id="22" name="Group 21">
            <a:extLst>
              <a:ext uri="{FF2B5EF4-FFF2-40B4-BE49-F238E27FC236}">
                <a16:creationId xmlns:a16="http://schemas.microsoft.com/office/drawing/2014/main" id="{77ACC51F-B293-AC46-8F4A-A25C4F4FBDE9}"/>
              </a:ext>
            </a:extLst>
          </p:cNvPr>
          <p:cNvGrpSpPr/>
          <p:nvPr/>
        </p:nvGrpSpPr>
        <p:grpSpPr>
          <a:xfrm>
            <a:off x="10497980" y="5095896"/>
            <a:ext cx="576839" cy="450000"/>
            <a:chOff x="10473676" y="2354944"/>
            <a:chExt cx="576839" cy="450000"/>
          </a:xfrm>
        </p:grpSpPr>
        <p:sp>
          <p:nvSpPr>
            <p:cNvPr id="23" name="Oval 22">
              <a:extLst>
                <a:ext uri="{FF2B5EF4-FFF2-40B4-BE49-F238E27FC236}">
                  <a16:creationId xmlns:a16="http://schemas.microsoft.com/office/drawing/2014/main" id="{2479355D-29B8-EB48-9F45-E042B47D4DD1}"/>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413199-74E0-A746-8122-BE850AA3BFF3}"/>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0.0%</a:t>
              </a:r>
            </a:p>
          </p:txBody>
        </p:sp>
      </p:grpSp>
    </p:spTree>
    <p:extLst>
      <p:ext uri="{BB962C8B-B14F-4D97-AF65-F5344CB8AC3E}">
        <p14:creationId xmlns:p14="http://schemas.microsoft.com/office/powerpoint/2010/main" val="1294672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68DC-25E0-D243-A07D-96F6C0CE5D30}"/>
              </a:ext>
            </a:extLst>
          </p:cNvPr>
          <p:cNvSpPr>
            <a:spLocks noGrp="1"/>
          </p:cNvSpPr>
          <p:nvPr>
            <p:ph type="title"/>
          </p:nvPr>
        </p:nvSpPr>
        <p:spPr/>
        <p:txBody>
          <a:bodyPr>
            <a:normAutofit/>
          </a:bodyPr>
          <a:lstStyle/>
          <a:p>
            <a:r>
              <a:rPr lang="en-US" sz="2800" b="1" dirty="0">
                <a:solidFill>
                  <a:prstClr val="black"/>
                </a:solidFill>
              </a:rPr>
              <a:t>Sealy Posturepedic vs. all other Seal interest overtime</a:t>
            </a:r>
            <a:br>
              <a:rPr lang="en-US" sz="2800" dirty="0">
                <a:solidFill>
                  <a:prstClr val="black"/>
                </a:solidFill>
              </a:rPr>
            </a:br>
            <a:r>
              <a:rPr lang="en-US" sz="2000" dirty="0">
                <a:solidFill>
                  <a:prstClr val="black"/>
                </a:solidFill>
              </a:rPr>
              <a:t>(Interest levels have been index to 2017 levels)</a:t>
            </a:r>
            <a:endParaRPr lang="en-US" dirty="0"/>
          </a:p>
        </p:txBody>
      </p:sp>
      <p:graphicFrame>
        <p:nvGraphicFramePr>
          <p:cNvPr id="5" name="Content Placeholder 4">
            <a:extLst>
              <a:ext uri="{FF2B5EF4-FFF2-40B4-BE49-F238E27FC236}">
                <a16:creationId xmlns:a16="http://schemas.microsoft.com/office/drawing/2014/main" id="{2DCD4B30-687F-E045-B033-DF5153986B56}"/>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5">
            <a:extLst>
              <a:ext uri="{FF2B5EF4-FFF2-40B4-BE49-F238E27FC236}">
                <a16:creationId xmlns:a16="http://schemas.microsoft.com/office/drawing/2014/main" id="{BFD4CE85-835C-BE4A-9631-1BDBF2BB2DA4}"/>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18392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A906-57E7-EF46-BB05-6398E86E7302}"/>
              </a:ext>
            </a:extLst>
          </p:cNvPr>
          <p:cNvSpPr>
            <a:spLocks noGrp="1"/>
          </p:cNvSpPr>
          <p:nvPr>
            <p:ph type="title"/>
          </p:nvPr>
        </p:nvSpPr>
        <p:spPr/>
        <p:txBody>
          <a:bodyPr>
            <a:normAutofit/>
          </a:bodyPr>
          <a:lstStyle/>
          <a:p>
            <a:r>
              <a:rPr lang="en-US" sz="2800" b="1" dirty="0">
                <a:solidFill>
                  <a:prstClr val="black"/>
                </a:solidFill>
              </a:rPr>
              <a:t>Market share by brand</a:t>
            </a:r>
            <a:br>
              <a:rPr lang="en-US" sz="2800" dirty="0">
                <a:solidFill>
                  <a:prstClr val="black"/>
                </a:solidFill>
              </a:rPr>
            </a:br>
            <a:r>
              <a:rPr lang="en-US" sz="2000" dirty="0">
                <a:solidFill>
                  <a:prstClr val="black"/>
                </a:solidFill>
              </a:rPr>
              <a:t>(Interest levels have been index to 2017 levels)</a:t>
            </a:r>
            <a:endParaRPr lang="en-US" dirty="0"/>
          </a:p>
        </p:txBody>
      </p:sp>
      <p:graphicFrame>
        <p:nvGraphicFramePr>
          <p:cNvPr id="5" name="Content Placeholder 4">
            <a:extLst>
              <a:ext uri="{FF2B5EF4-FFF2-40B4-BE49-F238E27FC236}">
                <a16:creationId xmlns:a16="http://schemas.microsoft.com/office/drawing/2014/main" id="{43484C9B-0C70-1342-849F-0A20F24AB13C}"/>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21214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DDC5-82BA-F64E-A35F-F2EE3500984A}"/>
              </a:ext>
            </a:extLst>
          </p:cNvPr>
          <p:cNvSpPr>
            <a:spLocks noGrp="1"/>
          </p:cNvSpPr>
          <p:nvPr>
            <p:ph type="title"/>
          </p:nvPr>
        </p:nvSpPr>
        <p:spPr/>
        <p:txBody>
          <a:bodyPr>
            <a:normAutofit/>
          </a:bodyPr>
          <a:lstStyle/>
          <a:p>
            <a:r>
              <a:rPr lang="en-US" sz="2800" b="1" dirty="0">
                <a:solidFill>
                  <a:prstClr val="black"/>
                </a:solidFill>
              </a:rPr>
              <a:t>Search interest market share overtime for Gauteng and Kwa-Zulu Natal</a:t>
            </a:r>
            <a:endParaRPr lang="en-US" dirty="0"/>
          </a:p>
        </p:txBody>
      </p:sp>
      <p:graphicFrame>
        <p:nvGraphicFramePr>
          <p:cNvPr id="5" name="Content Placeholder 4">
            <a:extLst>
              <a:ext uri="{FF2B5EF4-FFF2-40B4-BE49-F238E27FC236}">
                <a16:creationId xmlns:a16="http://schemas.microsoft.com/office/drawing/2014/main" id="{7B1BA171-ADC8-1D4D-B82F-405C83D2C7C8}"/>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329BA36C-27E4-1141-BC90-332B93EDE86E}"/>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2747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DDC5-82BA-F64E-A35F-F2EE3500984A}"/>
              </a:ext>
            </a:extLst>
          </p:cNvPr>
          <p:cNvSpPr>
            <a:spLocks noGrp="1"/>
          </p:cNvSpPr>
          <p:nvPr>
            <p:ph type="title"/>
          </p:nvPr>
        </p:nvSpPr>
        <p:spPr/>
        <p:txBody>
          <a:bodyPr/>
          <a:lstStyle/>
          <a:p>
            <a:r>
              <a:rPr lang="en-US" sz="2800" b="1" dirty="0">
                <a:solidFill>
                  <a:prstClr val="black"/>
                </a:solidFill>
              </a:rPr>
              <a:t>Search interest market share overtime for Western Cape and Eastern</a:t>
            </a:r>
            <a:endParaRPr lang="en-US" dirty="0"/>
          </a:p>
        </p:txBody>
      </p:sp>
      <p:graphicFrame>
        <p:nvGraphicFramePr>
          <p:cNvPr id="7" name="Content Placeholder 6">
            <a:extLst>
              <a:ext uri="{FF2B5EF4-FFF2-40B4-BE49-F238E27FC236}">
                <a16:creationId xmlns:a16="http://schemas.microsoft.com/office/drawing/2014/main" id="{935B71D6-9003-B844-BC6D-34C22027CF63}"/>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ontent Placeholder 12">
            <a:extLst>
              <a:ext uri="{FF2B5EF4-FFF2-40B4-BE49-F238E27FC236}">
                <a16:creationId xmlns:a16="http://schemas.microsoft.com/office/drawing/2014/main" id="{79AA5CBD-87F9-1249-9A49-E2C1B5AA1C67}"/>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0349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08E0-745E-254F-9ED8-0D56C7D7A804}"/>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a16="http://schemas.microsoft.com/office/drawing/2014/main" id="{52E2D9EB-0222-3348-8B5F-BCA81174F6F7}"/>
              </a:ext>
            </a:extLst>
          </p:cNvPr>
          <p:cNvSpPr>
            <a:spLocks noGrp="1"/>
          </p:cNvSpPr>
          <p:nvPr>
            <p:ph idx="1"/>
          </p:nvPr>
        </p:nvSpPr>
        <p:spPr/>
        <p:txBody>
          <a:bodyPr/>
          <a:lstStyle/>
          <a:p>
            <a:r>
              <a:rPr lang="en-US" dirty="0"/>
              <a:t>When is the best time to advertise during the year?</a:t>
            </a:r>
          </a:p>
          <a:p>
            <a:r>
              <a:rPr lang="en-US" dirty="0"/>
              <a:t>How are market dynamics changing? Bigger vs. smaller brands</a:t>
            </a:r>
          </a:p>
          <a:p>
            <a:endParaRPr lang="en-US" dirty="0"/>
          </a:p>
        </p:txBody>
      </p:sp>
      <p:sp>
        <p:nvSpPr>
          <p:cNvPr id="4" name="Rectangle 3">
            <a:extLst>
              <a:ext uri="{FF2B5EF4-FFF2-40B4-BE49-F238E27FC236}">
                <a16:creationId xmlns:a16="http://schemas.microsoft.com/office/drawing/2014/main" id="{9EFDDEDC-8979-5249-BCCF-9B24CE339A02}"/>
              </a:ext>
            </a:extLst>
          </p:cNvPr>
          <p:cNvSpPr/>
          <p:nvPr/>
        </p:nvSpPr>
        <p:spPr>
          <a:xfrm>
            <a:off x="9161929" y="365125"/>
            <a:ext cx="2501153" cy="916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a:t>
            </a:r>
          </a:p>
          <a:p>
            <a:pPr algn="ctr"/>
            <a:r>
              <a:rPr lang="en-US" dirty="0"/>
              <a:t>Data  caveats, not necessarily shared</a:t>
            </a:r>
          </a:p>
        </p:txBody>
      </p:sp>
    </p:spTree>
    <p:extLst>
      <p:ext uri="{BB962C8B-B14F-4D97-AF65-F5344CB8AC3E}">
        <p14:creationId xmlns:p14="http://schemas.microsoft.com/office/powerpoint/2010/main" val="2081971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732E-9253-8243-885E-E2ECCA308272}"/>
              </a:ext>
            </a:extLst>
          </p:cNvPr>
          <p:cNvSpPr>
            <a:spLocks noGrp="1"/>
          </p:cNvSpPr>
          <p:nvPr>
            <p:ph type="title"/>
          </p:nvPr>
        </p:nvSpPr>
        <p:spPr/>
        <p:txBody>
          <a:bodyPr>
            <a:normAutofit/>
          </a:bodyPr>
          <a:lstStyle/>
          <a:p>
            <a:r>
              <a:rPr lang="en-US" sz="2800" b="1" dirty="0">
                <a:solidFill>
                  <a:prstClr val="black"/>
                </a:solidFill>
              </a:rPr>
              <a:t>Search interest in Bravo brands overtime</a:t>
            </a:r>
            <a:br>
              <a:rPr lang="en-US" sz="2800" dirty="0">
                <a:solidFill>
                  <a:prstClr val="black"/>
                </a:solidFill>
              </a:rPr>
            </a:br>
            <a:r>
              <a:rPr lang="en-US" sz="2000" dirty="0">
                <a:solidFill>
                  <a:prstClr val="black"/>
                </a:solidFill>
              </a:rPr>
              <a:t>(Interest levels have been index to 2017 levels)</a:t>
            </a:r>
            <a:endParaRPr lang="en-US" dirty="0"/>
          </a:p>
        </p:txBody>
      </p:sp>
      <p:graphicFrame>
        <p:nvGraphicFramePr>
          <p:cNvPr id="7" name="Content Placeholder 6">
            <a:extLst>
              <a:ext uri="{FF2B5EF4-FFF2-40B4-BE49-F238E27FC236}">
                <a16:creationId xmlns:a16="http://schemas.microsoft.com/office/drawing/2014/main" id="{ADED662B-35E3-4042-8EB9-5C0F148C53B2}"/>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5072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87EB-5A3F-324E-B4F0-14CE37953733}"/>
              </a:ext>
            </a:extLst>
          </p:cNvPr>
          <p:cNvSpPr>
            <a:spLocks noGrp="1"/>
          </p:cNvSpPr>
          <p:nvPr>
            <p:ph type="title"/>
          </p:nvPr>
        </p:nvSpPr>
        <p:spPr/>
        <p:txBody>
          <a:bodyPr>
            <a:normAutofit/>
          </a:bodyPr>
          <a:lstStyle/>
          <a:p>
            <a:r>
              <a:rPr lang="en-US" sz="2800" b="1" dirty="0">
                <a:solidFill>
                  <a:prstClr val="black"/>
                </a:solidFill>
              </a:rPr>
              <a:t>Search interest in competitor brands overtime</a:t>
            </a:r>
            <a:br>
              <a:rPr lang="en-US" sz="2800" dirty="0">
                <a:solidFill>
                  <a:prstClr val="black"/>
                </a:solidFill>
              </a:rPr>
            </a:br>
            <a:r>
              <a:rPr lang="en-US" sz="2000" dirty="0">
                <a:solidFill>
                  <a:prstClr val="black"/>
                </a:solidFill>
              </a:rPr>
              <a:t>(Interest levels have been index to 2017 levels)</a:t>
            </a:r>
            <a:endParaRPr lang="en-US" dirty="0"/>
          </a:p>
        </p:txBody>
      </p:sp>
      <p:graphicFrame>
        <p:nvGraphicFramePr>
          <p:cNvPr id="11" name="Content Placeholder 10">
            <a:extLst>
              <a:ext uri="{FF2B5EF4-FFF2-40B4-BE49-F238E27FC236}">
                <a16:creationId xmlns:a16="http://schemas.microsoft.com/office/drawing/2014/main" id="{87252380-5670-C54E-BE3C-D2ED06D9920C}"/>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517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9982-7BF3-0B43-A64E-C8AC6E8D22EF}"/>
              </a:ext>
            </a:extLst>
          </p:cNvPr>
          <p:cNvSpPr>
            <a:spLocks noGrp="1"/>
          </p:cNvSpPr>
          <p:nvPr>
            <p:ph type="title"/>
          </p:nvPr>
        </p:nvSpPr>
        <p:spPr/>
        <p:txBody>
          <a:bodyPr>
            <a:normAutofit/>
          </a:bodyPr>
          <a:lstStyle/>
          <a:p>
            <a:r>
              <a:rPr lang="en-US" sz="2800" b="1" dirty="0">
                <a:solidFill>
                  <a:prstClr val="black"/>
                </a:solidFill>
              </a:rPr>
              <a:t>Proportion of search interest within Bravo’s and competitor’s brands</a:t>
            </a:r>
            <a:endParaRPr lang="en-US" dirty="0"/>
          </a:p>
        </p:txBody>
      </p:sp>
      <p:graphicFrame>
        <p:nvGraphicFramePr>
          <p:cNvPr id="5" name="Content Placeholder 4">
            <a:extLst>
              <a:ext uri="{FF2B5EF4-FFF2-40B4-BE49-F238E27FC236}">
                <a16:creationId xmlns:a16="http://schemas.microsoft.com/office/drawing/2014/main" id="{754155A1-C3EA-A24D-BE00-C058B07B3372}"/>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8">
            <a:extLst>
              <a:ext uri="{FF2B5EF4-FFF2-40B4-BE49-F238E27FC236}">
                <a16:creationId xmlns:a16="http://schemas.microsoft.com/office/drawing/2014/main" id="{5812D639-DEBE-B244-8597-792C1F3883C7}"/>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76821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Provincial performance of top 5 brands</a:t>
            </a:r>
            <a:br>
              <a:rPr lang="en-US" sz="2800" dirty="0">
                <a:solidFill>
                  <a:prstClr val="black"/>
                </a:solidFill>
              </a:rPr>
            </a:br>
            <a:r>
              <a:rPr lang="en-US" sz="2000" dirty="0">
                <a:solidFill>
                  <a:prstClr val="black"/>
                </a:solidFill>
              </a:rPr>
              <a:t>(Interest levels have been index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523220"/>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b="1" dirty="0">
                <a:solidFill>
                  <a:schemeClr val="bg1"/>
                </a:solidFill>
              </a:rPr>
              <a:t>…</a:t>
            </a:r>
            <a:endParaRPr lang="en-US" sz="1400" dirty="0">
              <a:solidFill>
                <a:schemeClr val="bg1"/>
              </a:solidFill>
            </a:endParaRPr>
          </a:p>
          <a:p>
            <a:endParaRPr lang="en-US" sz="1400" dirty="0"/>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307777"/>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a:t>
            </a:r>
            <a:endParaRPr lang="en-US" sz="1400" b="1" dirty="0">
              <a:solidFill>
                <a:schemeClr val="bg1"/>
              </a:solidFill>
            </a:endParaRPr>
          </a:p>
        </p:txBody>
      </p:sp>
      <p:sp>
        <p:nvSpPr>
          <p:cNvPr id="7" name="Content Placeholder 6">
            <a:extLst>
              <a:ext uri="{FF2B5EF4-FFF2-40B4-BE49-F238E27FC236}">
                <a16:creationId xmlns:a16="http://schemas.microsoft.com/office/drawing/2014/main" id="{40C6586C-0CD1-AB4F-A3E3-96F50CDD9B2E}"/>
              </a:ext>
            </a:extLst>
          </p:cNvPr>
          <p:cNvSpPr>
            <a:spLocks noGrp="1"/>
          </p:cNvSpPr>
          <p:nvPr>
            <p:ph sz="half" idx="2"/>
          </p:nvPr>
        </p:nvSpPr>
        <p:spPr>
          <a:xfrm>
            <a:off x="6172200" y="1424535"/>
            <a:ext cx="5181600" cy="3598314"/>
          </a:xfrm>
        </p:spPr>
        <p:txBody>
          <a:bodyPr/>
          <a:lstStyle/>
          <a:p>
            <a:endParaRPr lang="en-US" dirty="0"/>
          </a:p>
        </p:txBody>
      </p:sp>
      <p:graphicFrame>
        <p:nvGraphicFramePr>
          <p:cNvPr id="17" name="Content Placeholder 16">
            <a:extLst>
              <a:ext uri="{FF2B5EF4-FFF2-40B4-BE49-F238E27FC236}">
                <a16:creationId xmlns:a16="http://schemas.microsoft.com/office/drawing/2014/main" id="{D043AE5A-888E-9647-A726-D43019F588E9}"/>
              </a:ext>
            </a:extLst>
          </p:cNvPr>
          <p:cNvGraphicFramePr>
            <a:graphicFrameLocks noGrp="1"/>
          </p:cNvGraphicFramePr>
          <p:nvPr>
            <p:ph sz="half" idx="1"/>
          </p:nvPr>
        </p:nvGraphicFramePr>
        <p:xfrm>
          <a:off x="838200" y="1423988"/>
          <a:ext cx="5181600" cy="35988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69348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4B44-89AB-D64E-BA7D-3ED1724F352A}"/>
              </a:ext>
            </a:extLst>
          </p:cNvPr>
          <p:cNvSpPr>
            <a:spLocks noGrp="1"/>
          </p:cNvSpPr>
          <p:nvPr>
            <p:ph type="title"/>
          </p:nvPr>
        </p:nvSpPr>
        <p:spPr/>
        <p:txBody>
          <a:bodyPr/>
          <a:lstStyle/>
          <a:p>
            <a:r>
              <a:rPr lang="en-US" sz="2800" b="1" dirty="0">
                <a:solidFill>
                  <a:prstClr val="black"/>
                </a:solidFill>
              </a:rPr>
              <a:t>Furniture and bed store search interest market share (2021)</a:t>
            </a:r>
            <a:br>
              <a:rPr lang="en-US" sz="2800" b="1" dirty="0">
                <a:solidFill>
                  <a:prstClr val="black"/>
                </a:solidFill>
              </a:rPr>
            </a:br>
            <a:r>
              <a:rPr lang="en-US" sz="2000" dirty="0">
                <a:solidFill>
                  <a:prstClr val="black"/>
                </a:solidFill>
              </a:rPr>
              <a:t>(…</a:t>
            </a:r>
            <a:endParaRPr lang="en-US" dirty="0"/>
          </a:p>
        </p:txBody>
      </p:sp>
      <p:graphicFrame>
        <p:nvGraphicFramePr>
          <p:cNvPr id="5" name="Content Placeholder 4">
            <a:extLst>
              <a:ext uri="{FF2B5EF4-FFF2-40B4-BE49-F238E27FC236}">
                <a16:creationId xmlns:a16="http://schemas.microsoft.com/office/drawing/2014/main" id="{5A584382-0E1F-7C42-B142-3998B00FF43D}"/>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7689C521-D018-E344-AD62-167542BF4BA1}"/>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582309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7567-4418-1744-B9D6-550929B62199}"/>
              </a:ext>
            </a:extLst>
          </p:cNvPr>
          <p:cNvSpPr>
            <a:spLocks noGrp="1"/>
          </p:cNvSpPr>
          <p:nvPr>
            <p:ph type="title"/>
          </p:nvPr>
        </p:nvSpPr>
        <p:spPr/>
        <p:txBody>
          <a:bodyPr>
            <a:normAutofit/>
          </a:bodyPr>
          <a:lstStyle/>
          <a:p>
            <a:r>
              <a:rPr lang="en-US" sz="2800" b="1" dirty="0">
                <a:solidFill>
                  <a:prstClr val="black"/>
                </a:solidFill>
              </a:rPr>
              <a:t>Furniture and bed store interest overtime</a:t>
            </a:r>
            <a:br>
              <a:rPr lang="en-US" sz="2800" b="1" dirty="0">
                <a:solidFill>
                  <a:prstClr val="black"/>
                </a:solidFill>
              </a:rPr>
            </a:br>
            <a:r>
              <a:rPr lang="en-US" sz="2000" dirty="0">
                <a:solidFill>
                  <a:prstClr val="black"/>
                </a:solidFill>
              </a:rPr>
              <a:t>(…</a:t>
            </a:r>
            <a:endParaRPr lang="en-US" dirty="0"/>
          </a:p>
        </p:txBody>
      </p:sp>
      <p:graphicFrame>
        <p:nvGraphicFramePr>
          <p:cNvPr id="5" name="Content Placeholder 4">
            <a:extLst>
              <a:ext uri="{FF2B5EF4-FFF2-40B4-BE49-F238E27FC236}">
                <a16:creationId xmlns:a16="http://schemas.microsoft.com/office/drawing/2014/main" id="{052E7CC0-D666-A449-9078-7B38AC0ADE18}"/>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a:extLst>
              <a:ext uri="{FF2B5EF4-FFF2-40B4-BE49-F238E27FC236}">
                <a16:creationId xmlns:a16="http://schemas.microsoft.com/office/drawing/2014/main" id="{EFEA99C6-9606-BF45-9ADE-45669FBC281D}"/>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7679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DC0C-6F7C-3348-88CE-845927980AC8}"/>
              </a:ext>
            </a:extLst>
          </p:cNvPr>
          <p:cNvSpPr>
            <a:spLocks noGrp="1"/>
          </p:cNvSpPr>
          <p:nvPr>
            <p:ph type="title"/>
          </p:nvPr>
        </p:nvSpPr>
        <p:spPr/>
        <p:txBody>
          <a:bodyPr/>
          <a:lstStyle/>
          <a:p>
            <a:r>
              <a:rPr lang="en-US" dirty="0"/>
              <a:t>Strategic Insights</a:t>
            </a:r>
          </a:p>
        </p:txBody>
      </p:sp>
      <p:sp>
        <p:nvSpPr>
          <p:cNvPr id="3" name="Content Placeholder 2">
            <a:extLst>
              <a:ext uri="{FF2B5EF4-FFF2-40B4-BE49-F238E27FC236}">
                <a16:creationId xmlns:a16="http://schemas.microsoft.com/office/drawing/2014/main" id="{C080F027-9046-ED40-9A5B-2F834FE62384}"/>
              </a:ext>
            </a:extLst>
          </p:cNvPr>
          <p:cNvSpPr>
            <a:spLocks noGrp="1"/>
          </p:cNvSpPr>
          <p:nvPr>
            <p:ph idx="1"/>
          </p:nvPr>
        </p:nvSpPr>
        <p:spPr/>
        <p:txBody>
          <a:bodyPr/>
          <a:lstStyle/>
          <a:p>
            <a:r>
              <a:rPr lang="en-US" dirty="0"/>
              <a:t>Concentration of interest in top 3 brands have increased</a:t>
            </a:r>
          </a:p>
          <a:p>
            <a:pPr lvl="1"/>
            <a:r>
              <a:rPr lang="en-US" dirty="0"/>
              <a:t>Winner takes all scenario and importance of flagship brand </a:t>
            </a:r>
          </a:p>
          <a:p>
            <a:r>
              <a:rPr lang="en-US" dirty="0"/>
              <a:t>Awareness of need is potentially linked to weather</a:t>
            </a:r>
          </a:p>
          <a:p>
            <a:pPr lvl="1"/>
            <a:r>
              <a:rPr lang="en-US" dirty="0"/>
              <a:t>Marketing / advertising can take advantage of heightened need awareness during colder months, including campaign messaging </a:t>
            </a:r>
          </a:p>
          <a:p>
            <a:pPr lvl="1"/>
            <a:endParaRPr lang="en-US" dirty="0"/>
          </a:p>
        </p:txBody>
      </p:sp>
    </p:spTree>
    <p:extLst>
      <p:ext uri="{BB962C8B-B14F-4D97-AF65-F5344CB8AC3E}">
        <p14:creationId xmlns:p14="http://schemas.microsoft.com/office/powerpoint/2010/main" val="129142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National mattress search interest overview</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9126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Content Placeholder 26">
            <a:extLst>
              <a:ext uri="{FF2B5EF4-FFF2-40B4-BE49-F238E27FC236}">
                <a16:creationId xmlns:a16="http://schemas.microsoft.com/office/drawing/2014/main" id="{F1F12EAD-EF99-4A43-A34D-A16A22A711F8}"/>
              </a:ext>
            </a:extLst>
          </p:cNvPr>
          <p:cNvGraphicFramePr>
            <a:graphicFrameLocks noGrp="1"/>
          </p:cNvGraphicFramePr>
          <p:nvPr>
            <p:ph sz="half" idx="1"/>
            <p:extLst>
              <p:ext uri="{D42A27DB-BD31-4B8C-83A1-F6EECF244321}">
                <p14:modId xmlns:p14="http://schemas.microsoft.com/office/powerpoint/2010/main" val="2230453419"/>
              </p:ext>
            </p:extLst>
          </p:nvPr>
        </p:nvGraphicFramePr>
        <p:xfrm>
          <a:off x="838200" y="1412875"/>
          <a:ext cx="5181600" cy="360997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National search interest in beds, mattresses and brands</a:t>
            </a:r>
            <a:br>
              <a:rPr lang="en-US" sz="2800"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85463"/>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Search interest has consistently increased year-on-year</a:t>
            </a:r>
          </a:p>
          <a:p>
            <a:pPr marL="285750" indent="-285750">
              <a:buFont typeface="Arial" panose="020B0604020202020204" pitchFamily="34" charset="0"/>
              <a:buChar char="•"/>
            </a:pPr>
            <a:r>
              <a:rPr lang="en-US" sz="1400" dirty="0">
                <a:solidFill>
                  <a:schemeClr val="bg1"/>
                </a:solidFill>
              </a:rPr>
              <a:t>There has been a 36% increase over the past 5 years </a:t>
            </a:r>
            <a:r>
              <a:rPr lang="en-US" sz="1400" b="1" dirty="0">
                <a:solidFill>
                  <a:schemeClr val="bg1"/>
                </a:solidFill>
              </a:rPr>
              <a:t>(8% p.a.)</a:t>
            </a:r>
          </a:p>
          <a:p>
            <a:pPr marL="285750" indent="-285750">
              <a:buFont typeface="Arial" panose="020B0604020202020204" pitchFamily="34" charset="0"/>
              <a:buChar char="•"/>
            </a:pPr>
            <a:r>
              <a:rPr lang="en-US" sz="1400" dirty="0">
                <a:solidFill>
                  <a:schemeClr val="bg1"/>
                </a:solidFill>
              </a:rPr>
              <a:t>Over the same period, internet penetration in South Africa has increase by 12%</a:t>
            </a:r>
          </a:p>
          <a:p>
            <a:pPr marL="285750" indent="-285750">
              <a:buFont typeface="Arial" panose="020B0604020202020204" pitchFamily="34" charset="0"/>
              <a:buChar char="•"/>
            </a:pPr>
            <a:r>
              <a:rPr lang="en-US" sz="1400" dirty="0">
                <a:solidFill>
                  <a:schemeClr val="bg1"/>
                </a:solidFill>
              </a:rPr>
              <a:t>Therefore, the significant increase is also attributable to consumers growing propensity to search online for mattress brands</a:t>
            </a: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599A3B-604A-8F4E-BC45-2436B38CEF9F}"/>
              </a:ext>
            </a:extLst>
          </p:cNvPr>
          <p:cNvSpPr txBox="1"/>
          <p:nvPr/>
        </p:nvSpPr>
        <p:spPr>
          <a:xfrm>
            <a:off x="6242756" y="5287081"/>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Bed and mattress search interest has increased faster than mattress brand interest</a:t>
            </a:r>
          </a:p>
          <a:p>
            <a:pPr marL="285750" indent="-285750">
              <a:buFont typeface="Arial" panose="020B0604020202020204" pitchFamily="34" charset="0"/>
              <a:buChar char="•"/>
            </a:pPr>
            <a:r>
              <a:rPr lang="en-US" sz="1400" dirty="0">
                <a:solidFill>
                  <a:schemeClr val="bg1"/>
                </a:solidFill>
              </a:rPr>
              <a:t>In particular, over the past 5 years search interest has increased 56%    </a:t>
            </a:r>
            <a:r>
              <a:rPr lang="en-US" sz="1400" b="1" dirty="0">
                <a:solidFill>
                  <a:schemeClr val="bg1"/>
                </a:solidFill>
              </a:rPr>
              <a:t>(12% p.a.)</a:t>
            </a:r>
          </a:p>
          <a:p>
            <a:pPr marL="285750" indent="-285750">
              <a:buFont typeface="Arial" panose="020B0604020202020204" pitchFamily="34" charset="0"/>
              <a:buChar char="•"/>
            </a:pPr>
            <a:r>
              <a:rPr lang="en-US" sz="1400" dirty="0">
                <a:solidFill>
                  <a:schemeClr val="bg1"/>
                </a:solidFill>
              </a:rPr>
              <a:t>However, bed and mattress interest decreased </a:t>
            </a:r>
            <a:r>
              <a:rPr lang="en-US" sz="1400" b="1" dirty="0">
                <a:solidFill>
                  <a:schemeClr val="bg1"/>
                </a:solidFill>
              </a:rPr>
              <a:t>(-2%) </a:t>
            </a:r>
            <a:r>
              <a:rPr lang="en-US" sz="1400" dirty="0">
                <a:solidFill>
                  <a:schemeClr val="bg1"/>
                </a:solidFill>
              </a:rPr>
              <a:t>in 2021</a:t>
            </a:r>
          </a:p>
          <a:p>
            <a:r>
              <a:rPr lang="en-US" sz="1400" dirty="0">
                <a:solidFill>
                  <a:schemeClr val="bg1"/>
                </a:solidFill>
              </a:rPr>
              <a:t> </a:t>
            </a:r>
          </a:p>
        </p:txBody>
      </p:sp>
      <p:grpSp>
        <p:nvGrpSpPr>
          <p:cNvPr id="11" name="Group 10">
            <a:extLst>
              <a:ext uri="{FF2B5EF4-FFF2-40B4-BE49-F238E27FC236}">
                <a16:creationId xmlns:a16="http://schemas.microsoft.com/office/drawing/2014/main" id="{908EE76C-6CB5-534C-80C1-8EF86E7F0202}"/>
              </a:ext>
            </a:extLst>
          </p:cNvPr>
          <p:cNvGrpSpPr/>
          <p:nvPr/>
        </p:nvGrpSpPr>
        <p:grpSpPr>
          <a:xfrm>
            <a:off x="3391152" y="1942014"/>
            <a:ext cx="610231" cy="363853"/>
            <a:chOff x="963226" y="721"/>
            <a:chExt cx="609600" cy="364752"/>
          </a:xfrm>
        </p:grpSpPr>
        <p:sp>
          <p:nvSpPr>
            <p:cNvPr id="23" name="Teardrop 22">
              <a:extLst>
                <a:ext uri="{FF2B5EF4-FFF2-40B4-BE49-F238E27FC236}">
                  <a16:creationId xmlns:a16="http://schemas.microsoft.com/office/drawing/2014/main" id="{07A5976C-0D97-6A44-AEA6-C2826CBAD83A}"/>
                </a:ext>
              </a:extLst>
            </p:cNvPr>
            <p:cNvSpPr>
              <a:spLocks noChangeAspect="1"/>
            </p:cNvSpPr>
            <p:nvPr/>
          </p:nvSpPr>
          <p:spPr>
            <a:xfrm rot="8100000">
              <a:off x="1080725" y="721"/>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 name="TextBox 61">
              <a:extLst>
                <a:ext uri="{FF2B5EF4-FFF2-40B4-BE49-F238E27FC236}">
                  <a16:creationId xmlns:a16="http://schemas.microsoft.com/office/drawing/2014/main" id="{01694A91-ED9D-0643-AFFC-5FE0EBDBF135}"/>
                </a:ext>
              </a:extLst>
            </p:cNvPr>
            <p:cNvSpPr txBox="1"/>
            <p:nvPr/>
          </p:nvSpPr>
          <p:spPr>
            <a:xfrm>
              <a:off x="963226" y="1166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+13%</a:t>
              </a:r>
              <a:endParaRPr lang="en-GB" sz="400"/>
            </a:p>
          </p:txBody>
        </p:sp>
      </p:grpSp>
      <p:grpSp>
        <p:nvGrpSpPr>
          <p:cNvPr id="12" name="Group 11">
            <a:extLst>
              <a:ext uri="{FF2B5EF4-FFF2-40B4-BE49-F238E27FC236}">
                <a16:creationId xmlns:a16="http://schemas.microsoft.com/office/drawing/2014/main" id="{D6EEFDA7-6C86-E044-9DC9-03AC87E14DBD}"/>
              </a:ext>
            </a:extLst>
          </p:cNvPr>
          <p:cNvGrpSpPr/>
          <p:nvPr/>
        </p:nvGrpSpPr>
        <p:grpSpPr>
          <a:xfrm>
            <a:off x="4261039" y="1855059"/>
            <a:ext cx="610231" cy="363853"/>
            <a:chOff x="1924013" y="0"/>
            <a:chExt cx="609600" cy="364752"/>
          </a:xfrm>
        </p:grpSpPr>
        <p:sp>
          <p:nvSpPr>
            <p:cNvPr id="21" name="Teardrop 20">
              <a:extLst>
                <a:ext uri="{FF2B5EF4-FFF2-40B4-BE49-F238E27FC236}">
                  <a16:creationId xmlns:a16="http://schemas.microsoft.com/office/drawing/2014/main" id="{7A052A97-82F1-F74E-AD53-4EA0719DC65D}"/>
                </a:ext>
              </a:extLst>
            </p:cNvPr>
            <p:cNvSpPr>
              <a:spLocks noChangeAspect="1"/>
            </p:cNvSpPr>
            <p:nvPr/>
          </p:nvSpPr>
          <p:spPr>
            <a:xfrm rot="8100000">
              <a:off x="2041512"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2" name="TextBox 64">
              <a:extLst>
                <a:ext uri="{FF2B5EF4-FFF2-40B4-BE49-F238E27FC236}">
                  <a16:creationId xmlns:a16="http://schemas.microsoft.com/office/drawing/2014/main" id="{30A5B472-292E-D843-9AD1-F29302C59A69}"/>
                </a:ext>
              </a:extLst>
            </p:cNvPr>
            <p:cNvSpPr txBox="1"/>
            <p:nvPr/>
          </p:nvSpPr>
          <p:spPr>
            <a:xfrm>
              <a:off x="1924013"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+4%</a:t>
              </a:r>
              <a:endParaRPr lang="en-GB" sz="400"/>
            </a:p>
          </p:txBody>
        </p:sp>
      </p:grpSp>
      <p:grpSp>
        <p:nvGrpSpPr>
          <p:cNvPr id="14" name="Group 13">
            <a:extLst>
              <a:ext uri="{FF2B5EF4-FFF2-40B4-BE49-F238E27FC236}">
                <a16:creationId xmlns:a16="http://schemas.microsoft.com/office/drawing/2014/main" id="{ED312557-6398-9D48-9E99-C07EA1A35474}"/>
              </a:ext>
            </a:extLst>
          </p:cNvPr>
          <p:cNvGrpSpPr/>
          <p:nvPr/>
        </p:nvGrpSpPr>
        <p:grpSpPr>
          <a:xfrm>
            <a:off x="5150542" y="1812678"/>
            <a:ext cx="610231" cy="368169"/>
            <a:chOff x="2902814" y="30991"/>
            <a:chExt cx="609600" cy="364752"/>
          </a:xfrm>
        </p:grpSpPr>
        <p:sp>
          <p:nvSpPr>
            <p:cNvPr id="19" name="Teardrop 18">
              <a:extLst>
                <a:ext uri="{FF2B5EF4-FFF2-40B4-BE49-F238E27FC236}">
                  <a16:creationId xmlns:a16="http://schemas.microsoft.com/office/drawing/2014/main" id="{B4D195C1-04D0-1D4F-89BB-A58AF6B660C0}"/>
                </a:ext>
              </a:extLst>
            </p:cNvPr>
            <p:cNvSpPr>
              <a:spLocks noChangeAspect="1"/>
            </p:cNvSpPr>
            <p:nvPr/>
          </p:nvSpPr>
          <p:spPr>
            <a:xfrm rot="8100000">
              <a:off x="3020313" y="30991"/>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0" name="TextBox 67">
              <a:extLst>
                <a:ext uri="{FF2B5EF4-FFF2-40B4-BE49-F238E27FC236}">
                  <a16:creationId xmlns:a16="http://schemas.microsoft.com/office/drawing/2014/main" id="{2493286D-6DD4-5944-B0DC-37F6F7AAB455}"/>
                </a:ext>
              </a:extLst>
            </p:cNvPr>
            <p:cNvSpPr txBox="1"/>
            <p:nvPr/>
          </p:nvSpPr>
          <p:spPr>
            <a:xfrm>
              <a:off x="2902814" y="4193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a:t>
              </a:r>
              <a:endParaRPr lang="en-GB" sz="400"/>
            </a:p>
          </p:txBody>
        </p:sp>
      </p:grpSp>
      <p:grpSp>
        <p:nvGrpSpPr>
          <p:cNvPr id="15" name="Group 14">
            <a:extLst>
              <a:ext uri="{FF2B5EF4-FFF2-40B4-BE49-F238E27FC236}">
                <a16:creationId xmlns:a16="http://schemas.microsoft.com/office/drawing/2014/main" id="{E20177B6-DB4A-A446-948B-B6D0D8550E72}"/>
              </a:ext>
            </a:extLst>
          </p:cNvPr>
          <p:cNvGrpSpPr/>
          <p:nvPr/>
        </p:nvGrpSpPr>
        <p:grpSpPr>
          <a:xfrm>
            <a:off x="2506755" y="2180748"/>
            <a:ext cx="610231" cy="363853"/>
            <a:chOff x="0" y="23772"/>
            <a:chExt cx="609600" cy="364752"/>
          </a:xfrm>
        </p:grpSpPr>
        <p:sp>
          <p:nvSpPr>
            <p:cNvPr id="16" name="Teardrop 15">
              <a:extLst>
                <a:ext uri="{FF2B5EF4-FFF2-40B4-BE49-F238E27FC236}">
                  <a16:creationId xmlns:a16="http://schemas.microsoft.com/office/drawing/2014/main" id="{15BDFEBC-4002-9041-BA0C-77AF3A7644C0}"/>
                </a:ext>
              </a:extLst>
            </p:cNvPr>
            <p:cNvSpPr>
              <a:spLocks noChangeAspect="1"/>
            </p:cNvSpPr>
            <p:nvPr/>
          </p:nvSpPr>
          <p:spPr>
            <a:xfrm rot="8100000">
              <a:off x="117499" y="23772"/>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8" name="TextBox 71">
              <a:extLst>
                <a:ext uri="{FF2B5EF4-FFF2-40B4-BE49-F238E27FC236}">
                  <a16:creationId xmlns:a16="http://schemas.microsoft.com/office/drawing/2014/main" id="{C7E69E2E-D1F1-C142-825F-5AE1241E9C91}"/>
                </a:ext>
              </a:extLst>
            </p:cNvPr>
            <p:cNvSpPr txBox="1"/>
            <p:nvPr/>
          </p:nvSpPr>
          <p:spPr>
            <a:xfrm>
              <a:off x="0" y="34712"/>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+14%</a:t>
              </a:r>
              <a:endParaRPr lang="en-GB" sz="100"/>
            </a:p>
          </p:txBody>
        </p:sp>
      </p:grpSp>
      <p:cxnSp>
        <p:nvCxnSpPr>
          <p:cNvPr id="25" name="Straight Connector 24">
            <a:extLst>
              <a:ext uri="{FF2B5EF4-FFF2-40B4-BE49-F238E27FC236}">
                <a16:creationId xmlns:a16="http://schemas.microsoft.com/office/drawing/2014/main" id="{EB4BEFCE-5C97-1F4A-99C9-7C25E01A2CE5}"/>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8" name="Content Placeholder 27">
            <a:extLst>
              <a:ext uri="{FF2B5EF4-FFF2-40B4-BE49-F238E27FC236}">
                <a16:creationId xmlns:a16="http://schemas.microsoft.com/office/drawing/2014/main" id="{53B01F65-7645-E748-92D1-517ACE00AA60}"/>
              </a:ext>
            </a:extLst>
          </p:cNvPr>
          <p:cNvGraphicFramePr>
            <a:graphicFrameLocks noGrp="1"/>
          </p:cNvGraphicFramePr>
          <p:nvPr>
            <p:ph sz="half" idx="2"/>
            <p:extLst>
              <p:ext uri="{D42A27DB-BD31-4B8C-83A1-F6EECF244321}">
                <p14:modId xmlns:p14="http://schemas.microsoft.com/office/powerpoint/2010/main" val="4134366406"/>
              </p:ext>
            </p:extLst>
          </p:nvPr>
        </p:nvGraphicFramePr>
        <p:xfrm>
          <a:off x="6172200" y="1412875"/>
          <a:ext cx="5181600" cy="3609975"/>
        </p:xfrm>
        <a:graphic>
          <a:graphicData uri="http://schemas.openxmlformats.org/drawingml/2006/chart">
            <c:chart xmlns:c="http://schemas.openxmlformats.org/drawingml/2006/chart" xmlns:r="http://schemas.openxmlformats.org/officeDocument/2006/relationships" r:id="rId4"/>
          </a:graphicData>
        </a:graphic>
      </p:graphicFrame>
      <p:grpSp>
        <p:nvGrpSpPr>
          <p:cNvPr id="29" name="Group 28">
            <a:extLst>
              <a:ext uri="{FF2B5EF4-FFF2-40B4-BE49-F238E27FC236}">
                <a16:creationId xmlns:a16="http://schemas.microsoft.com/office/drawing/2014/main" id="{908EE76C-6CB5-534C-80C1-8EF86E7F0202}"/>
              </a:ext>
            </a:extLst>
          </p:cNvPr>
          <p:cNvGrpSpPr/>
          <p:nvPr/>
        </p:nvGrpSpPr>
        <p:grpSpPr>
          <a:xfrm>
            <a:off x="7818171" y="2324429"/>
            <a:ext cx="610231" cy="363853"/>
            <a:chOff x="0" y="0"/>
            <a:chExt cx="609600" cy="364752"/>
          </a:xfrm>
        </p:grpSpPr>
        <p:sp>
          <p:nvSpPr>
            <p:cNvPr id="30" name="Teardrop 29">
              <a:extLst>
                <a:ext uri="{FF2B5EF4-FFF2-40B4-BE49-F238E27FC236}">
                  <a16:creationId xmlns:a16="http://schemas.microsoft.com/office/drawing/2014/main" id="{07A5976C-0D97-6A44-AEA6-C2826CBAD83A}"/>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1" name="TextBox 61">
              <a:extLst>
                <a:ext uri="{FF2B5EF4-FFF2-40B4-BE49-F238E27FC236}">
                  <a16:creationId xmlns:a16="http://schemas.microsoft.com/office/drawing/2014/main" id="{01694A91-ED9D-0643-AFFC-5FE0EBDBF135}"/>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+21%</a:t>
              </a:r>
              <a:endParaRPr lang="en-GB" sz="400"/>
            </a:p>
          </p:txBody>
        </p:sp>
      </p:grpSp>
      <p:grpSp>
        <p:nvGrpSpPr>
          <p:cNvPr id="32" name="Group 31">
            <a:extLst>
              <a:ext uri="{FF2B5EF4-FFF2-40B4-BE49-F238E27FC236}">
                <a16:creationId xmlns:a16="http://schemas.microsoft.com/office/drawing/2014/main" id="{CF0CA8A0-6643-2649-BFAD-4E53A15DD75F}"/>
              </a:ext>
            </a:extLst>
          </p:cNvPr>
          <p:cNvGrpSpPr/>
          <p:nvPr/>
        </p:nvGrpSpPr>
        <p:grpSpPr>
          <a:xfrm>
            <a:off x="8723437" y="2096813"/>
            <a:ext cx="610231" cy="363853"/>
            <a:chOff x="0" y="0"/>
            <a:chExt cx="609600" cy="364752"/>
          </a:xfrm>
        </p:grpSpPr>
        <p:sp>
          <p:nvSpPr>
            <p:cNvPr id="33" name="Teardrop 32">
              <a:extLst>
                <a:ext uri="{FF2B5EF4-FFF2-40B4-BE49-F238E27FC236}">
                  <a16:creationId xmlns:a16="http://schemas.microsoft.com/office/drawing/2014/main" id="{58561A2B-8960-4046-81C3-36FBE7A9657B}"/>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4" name="TextBox 61">
              <a:extLst>
                <a:ext uri="{FF2B5EF4-FFF2-40B4-BE49-F238E27FC236}">
                  <a16:creationId xmlns:a16="http://schemas.microsoft.com/office/drawing/2014/main" id="{ABC5AAA6-3144-F441-858A-1E921D273CB1}"/>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+12%</a:t>
              </a:r>
              <a:endParaRPr lang="en-GB" sz="400"/>
            </a:p>
          </p:txBody>
        </p:sp>
      </p:grpSp>
      <p:grpSp>
        <p:nvGrpSpPr>
          <p:cNvPr id="35" name="Group 34">
            <a:extLst>
              <a:ext uri="{FF2B5EF4-FFF2-40B4-BE49-F238E27FC236}">
                <a16:creationId xmlns:a16="http://schemas.microsoft.com/office/drawing/2014/main" id="{8BB07FD8-E81E-844A-A403-2F18F17FAA1A}"/>
              </a:ext>
            </a:extLst>
          </p:cNvPr>
          <p:cNvGrpSpPr/>
          <p:nvPr/>
        </p:nvGrpSpPr>
        <p:grpSpPr>
          <a:xfrm>
            <a:off x="9596659" y="1723142"/>
            <a:ext cx="610231" cy="363853"/>
            <a:chOff x="0" y="0"/>
            <a:chExt cx="609600" cy="364752"/>
          </a:xfrm>
        </p:grpSpPr>
        <p:sp>
          <p:nvSpPr>
            <p:cNvPr id="36" name="Teardrop 35">
              <a:extLst>
                <a:ext uri="{FF2B5EF4-FFF2-40B4-BE49-F238E27FC236}">
                  <a16:creationId xmlns:a16="http://schemas.microsoft.com/office/drawing/2014/main" id="{A5285F7B-43FD-CB4A-9D87-C70194087866}"/>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7" name="TextBox 61">
              <a:extLst>
                <a:ext uri="{FF2B5EF4-FFF2-40B4-BE49-F238E27FC236}">
                  <a16:creationId xmlns:a16="http://schemas.microsoft.com/office/drawing/2014/main" id="{A1F675BC-1ECD-A24E-A5FC-4F882636A019}"/>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+17%</a:t>
              </a:r>
              <a:endParaRPr lang="en-GB" sz="400"/>
            </a:p>
          </p:txBody>
        </p:sp>
      </p:grpSp>
      <p:grpSp>
        <p:nvGrpSpPr>
          <p:cNvPr id="38" name="Group 37">
            <a:extLst>
              <a:ext uri="{FF2B5EF4-FFF2-40B4-BE49-F238E27FC236}">
                <a16:creationId xmlns:a16="http://schemas.microsoft.com/office/drawing/2014/main" id="{84EFC29F-FEE2-5840-AA18-5CB351DC70AA}"/>
              </a:ext>
            </a:extLst>
          </p:cNvPr>
          <p:cNvGrpSpPr/>
          <p:nvPr/>
        </p:nvGrpSpPr>
        <p:grpSpPr>
          <a:xfrm>
            <a:off x="10475229" y="1767054"/>
            <a:ext cx="610231" cy="363853"/>
            <a:chOff x="0" y="0"/>
            <a:chExt cx="609600" cy="364752"/>
          </a:xfrm>
        </p:grpSpPr>
        <p:sp>
          <p:nvSpPr>
            <p:cNvPr id="39" name="Teardrop 38">
              <a:extLst>
                <a:ext uri="{FF2B5EF4-FFF2-40B4-BE49-F238E27FC236}">
                  <a16:creationId xmlns:a16="http://schemas.microsoft.com/office/drawing/2014/main" id="{75A0AF2F-A45C-1F45-906D-DAD4A2305BCB}"/>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0" name="TextBox 61">
              <a:extLst>
                <a:ext uri="{FF2B5EF4-FFF2-40B4-BE49-F238E27FC236}">
                  <a16:creationId xmlns:a16="http://schemas.microsoft.com/office/drawing/2014/main" id="{F8153156-C0BB-C643-B3C2-1F8A928F4D63}"/>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a:t>
              </a:r>
              <a:endParaRPr lang="en-GB" sz="400"/>
            </a:p>
          </p:txBody>
        </p:sp>
      </p:grpSp>
    </p:spTree>
    <p:extLst>
      <p:ext uri="{BB962C8B-B14F-4D97-AF65-F5344CB8AC3E}">
        <p14:creationId xmlns:p14="http://schemas.microsoft.com/office/powerpoint/2010/main" val="231008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Bravo vs. competitors</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94150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3104</TotalTime>
  <Words>5335</Words>
  <Application>Microsoft Macintosh PowerPoint</Application>
  <PresentationFormat>Widescreen</PresentationFormat>
  <Paragraphs>784</Paragraphs>
  <Slides>55</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Roboto</vt:lpstr>
      <vt:lpstr>Roboto Light</vt:lpstr>
      <vt:lpstr>Roboto Medium</vt:lpstr>
      <vt:lpstr>Office Theme</vt:lpstr>
      <vt:lpstr>Bravo’s search interest performance in South Africa</vt:lpstr>
      <vt:lpstr>Checklist</vt:lpstr>
      <vt:lpstr>Executive summary</vt:lpstr>
      <vt:lpstr>Potential questions</vt:lpstr>
      <vt:lpstr>Data Limitations</vt:lpstr>
      <vt:lpstr>Strategic Insights</vt:lpstr>
      <vt:lpstr>National mattress search interest overview</vt:lpstr>
      <vt:lpstr>National search interest in beds, mattresses and brands (Interest levels have been indexed to 2017 levels)</vt:lpstr>
      <vt:lpstr>Bravo vs. competitors</vt:lpstr>
      <vt:lpstr>Bravo vs. rest of market search interest (Interest levels have been indexed to 2017 levels)</vt:lpstr>
      <vt:lpstr>Analysis by brand</vt:lpstr>
      <vt:lpstr>Brand share of search interest overview</vt:lpstr>
      <vt:lpstr>Interest in the 5 most popular brands over time (Search interest levels expressed as a proportion of Sealy’s interest in 2021)</vt:lpstr>
      <vt:lpstr>Share of interest across top 5 brands (Including other competitors and Bravo other)</vt:lpstr>
      <vt:lpstr>Search interest in Bravo brands over time (Brand interest levels have been indexed to their 2017 levels)</vt:lpstr>
      <vt:lpstr>Search interest in competitor brands over time (Brand interest levels have been indexed to their 2017 levels)</vt:lpstr>
      <vt:lpstr>Proportion of search interest within Bravo’s and competitors’ brands</vt:lpstr>
      <vt:lpstr>Analysis by brand and province</vt:lpstr>
      <vt:lpstr>Provincial search interest in mattress brands (Interest levels have been indexed to 2017 levels)</vt:lpstr>
      <vt:lpstr>Search interest over time by province (Interest levels have been indexed to 2017 levels)</vt:lpstr>
      <vt:lpstr>Share of search interest across top and *notable brands Gauteng and Kwa-Zulu Natal</vt:lpstr>
      <vt:lpstr>Share of search interest across top and *notable brands Western Cape and Eastern cape</vt:lpstr>
      <vt:lpstr>Sealy deep dive</vt:lpstr>
      <vt:lpstr>Sealy Posturepedic search vs. all other Sealy search interest (Interest levels have been indexed to 2017 levels)</vt:lpstr>
      <vt:lpstr>Time analysis</vt:lpstr>
      <vt:lpstr>Monthly mattress brand search interest (Interest levels have been indexed to November 2020)</vt:lpstr>
      <vt:lpstr>Average monthly mattress brand search interest (Interest levels are relative to average monthly interest)</vt:lpstr>
      <vt:lpstr>Furniture stores</vt:lpstr>
      <vt:lpstr>Furniture and bed store share of search interest overview</vt:lpstr>
      <vt:lpstr>National search interest in furniture stores and bed stores (Interest levels have been indexed to 2017 levels)</vt:lpstr>
      <vt:lpstr>Search interest market share for bed and furniture stores (…</vt:lpstr>
      <vt:lpstr>Provincial search interest in furniture stores and bed stores (Interest levels have been indexed to 2017 levels)</vt:lpstr>
      <vt:lpstr>Generic section on mattress and beds interest</vt:lpstr>
      <vt:lpstr>Appendix</vt:lpstr>
      <vt:lpstr>Monthly temperature patterns in major South African cities (Interest levels have been indexed to November 2020)</vt:lpstr>
      <vt:lpstr>Black Friday impact</vt:lpstr>
      <vt:lpstr>Old Slides</vt:lpstr>
      <vt:lpstr>Overall interest in mattress brands overtime (Interest levels have been index to 2017 levels)</vt:lpstr>
      <vt:lpstr>Provincial search interest in mattress brands (Interest levels have been index to 2019 levels)</vt:lpstr>
      <vt:lpstr>Bravo vs. rest of market search interest (Interest levels have been index to 2017 levels)</vt:lpstr>
      <vt:lpstr>Search interest overtime by province (Interest levels have been index to 2017 levels)</vt:lpstr>
      <vt:lpstr>Monthly mattress brand search interest (Interest levels have been indexed to the month with the highest interest, November 2020)</vt:lpstr>
      <vt:lpstr>Mattress brand interest by month (Interest levels have been indexed to the month with the highest interest, November)</vt:lpstr>
      <vt:lpstr>Mattress brand interest by month (Interest levels are relative to the average month)</vt:lpstr>
      <vt:lpstr>Interest in the 5 most popular brands overtime (Search interest levels as expressed as a proportion of Sealy’s interest in 2021)</vt:lpstr>
      <vt:lpstr>Sealy Posturepedic vs. all other Seal interest overtime (Interest levels have been index to 2017 levels)</vt:lpstr>
      <vt:lpstr>Market share by brand (Interest levels have been index to 2017 levels)</vt:lpstr>
      <vt:lpstr>Search interest market share overtime for Gauteng and Kwa-Zulu Natal</vt:lpstr>
      <vt:lpstr>Search interest market share overtime for Western Cape and Eastern</vt:lpstr>
      <vt:lpstr>Search interest in Bravo brands overtime (Interest levels have been index to 2017 levels)</vt:lpstr>
      <vt:lpstr>Search interest in competitor brands overtime (Interest levels have been index to 2017 levels)</vt:lpstr>
      <vt:lpstr>Proportion of search interest within Bravo’s and competitor’s brands</vt:lpstr>
      <vt:lpstr>Provincial performance of top 5 brands (Interest levels have been index to 2017 levels)</vt:lpstr>
      <vt:lpstr>Furniture and bed store search interest market share (2021) (…</vt:lpstr>
      <vt:lpstr>Furniture and bed store interest overtime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Dobson</dc:creator>
  <cp:lastModifiedBy>Timothy Dobson</cp:lastModifiedBy>
  <cp:revision>35</cp:revision>
  <dcterms:created xsi:type="dcterms:W3CDTF">2022-01-09T10:08:08Z</dcterms:created>
  <dcterms:modified xsi:type="dcterms:W3CDTF">2022-01-23T15:40:22Z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etDate">
    <vt:lpwstr>2022-01-10T05:45:33Z</vt:lpwstr>
  </property>
  <property fmtid="{D5CDD505-2E9C-101B-9397-08002B2CF9AE}" pid="4" name="MSIP_Label_e3a8a6ec-262f-4cc0-befe-9b4753855296_Method">
    <vt:lpwstr>Privileged</vt:lpwstr>
  </property>
  <property fmtid="{D5CDD505-2E9C-101B-9397-08002B2CF9AE}" pid="5" name="MSIP_Label_e3a8a6ec-262f-4cc0-befe-9b4753855296_Name">
    <vt:lpwstr>e3a8a6ec-262f-4cc0-befe-9b4753855296</vt:lpwstr>
  </property>
  <property fmtid="{D5CDD505-2E9C-101B-9397-08002B2CF9AE}" pid="6" name="MSIP_Label_e3a8a6ec-262f-4cc0-befe-9b4753855296_SiteId">
    <vt:lpwstr>6cf6dc61-aaec-4d60-8dd0-2007ec95b05e</vt:lpwstr>
  </property>
  <property fmtid="{D5CDD505-2E9C-101B-9397-08002B2CF9AE}" pid="7" name="MSIP_Label_e3a8a6ec-262f-4cc0-befe-9b4753855296_ActionId">
    <vt:lpwstr>9c63c536-f6f9-4fc0-b2c2-76ed0df26332</vt:lpwstr>
  </property>
  <property fmtid="{D5CDD505-2E9C-101B-9397-08002B2CF9AE}" pid="8" name="MSIP_Label_e3a8a6ec-262f-4cc0-befe-9b4753855296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Classification: Confidential</vt:lpwstr>
  </property>
</Properties>
</file>