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 id="2147483678" r:id="rId5"/>
  </p:sldMasterIdLst>
  <p:notesMasterIdLst>
    <p:notesMasterId r:id="rId29"/>
  </p:notesMasterIdLst>
  <p:sldIdLst>
    <p:sldId id="256" r:id="rId6"/>
    <p:sldId id="280" r:id="rId7"/>
    <p:sldId id="257" r:id="rId8"/>
    <p:sldId id="274" r:id="rId9"/>
    <p:sldId id="276" r:id="rId10"/>
    <p:sldId id="277" r:id="rId11"/>
    <p:sldId id="278" r:id="rId12"/>
    <p:sldId id="279" r:id="rId13"/>
    <p:sldId id="260" r:id="rId14"/>
    <p:sldId id="261" r:id="rId15"/>
    <p:sldId id="259" r:id="rId16"/>
    <p:sldId id="262" r:id="rId17"/>
    <p:sldId id="264" r:id="rId18"/>
    <p:sldId id="266" r:id="rId19"/>
    <p:sldId id="263" r:id="rId20"/>
    <p:sldId id="265" r:id="rId21"/>
    <p:sldId id="267" r:id="rId22"/>
    <p:sldId id="268" r:id="rId23"/>
    <p:sldId id="270" r:id="rId24"/>
    <p:sldId id="271" r:id="rId25"/>
    <p:sldId id="273" r:id="rId26"/>
    <p:sldId id="272" r:id="rId27"/>
    <p:sldId id="275" r:id="rId28"/>
  </p:sldIdLst>
  <p:sldSz cx="9144000" cy="6858000" type="screen4x3"/>
  <p:notesSz cx="6797675" cy="9926638"/>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6">
          <p15:clr>
            <a:srgbClr val="A4A3A4"/>
          </p15:clr>
        </p15:guide>
        <p15:guide id="2" orient="horz" pos="4267">
          <p15:clr>
            <a:srgbClr val="A4A3A4"/>
          </p15:clr>
        </p15:guide>
        <p15:guide id="3" pos="2880">
          <p15:clr>
            <a:srgbClr val="A4A3A4"/>
          </p15:clr>
        </p15:guide>
        <p15:guide id="4" pos="96">
          <p15:clr>
            <a:srgbClr val="A4A3A4"/>
          </p15:clr>
        </p15:guide>
        <p15:guide id="5" pos="5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POUTTE  Theo" initials="LT" lastIdx="2" clrIdx="0">
    <p:extLst>
      <p:ext uri="{19B8F6BF-5375-455C-9EA6-DF929625EA0E}">
        <p15:presenceInfo xmlns:p15="http://schemas.microsoft.com/office/powerpoint/2012/main" userId="S-1-5-21-4032664920-3059214259-1045985449-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014A94"/>
    <a:srgbClr val="A2B9E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89C3B-C631-458F-9265-C759C1953741}" v="119" dt="2020-05-24T12:46:38.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3867" autoAdjust="0"/>
  </p:normalViewPr>
  <p:slideViewPr>
    <p:cSldViewPr snapToGrid="0">
      <p:cViewPr varScale="1">
        <p:scale>
          <a:sx n="74" d="100"/>
          <a:sy n="74" d="100"/>
        </p:scale>
        <p:origin x="1275" y="27"/>
      </p:cViewPr>
      <p:guideLst>
        <p:guide orient="horz" pos="2166"/>
        <p:guide orient="horz" pos="4267"/>
        <p:guide pos="2880"/>
        <p:guide pos="96"/>
        <p:guide pos="51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9A93DEC-5B7A-4F9F-8690-CA41B363DB67}" type="datetimeFigureOut">
              <a:rPr lang="fr-BE" smtClean="0"/>
              <a:t>25-05-20</a:t>
            </a:fld>
            <a:endParaRPr lang="fr-BE"/>
          </a:p>
        </p:txBody>
      </p:sp>
      <p:sp>
        <p:nvSpPr>
          <p:cNvPr id="4" name="Espace réservé de l'image des diapositives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56C65302-BB7E-4AB7-A8F1-2E0D7EFD80FF}" type="slidenum">
              <a:rPr lang="fr-BE" smtClean="0"/>
              <a:t>‹N°›</a:t>
            </a:fld>
            <a:endParaRPr lang="fr-BE"/>
          </a:p>
        </p:txBody>
      </p:sp>
    </p:spTree>
    <p:extLst>
      <p:ext uri="{BB962C8B-B14F-4D97-AF65-F5344CB8AC3E}">
        <p14:creationId xmlns:p14="http://schemas.microsoft.com/office/powerpoint/2010/main" val="116406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56C65302-BB7E-4AB7-A8F1-2E0D7EFD80FF}" type="slidenum">
              <a:rPr lang="fr-BE" smtClean="0"/>
              <a:t>1</a:t>
            </a:fld>
            <a:endParaRPr lang="fr-BE"/>
          </a:p>
        </p:txBody>
      </p:sp>
    </p:spTree>
    <p:extLst>
      <p:ext uri="{BB962C8B-B14F-4D97-AF65-F5344CB8AC3E}">
        <p14:creationId xmlns:p14="http://schemas.microsoft.com/office/powerpoint/2010/main" val="1654949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-Cahier des charges </a:t>
            </a:r>
            <a:r>
              <a:rPr lang="fr-FR" dirty="0">
                <a:sym typeface="Wingdings" panose="05000000000000000000" pitchFamily="2" charset="2"/>
              </a:rPr>
              <a:t> </a:t>
            </a:r>
            <a:r>
              <a:rPr lang="fr-FR" dirty="0"/>
              <a:t>Puissance d’émission </a:t>
            </a:r>
            <a:r>
              <a:rPr lang="fr-FR" dirty="0">
                <a:sym typeface="Wingdings" panose="05000000000000000000" pitchFamily="2" charset="2"/>
              </a:rPr>
              <a:t> </a:t>
            </a:r>
            <a:r>
              <a:rPr lang="fr-FR" dirty="0"/>
              <a:t>Gain</a:t>
            </a:r>
          </a:p>
          <a:p>
            <a:endParaRPr lang="fr-FR" dirty="0"/>
          </a:p>
          <a:p>
            <a:r>
              <a:rPr lang="fr-FR" dirty="0">
                <a:sym typeface="Wingdings" panose="05000000000000000000" pitchFamily="2" charset="2"/>
              </a:rPr>
              <a:t></a:t>
            </a:r>
            <a:r>
              <a:rPr lang="fr-FR" dirty="0"/>
              <a:t> circuit </a:t>
            </a:r>
            <a:r>
              <a:rPr lang="fr-FR" dirty="0" err="1"/>
              <a:t>ouvert</a:t>
            </a:r>
            <a:r>
              <a:rPr lang="fr-FR" dirty="0" err="1">
                <a:sym typeface="Wingdings" panose="05000000000000000000" pitchFamily="2" charset="2"/>
              </a:rPr>
              <a:t></a:t>
            </a:r>
            <a:r>
              <a:rPr lang="fr-FR" b="1" dirty="0" err="1"/>
              <a:t>onde</a:t>
            </a:r>
            <a:r>
              <a:rPr lang="fr-FR" b="1" dirty="0"/>
              <a:t> stationnaire </a:t>
            </a:r>
            <a:r>
              <a:rPr lang="fr-FR" dirty="0"/>
              <a:t>à l’expression plus simple</a:t>
            </a:r>
          </a:p>
          <a:p>
            <a:pPr lvl="0"/>
            <a:r>
              <a:rPr lang="fr-FR" dirty="0">
                <a:sym typeface="Wingdings" panose="05000000000000000000" pitchFamily="2" charset="2"/>
              </a:rPr>
              <a:t></a:t>
            </a:r>
            <a:r>
              <a:rPr lang="fr-FR" dirty="0"/>
              <a:t> lambda/4 </a:t>
            </a:r>
            <a:r>
              <a:rPr lang="fr-FR" dirty="0">
                <a:sym typeface="Wingdings" panose="05000000000000000000" pitchFamily="2" charset="2"/>
              </a:rPr>
              <a:t></a:t>
            </a:r>
            <a:r>
              <a:rPr lang="fr-FR" dirty="0"/>
              <a:t> expression simplifiée du courant et impédance d’entrée nulle</a:t>
            </a:r>
          </a:p>
          <a:p>
            <a:pPr lvl="0"/>
            <a:r>
              <a:rPr lang="fr-FR" dirty="0">
                <a:sym typeface="Wingdings" panose="05000000000000000000" pitchFamily="2" charset="2"/>
              </a:rPr>
              <a:t></a:t>
            </a:r>
            <a:r>
              <a:rPr lang="fr-FR" dirty="0"/>
              <a:t> brins écartes de 180° car sinon les champs s’annulent</a:t>
            </a:r>
          </a:p>
          <a:p>
            <a:pPr lvl="0"/>
            <a:r>
              <a:rPr lang="fr-FR" dirty="0">
                <a:sym typeface="Wingdings" panose="05000000000000000000" pitchFamily="2" charset="2"/>
              </a:rPr>
              <a:t></a:t>
            </a:r>
            <a:r>
              <a:rPr lang="fr-FR" dirty="0"/>
              <a:t> filiforme    </a:t>
            </a:r>
            <a:r>
              <a:rPr lang="fr-FR" dirty="0">
                <a:sym typeface="Wingdings" panose="05000000000000000000" pitchFamily="2" charset="2"/>
              </a:rPr>
              <a:t></a:t>
            </a:r>
            <a:r>
              <a:rPr lang="fr-FR" dirty="0"/>
              <a:t> hauteur équivalente avec intégrale de ligne</a:t>
            </a:r>
          </a:p>
          <a:p>
            <a:pPr lvl="0"/>
            <a:r>
              <a:rPr lang="fr-FR" dirty="0"/>
              <a:t>	</a:t>
            </a:r>
            <a:r>
              <a:rPr lang="fr-FR" dirty="0">
                <a:sym typeface="Wingdings" panose="05000000000000000000" pitchFamily="2" charset="2"/>
              </a:rPr>
              <a:t></a:t>
            </a:r>
            <a:r>
              <a:rPr lang="fr-FR" dirty="0"/>
              <a:t> lien tension induite/champ électrique</a:t>
            </a:r>
          </a:p>
          <a:p>
            <a:pPr lvl="0"/>
            <a:r>
              <a:rPr lang="fr-FR" dirty="0"/>
              <a:t>	</a:t>
            </a:r>
            <a:r>
              <a:rPr lang="fr-FR" dirty="0">
                <a:sym typeface="Wingdings" panose="05000000000000000000" pitchFamily="2" charset="2"/>
              </a:rPr>
              <a:t></a:t>
            </a:r>
            <a:r>
              <a:rPr lang="fr-FR" dirty="0"/>
              <a:t> approximation champ lointain </a:t>
            </a:r>
            <a:r>
              <a:rPr lang="fr-FR" dirty="0">
                <a:sym typeface="Wingdings" panose="05000000000000000000" pitchFamily="2" charset="2"/>
              </a:rPr>
              <a:t></a:t>
            </a:r>
            <a:r>
              <a:rPr lang="fr-FR" dirty="0"/>
              <a:t> expression du potentiel vecteur </a:t>
            </a:r>
            <a:r>
              <a:rPr lang="fr-FR" dirty="0">
                <a:sym typeface="Wingdings" panose="05000000000000000000" pitchFamily="2" charset="2"/>
              </a:rPr>
              <a:t></a:t>
            </a:r>
            <a:r>
              <a:rPr lang="fr-FR" dirty="0"/>
              <a:t> champ électrique </a:t>
            </a:r>
          </a:p>
          <a:p>
            <a:pPr lvl="0"/>
            <a:r>
              <a:rPr lang="fr-FR" dirty="0"/>
              <a:t>	</a:t>
            </a:r>
            <a:r>
              <a:rPr lang="fr-FR" dirty="0">
                <a:sym typeface="Wingdings" panose="05000000000000000000" pitchFamily="2" charset="2"/>
              </a:rPr>
              <a:t></a:t>
            </a:r>
            <a:r>
              <a:rPr lang="fr-FR" dirty="0"/>
              <a:t> vecteur du </a:t>
            </a:r>
            <a:r>
              <a:rPr lang="fr-FR" dirty="0" err="1"/>
              <a:t>Poynting</a:t>
            </a:r>
            <a:r>
              <a:rPr lang="fr-FR" dirty="0"/>
              <a:t> dont la norme = densité de puissance rayonnée </a:t>
            </a:r>
          </a:p>
          <a:p>
            <a:pPr lvl="0"/>
            <a:r>
              <a:rPr lang="fr-FR" dirty="0"/>
              <a:t>	</a:t>
            </a:r>
            <a:r>
              <a:rPr lang="fr-FR" dirty="0">
                <a:sym typeface="Wingdings" panose="05000000000000000000" pitchFamily="2" charset="2"/>
              </a:rPr>
              <a:t></a:t>
            </a:r>
            <a:r>
              <a:rPr lang="fr-FR" dirty="0"/>
              <a:t> affranchir de dépendance 1/r^2 en calculant l’intensité rayonnée U</a:t>
            </a:r>
          </a:p>
          <a:p>
            <a:pPr lvl="0"/>
            <a:r>
              <a:rPr lang="fr-FR" dirty="0"/>
              <a:t>	</a:t>
            </a:r>
            <a:r>
              <a:rPr lang="fr-FR" dirty="0">
                <a:sym typeface="Wingdings" panose="05000000000000000000" pitchFamily="2" charset="2"/>
              </a:rPr>
              <a:t></a:t>
            </a:r>
            <a:r>
              <a:rPr lang="fr-FR" dirty="0"/>
              <a:t> U = puissance rayonnée/unité d’angle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dirty="0">
                <a:sym typeface="Wingdings" panose="05000000000000000000" pitchFamily="2" charset="2"/>
              </a:rPr>
              <a:t></a:t>
            </a:r>
            <a:r>
              <a:rPr lang="fr-FR" dirty="0"/>
              <a:t> intégrale =&gt; Puissance totale </a:t>
            </a:r>
            <a:r>
              <a:rPr lang="fr-FR" dirty="0" err="1"/>
              <a:t>rayonnée</a:t>
            </a:r>
            <a:r>
              <a:rPr lang="fr-FR" dirty="0" err="1">
                <a:sym typeface="Wingdings" panose="05000000000000000000" pitchFamily="2" charset="2"/>
              </a:rPr>
              <a:t></a:t>
            </a:r>
            <a:r>
              <a:rPr lang="fr-FR" dirty="0" err="1"/>
              <a:t>résistance</a:t>
            </a:r>
            <a:r>
              <a:rPr lang="fr-FR" dirty="0"/>
              <a:t> de rayonnement </a:t>
            </a:r>
          </a:p>
          <a:p>
            <a:pPr lvl="0"/>
            <a:r>
              <a:rPr lang="fr-FR" dirty="0"/>
              <a:t>		</a:t>
            </a:r>
            <a:r>
              <a:rPr lang="fr-FR" dirty="0">
                <a:sym typeface="Wingdings" panose="05000000000000000000" pitchFamily="2" charset="2"/>
              </a:rPr>
              <a:t></a:t>
            </a:r>
            <a:r>
              <a:rPr lang="fr-FR" dirty="0"/>
              <a:t>directivité (=normalisation de l’intensité rayonnée par l’intensité moyenne rayonnée) </a:t>
            </a:r>
          </a:p>
          <a:p>
            <a:pPr lvl="0"/>
            <a:r>
              <a:rPr lang="fr-FR" dirty="0"/>
              <a:t>		</a:t>
            </a:r>
            <a:r>
              <a:rPr lang="fr-FR" dirty="0">
                <a:sym typeface="Wingdings" panose="05000000000000000000" pitchFamily="2" charset="2"/>
              </a:rPr>
              <a:t></a:t>
            </a:r>
            <a:r>
              <a:rPr lang="fr-FR" dirty="0"/>
              <a:t> Gain = </a:t>
            </a:r>
            <a:r>
              <a:rPr lang="fr-FR" dirty="0" err="1"/>
              <a:t>rendement.directivité</a:t>
            </a:r>
            <a:endParaRPr lang="fr-FR" dirty="0"/>
          </a:p>
          <a:p>
            <a:pPr lvl="0"/>
            <a:r>
              <a:rPr lang="fr-FR" dirty="0"/>
              <a:t>		</a:t>
            </a:r>
            <a:r>
              <a:rPr lang="fr-FR" dirty="0">
                <a:sym typeface="Wingdings" panose="05000000000000000000" pitchFamily="2" charset="2"/>
              </a:rPr>
              <a:t></a:t>
            </a:r>
            <a:r>
              <a:rPr lang="fr-FR" dirty="0"/>
              <a:t> Pas de pertes</a:t>
            </a:r>
            <a:r>
              <a:rPr lang="fr-FR" dirty="0">
                <a:sym typeface="Wingdings" panose="05000000000000000000" pitchFamily="2" charset="2"/>
              </a:rPr>
              <a:t>    </a:t>
            </a:r>
            <a:r>
              <a:rPr lang="fr-FR" dirty="0"/>
              <a:t>rendement 1 </a:t>
            </a:r>
            <a:r>
              <a:rPr lang="fr-FR" dirty="0">
                <a:sym typeface="Wingdings" panose="05000000000000000000" pitchFamily="2" charset="2"/>
              </a:rPr>
              <a:t></a:t>
            </a:r>
            <a:r>
              <a:rPr lang="fr-FR" dirty="0"/>
              <a:t>résistance ohmique nulle, toute  la puissance de l’antenne est rayonnée</a:t>
            </a:r>
          </a:p>
          <a:p>
            <a:pPr lvl="0"/>
            <a:r>
              <a:rPr lang="fr-FR" dirty="0"/>
              <a:t>			</a:t>
            </a:r>
            <a:r>
              <a:rPr lang="fr-FR" dirty="0">
                <a:sym typeface="Wingdings" panose="05000000000000000000" pitchFamily="2" charset="2"/>
              </a:rPr>
              <a:t></a:t>
            </a:r>
            <a:r>
              <a:rPr lang="fr-FR" dirty="0"/>
              <a:t> gain = directivité</a:t>
            </a:r>
          </a:p>
          <a:p>
            <a:pPr lvl="0"/>
            <a:r>
              <a:rPr lang="fr-FR" dirty="0"/>
              <a:t>		</a:t>
            </a:r>
            <a:r>
              <a:rPr lang="fr-FR" dirty="0">
                <a:sym typeface="Wingdings" panose="05000000000000000000" pitchFamily="2" charset="2"/>
              </a:rPr>
              <a:t></a:t>
            </a:r>
            <a:r>
              <a:rPr lang="fr-FR" dirty="0"/>
              <a:t> directivité dépend uniquement de </a:t>
            </a:r>
            <a:r>
              <a:rPr lang="fr-FR" dirty="0" err="1"/>
              <a:t>theta</a:t>
            </a:r>
            <a:endParaRPr lang="fr-FR" dirty="0"/>
          </a:p>
          <a:p>
            <a:pPr lvl="0"/>
            <a:r>
              <a:rPr lang="fr-FR" dirty="0"/>
              <a:t>		</a:t>
            </a:r>
            <a:r>
              <a:rPr lang="fr-FR" dirty="0">
                <a:sym typeface="Wingdings" panose="05000000000000000000" pitchFamily="2" charset="2"/>
              </a:rPr>
              <a:t></a:t>
            </a:r>
            <a:r>
              <a:rPr lang="fr-FR" dirty="0"/>
              <a:t> antennes à la même hauteur et pas de plafond et le sol </a:t>
            </a:r>
            <a:r>
              <a:rPr lang="fr-FR" dirty="0">
                <a:sym typeface="Wingdings" panose="05000000000000000000" pitchFamily="2" charset="2"/>
              </a:rPr>
              <a:t></a:t>
            </a:r>
            <a:r>
              <a:rPr lang="fr-FR" dirty="0"/>
              <a:t> directivité en </a:t>
            </a:r>
            <a:r>
              <a:rPr lang="fr-FR" dirty="0" err="1"/>
              <a:t>theta</a:t>
            </a:r>
            <a:r>
              <a:rPr lang="fr-FR" dirty="0"/>
              <a:t>=pi/2 </a:t>
            </a:r>
            <a:r>
              <a:rPr lang="fr-FR" dirty="0">
                <a:sym typeface="Wingdings" panose="05000000000000000000" pitchFamily="2" charset="2"/>
              </a:rPr>
              <a:t></a:t>
            </a:r>
            <a:r>
              <a:rPr lang="fr-FR" dirty="0"/>
              <a:t> plan incident</a:t>
            </a:r>
          </a:p>
          <a:p>
            <a:endParaRPr lang="fr-FR" dirty="0"/>
          </a:p>
        </p:txBody>
      </p:sp>
      <p:sp>
        <p:nvSpPr>
          <p:cNvPr id="4" name="Espace réservé du numéro de diapositive 3"/>
          <p:cNvSpPr>
            <a:spLocks noGrp="1"/>
          </p:cNvSpPr>
          <p:nvPr>
            <p:ph type="sldNum" sz="quarter" idx="5"/>
          </p:nvPr>
        </p:nvSpPr>
        <p:spPr/>
        <p:txBody>
          <a:bodyPr/>
          <a:lstStyle/>
          <a:p>
            <a:fld id="{56C65302-BB7E-4AB7-A8F1-2E0D7EFD80FF}" type="slidenum">
              <a:rPr lang="fr-BE" smtClean="0"/>
              <a:t>3</a:t>
            </a:fld>
            <a:endParaRPr lang="fr-BE"/>
          </a:p>
        </p:txBody>
      </p:sp>
    </p:spTree>
    <p:extLst>
      <p:ext uri="{BB962C8B-B14F-4D97-AF65-F5344CB8AC3E}">
        <p14:creationId xmlns:p14="http://schemas.microsoft.com/office/powerpoint/2010/main" val="309089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Pour pouvoir calculer le trajet des ondes on utilise la méthode images en considérant un maximum de 3 réflexions. Pour chaque mur, on crée l’image de l’émetteur par rapport à ce mur. </a:t>
            </a: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Si il y a plusieurs murs on calcule alors l’image de ces émetteurs virtuels et ainsi du suite. La distance parcourue par le rayon correspond à la longueur de la droite reliant le point image et le récepteur et les points de réflexions correspond aux intersections entre ces droites et les murs. </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56C65302-BB7E-4AB7-A8F1-2E0D7EFD80FF}" type="slidenum">
              <a:rPr lang="fr-BE" smtClean="0"/>
              <a:t>4</a:t>
            </a:fld>
            <a:endParaRPr lang="fr-BE"/>
          </a:p>
        </p:txBody>
      </p:sp>
    </p:spTree>
    <p:extLst>
      <p:ext uri="{BB962C8B-B14F-4D97-AF65-F5344CB8AC3E}">
        <p14:creationId xmlns:p14="http://schemas.microsoft.com/office/powerpoint/2010/main" val="195842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1" dirty="0"/>
              <a:t>DISSIPATION</a:t>
            </a:r>
          </a:p>
          <a:p>
            <a:endParaRPr lang="fr-FR" sz="1800" b="1" dirty="0"/>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devons ensuite calculer les coefficients de transmission et de réflexion. Etant donné que l’antenne est orientée verticalement, nous savons que la polarisation est perpendiculaire, les ondes du champ électrique sont perpendiculaires au plan incident de l’antenne. </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L’angle de transmission est ensuite calculé à partir des lois de Snell.</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Enfin nous calculons l’impédance du milieu en prenant en compte la permittivité complexe équivalente étant donné que nous travaillons avec des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phaseurs</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que le milieu a une conductivité non nulle ce qui provoque des dissipations d’énergie.</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devons également adapter la constante de propagation pour prendre ces pertes en compte et celles-ci sont caractérisées par une partie réelle en plus de la partie imaginaire qui correspond au nombre d’onde et qui correspond au délai </a:t>
            </a:r>
            <a:r>
              <a:rPr lang="fr-FR" sz="1800">
                <a:effectLst/>
                <a:latin typeface="Calibri" panose="020F0502020204030204" pitchFamily="34" charset="0"/>
                <a:ea typeface="Calibri" panose="020F0502020204030204" pitchFamily="34" charset="0"/>
                <a:cs typeface="Times New Roman" panose="02020603050405020304" pitchFamily="18" charset="0"/>
              </a:rPr>
              <a:t>de propagation de l’onde</a:t>
            </a:r>
            <a:endParaRPr lang="fr-FR" sz="1800" b="1" dirty="0"/>
          </a:p>
        </p:txBody>
      </p:sp>
      <p:sp>
        <p:nvSpPr>
          <p:cNvPr id="4" name="Espace réservé du numéro de diapositive 3"/>
          <p:cNvSpPr>
            <a:spLocks noGrp="1"/>
          </p:cNvSpPr>
          <p:nvPr>
            <p:ph type="sldNum" sz="quarter" idx="5"/>
          </p:nvPr>
        </p:nvSpPr>
        <p:spPr/>
        <p:txBody>
          <a:bodyPr/>
          <a:lstStyle/>
          <a:p>
            <a:fld id="{56C65302-BB7E-4AB7-A8F1-2E0D7EFD80FF}" type="slidenum">
              <a:rPr lang="fr-BE" smtClean="0"/>
              <a:t>5</a:t>
            </a:fld>
            <a:endParaRPr lang="fr-BE"/>
          </a:p>
        </p:txBody>
      </p:sp>
    </p:spTree>
    <p:extLst>
      <p:ext uri="{BB962C8B-B14F-4D97-AF65-F5344CB8AC3E}">
        <p14:creationId xmlns:p14="http://schemas.microsoft.com/office/powerpoint/2010/main" val="678131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Pour pouvoir calculer la puissance reçue au récepteur nous devons tout d’abord calculer le champ électrique au récepteur en considérant toujours une onde plane incidente. Le module du champ électrique peut-être trouvé à partir du vecteur 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Poynting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des expressions de la directivité. Z0 valant 120pi on obtient bien 60.</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savons également que la hauteur équivalent établit un lien entre la tension induite et le champ électrique. Puis en remplaçant la valeur du courant dans le calcul de la puissance collectée à la charge nous obtenons cette expression qui dépend de la tension induite et en adaptant l’impédance on trouve la puissance maximale. </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faut cependant prendre en compte les coefficients de réflexion et de transmission pour le calcul du champ en plus pour chaque rayon, c’est ce qu’on appelle les composantes multi trajets. </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En prenant en compte les deux expressions vues au dessus nous trouvons finalement la puissance moyenne reçue au récepteur qui correspond à une moyenne sur 1m^2.</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56C65302-BB7E-4AB7-A8F1-2E0D7EFD80FF}" type="slidenum">
              <a:rPr lang="fr-BE" smtClean="0"/>
              <a:t>6</a:t>
            </a:fld>
            <a:endParaRPr lang="fr-BE"/>
          </a:p>
        </p:txBody>
      </p:sp>
    </p:spTree>
    <p:extLst>
      <p:ext uri="{BB962C8B-B14F-4D97-AF65-F5344CB8AC3E}">
        <p14:creationId xmlns:p14="http://schemas.microsoft.com/office/powerpoint/2010/main" val="678131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calculons ensuite la valeur du champ électrique au récepteur à partir du vecteur de </a:t>
            </a:r>
            <a:r>
              <a:rPr lang="fr-FR" dirty="0" err="1"/>
              <a:t>Poynting</a:t>
            </a:r>
            <a:r>
              <a:rPr lang="fr-FR" dirty="0"/>
              <a:t>. Nous pouvons l’exprimer avec le gain et la puissance. La dépendance en 1/r^2 devient une dépendance en 1/r dans le champ électrique.</a:t>
            </a:r>
          </a:p>
          <a:p>
            <a:endParaRPr lang="fr-FR" dirty="0"/>
          </a:p>
        </p:txBody>
      </p:sp>
      <p:sp>
        <p:nvSpPr>
          <p:cNvPr id="4" name="Espace réservé du numéro de diapositive 3"/>
          <p:cNvSpPr>
            <a:spLocks noGrp="1"/>
          </p:cNvSpPr>
          <p:nvPr>
            <p:ph type="sldNum" sz="quarter" idx="5"/>
          </p:nvPr>
        </p:nvSpPr>
        <p:spPr/>
        <p:txBody>
          <a:bodyPr/>
          <a:lstStyle/>
          <a:p>
            <a:fld id="{56C65302-BB7E-4AB7-A8F1-2E0D7EFD80FF}" type="slidenum">
              <a:rPr lang="fr-BE" smtClean="0"/>
              <a:t>7</a:t>
            </a:fld>
            <a:endParaRPr lang="fr-BE"/>
          </a:p>
        </p:txBody>
      </p:sp>
    </p:spTree>
    <p:extLst>
      <p:ext uri="{BB962C8B-B14F-4D97-AF65-F5344CB8AC3E}">
        <p14:creationId xmlns:p14="http://schemas.microsoft.com/office/powerpoint/2010/main" val="67813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56C65302-BB7E-4AB7-A8F1-2E0D7EFD80FF}" type="slidenum">
              <a:rPr lang="fr-BE" smtClean="0"/>
              <a:t>14</a:t>
            </a:fld>
            <a:endParaRPr lang="fr-BE"/>
          </a:p>
        </p:txBody>
      </p:sp>
    </p:spTree>
    <p:extLst>
      <p:ext uri="{BB962C8B-B14F-4D97-AF65-F5344CB8AC3E}">
        <p14:creationId xmlns:p14="http://schemas.microsoft.com/office/powerpoint/2010/main" val="21546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8"/>
            <a:ext cx="7772400" cy="1470025"/>
          </a:xfrm>
        </p:spPr>
        <p:txBody>
          <a:bodyPr/>
          <a:lstStyle/>
          <a:p>
            <a:r>
              <a:rPr lang="fr-FR"/>
              <a:t>Modifiez le style du titre</a:t>
            </a:r>
            <a:endParaRPr lang="fr-BE"/>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C8388FF0-330C-452F-A2F4-D146CEC0DB2D}"/>
              </a:ext>
            </a:extLst>
          </p:cNvPr>
          <p:cNvSpPr>
            <a:spLocks noGrp="1"/>
          </p:cNvSpPr>
          <p:nvPr>
            <p:ph type="dt" sz="half" idx="10"/>
          </p:nvPr>
        </p:nvSpPr>
        <p:spPr/>
        <p:txBody>
          <a:bodyPr/>
          <a:lstStyle>
            <a:lvl1pPr>
              <a:defRPr/>
            </a:lvl1pPr>
          </a:lstStyle>
          <a:p>
            <a:pPr>
              <a:defRPr/>
            </a:pPr>
            <a:fld id="{5438DB3C-A9C3-4920-9970-728F98CA2223}" type="datetime1">
              <a:rPr lang="fr-BE" altLang="fr-FR"/>
              <a:pPr>
                <a:defRPr/>
              </a:pPr>
              <a:t>25-05-20</a:t>
            </a:fld>
            <a:endParaRPr lang="fr-BE" altLang="fr-FR"/>
          </a:p>
        </p:txBody>
      </p:sp>
      <p:sp>
        <p:nvSpPr>
          <p:cNvPr id="5" name="Espace réservé du pied de page 4">
            <a:extLst>
              <a:ext uri="{FF2B5EF4-FFF2-40B4-BE49-F238E27FC236}">
                <a16:creationId xmlns:a16="http://schemas.microsoft.com/office/drawing/2014/main" id="{6747618A-3626-41B4-8A88-E6687BCE0D2A}"/>
              </a:ext>
            </a:extLst>
          </p:cNvPr>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a:extLst>
              <a:ext uri="{FF2B5EF4-FFF2-40B4-BE49-F238E27FC236}">
                <a16:creationId xmlns:a16="http://schemas.microsoft.com/office/drawing/2014/main" id="{C1FD4A2B-939C-4771-A863-ED474E5F0467}"/>
              </a:ext>
            </a:extLst>
          </p:cNvPr>
          <p:cNvSpPr>
            <a:spLocks noGrp="1"/>
          </p:cNvSpPr>
          <p:nvPr>
            <p:ph type="sldNum" sz="quarter" idx="12"/>
          </p:nvPr>
        </p:nvSpPr>
        <p:spPr/>
        <p:txBody>
          <a:bodyPr/>
          <a:lstStyle>
            <a:lvl1pPr>
              <a:defRPr/>
            </a:lvl1pPr>
          </a:lstStyle>
          <a:p>
            <a:pPr>
              <a:defRPr/>
            </a:pPr>
            <a:fld id="{72EC4DB7-CB12-40C6-AC83-CB7A3F84E5D9}" type="slidenum">
              <a:rPr lang="fr-BE" altLang="fr-FR"/>
              <a:pPr>
                <a:defRPr/>
              </a:pPr>
              <a:t>‹N°›</a:t>
            </a:fld>
            <a:endParaRPr lang="fr-BE" altLang="fr-FR"/>
          </a:p>
        </p:txBody>
      </p:sp>
    </p:spTree>
    <p:extLst>
      <p:ext uri="{BB962C8B-B14F-4D97-AF65-F5344CB8AC3E}">
        <p14:creationId xmlns:p14="http://schemas.microsoft.com/office/powerpoint/2010/main" val="157711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3">
            <a:extLst>
              <a:ext uri="{FF2B5EF4-FFF2-40B4-BE49-F238E27FC236}">
                <a16:creationId xmlns:a16="http://schemas.microsoft.com/office/drawing/2014/main" id="{08FFDA1E-EC30-456E-848F-B7D897090325}"/>
              </a:ext>
            </a:extLst>
          </p:cNvPr>
          <p:cNvSpPr>
            <a:spLocks noGrp="1"/>
          </p:cNvSpPr>
          <p:nvPr>
            <p:ph type="dt" sz="half" idx="10"/>
          </p:nvPr>
        </p:nvSpPr>
        <p:spPr/>
        <p:txBody>
          <a:bodyPr/>
          <a:lstStyle>
            <a:lvl1pPr>
              <a:defRPr/>
            </a:lvl1pPr>
          </a:lstStyle>
          <a:p>
            <a:pPr>
              <a:defRPr/>
            </a:pPr>
            <a:fld id="{5E800E29-1CE6-439F-8DEB-84D56FE5D42D}" type="datetime1">
              <a:rPr lang="fr-BE" altLang="fr-FR"/>
              <a:pPr>
                <a:defRPr/>
              </a:pPr>
              <a:t>25-05-20</a:t>
            </a:fld>
            <a:endParaRPr lang="fr-BE" altLang="fr-FR"/>
          </a:p>
        </p:txBody>
      </p:sp>
      <p:sp>
        <p:nvSpPr>
          <p:cNvPr id="6" name="Espace réservé du pied de page 4">
            <a:extLst>
              <a:ext uri="{FF2B5EF4-FFF2-40B4-BE49-F238E27FC236}">
                <a16:creationId xmlns:a16="http://schemas.microsoft.com/office/drawing/2014/main" id="{FEC800F7-D047-4696-99B9-A8526CA9EA83}"/>
              </a:ext>
            </a:extLst>
          </p:cNvPr>
          <p:cNvSpPr>
            <a:spLocks noGrp="1"/>
          </p:cNvSpPr>
          <p:nvPr>
            <p:ph type="ftr" sz="quarter" idx="11"/>
          </p:nvPr>
        </p:nvSpPr>
        <p:spPr/>
        <p:txBody>
          <a:bodyPr/>
          <a:lstStyle>
            <a:lvl1pPr>
              <a:defRPr/>
            </a:lvl1pPr>
          </a:lstStyle>
          <a:p>
            <a:pPr>
              <a:defRPr/>
            </a:pPr>
            <a:endParaRPr lang="fr-BE"/>
          </a:p>
        </p:txBody>
      </p:sp>
      <p:sp>
        <p:nvSpPr>
          <p:cNvPr id="7" name="Espace réservé du numéro de diapositive 5">
            <a:extLst>
              <a:ext uri="{FF2B5EF4-FFF2-40B4-BE49-F238E27FC236}">
                <a16:creationId xmlns:a16="http://schemas.microsoft.com/office/drawing/2014/main" id="{27680557-5B38-44CD-A609-5AE5FA5F8899}"/>
              </a:ext>
            </a:extLst>
          </p:cNvPr>
          <p:cNvSpPr>
            <a:spLocks noGrp="1"/>
          </p:cNvSpPr>
          <p:nvPr>
            <p:ph type="sldNum" sz="quarter" idx="12"/>
          </p:nvPr>
        </p:nvSpPr>
        <p:spPr/>
        <p:txBody>
          <a:bodyPr/>
          <a:lstStyle>
            <a:lvl1pPr>
              <a:defRPr/>
            </a:lvl1pPr>
          </a:lstStyle>
          <a:p>
            <a:pPr>
              <a:defRPr/>
            </a:pPr>
            <a:fld id="{D4B46E9F-CA67-4788-B489-20AD3510A51A}" type="slidenum">
              <a:rPr lang="fr-BE" altLang="fr-FR"/>
              <a:pPr>
                <a:defRPr/>
              </a:pPr>
              <a:t>‹N°›</a:t>
            </a:fld>
            <a:endParaRPr lang="fr-BE" altLang="fr-FR"/>
          </a:p>
        </p:txBody>
      </p:sp>
    </p:spTree>
    <p:extLst>
      <p:ext uri="{BB962C8B-B14F-4D97-AF65-F5344CB8AC3E}">
        <p14:creationId xmlns:p14="http://schemas.microsoft.com/office/powerpoint/2010/main" val="415378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4707AA0-D97A-46DD-807A-DF5D0AE1C506}"/>
              </a:ext>
            </a:extLst>
          </p:cNvPr>
          <p:cNvSpPr>
            <a:spLocks noGrp="1"/>
          </p:cNvSpPr>
          <p:nvPr>
            <p:ph type="dt" sz="half" idx="10"/>
          </p:nvPr>
        </p:nvSpPr>
        <p:spPr/>
        <p:txBody>
          <a:bodyPr/>
          <a:lstStyle>
            <a:lvl1pPr>
              <a:defRPr/>
            </a:lvl1pPr>
          </a:lstStyle>
          <a:p>
            <a:pPr>
              <a:defRPr/>
            </a:pPr>
            <a:fld id="{5742466A-ABDE-47E4-A9A2-7EBBCE1160BE}" type="datetime1">
              <a:rPr lang="fr-BE" altLang="fr-FR"/>
              <a:pPr>
                <a:defRPr/>
              </a:pPr>
              <a:t>25-05-20</a:t>
            </a:fld>
            <a:endParaRPr lang="fr-BE" altLang="fr-FR"/>
          </a:p>
        </p:txBody>
      </p:sp>
      <p:sp>
        <p:nvSpPr>
          <p:cNvPr id="5" name="Espace réservé du pied de page 4">
            <a:extLst>
              <a:ext uri="{FF2B5EF4-FFF2-40B4-BE49-F238E27FC236}">
                <a16:creationId xmlns:a16="http://schemas.microsoft.com/office/drawing/2014/main" id="{A27A1C71-55E6-479B-8C72-1C5C23164824}"/>
              </a:ext>
            </a:extLst>
          </p:cNvPr>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a:extLst>
              <a:ext uri="{FF2B5EF4-FFF2-40B4-BE49-F238E27FC236}">
                <a16:creationId xmlns:a16="http://schemas.microsoft.com/office/drawing/2014/main" id="{D8BA3CE2-9E98-4E04-B5B2-C534DA2ECA40}"/>
              </a:ext>
            </a:extLst>
          </p:cNvPr>
          <p:cNvSpPr>
            <a:spLocks noGrp="1"/>
          </p:cNvSpPr>
          <p:nvPr>
            <p:ph type="sldNum" sz="quarter" idx="12"/>
          </p:nvPr>
        </p:nvSpPr>
        <p:spPr/>
        <p:txBody>
          <a:bodyPr/>
          <a:lstStyle>
            <a:lvl1pPr>
              <a:defRPr/>
            </a:lvl1pPr>
          </a:lstStyle>
          <a:p>
            <a:pPr>
              <a:defRPr/>
            </a:pPr>
            <a:fld id="{474E32F7-43F6-4DEF-A49F-62198CABD4D2}" type="slidenum">
              <a:rPr lang="fr-BE" altLang="fr-FR"/>
              <a:pPr>
                <a:defRPr/>
              </a:pPr>
              <a:t>‹N°›</a:t>
            </a:fld>
            <a:endParaRPr lang="fr-BE" altLang="fr-FR"/>
          </a:p>
        </p:txBody>
      </p:sp>
    </p:spTree>
    <p:extLst>
      <p:ext uri="{BB962C8B-B14F-4D97-AF65-F5344CB8AC3E}">
        <p14:creationId xmlns:p14="http://schemas.microsoft.com/office/powerpoint/2010/main" val="735544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1835696" y="836712"/>
            <a:ext cx="5638800" cy="1143000"/>
          </a:xfrm>
        </p:spPr>
        <p:txBody>
          <a:bodyPr lIns="0">
            <a:noAutofit/>
          </a:bodyPr>
          <a:lstStyle>
            <a:lvl1pPr algn="l">
              <a:defRPr sz="1800"/>
            </a:lvl1pPr>
          </a:lstStyle>
          <a:p>
            <a:endParaRPr lang="fr-FR" dirty="0"/>
          </a:p>
        </p:txBody>
      </p:sp>
    </p:spTree>
    <p:extLst>
      <p:ext uri="{BB962C8B-B14F-4D97-AF65-F5344CB8AC3E}">
        <p14:creationId xmlns:p14="http://schemas.microsoft.com/office/powerpoint/2010/main" val="84717420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1835696" y="836712"/>
            <a:ext cx="5638800" cy="1143000"/>
          </a:xfrm>
        </p:spPr>
        <p:txBody>
          <a:bodyPr lIns="0">
            <a:noAutofit/>
          </a:bodyPr>
          <a:lstStyle>
            <a:lvl1pPr algn="l">
              <a:defRPr sz="1800"/>
            </a:lvl1pPr>
          </a:lstStyle>
          <a:p>
            <a:endParaRPr lang="fr-FR" dirty="0"/>
          </a:p>
        </p:txBody>
      </p:sp>
      <p:sp>
        <p:nvSpPr>
          <p:cNvPr id="7" name="Espace réservé du contenu 2"/>
          <p:cNvSpPr>
            <a:spLocks noGrp="1"/>
          </p:cNvSpPr>
          <p:nvPr>
            <p:ph idx="1"/>
          </p:nvPr>
        </p:nvSpPr>
        <p:spPr>
          <a:xfrm>
            <a:off x="899592" y="2084854"/>
            <a:ext cx="7715200" cy="4525433"/>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E" dirty="0"/>
          </a:p>
        </p:txBody>
      </p:sp>
    </p:spTree>
    <p:extLst>
      <p:ext uri="{BB962C8B-B14F-4D97-AF65-F5344CB8AC3E}">
        <p14:creationId xmlns:p14="http://schemas.microsoft.com/office/powerpoint/2010/main" val="60373947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p:spPr>
        <p:txBody>
          <a:bodyPr/>
          <a:lstStyle/>
          <a:p>
            <a:r>
              <a:rPr lang="fr-FR"/>
              <a:t>Modifiez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fr-BE" dirty="0"/>
          </a:p>
        </p:txBody>
      </p:sp>
      <p:sp>
        <p:nvSpPr>
          <p:cNvPr id="4" name="Espace réservé de la date 3">
            <a:extLst>
              <a:ext uri="{FF2B5EF4-FFF2-40B4-BE49-F238E27FC236}">
                <a16:creationId xmlns:a16="http://schemas.microsoft.com/office/drawing/2014/main" id="{4120B5DD-EFF5-4628-911A-A46BD4FB1581}"/>
              </a:ext>
            </a:extLst>
          </p:cNvPr>
          <p:cNvSpPr>
            <a:spLocks noGrp="1"/>
          </p:cNvSpPr>
          <p:nvPr>
            <p:ph type="dt" sz="half" idx="10"/>
          </p:nvPr>
        </p:nvSpPr>
        <p:spPr/>
        <p:txBody>
          <a:bodyPr/>
          <a:lstStyle>
            <a:lvl1pPr>
              <a:defRPr/>
            </a:lvl1pPr>
          </a:lstStyle>
          <a:p>
            <a:pPr>
              <a:defRPr/>
            </a:pPr>
            <a:fld id="{4BF31BBD-5256-4600-B149-A8288E31162B}" type="datetime1">
              <a:rPr lang="fr-BE" altLang="fr-FR"/>
              <a:pPr>
                <a:defRPr/>
              </a:pPr>
              <a:t>25-05-20</a:t>
            </a:fld>
            <a:endParaRPr lang="fr-BE" altLang="fr-FR"/>
          </a:p>
        </p:txBody>
      </p:sp>
      <p:sp>
        <p:nvSpPr>
          <p:cNvPr id="5" name="Espace réservé du pied de page 4">
            <a:extLst>
              <a:ext uri="{FF2B5EF4-FFF2-40B4-BE49-F238E27FC236}">
                <a16:creationId xmlns:a16="http://schemas.microsoft.com/office/drawing/2014/main" id="{DE21E36A-A6FB-4A08-B6EB-E052C8AA0344}"/>
              </a:ext>
            </a:extLst>
          </p:cNvPr>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a:extLst>
              <a:ext uri="{FF2B5EF4-FFF2-40B4-BE49-F238E27FC236}">
                <a16:creationId xmlns:a16="http://schemas.microsoft.com/office/drawing/2014/main" id="{4F72A993-045A-497E-8446-10E730F9F790}"/>
              </a:ext>
            </a:extLst>
          </p:cNvPr>
          <p:cNvSpPr>
            <a:spLocks noGrp="1"/>
          </p:cNvSpPr>
          <p:nvPr>
            <p:ph type="sldNum" sz="quarter" idx="12"/>
          </p:nvPr>
        </p:nvSpPr>
        <p:spPr/>
        <p:txBody>
          <a:bodyPr/>
          <a:lstStyle>
            <a:lvl1pPr>
              <a:defRPr/>
            </a:lvl1pPr>
          </a:lstStyle>
          <a:p>
            <a:pPr>
              <a:defRPr/>
            </a:pPr>
            <a:fld id="{BCB9405D-7A81-475F-96B6-D2B56931256C}" type="slidenum">
              <a:rPr lang="fr-BE" altLang="fr-FR"/>
              <a:pPr>
                <a:defRPr/>
              </a:pPr>
              <a:t>‹N°›</a:t>
            </a:fld>
            <a:endParaRPr lang="fr-BE" altLang="fr-FR"/>
          </a:p>
        </p:txBody>
      </p:sp>
    </p:spTree>
    <p:extLst>
      <p:ext uri="{BB962C8B-B14F-4D97-AF65-F5344CB8AC3E}">
        <p14:creationId xmlns:p14="http://schemas.microsoft.com/office/powerpoint/2010/main" val="104615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73D26D9-FB1E-449C-88A5-3E0A7D3069CE}"/>
              </a:ext>
            </a:extLst>
          </p:cNvPr>
          <p:cNvSpPr>
            <a:spLocks noGrp="1"/>
          </p:cNvSpPr>
          <p:nvPr>
            <p:ph type="dt" sz="half" idx="10"/>
          </p:nvPr>
        </p:nvSpPr>
        <p:spPr/>
        <p:txBody>
          <a:bodyPr/>
          <a:lstStyle>
            <a:lvl1pPr>
              <a:defRPr/>
            </a:lvl1pPr>
          </a:lstStyle>
          <a:p>
            <a:pPr>
              <a:defRPr/>
            </a:pPr>
            <a:fld id="{20803179-24C7-4F59-8CAB-B787B9436687}" type="datetime1">
              <a:rPr lang="fr-BE" altLang="fr-FR"/>
              <a:pPr>
                <a:defRPr/>
              </a:pPr>
              <a:t>25-05-20</a:t>
            </a:fld>
            <a:endParaRPr lang="fr-BE" altLang="fr-FR"/>
          </a:p>
        </p:txBody>
      </p:sp>
      <p:sp>
        <p:nvSpPr>
          <p:cNvPr id="5" name="Espace réservé du pied de page 4">
            <a:extLst>
              <a:ext uri="{FF2B5EF4-FFF2-40B4-BE49-F238E27FC236}">
                <a16:creationId xmlns:a16="http://schemas.microsoft.com/office/drawing/2014/main" id="{59AB3573-6792-427A-9E87-6C14851E89F9}"/>
              </a:ext>
            </a:extLst>
          </p:cNvPr>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a:extLst>
              <a:ext uri="{FF2B5EF4-FFF2-40B4-BE49-F238E27FC236}">
                <a16:creationId xmlns:a16="http://schemas.microsoft.com/office/drawing/2014/main" id="{0C4704C1-3C77-4AD2-8CA4-1A0387AB9AF9}"/>
              </a:ext>
            </a:extLst>
          </p:cNvPr>
          <p:cNvSpPr>
            <a:spLocks noGrp="1"/>
          </p:cNvSpPr>
          <p:nvPr>
            <p:ph type="sldNum" sz="quarter" idx="12"/>
          </p:nvPr>
        </p:nvSpPr>
        <p:spPr/>
        <p:txBody>
          <a:bodyPr/>
          <a:lstStyle>
            <a:lvl1pPr>
              <a:defRPr/>
            </a:lvl1pPr>
          </a:lstStyle>
          <a:p>
            <a:pPr>
              <a:defRPr/>
            </a:pPr>
            <a:fld id="{2E9FBE46-EFD5-4463-9AED-B09C66B8556D}" type="slidenum">
              <a:rPr lang="fr-BE" altLang="fr-FR"/>
              <a:pPr>
                <a:defRPr/>
              </a:pPr>
              <a:t>‹N°›</a:t>
            </a:fld>
            <a:endParaRPr lang="fr-BE" altLang="fr-FR"/>
          </a:p>
        </p:txBody>
      </p:sp>
    </p:spTree>
    <p:extLst>
      <p:ext uri="{BB962C8B-B14F-4D97-AF65-F5344CB8AC3E}">
        <p14:creationId xmlns:p14="http://schemas.microsoft.com/office/powerpoint/2010/main" val="166199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15616" y="4425132"/>
            <a:ext cx="7772400" cy="822300"/>
          </a:xfrm>
        </p:spPr>
        <p:txBody>
          <a:bodyPr anchor="t"/>
          <a:lstStyle>
            <a:lvl1pPr algn="l">
              <a:defRPr sz="4000" b="1" cap="all"/>
            </a:lvl1pPr>
          </a:lstStyle>
          <a:p>
            <a:r>
              <a:rPr lang="fr-FR"/>
              <a:t>Modifiez le style du titre</a:t>
            </a:r>
            <a:endParaRPr lang="fr-BE"/>
          </a:p>
        </p:txBody>
      </p:sp>
      <p:sp>
        <p:nvSpPr>
          <p:cNvPr id="3" name="Espace réservé du texte 2"/>
          <p:cNvSpPr>
            <a:spLocks noGrp="1"/>
          </p:cNvSpPr>
          <p:nvPr>
            <p:ph type="body" idx="1"/>
          </p:nvPr>
        </p:nvSpPr>
        <p:spPr>
          <a:xfrm>
            <a:off x="1115616" y="292494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a:extLst>
              <a:ext uri="{FF2B5EF4-FFF2-40B4-BE49-F238E27FC236}">
                <a16:creationId xmlns:a16="http://schemas.microsoft.com/office/drawing/2014/main" id="{53BDA5CD-D161-47EF-A325-976D2A0ECF06}"/>
              </a:ext>
            </a:extLst>
          </p:cNvPr>
          <p:cNvSpPr>
            <a:spLocks noGrp="1"/>
          </p:cNvSpPr>
          <p:nvPr>
            <p:ph type="dt" sz="half" idx="10"/>
          </p:nvPr>
        </p:nvSpPr>
        <p:spPr/>
        <p:txBody>
          <a:bodyPr/>
          <a:lstStyle>
            <a:lvl1pPr>
              <a:defRPr/>
            </a:lvl1pPr>
          </a:lstStyle>
          <a:p>
            <a:pPr>
              <a:defRPr/>
            </a:pPr>
            <a:fld id="{3184EB7D-4BD9-4881-80A5-44B0D54099A8}" type="datetime1">
              <a:rPr lang="fr-BE" altLang="fr-FR"/>
              <a:pPr>
                <a:defRPr/>
              </a:pPr>
              <a:t>25-05-20</a:t>
            </a:fld>
            <a:endParaRPr lang="fr-BE" altLang="fr-FR"/>
          </a:p>
        </p:txBody>
      </p:sp>
      <p:sp>
        <p:nvSpPr>
          <p:cNvPr id="5" name="Espace réservé du pied de page 4">
            <a:extLst>
              <a:ext uri="{FF2B5EF4-FFF2-40B4-BE49-F238E27FC236}">
                <a16:creationId xmlns:a16="http://schemas.microsoft.com/office/drawing/2014/main" id="{60171D09-AFF6-4077-825C-FDA4CE333F13}"/>
              </a:ext>
            </a:extLst>
          </p:cNvPr>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a:extLst>
              <a:ext uri="{FF2B5EF4-FFF2-40B4-BE49-F238E27FC236}">
                <a16:creationId xmlns:a16="http://schemas.microsoft.com/office/drawing/2014/main" id="{58839EC6-72F2-4321-B7BE-A8F7E2D0699F}"/>
              </a:ext>
            </a:extLst>
          </p:cNvPr>
          <p:cNvSpPr>
            <a:spLocks noGrp="1"/>
          </p:cNvSpPr>
          <p:nvPr>
            <p:ph type="sldNum" sz="quarter" idx="12"/>
          </p:nvPr>
        </p:nvSpPr>
        <p:spPr/>
        <p:txBody>
          <a:bodyPr/>
          <a:lstStyle>
            <a:lvl1pPr>
              <a:defRPr/>
            </a:lvl1pPr>
          </a:lstStyle>
          <a:p>
            <a:pPr>
              <a:defRPr/>
            </a:pPr>
            <a:fld id="{39328EC7-58FB-4C28-9CC3-969C876733BF}" type="slidenum">
              <a:rPr lang="fr-BE" altLang="fr-FR"/>
              <a:pPr>
                <a:defRPr/>
              </a:pPr>
              <a:t>‹N°›</a:t>
            </a:fld>
            <a:endParaRPr lang="fr-BE" altLang="fr-FR"/>
          </a:p>
        </p:txBody>
      </p:sp>
    </p:spTree>
    <p:extLst>
      <p:ext uri="{BB962C8B-B14F-4D97-AF65-F5344CB8AC3E}">
        <p14:creationId xmlns:p14="http://schemas.microsoft.com/office/powerpoint/2010/main" val="164255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1331640" y="1600202"/>
            <a:ext cx="31641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E" dirty="0"/>
          </a:p>
        </p:txBody>
      </p:sp>
      <p:sp>
        <p:nvSpPr>
          <p:cNvPr id="4" name="Espace réservé du contenu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3">
            <a:extLst>
              <a:ext uri="{FF2B5EF4-FFF2-40B4-BE49-F238E27FC236}">
                <a16:creationId xmlns:a16="http://schemas.microsoft.com/office/drawing/2014/main" id="{8EABDE96-3A20-49BF-A304-A97C1E9E3F85}"/>
              </a:ext>
            </a:extLst>
          </p:cNvPr>
          <p:cNvSpPr>
            <a:spLocks noGrp="1"/>
          </p:cNvSpPr>
          <p:nvPr>
            <p:ph type="dt" sz="half" idx="10"/>
          </p:nvPr>
        </p:nvSpPr>
        <p:spPr/>
        <p:txBody>
          <a:bodyPr/>
          <a:lstStyle>
            <a:lvl1pPr>
              <a:defRPr/>
            </a:lvl1pPr>
          </a:lstStyle>
          <a:p>
            <a:pPr>
              <a:defRPr/>
            </a:pPr>
            <a:fld id="{D23A5C53-39D0-4749-97AD-55E4F7737224}" type="datetime1">
              <a:rPr lang="fr-BE" altLang="fr-FR"/>
              <a:pPr>
                <a:defRPr/>
              </a:pPr>
              <a:t>25-05-20</a:t>
            </a:fld>
            <a:endParaRPr lang="fr-BE" altLang="fr-FR"/>
          </a:p>
        </p:txBody>
      </p:sp>
      <p:sp>
        <p:nvSpPr>
          <p:cNvPr id="6" name="Espace réservé du pied de page 4">
            <a:extLst>
              <a:ext uri="{FF2B5EF4-FFF2-40B4-BE49-F238E27FC236}">
                <a16:creationId xmlns:a16="http://schemas.microsoft.com/office/drawing/2014/main" id="{BD6E7E24-23F7-40E1-B56E-417690693344}"/>
              </a:ext>
            </a:extLst>
          </p:cNvPr>
          <p:cNvSpPr>
            <a:spLocks noGrp="1"/>
          </p:cNvSpPr>
          <p:nvPr>
            <p:ph type="ftr" sz="quarter" idx="11"/>
          </p:nvPr>
        </p:nvSpPr>
        <p:spPr/>
        <p:txBody>
          <a:bodyPr/>
          <a:lstStyle>
            <a:lvl1pPr>
              <a:defRPr/>
            </a:lvl1pPr>
          </a:lstStyle>
          <a:p>
            <a:pPr>
              <a:defRPr/>
            </a:pPr>
            <a:endParaRPr lang="fr-BE"/>
          </a:p>
        </p:txBody>
      </p:sp>
      <p:sp>
        <p:nvSpPr>
          <p:cNvPr id="7" name="Espace réservé du numéro de diapositive 5">
            <a:extLst>
              <a:ext uri="{FF2B5EF4-FFF2-40B4-BE49-F238E27FC236}">
                <a16:creationId xmlns:a16="http://schemas.microsoft.com/office/drawing/2014/main" id="{1B40A25D-B01F-45C6-A7E7-1E76C7419798}"/>
              </a:ext>
            </a:extLst>
          </p:cNvPr>
          <p:cNvSpPr>
            <a:spLocks noGrp="1"/>
          </p:cNvSpPr>
          <p:nvPr>
            <p:ph type="sldNum" sz="quarter" idx="12"/>
          </p:nvPr>
        </p:nvSpPr>
        <p:spPr/>
        <p:txBody>
          <a:bodyPr/>
          <a:lstStyle>
            <a:lvl1pPr>
              <a:defRPr/>
            </a:lvl1pPr>
          </a:lstStyle>
          <a:p>
            <a:pPr>
              <a:defRPr/>
            </a:pPr>
            <a:fld id="{20B26FD3-0C17-42BD-979F-754B5E648F14}" type="slidenum">
              <a:rPr lang="fr-BE" altLang="fr-FR"/>
              <a:pPr>
                <a:defRPr/>
              </a:pPr>
              <a:t>‹N°›</a:t>
            </a:fld>
            <a:endParaRPr lang="fr-BE" altLang="fr-FR"/>
          </a:p>
        </p:txBody>
      </p:sp>
    </p:spTree>
    <p:extLst>
      <p:ext uri="{BB962C8B-B14F-4D97-AF65-F5344CB8AC3E}">
        <p14:creationId xmlns:p14="http://schemas.microsoft.com/office/powerpoint/2010/main" val="205298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3">
            <a:extLst>
              <a:ext uri="{FF2B5EF4-FFF2-40B4-BE49-F238E27FC236}">
                <a16:creationId xmlns:a16="http://schemas.microsoft.com/office/drawing/2014/main" id="{B59B3F10-30BC-4126-8027-D8A39D1CFAE2}"/>
              </a:ext>
            </a:extLst>
          </p:cNvPr>
          <p:cNvSpPr>
            <a:spLocks noGrp="1"/>
          </p:cNvSpPr>
          <p:nvPr>
            <p:ph type="dt" sz="half" idx="10"/>
          </p:nvPr>
        </p:nvSpPr>
        <p:spPr/>
        <p:txBody>
          <a:bodyPr/>
          <a:lstStyle>
            <a:lvl1pPr>
              <a:defRPr/>
            </a:lvl1pPr>
          </a:lstStyle>
          <a:p>
            <a:pPr>
              <a:defRPr/>
            </a:pPr>
            <a:fld id="{6CF2DC9B-886D-46E0-9539-CE8F082F63AA}" type="datetime1">
              <a:rPr lang="fr-BE" altLang="fr-FR"/>
              <a:pPr>
                <a:defRPr/>
              </a:pPr>
              <a:t>25-05-20</a:t>
            </a:fld>
            <a:endParaRPr lang="fr-BE" altLang="fr-FR"/>
          </a:p>
        </p:txBody>
      </p:sp>
      <p:sp>
        <p:nvSpPr>
          <p:cNvPr id="8" name="Espace réservé du pied de page 4">
            <a:extLst>
              <a:ext uri="{FF2B5EF4-FFF2-40B4-BE49-F238E27FC236}">
                <a16:creationId xmlns:a16="http://schemas.microsoft.com/office/drawing/2014/main" id="{0ABE5622-0218-49DA-86AB-C9B3AE10D9C3}"/>
              </a:ext>
            </a:extLst>
          </p:cNvPr>
          <p:cNvSpPr>
            <a:spLocks noGrp="1"/>
          </p:cNvSpPr>
          <p:nvPr>
            <p:ph type="ftr" sz="quarter" idx="11"/>
          </p:nvPr>
        </p:nvSpPr>
        <p:spPr/>
        <p:txBody>
          <a:bodyPr/>
          <a:lstStyle>
            <a:lvl1pPr>
              <a:defRPr/>
            </a:lvl1pPr>
          </a:lstStyle>
          <a:p>
            <a:pPr>
              <a:defRPr/>
            </a:pPr>
            <a:endParaRPr lang="fr-BE"/>
          </a:p>
        </p:txBody>
      </p:sp>
      <p:sp>
        <p:nvSpPr>
          <p:cNvPr id="9" name="Espace réservé du numéro de diapositive 5">
            <a:extLst>
              <a:ext uri="{FF2B5EF4-FFF2-40B4-BE49-F238E27FC236}">
                <a16:creationId xmlns:a16="http://schemas.microsoft.com/office/drawing/2014/main" id="{89CFCAFB-7A8D-4AEF-A83C-83637AA8E63A}"/>
              </a:ext>
            </a:extLst>
          </p:cNvPr>
          <p:cNvSpPr>
            <a:spLocks noGrp="1"/>
          </p:cNvSpPr>
          <p:nvPr>
            <p:ph type="sldNum" sz="quarter" idx="12"/>
          </p:nvPr>
        </p:nvSpPr>
        <p:spPr/>
        <p:txBody>
          <a:bodyPr/>
          <a:lstStyle>
            <a:lvl1pPr>
              <a:defRPr/>
            </a:lvl1pPr>
          </a:lstStyle>
          <a:p>
            <a:pPr>
              <a:defRPr/>
            </a:pPr>
            <a:fld id="{7FAFC039-D396-446C-8CD2-B62D48C7D9E6}" type="slidenum">
              <a:rPr lang="fr-BE" altLang="fr-FR"/>
              <a:pPr>
                <a:defRPr/>
              </a:pPr>
              <a:t>‹N°›</a:t>
            </a:fld>
            <a:endParaRPr lang="fr-BE" altLang="fr-FR"/>
          </a:p>
        </p:txBody>
      </p:sp>
    </p:spTree>
    <p:extLst>
      <p:ext uri="{BB962C8B-B14F-4D97-AF65-F5344CB8AC3E}">
        <p14:creationId xmlns:p14="http://schemas.microsoft.com/office/powerpoint/2010/main" val="387210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e la date 3">
            <a:extLst>
              <a:ext uri="{FF2B5EF4-FFF2-40B4-BE49-F238E27FC236}">
                <a16:creationId xmlns:a16="http://schemas.microsoft.com/office/drawing/2014/main" id="{0B265A9B-9F4D-4470-BF6B-FEC72A3524D7}"/>
              </a:ext>
            </a:extLst>
          </p:cNvPr>
          <p:cNvSpPr>
            <a:spLocks noGrp="1"/>
          </p:cNvSpPr>
          <p:nvPr>
            <p:ph type="dt" sz="half" idx="10"/>
          </p:nvPr>
        </p:nvSpPr>
        <p:spPr/>
        <p:txBody>
          <a:bodyPr/>
          <a:lstStyle>
            <a:lvl1pPr>
              <a:defRPr/>
            </a:lvl1pPr>
          </a:lstStyle>
          <a:p>
            <a:pPr>
              <a:defRPr/>
            </a:pPr>
            <a:fld id="{1CDFBC2D-AC44-4628-A52F-CCE3BC0C15A4}" type="datetime1">
              <a:rPr lang="fr-BE" altLang="fr-FR"/>
              <a:pPr>
                <a:defRPr/>
              </a:pPr>
              <a:t>25-05-20</a:t>
            </a:fld>
            <a:endParaRPr lang="fr-BE" altLang="fr-FR"/>
          </a:p>
        </p:txBody>
      </p:sp>
      <p:sp>
        <p:nvSpPr>
          <p:cNvPr id="4" name="Espace réservé du pied de page 4">
            <a:extLst>
              <a:ext uri="{FF2B5EF4-FFF2-40B4-BE49-F238E27FC236}">
                <a16:creationId xmlns:a16="http://schemas.microsoft.com/office/drawing/2014/main" id="{82C5D604-8515-47D6-8BB3-0EA60A4BB93A}"/>
              </a:ext>
            </a:extLst>
          </p:cNvPr>
          <p:cNvSpPr>
            <a:spLocks noGrp="1"/>
          </p:cNvSpPr>
          <p:nvPr>
            <p:ph type="ftr" sz="quarter" idx="11"/>
          </p:nvPr>
        </p:nvSpPr>
        <p:spPr/>
        <p:txBody>
          <a:bodyPr/>
          <a:lstStyle>
            <a:lvl1pPr>
              <a:defRPr/>
            </a:lvl1pPr>
          </a:lstStyle>
          <a:p>
            <a:pPr>
              <a:defRPr/>
            </a:pPr>
            <a:endParaRPr lang="fr-BE"/>
          </a:p>
        </p:txBody>
      </p:sp>
      <p:sp>
        <p:nvSpPr>
          <p:cNvPr id="5" name="Espace réservé du numéro de diapositive 5">
            <a:extLst>
              <a:ext uri="{FF2B5EF4-FFF2-40B4-BE49-F238E27FC236}">
                <a16:creationId xmlns:a16="http://schemas.microsoft.com/office/drawing/2014/main" id="{5DC0BD36-C74E-4B4A-896F-436F87BAD530}"/>
              </a:ext>
            </a:extLst>
          </p:cNvPr>
          <p:cNvSpPr>
            <a:spLocks noGrp="1"/>
          </p:cNvSpPr>
          <p:nvPr>
            <p:ph type="sldNum" sz="quarter" idx="12"/>
          </p:nvPr>
        </p:nvSpPr>
        <p:spPr/>
        <p:txBody>
          <a:bodyPr/>
          <a:lstStyle>
            <a:lvl1pPr>
              <a:defRPr/>
            </a:lvl1pPr>
          </a:lstStyle>
          <a:p>
            <a:pPr>
              <a:defRPr/>
            </a:pPr>
            <a:fld id="{2B403CD3-10D8-40A3-A83F-1CE3FFB59FD7}" type="slidenum">
              <a:rPr lang="fr-BE" altLang="fr-FR"/>
              <a:pPr>
                <a:defRPr/>
              </a:pPr>
              <a:t>‹N°›</a:t>
            </a:fld>
            <a:endParaRPr lang="fr-BE" altLang="fr-FR"/>
          </a:p>
        </p:txBody>
      </p:sp>
    </p:spTree>
    <p:extLst>
      <p:ext uri="{BB962C8B-B14F-4D97-AF65-F5344CB8AC3E}">
        <p14:creationId xmlns:p14="http://schemas.microsoft.com/office/powerpoint/2010/main" val="213688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2C78764E-765A-42B0-B18E-F67AC5ABA17A}"/>
              </a:ext>
            </a:extLst>
          </p:cNvPr>
          <p:cNvSpPr>
            <a:spLocks noGrp="1"/>
          </p:cNvSpPr>
          <p:nvPr>
            <p:ph type="dt" sz="half" idx="10"/>
          </p:nvPr>
        </p:nvSpPr>
        <p:spPr/>
        <p:txBody>
          <a:bodyPr/>
          <a:lstStyle>
            <a:lvl1pPr>
              <a:defRPr/>
            </a:lvl1pPr>
          </a:lstStyle>
          <a:p>
            <a:pPr>
              <a:defRPr/>
            </a:pPr>
            <a:fld id="{9914AB44-3310-437D-8D7A-7B94ADFFDD7F}" type="datetime1">
              <a:rPr lang="fr-BE" altLang="fr-FR"/>
              <a:pPr>
                <a:defRPr/>
              </a:pPr>
              <a:t>25-05-20</a:t>
            </a:fld>
            <a:endParaRPr lang="fr-BE" altLang="fr-FR"/>
          </a:p>
        </p:txBody>
      </p:sp>
      <p:sp>
        <p:nvSpPr>
          <p:cNvPr id="3" name="Espace réservé du pied de page 4">
            <a:extLst>
              <a:ext uri="{FF2B5EF4-FFF2-40B4-BE49-F238E27FC236}">
                <a16:creationId xmlns:a16="http://schemas.microsoft.com/office/drawing/2014/main" id="{A135ECA0-17E9-4B11-9D07-E25FA6D9B75E}"/>
              </a:ext>
            </a:extLst>
          </p:cNvPr>
          <p:cNvSpPr>
            <a:spLocks noGrp="1"/>
          </p:cNvSpPr>
          <p:nvPr>
            <p:ph type="ftr" sz="quarter" idx="11"/>
          </p:nvPr>
        </p:nvSpPr>
        <p:spPr/>
        <p:txBody>
          <a:bodyPr/>
          <a:lstStyle>
            <a:lvl1pPr>
              <a:defRPr/>
            </a:lvl1pPr>
          </a:lstStyle>
          <a:p>
            <a:pPr>
              <a:defRPr/>
            </a:pPr>
            <a:endParaRPr lang="fr-BE"/>
          </a:p>
        </p:txBody>
      </p:sp>
      <p:sp>
        <p:nvSpPr>
          <p:cNvPr id="4" name="Espace réservé du numéro de diapositive 5">
            <a:extLst>
              <a:ext uri="{FF2B5EF4-FFF2-40B4-BE49-F238E27FC236}">
                <a16:creationId xmlns:a16="http://schemas.microsoft.com/office/drawing/2014/main" id="{CBB8A174-5DD3-43F3-99B8-8B8B66C54DC2}"/>
              </a:ext>
            </a:extLst>
          </p:cNvPr>
          <p:cNvSpPr>
            <a:spLocks noGrp="1"/>
          </p:cNvSpPr>
          <p:nvPr>
            <p:ph type="sldNum" sz="quarter" idx="12"/>
          </p:nvPr>
        </p:nvSpPr>
        <p:spPr/>
        <p:txBody>
          <a:bodyPr/>
          <a:lstStyle>
            <a:lvl1pPr>
              <a:defRPr/>
            </a:lvl1pPr>
          </a:lstStyle>
          <a:p>
            <a:pPr>
              <a:defRPr/>
            </a:pPr>
            <a:fld id="{2905DE3A-7F42-4C1E-9A8E-1EF97268ED55}" type="slidenum">
              <a:rPr lang="fr-BE" altLang="fr-FR"/>
              <a:pPr>
                <a:defRPr/>
              </a:pPr>
              <a:t>‹N°›</a:t>
            </a:fld>
            <a:endParaRPr lang="fr-BE" altLang="fr-FR"/>
          </a:p>
        </p:txBody>
      </p:sp>
    </p:spTree>
    <p:extLst>
      <p:ext uri="{BB962C8B-B14F-4D97-AF65-F5344CB8AC3E}">
        <p14:creationId xmlns:p14="http://schemas.microsoft.com/office/powerpoint/2010/main" val="337456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87625" y="238324"/>
            <a:ext cx="2277889" cy="958428"/>
          </a:xfrm>
        </p:spPr>
        <p:txBody>
          <a:bodyPr anchor="b"/>
          <a:lstStyle>
            <a:lvl1pPr algn="l">
              <a:defRPr sz="2000" b="1"/>
            </a:lvl1pPr>
          </a:lstStyle>
          <a:p>
            <a:r>
              <a:rPr lang="fr-FR" dirty="0"/>
              <a:t>Modifiez le style du titre</a:t>
            </a:r>
            <a:endParaRPr lang="fr-BE" dirty="0"/>
          </a:p>
        </p:txBody>
      </p:sp>
      <p:sp>
        <p:nvSpPr>
          <p:cNvPr id="3" name="Espace réservé du contenu 2"/>
          <p:cNvSpPr>
            <a:spLocks noGrp="1"/>
          </p:cNvSpPr>
          <p:nvPr>
            <p:ph idx="1"/>
          </p:nvPr>
        </p:nvSpPr>
        <p:spPr>
          <a:xfrm>
            <a:off x="3575050" y="188642"/>
            <a:ext cx="5111750" cy="59375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E" dirty="0"/>
          </a:p>
        </p:txBody>
      </p:sp>
      <p:sp>
        <p:nvSpPr>
          <p:cNvPr id="4" name="Espace réservé du texte 3"/>
          <p:cNvSpPr>
            <a:spLocks noGrp="1"/>
          </p:cNvSpPr>
          <p:nvPr>
            <p:ph type="body" sz="half" idx="2"/>
          </p:nvPr>
        </p:nvSpPr>
        <p:spPr>
          <a:xfrm>
            <a:off x="1187625" y="1412778"/>
            <a:ext cx="2277889" cy="4713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3">
            <a:extLst>
              <a:ext uri="{FF2B5EF4-FFF2-40B4-BE49-F238E27FC236}">
                <a16:creationId xmlns:a16="http://schemas.microsoft.com/office/drawing/2014/main" id="{3BA872CC-2A8E-4BE4-9052-066E7894EFB6}"/>
              </a:ext>
            </a:extLst>
          </p:cNvPr>
          <p:cNvSpPr>
            <a:spLocks noGrp="1"/>
          </p:cNvSpPr>
          <p:nvPr>
            <p:ph type="dt" sz="half" idx="10"/>
          </p:nvPr>
        </p:nvSpPr>
        <p:spPr/>
        <p:txBody>
          <a:bodyPr/>
          <a:lstStyle>
            <a:lvl1pPr>
              <a:defRPr/>
            </a:lvl1pPr>
          </a:lstStyle>
          <a:p>
            <a:pPr>
              <a:defRPr/>
            </a:pPr>
            <a:fld id="{B4E49B6C-DAA9-4A51-8EF4-39CD2753477D}" type="datetime1">
              <a:rPr lang="fr-BE" altLang="fr-FR"/>
              <a:pPr>
                <a:defRPr/>
              </a:pPr>
              <a:t>25-05-20</a:t>
            </a:fld>
            <a:endParaRPr lang="fr-BE" altLang="fr-FR"/>
          </a:p>
        </p:txBody>
      </p:sp>
      <p:sp>
        <p:nvSpPr>
          <p:cNvPr id="6" name="Espace réservé du pied de page 4">
            <a:extLst>
              <a:ext uri="{FF2B5EF4-FFF2-40B4-BE49-F238E27FC236}">
                <a16:creationId xmlns:a16="http://schemas.microsoft.com/office/drawing/2014/main" id="{28F31303-A000-445F-8E2C-E710F498FA7D}"/>
              </a:ext>
            </a:extLst>
          </p:cNvPr>
          <p:cNvSpPr>
            <a:spLocks noGrp="1"/>
          </p:cNvSpPr>
          <p:nvPr>
            <p:ph type="ftr" sz="quarter" idx="11"/>
          </p:nvPr>
        </p:nvSpPr>
        <p:spPr/>
        <p:txBody>
          <a:bodyPr/>
          <a:lstStyle>
            <a:lvl1pPr>
              <a:defRPr/>
            </a:lvl1pPr>
          </a:lstStyle>
          <a:p>
            <a:pPr>
              <a:defRPr/>
            </a:pPr>
            <a:endParaRPr lang="fr-BE"/>
          </a:p>
        </p:txBody>
      </p:sp>
      <p:sp>
        <p:nvSpPr>
          <p:cNvPr id="7" name="Espace réservé du numéro de diapositive 5">
            <a:extLst>
              <a:ext uri="{FF2B5EF4-FFF2-40B4-BE49-F238E27FC236}">
                <a16:creationId xmlns:a16="http://schemas.microsoft.com/office/drawing/2014/main" id="{6EAA922F-D6F7-4C41-A757-F705767B8EA1}"/>
              </a:ext>
            </a:extLst>
          </p:cNvPr>
          <p:cNvSpPr>
            <a:spLocks noGrp="1"/>
          </p:cNvSpPr>
          <p:nvPr>
            <p:ph type="sldNum" sz="quarter" idx="12"/>
          </p:nvPr>
        </p:nvSpPr>
        <p:spPr/>
        <p:txBody>
          <a:bodyPr/>
          <a:lstStyle>
            <a:lvl1pPr>
              <a:defRPr/>
            </a:lvl1pPr>
          </a:lstStyle>
          <a:p>
            <a:pPr>
              <a:defRPr/>
            </a:pPr>
            <a:fld id="{B007B59F-41F9-41EA-8C98-B3F269BE5AD4}" type="slidenum">
              <a:rPr lang="fr-BE" altLang="fr-FR"/>
              <a:pPr>
                <a:defRPr/>
              </a:pPr>
              <a:t>‹N°›</a:t>
            </a:fld>
            <a:endParaRPr lang="fr-BE" altLang="fr-FR"/>
          </a:p>
        </p:txBody>
      </p:sp>
    </p:spTree>
    <p:extLst>
      <p:ext uri="{BB962C8B-B14F-4D97-AF65-F5344CB8AC3E}">
        <p14:creationId xmlns:p14="http://schemas.microsoft.com/office/powerpoint/2010/main" val="32382418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2.jpe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7CF67D87-F40B-4651-8B39-5482AA331831}"/>
              </a:ext>
            </a:extLst>
          </p:cNvPr>
          <p:cNvSpPr>
            <a:spLocks noGrp="1"/>
          </p:cNvSpPr>
          <p:nvPr>
            <p:ph type="title"/>
          </p:nvPr>
        </p:nvSpPr>
        <p:spPr bwMode="auto">
          <a:xfrm>
            <a:off x="457200" y="21812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Page d’ouverture</a:t>
            </a:r>
            <a:endParaRPr lang="fr-BE" altLang="fr-FR"/>
          </a:p>
        </p:txBody>
      </p:sp>
      <p:sp>
        <p:nvSpPr>
          <p:cNvPr id="4" name="Espace réservé de la date 3">
            <a:extLst>
              <a:ext uri="{FF2B5EF4-FFF2-40B4-BE49-F238E27FC236}">
                <a16:creationId xmlns:a16="http://schemas.microsoft.com/office/drawing/2014/main" id="{C6FA23C5-0E59-404C-9598-262FDFD6DFE3}"/>
              </a:ext>
            </a:extLst>
          </p:cNvPr>
          <p:cNvSpPr>
            <a:spLocks noGrp="1"/>
          </p:cNvSpPr>
          <p:nvPr>
            <p:ph type="dt" sz="half" idx="2"/>
          </p:nvPr>
        </p:nvSpPr>
        <p:spPr>
          <a:xfrm>
            <a:off x="457200" y="6356350"/>
            <a:ext cx="2133600" cy="366713"/>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AC596EBD-A5CF-4A4F-9CC4-C7046F0D085C}" type="datetime1">
              <a:rPr lang="fr-BE" altLang="fr-FR"/>
              <a:pPr>
                <a:defRPr/>
              </a:pPr>
              <a:t>25-05-20</a:t>
            </a:fld>
            <a:endParaRPr lang="fr-BE" altLang="fr-FR"/>
          </a:p>
        </p:txBody>
      </p:sp>
      <p:sp>
        <p:nvSpPr>
          <p:cNvPr id="5" name="Espace réservé du pied de page 4">
            <a:extLst>
              <a:ext uri="{FF2B5EF4-FFF2-40B4-BE49-F238E27FC236}">
                <a16:creationId xmlns:a16="http://schemas.microsoft.com/office/drawing/2014/main" id="{C03134EF-2E1D-42FF-89B9-720314BE8901}"/>
              </a:ext>
            </a:extLst>
          </p:cNvPr>
          <p:cNvSpPr>
            <a:spLocks noGrp="1"/>
          </p:cNvSpPr>
          <p:nvPr>
            <p:ph type="ftr" sz="quarter" idx="3"/>
          </p:nvPr>
        </p:nvSpPr>
        <p:spPr>
          <a:xfrm>
            <a:off x="3124200" y="6356350"/>
            <a:ext cx="28956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fr-BE"/>
          </a:p>
        </p:txBody>
      </p:sp>
      <p:sp>
        <p:nvSpPr>
          <p:cNvPr id="6" name="Espace réservé du numéro de diapositive 5">
            <a:extLst>
              <a:ext uri="{FF2B5EF4-FFF2-40B4-BE49-F238E27FC236}">
                <a16:creationId xmlns:a16="http://schemas.microsoft.com/office/drawing/2014/main" id="{8758C62C-06E3-45DF-880A-347EC7CA2808}"/>
              </a:ext>
            </a:extLst>
          </p:cNvPr>
          <p:cNvSpPr>
            <a:spLocks noGrp="1"/>
          </p:cNvSpPr>
          <p:nvPr>
            <p:ph type="sldNum" sz="quarter" idx="4"/>
          </p:nvPr>
        </p:nvSpPr>
        <p:spPr>
          <a:xfrm>
            <a:off x="6553200" y="6356350"/>
            <a:ext cx="2133600" cy="36671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70DE6B9C-0F9B-47A0-98CC-737DDD003204}" type="slidenum">
              <a:rPr lang="fr-BE" altLang="fr-FR"/>
              <a:pPr>
                <a:defRPr/>
              </a:pPr>
              <a:t>‹N°›</a:t>
            </a:fld>
            <a:endParaRPr lang="fr-BE" altLang="fr-FR"/>
          </a:p>
        </p:txBody>
      </p:sp>
      <p:sp>
        <p:nvSpPr>
          <p:cNvPr id="7" name="Rectangle 6">
            <a:extLst>
              <a:ext uri="{FF2B5EF4-FFF2-40B4-BE49-F238E27FC236}">
                <a16:creationId xmlns:a16="http://schemas.microsoft.com/office/drawing/2014/main" id="{579E1647-9676-4BB5-85F1-E2CE79E77F6F}"/>
              </a:ext>
            </a:extLst>
          </p:cNvPr>
          <p:cNvSpPr>
            <a:spLocks noChangeArrowheads="1"/>
          </p:cNvSpPr>
          <p:nvPr userDrawn="1"/>
        </p:nvSpPr>
        <p:spPr bwMode="auto">
          <a:xfrm>
            <a:off x="1619250" y="646113"/>
            <a:ext cx="6121400" cy="5565775"/>
          </a:xfrm>
          <a:prstGeom prst="rect">
            <a:avLst/>
          </a:prstGeom>
          <a:noFill/>
          <a:ln>
            <a:noFill/>
          </a:ln>
          <a:effectLst>
            <a:outerShdw blurRad="50800" dist="381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lstStyle/>
          <a:p>
            <a:pPr algn="ctr" eaLnBrk="1" hangingPunct="1">
              <a:defRPr/>
            </a:pPr>
            <a:endParaRPr lang="fr-BE">
              <a:solidFill>
                <a:schemeClr val="lt1"/>
              </a:solidFill>
              <a:latin typeface="+mn-lt"/>
              <a:cs typeface="+mn-cs"/>
            </a:endParaRPr>
          </a:p>
        </p:txBody>
      </p:sp>
      <p:pic>
        <p:nvPicPr>
          <p:cNvPr id="1031" name="Image 8" descr="ulb-logo-texte-vertical.jpg">
            <a:extLst>
              <a:ext uri="{FF2B5EF4-FFF2-40B4-BE49-F238E27FC236}">
                <a16:creationId xmlns:a16="http://schemas.microsoft.com/office/drawing/2014/main" id="{3F5C7732-7489-44B2-9853-5BFE9201CF1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2400"/>
            <a:ext cx="9144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 9" descr="barrette-ulb-elargie-ppt.jpg">
            <a:extLst>
              <a:ext uri="{FF2B5EF4-FFF2-40B4-BE49-F238E27FC236}">
                <a16:creationId xmlns:a16="http://schemas.microsoft.com/office/drawing/2014/main" id="{FC277665-C2F7-42B3-8F95-4BA600269FDB}"/>
              </a:ext>
            </a:extLst>
          </p:cNvPr>
          <p:cNvPicPr>
            <a:picLocks/>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06400" y="4406900"/>
            <a:ext cx="104775"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Lst>
  <p:txStyles>
    <p:titleStyle>
      <a:lvl1pPr algn="ctr" rtl="0" eaLnBrk="0" fontAlgn="base" hangingPunct="0">
        <a:spcBef>
          <a:spcPct val="0"/>
        </a:spcBef>
        <a:spcAft>
          <a:spcPct val="0"/>
        </a:spcAft>
        <a:defRPr sz="4400" kern="1200">
          <a:solidFill>
            <a:schemeClr val="tx1"/>
          </a:solidFill>
          <a:latin typeface="+mj-lt"/>
          <a:ea typeface="ヒラギノ角ゴ Pro W3" pitchFamily="-101" charset="-128"/>
          <a:cs typeface="ヒラギノ角ゴ Pro W3" pitchFamily="-101" charset="-128"/>
        </a:defRPr>
      </a:lvl1pPr>
      <a:lvl2pPr algn="ctr" rtl="0" eaLnBrk="0" fontAlgn="base" hangingPunct="0">
        <a:spcBef>
          <a:spcPct val="0"/>
        </a:spcBef>
        <a:spcAft>
          <a:spcPct val="0"/>
        </a:spcAft>
        <a:defRPr sz="4400">
          <a:solidFill>
            <a:schemeClr val="tx1"/>
          </a:solidFill>
          <a:latin typeface="Calibri" pitchFamily="34" charset="0"/>
          <a:ea typeface="ヒラギノ角ゴ Pro W3" pitchFamily="-101" charset="-128"/>
          <a:cs typeface="ヒラギノ角ゴ Pro W3" pitchFamily="-101" charset="-128"/>
        </a:defRPr>
      </a:lvl2pPr>
      <a:lvl3pPr algn="ctr" rtl="0" eaLnBrk="0" fontAlgn="base" hangingPunct="0">
        <a:spcBef>
          <a:spcPct val="0"/>
        </a:spcBef>
        <a:spcAft>
          <a:spcPct val="0"/>
        </a:spcAft>
        <a:defRPr sz="4400">
          <a:solidFill>
            <a:schemeClr val="tx1"/>
          </a:solidFill>
          <a:latin typeface="Calibri" pitchFamily="34" charset="0"/>
          <a:ea typeface="ヒラギノ角ゴ Pro W3" pitchFamily="-101" charset="-128"/>
          <a:cs typeface="ヒラギノ角ゴ Pro W3" pitchFamily="-101" charset="-128"/>
        </a:defRPr>
      </a:lvl3pPr>
      <a:lvl4pPr algn="ctr" rtl="0" eaLnBrk="0" fontAlgn="base" hangingPunct="0">
        <a:spcBef>
          <a:spcPct val="0"/>
        </a:spcBef>
        <a:spcAft>
          <a:spcPct val="0"/>
        </a:spcAft>
        <a:defRPr sz="4400">
          <a:solidFill>
            <a:schemeClr val="tx1"/>
          </a:solidFill>
          <a:latin typeface="Calibri" pitchFamily="34" charset="0"/>
          <a:ea typeface="ヒラギノ角ゴ Pro W3" pitchFamily="-101" charset="-128"/>
          <a:cs typeface="ヒラギノ角ゴ Pro W3" pitchFamily="-101" charset="-128"/>
        </a:defRPr>
      </a:lvl4pPr>
      <a:lvl5pPr algn="ctr" rtl="0" eaLnBrk="0" fontAlgn="base" hangingPunct="0">
        <a:spcBef>
          <a:spcPct val="0"/>
        </a:spcBef>
        <a:spcAft>
          <a:spcPct val="0"/>
        </a:spcAft>
        <a:defRPr sz="4400">
          <a:solidFill>
            <a:schemeClr val="tx1"/>
          </a:solidFill>
          <a:latin typeface="Calibri" pitchFamily="34" charset="0"/>
          <a:ea typeface="ヒラギノ角ゴ Pro W3" pitchFamily="-101" charset="-128"/>
          <a:cs typeface="ヒラギノ角ゴ Pro W3" pitchFamily="-101"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pitchFamily="-101" charset="-128"/>
          <a:cs typeface="ヒラギノ角ゴ Pro W3" pitchFamily="-101"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pitchFamily="-109"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109"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pitchFamily="-109"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pitchFamily="-109"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a:extLst>
              <a:ext uri="{FF2B5EF4-FFF2-40B4-BE49-F238E27FC236}">
                <a16:creationId xmlns:a16="http://schemas.microsoft.com/office/drawing/2014/main" id="{8386209C-F9C3-4036-B861-8A67EF3EE9A4}"/>
              </a:ext>
            </a:extLst>
          </p:cNvPr>
          <p:cNvSpPr>
            <a:spLocks noGrp="1"/>
          </p:cNvSpPr>
          <p:nvPr>
            <p:ph type="title"/>
          </p:nvPr>
        </p:nvSpPr>
        <p:spPr bwMode="auto">
          <a:xfrm>
            <a:off x="946150" y="381000"/>
            <a:ext cx="7283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Page de contenu</a:t>
            </a:r>
            <a:endParaRPr lang="fr-BE" altLang="fr-FR"/>
          </a:p>
        </p:txBody>
      </p:sp>
      <p:sp>
        <p:nvSpPr>
          <p:cNvPr id="2051" name="Espace réservé du texte 2">
            <a:extLst>
              <a:ext uri="{FF2B5EF4-FFF2-40B4-BE49-F238E27FC236}">
                <a16:creationId xmlns:a16="http://schemas.microsoft.com/office/drawing/2014/main" id="{0D96DE6A-903A-4CAD-B4AA-76533225A1D7}"/>
              </a:ext>
            </a:extLst>
          </p:cNvPr>
          <p:cNvSpPr>
            <a:spLocks noGrp="1"/>
          </p:cNvSpPr>
          <p:nvPr>
            <p:ph type="body" idx="1"/>
          </p:nvPr>
        </p:nvSpPr>
        <p:spPr bwMode="auto">
          <a:xfrm>
            <a:off x="946150" y="1600200"/>
            <a:ext cx="72834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fr-BE" altLang="fr-FR"/>
          </a:p>
        </p:txBody>
      </p:sp>
      <p:sp>
        <p:nvSpPr>
          <p:cNvPr id="4" name="Espace réservé de la date 3">
            <a:extLst>
              <a:ext uri="{FF2B5EF4-FFF2-40B4-BE49-F238E27FC236}">
                <a16:creationId xmlns:a16="http://schemas.microsoft.com/office/drawing/2014/main" id="{974BE791-1A1E-450F-B316-623F8299B49B}"/>
              </a:ext>
            </a:extLst>
          </p:cNvPr>
          <p:cNvSpPr>
            <a:spLocks noGrp="1"/>
          </p:cNvSpPr>
          <p:nvPr>
            <p:ph type="dt" sz="half" idx="2"/>
          </p:nvPr>
        </p:nvSpPr>
        <p:spPr>
          <a:xfrm>
            <a:off x="914400" y="6416675"/>
            <a:ext cx="2057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EEFCE016-790B-44AB-9736-96AEDDD70F33}" type="datetime1">
              <a:rPr lang="fr-BE" altLang="fr-FR"/>
              <a:pPr>
                <a:defRPr/>
              </a:pPr>
              <a:t>25-05-20</a:t>
            </a:fld>
            <a:endParaRPr lang="fr-BE" altLang="fr-FR"/>
          </a:p>
        </p:txBody>
      </p:sp>
      <p:sp>
        <p:nvSpPr>
          <p:cNvPr id="5" name="Espace réservé du pied de page 4">
            <a:extLst>
              <a:ext uri="{FF2B5EF4-FFF2-40B4-BE49-F238E27FC236}">
                <a16:creationId xmlns:a16="http://schemas.microsoft.com/office/drawing/2014/main" id="{77FAB44D-AE2F-4644-BC99-030FDF92C8DF}"/>
              </a:ext>
            </a:extLst>
          </p:cNvPr>
          <p:cNvSpPr>
            <a:spLocks noGrp="1"/>
          </p:cNvSpPr>
          <p:nvPr>
            <p:ph type="ftr" sz="quarter" idx="3"/>
          </p:nvPr>
        </p:nvSpPr>
        <p:spPr>
          <a:xfrm>
            <a:off x="3124200" y="6416675"/>
            <a:ext cx="2895600" cy="365125"/>
          </a:xfrm>
          <a:prstGeom prst="rect">
            <a:avLst/>
          </a:prstGeom>
        </p:spPr>
        <p:txBody>
          <a:bodyPr vert="horz" lIns="91440" tIns="45720" rIns="91440" bIns="45720" rtlCol="0" anchor="ctr"/>
          <a:lstStyle>
            <a:lvl1pPr algn="ctr" eaLnBrk="1" hangingPunct="1">
              <a:defRPr sz="1200">
                <a:solidFill>
                  <a:prstClr val="black">
                    <a:tint val="75000"/>
                  </a:prstClr>
                </a:solidFill>
                <a:ea typeface="+mn-ea"/>
                <a:cs typeface="Arial" pitchFamily="34" charset="0"/>
              </a:defRPr>
            </a:lvl1pPr>
          </a:lstStyle>
          <a:p>
            <a:pPr>
              <a:defRPr/>
            </a:pPr>
            <a:endParaRPr lang="fr-BE"/>
          </a:p>
        </p:txBody>
      </p:sp>
      <p:sp>
        <p:nvSpPr>
          <p:cNvPr id="6" name="Espace réservé du numéro de diapositive 5">
            <a:extLst>
              <a:ext uri="{FF2B5EF4-FFF2-40B4-BE49-F238E27FC236}">
                <a16:creationId xmlns:a16="http://schemas.microsoft.com/office/drawing/2014/main" id="{8BC4D66A-0284-4CD5-9921-E2255B895336}"/>
              </a:ext>
            </a:extLst>
          </p:cNvPr>
          <p:cNvSpPr>
            <a:spLocks noGrp="1"/>
          </p:cNvSpPr>
          <p:nvPr>
            <p:ph type="sldNum" sz="quarter" idx="4"/>
          </p:nvPr>
        </p:nvSpPr>
        <p:spPr>
          <a:xfrm>
            <a:off x="6172200" y="6416675"/>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DBD0B57-3AA5-44D8-9141-34B2C1EC4770}" type="slidenum">
              <a:rPr lang="fr-BE" altLang="fr-FR"/>
              <a:pPr>
                <a:defRPr/>
              </a:pPr>
              <a:t>‹N°›</a:t>
            </a:fld>
            <a:endParaRPr lang="fr-BE" altLang="fr-FR"/>
          </a:p>
        </p:txBody>
      </p:sp>
      <p:pic>
        <p:nvPicPr>
          <p:cNvPr id="2055" name="Image 8" descr="ulb-logo-texte-vertical.jpg">
            <a:extLst>
              <a:ext uri="{FF2B5EF4-FFF2-40B4-BE49-F238E27FC236}">
                <a16:creationId xmlns:a16="http://schemas.microsoft.com/office/drawing/2014/main" id="{5E77AFD2-D925-4384-B690-2F7AB7788964}"/>
              </a:ext>
            </a:extLst>
          </p:cNvPr>
          <p:cNvPicPr>
            <a:picLocks noChangeAspect="1"/>
          </p:cNvPicPr>
          <p:nvPr userDrawn="1"/>
        </p:nvPicPr>
        <p:blipFill>
          <a:blip r:embed="rId14">
            <a:extLst>
              <a:ext uri="{28A0092B-C50C-407E-A947-70E740481C1C}">
                <a14:useLocalDpi xmlns:a14="http://schemas.microsoft.com/office/drawing/2010/main" val="0"/>
              </a:ext>
            </a:extLst>
          </a:blip>
          <a:srcRect r="11179" b="82310"/>
          <a:stretch>
            <a:fillRect/>
          </a:stretch>
        </p:blipFill>
        <p:spPr bwMode="auto">
          <a:xfrm>
            <a:off x="46038" y="152400"/>
            <a:ext cx="81438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Image 8" descr="barrette-ulb-elargie-ppt.jpg">
            <a:extLst>
              <a:ext uri="{FF2B5EF4-FFF2-40B4-BE49-F238E27FC236}">
                <a16:creationId xmlns:a16="http://schemas.microsoft.com/office/drawing/2014/main" id="{CD77C484-5AC4-48D6-B792-183853A26A53}"/>
              </a:ext>
            </a:extLst>
          </p:cNvPr>
          <p:cNvPicPr>
            <a:picLocks/>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49263" y="939800"/>
            <a:ext cx="53975" cy="583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Lst>
  <p:txStyles>
    <p:titleStyle>
      <a:lvl1pPr algn="ctr" rtl="0" eaLnBrk="0" fontAlgn="base" hangingPunct="0">
        <a:spcBef>
          <a:spcPct val="0"/>
        </a:spcBef>
        <a:spcAft>
          <a:spcPct val="0"/>
        </a:spcAft>
        <a:defRPr sz="4400" kern="1200">
          <a:solidFill>
            <a:schemeClr val="tx1"/>
          </a:solidFill>
          <a:latin typeface="+mj-lt"/>
          <a:ea typeface="ヒラギノ角ゴ Pro W3" pitchFamily="-101" charset="-128"/>
          <a:cs typeface="ヒラギノ角ゴ Pro W3" pitchFamily="-101" charset="-128"/>
        </a:defRPr>
      </a:lvl1pPr>
      <a:lvl2pPr algn="ctr" rtl="0" eaLnBrk="0" fontAlgn="base" hangingPunct="0">
        <a:spcBef>
          <a:spcPct val="0"/>
        </a:spcBef>
        <a:spcAft>
          <a:spcPct val="0"/>
        </a:spcAft>
        <a:defRPr sz="4400">
          <a:solidFill>
            <a:schemeClr val="tx1"/>
          </a:solidFill>
          <a:latin typeface="Calibri" pitchFamily="34" charset="0"/>
          <a:ea typeface="ヒラギノ角ゴ Pro W3" pitchFamily="-101" charset="-128"/>
          <a:cs typeface="ヒラギノ角ゴ Pro W3" pitchFamily="-101" charset="-128"/>
        </a:defRPr>
      </a:lvl2pPr>
      <a:lvl3pPr algn="ctr" rtl="0" eaLnBrk="0" fontAlgn="base" hangingPunct="0">
        <a:spcBef>
          <a:spcPct val="0"/>
        </a:spcBef>
        <a:spcAft>
          <a:spcPct val="0"/>
        </a:spcAft>
        <a:defRPr sz="4400">
          <a:solidFill>
            <a:schemeClr val="tx1"/>
          </a:solidFill>
          <a:latin typeface="Calibri" pitchFamily="34" charset="0"/>
          <a:ea typeface="ヒラギノ角ゴ Pro W3" pitchFamily="-101" charset="-128"/>
          <a:cs typeface="ヒラギノ角ゴ Pro W3" pitchFamily="-101" charset="-128"/>
        </a:defRPr>
      </a:lvl3pPr>
      <a:lvl4pPr algn="ctr" rtl="0" eaLnBrk="0" fontAlgn="base" hangingPunct="0">
        <a:spcBef>
          <a:spcPct val="0"/>
        </a:spcBef>
        <a:spcAft>
          <a:spcPct val="0"/>
        </a:spcAft>
        <a:defRPr sz="4400">
          <a:solidFill>
            <a:schemeClr val="tx1"/>
          </a:solidFill>
          <a:latin typeface="Calibri" pitchFamily="34" charset="0"/>
          <a:ea typeface="ヒラギノ角ゴ Pro W3" pitchFamily="-101" charset="-128"/>
          <a:cs typeface="ヒラギノ角ゴ Pro W3" pitchFamily="-101" charset="-128"/>
        </a:defRPr>
      </a:lvl4pPr>
      <a:lvl5pPr algn="ctr" rtl="0" eaLnBrk="0" fontAlgn="base" hangingPunct="0">
        <a:spcBef>
          <a:spcPct val="0"/>
        </a:spcBef>
        <a:spcAft>
          <a:spcPct val="0"/>
        </a:spcAft>
        <a:defRPr sz="4400">
          <a:solidFill>
            <a:schemeClr val="tx1"/>
          </a:solidFill>
          <a:latin typeface="Calibri" pitchFamily="34" charset="0"/>
          <a:ea typeface="ヒラギノ角ゴ Pro W3" pitchFamily="-101" charset="-128"/>
          <a:cs typeface="ヒラギノ角ゴ Pro W3" pitchFamily="-101"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pitchFamily="-101" charset="-128"/>
          <a:cs typeface="ヒラギノ角ゴ Pro W3" pitchFamily="-101"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pitchFamily="-109"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109"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pitchFamily="-109"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pitchFamily="-109"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a:extLst>
              <a:ext uri="{FF2B5EF4-FFF2-40B4-BE49-F238E27FC236}">
                <a16:creationId xmlns:a16="http://schemas.microsoft.com/office/drawing/2014/main" id="{F8D54306-C3FB-45E0-B10A-D05DDA1F13AC}"/>
              </a:ext>
            </a:extLst>
          </p:cNvPr>
          <p:cNvSpPr>
            <a:spLocks noGrp="1"/>
          </p:cNvSpPr>
          <p:nvPr>
            <p:ph type="ctrTitle"/>
          </p:nvPr>
        </p:nvSpPr>
        <p:spPr>
          <a:xfrm>
            <a:off x="946150" y="2345531"/>
            <a:ext cx="8197850" cy="1468437"/>
          </a:xfrm>
        </p:spPr>
        <p:txBody>
          <a:bodyPr/>
          <a:lstStyle/>
          <a:p>
            <a:pPr algn="l" eaLnBrk="1" hangingPunct="1"/>
            <a:r>
              <a:rPr lang="fr-BE" altLang="fr-FR" sz="3200" dirty="0">
                <a:solidFill>
                  <a:srgbClr val="014A94"/>
                </a:solidFill>
                <a:latin typeface="MetaBold-Roman" pitchFamily="34" charset="0"/>
              </a:rPr>
              <a:t>ELEC-H304 – Physique des télécommunications</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Réalisation d’un logiciel de ray-tracing</a:t>
            </a:r>
            <a:endParaRPr lang="fr-BE" altLang="fr-FR" sz="3200" dirty="0">
              <a:solidFill>
                <a:srgbClr val="014A94"/>
              </a:solidFill>
              <a:latin typeface="MetaBold-Roman" pitchFamily="34" charset="0"/>
            </a:endParaRPr>
          </a:p>
        </p:txBody>
      </p:sp>
      <p:sp>
        <p:nvSpPr>
          <p:cNvPr id="5123" name="Sous-titre 2">
            <a:extLst>
              <a:ext uri="{FF2B5EF4-FFF2-40B4-BE49-F238E27FC236}">
                <a16:creationId xmlns:a16="http://schemas.microsoft.com/office/drawing/2014/main" id="{86677168-CC23-4394-9D31-3C050249EDA7}"/>
              </a:ext>
            </a:extLst>
          </p:cNvPr>
          <p:cNvSpPr>
            <a:spLocks noGrp="1"/>
          </p:cNvSpPr>
          <p:nvPr>
            <p:ph type="subTitle" idx="1"/>
          </p:nvPr>
        </p:nvSpPr>
        <p:spPr bwMode="auto">
          <a:xfrm>
            <a:off x="2124074" y="3813968"/>
            <a:ext cx="6648450" cy="76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fr-BE" altLang="fr-FR" sz="2000" dirty="0">
                <a:solidFill>
                  <a:srgbClr val="A2B9E0"/>
                </a:solidFill>
                <a:latin typeface="Meta-LightLF" charset="0"/>
              </a:rPr>
              <a:t>Professeur : Philippe DE DONCKER</a:t>
            </a:r>
          </a:p>
          <a:p>
            <a:pPr algn="l" eaLnBrk="1" hangingPunct="1"/>
            <a:endParaRPr lang="fr-BE" altLang="fr-FR" sz="2000" dirty="0">
              <a:solidFill>
                <a:srgbClr val="A2B9E0"/>
              </a:solidFill>
              <a:latin typeface="Meta-LightLF" charset="0"/>
            </a:endParaRPr>
          </a:p>
        </p:txBody>
      </p:sp>
      <p:pic>
        <p:nvPicPr>
          <p:cNvPr id="5124" name="Picture 9" descr="https://www.ulb.ac.be/facs/polytech/img/logo-polytech-FR.jpg">
            <a:extLst>
              <a:ext uri="{FF2B5EF4-FFF2-40B4-BE49-F238E27FC236}">
                <a16:creationId xmlns:a16="http://schemas.microsoft.com/office/drawing/2014/main" id="{E87483EE-285D-41B4-B097-06C47F241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550" y="158750"/>
            <a:ext cx="2286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ous-titre 2">
            <a:extLst>
              <a:ext uri="{FF2B5EF4-FFF2-40B4-BE49-F238E27FC236}">
                <a16:creationId xmlns:a16="http://schemas.microsoft.com/office/drawing/2014/main" id="{48972EBC-4B0C-4C13-9635-76D74175B1D2}"/>
              </a:ext>
            </a:extLst>
          </p:cNvPr>
          <p:cNvSpPr txBox="1">
            <a:spLocks/>
          </p:cNvSpPr>
          <p:nvPr/>
        </p:nvSpPr>
        <p:spPr bwMode="auto">
          <a:xfrm>
            <a:off x="7176672" y="6088063"/>
            <a:ext cx="2276475" cy="769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ヒラギノ角ゴ Pro W3" pitchFamily="-101" charset="-128"/>
                <a:cs typeface="ヒラギノ角ゴ Pro W3" pitchFamily="-101" charset="-128"/>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ヒラギノ角ゴ Pro W3" pitchFamily="-109" charset="-128"/>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ヒラギノ角ゴ Pro W3" pitchFamily="-109" charset="-128"/>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ヒラギノ角ゴ Pro W3" pitchFamily="-109" charset="-128"/>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ヒラギノ角ゴ Pro W3" pitchFamily="-109" charset="-128"/>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r>
              <a:rPr lang="fr-BE" altLang="fr-FR" sz="2000" dirty="0">
                <a:solidFill>
                  <a:srgbClr val="A2B9E0"/>
                </a:solidFill>
                <a:latin typeface="Meta-LightLF" charset="0"/>
              </a:rPr>
              <a:t>Théo LEPOUTTE</a:t>
            </a:r>
            <a:br>
              <a:rPr lang="fr-BE" altLang="fr-FR" sz="2000" dirty="0">
                <a:solidFill>
                  <a:srgbClr val="A2B9E0"/>
                </a:solidFill>
                <a:latin typeface="Meta-LightLF" charset="0"/>
              </a:rPr>
            </a:br>
            <a:r>
              <a:rPr lang="fr-BE" altLang="fr-FR" sz="2000" dirty="0">
                <a:solidFill>
                  <a:srgbClr val="A2B9E0"/>
                </a:solidFill>
                <a:latin typeface="Meta-LightLF" charset="0"/>
              </a:rPr>
              <a:t>BA3 – IRCI 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Editeur de cartes</a:t>
            </a:r>
          </a:p>
        </p:txBody>
      </p:sp>
      <p:pic>
        <p:nvPicPr>
          <p:cNvPr id="3" name="Image 2">
            <a:extLst>
              <a:ext uri="{FF2B5EF4-FFF2-40B4-BE49-F238E27FC236}">
                <a16:creationId xmlns:a16="http://schemas.microsoft.com/office/drawing/2014/main" id="{2B03CBE1-70F9-4362-A32C-48D8606DEAAD}"/>
              </a:ext>
            </a:extLst>
          </p:cNvPr>
          <p:cNvPicPr>
            <a:picLocks noChangeAspect="1"/>
          </p:cNvPicPr>
          <p:nvPr/>
        </p:nvPicPr>
        <p:blipFill>
          <a:blip r:embed="rId2"/>
          <a:stretch>
            <a:fillRect/>
          </a:stretch>
        </p:blipFill>
        <p:spPr>
          <a:xfrm>
            <a:off x="946150" y="1228712"/>
            <a:ext cx="4166488" cy="5086362"/>
          </a:xfrm>
          <a:prstGeom prst="rect">
            <a:avLst/>
          </a:prstGeom>
        </p:spPr>
      </p:pic>
      <p:sp>
        <p:nvSpPr>
          <p:cNvPr id="2" name="Rectangle 1">
            <a:extLst>
              <a:ext uri="{FF2B5EF4-FFF2-40B4-BE49-F238E27FC236}">
                <a16:creationId xmlns:a16="http://schemas.microsoft.com/office/drawing/2014/main" id="{4CC666A9-ED94-4B0C-9112-0DCD66BB3591}"/>
              </a:ext>
            </a:extLst>
          </p:cNvPr>
          <p:cNvSpPr/>
          <p:nvPr/>
        </p:nvSpPr>
        <p:spPr>
          <a:xfrm>
            <a:off x="946150" y="5953125"/>
            <a:ext cx="4166488" cy="361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ZoneTexte 4">
            <a:extLst>
              <a:ext uri="{FF2B5EF4-FFF2-40B4-BE49-F238E27FC236}">
                <a16:creationId xmlns:a16="http://schemas.microsoft.com/office/drawing/2014/main" id="{F4321386-D617-49A6-9625-ECC4C50970B1}"/>
              </a:ext>
            </a:extLst>
          </p:cNvPr>
          <p:cNvSpPr txBox="1"/>
          <p:nvPr/>
        </p:nvSpPr>
        <p:spPr>
          <a:xfrm>
            <a:off x="4817363" y="1228711"/>
            <a:ext cx="4326637" cy="1754326"/>
          </a:xfrm>
          <a:prstGeom prst="rect">
            <a:avLst/>
          </a:prstGeom>
          <a:noFill/>
        </p:spPr>
        <p:txBody>
          <a:bodyPr wrap="square" rtlCol="0">
            <a:spAutoFit/>
          </a:bodyPr>
          <a:lstStyle/>
          <a:p>
            <a:pPr marL="742950" lvl="1" indent="-285750">
              <a:buFont typeface="Arial" panose="020B0604020202020204" pitchFamily="34" charset="0"/>
              <a:buChar char="•"/>
            </a:pPr>
            <a:r>
              <a:rPr lang="fr-BE" dirty="0"/>
              <a:t>Affichage des informations</a:t>
            </a:r>
          </a:p>
          <a:p>
            <a:pPr marL="742950" lvl="1" indent="-285750">
              <a:buFont typeface="Arial" panose="020B0604020202020204" pitchFamily="34" charset="0"/>
              <a:buChar char="•"/>
            </a:pPr>
            <a:r>
              <a:rPr lang="fr-BE" dirty="0"/>
              <a:t>Modification des caractéristiques des murs</a:t>
            </a:r>
          </a:p>
          <a:p>
            <a:pPr marL="742950" lvl="1" indent="-285750">
              <a:buFont typeface="Arial" panose="020B0604020202020204" pitchFamily="34" charset="0"/>
              <a:buChar char="•"/>
            </a:pPr>
            <a:r>
              <a:rPr lang="fr-BE" dirty="0"/>
              <a:t>Modification de la résolution</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346249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Editeur de cartes</a:t>
            </a:r>
          </a:p>
        </p:txBody>
      </p:sp>
      <p:pic>
        <p:nvPicPr>
          <p:cNvPr id="2" name="Image 1">
            <a:extLst>
              <a:ext uri="{FF2B5EF4-FFF2-40B4-BE49-F238E27FC236}">
                <a16:creationId xmlns:a16="http://schemas.microsoft.com/office/drawing/2014/main" id="{30FD3F36-D5CC-4EAB-A97E-112B82E590E0}"/>
              </a:ext>
            </a:extLst>
          </p:cNvPr>
          <p:cNvPicPr>
            <a:picLocks noChangeAspect="1"/>
          </p:cNvPicPr>
          <p:nvPr/>
        </p:nvPicPr>
        <p:blipFill>
          <a:blip r:embed="rId2"/>
          <a:stretch>
            <a:fillRect/>
          </a:stretch>
        </p:blipFill>
        <p:spPr>
          <a:xfrm>
            <a:off x="946150" y="1228712"/>
            <a:ext cx="4178300" cy="5086363"/>
          </a:xfrm>
          <a:prstGeom prst="rect">
            <a:avLst/>
          </a:prstGeom>
        </p:spPr>
      </p:pic>
      <p:sp>
        <p:nvSpPr>
          <p:cNvPr id="7" name="Rectangle 6">
            <a:extLst>
              <a:ext uri="{FF2B5EF4-FFF2-40B4-BE49-F238E27FC236}">
                <a16:creationId xmlns:a16="http://schemas.microsoft.com/office/drawing/2014/main" id="{17DCA50A-7E87-4CCE-A246-4861E6BE0F2C}"/>
              </a:ext>
            </a:extLst>
          </p:cNvPr>
          <p:cNvSpPr/>
          <p:nvPr/>
        </p:nvSpPr>
        <p:spPr>
          <a:xfrm>
            <a:off x="946150" y="5953125"/>
            <a:ext cx="4166488" cy="361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a:extLst>
              <a:ext uri="{FF2B5EF4-FFF2-40B4-BE49-F238E27FC236}">
                <a16:creationId xmlns:a16="http://schemas.microsoft.com/office/drawing/2014/main" id="{3419765F-1959-4B0C-A1E5-CD0D436789BD}"/>
              </a:ext>
            </a:extLst>
          </p:cNvPr>
          <p:cNvSpPr txBox="1"/>
          <p:nvPr/>
        </p:nvSpPr>
        <p:spPr>
          <a:xfrm>
            <a:off x="4817363" y="1228711"/>
            <a:ext cx="4326637" cy="1754326"/>
          </a:xfrm>
          <a:prstGeom prst="rect">
            <a:avLst/>
          </a:prstGeom>
          <a:noFill/>
        </p:spPr>
        <p:txBody>
          <a:bodyPr wrap="square" rtlCol="0">
            <a:spAutoFit/>
          </a:bodyPr>
          <a:lstStyle/>
          <a:p>
            <a:pPr marL="742950" lvl="1" indent="-285750">
              <a:buFont typeface="Arial" panose="020B0604020202020204" pitchFamily="34" charset="0"/>
              <a:buChar char="•"/>
            </a:pPr>
            <a:r>
              <a:rPr lang="fr-BE" dirty="0"/>
              <a:t>Affichage des informations</a:t>
            </a:r>
          </a:p>
          <a:p>
            <a:pPr marL="742950" lvl="1" indent="-285750">
              <a:buFont typeface="Arial" panose="020B0604020202020204" pitchFamily="34" charset="0"/>
              <a:buChar char="•"/>
            </a:pPr>
            <a:r>
              <a:rPr lang="fr-BE" dirty="0"/>
              <a:t>Modification des caractéristiques des murs</a:t>
            </a:r>
          </a:p>
          <a:p>
            <a:pPr marL="742950" lvl="1" indent="-285750">
              <a:buFont typeface="Arial" panose="020B0604020202020204" pitchFamily="34" charset="0"/>
              <a:buChar char="•"/>
            </a:pPr>
            <a:r>
              <a:rPr lang="fr-BE" dirty="0"/>
              <a:t>Modification de la résolution</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258012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Editeur de cartes</a:t>
            </a:r>
          </a:p>
        </p:txBody>
      </p:sp>
      <p:pic>
        <p:nvPicPr>
          <p:cNvPr id="3" name="Image 2">
            <a:extLst>
              <a:ext uri="{FF2B5EF4-FFF2-40B4-BE49-F238E27FC236}">
                <a16:creationId xmlns:a16="http://schemas.microsoft.com/office/drawing/2014/main" id="{2B03CBE1-70F9-4362-A32C-48D8606DEAAD}"/>
              </a:ext>
            </a:extLst>
          </p:cNvPr>
          <p:cNvPicPr>
            <a:picLocks noChangeAspect="1"/>
          </p:cNvPicPr>
          <p:nvPr/>
        </p:nvPicPr>
        <p:blipFill>
          <a:blip r:embed="rId2"/>
          <a:stretch>
            <a:fillRect/>
          </a:stretch>
        </p:blipFill>
        <p:spPr>
          <a:xfrm>
            <a:off x="946150" y="1228712"/>
            <a:ext cx="4166488" cy="5086362"/>
          </a:xfrm>
          <a:prstGeom prst="rect">
            <a:avLst/>
          </a:prstGeom>
        </p:spPr>
      </p:pic>
      <p:sp>
        <p:nvSpPr>
          <p:cNvPr id="2" name="Rectangle 1">
            <a:extLst>
              <a:ext uri="{FF2B5EF4-FFF2-40B4-BE49-F238E27FC236}">
                <a16:creationId xmlns:a16="http://schemas.microsoft.com/office/drawing/2014/main" id="{4CC666A9-ED94-4B0C-9112-0DCD66BB3591}"/>
              </a:ext>
            </a:extLst>
          </p:cNvPr>
          <p:cNvSpPr/>
          <p:nvPr/>
        </p:nvSpPr>
        <p:spPr>
          <a:xfrm>
            <a:off x="946150" y="1733550"/>
            <a:ext cx="4166488"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ZoneTexte 4">
            <a:extLst>
              <a:ext uri="{FF2B5EF4-FFF2-40B4-BE49-F238E27FC236}">
                <a16:creationId xmlns:a16="http://schemas.microsoft.com/office/drawing/2014/main" id="{C5B6DEDD-542B-4A0B-9216-B6930BE8B575}"/>
              </a:ext>
            </a:extLst>
          </p:cNvPr>
          <p:cNvSpPr txBox="1"/>
          <p:nvPr/>
        </p:nvSpPr>
        <p:spPr>
          <a:xfrm>
            <a:off x="4817363" y="1228711"/>
            <a:ext cx="4326637" cy="1477328"/>
          </a:xfrm>
          <a:prstGeom prst="rect">
            <a:avLst/>
          </a:prstGeom>
          <a:noFill/>
        </p:spPr>
        <p:txBody>
          <a:bodyPr wrap="square" rtlCol="0">
            <a:spAutoFit/>
          </a:bodyPr>
          <a:lstStyle/>
          <a:p>
            <a:pPr marL="742950" lvl="1" indent="-285750">
              <a:buFont typeface="Arial" panose="020B0604020202020204" pitchFamily="34" charset="0"/>
              <a:buChar char="•"/>
            </a:pPr>
            <a:r>
              <a:rPr lang="fr-BE" dirty="0"/>
              <a:t>Affichage des rayons, de la puissance et du débit binaire en temps réel</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301859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Editeur de cartes</a:t>
            </a:r>
          </a:p>
        </p:txBody>
      </p:sp>
      <p:pic>
        <p:nvPicPr>
          <p:cNvPr id="3" name="Image 2">
            <a:extLst>
              <a:ext uri="{FF2B5EF4-FFF2-40B4-BE49-F238E27FC236}">
                <a16:creationId xmlns:a16="http://schemas.microsoft.com/office/drawing/2014/main" id="{2B03CBE1-70F9-4362-A32C-48D8606DEAAD}"/>
              </a:ext>
            </a:extLst>
          </p:cNvPr>
          <p:cNvPicPr>
            <a:picLocks noChangeAspect="1"/>
          </p:cNvPicPr>
          <p:nvPr/>
        </p:nvPicPr>
        <p:blipFill>
          <a:blip r:embed="rId2"/>
          <a:stretch>
            <a:fillRect/>
          </a:stretch>
        </p:blipFill>
        <p:spPr>
          <a:xfrm>
            <a:off x="946150" y="1228712"/>
            <a:ext cx="4166488" cy="5086362"/>
          </a:xfrm>
          <a:prstGeom prst="rect">
            <a:avLst/>
          </a:prstGeom>
        </p:spPr>
      </p:pic>
      <p:sp>
        <p:nvSpPr>
          <p:cNvPr id="2" name="Rectangle 1">
            <a:extLst>
              <a:ext uri="{FF2B5EF4-FFF2-40B4-BE49-F238E27FC236}">
                <a16:creationId xmlns:a16="http://schemas.microsoft.com/office/drawing/2014/main" id="{4CC666A9-ED94-4B0C-9112-0DCD66BB3591}"/>
              </a:ext>
            </a:extLst>
          </p:cNvPr>
          <p:cNvSpPr/>
          <p:nvPr/>
        </p:nvSpPr>
        <p:spPr>
          <a:xfrm>
            <a:off x="946150" y="1733550"/>
            <a:ext cx="4166488"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5" name="Image 4" descr="Une image contenant jeu&#10;&#10;Description générée automatiquement">
            <a:extLst>
              <a:ext uri="{FF2B5EF4-FFF2-40B4-BE49-F238E27FC236}">
                <a16:creationId xmlns:a16="http://schemas.microsoft.com/office/drawing/2014/main" id="{ABF49CD9-E21B-4569-B63E-AD84B37EF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839" y="2257411"/>
            <a:ext cx="3160960" cy="2647964"/>
          </a:xfrm>
          <a:prstGeom prst="rect">
            <a:avLst/>
          </a:prstGeom>
        </p:spPr>
      </p:pic>
      <p:sp>
        <p:nvSpPr>
          <p:cNvPr id="6" name="ZoneTexte 5">
            <a:extLst>
              <a:ext uri="{FF2B5EF4-FFF2-40B4-BE49-F238E27FC236}">
                <a16:creationId xmlns:a16="http://schemas.microsoft.com/office/drawing/2014/main" id="{8A6D51DF-6470-4CAF-A463-957EDF7BC8C6}"/>
              </a:ext>
            </a:extLst>
          </p:cNvPr>
          <p:cNvSpPr txBox="1"/>
          <p:nvPr/>
        </p:nvSpPr>
        <p:spPr>
          <a:xfrm>
            <a:off x="4817363" y="1228711"/>
            <a:ext cx="4326637" cy="1477328"/>
          </a:xfrm>
          <a:prstGeom prst="rect">
            <a:avLst/>
          </a:prstGeom>
          <a:noFill/>
        </p:spPr>
        <p:txBody>
          <a:bodyPr wrap="square" rtlCol="0">
            <a:spAutoFit/>
          </a:bodyPr>
          <a:lstStyle/>
          <a:p>
            <a:pPr marL="742950" lvl="1" indent="-285750">
              <a:buFont typeface="Arial" panose="020B0604020202020204" pitchFamily="34" charset="0"/>
              <a:buChar char="•"/>
            </a:pPr>
            <a:r>
              <a:rPr lang="fr-BE" dirty="0"/>
              <a:t>Affichage des rayons, de la puissance et du débit binaire en temps réel</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98070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Editeur de cartes</a:t>
            </a:r>
          </a:p>
        </p:txBody>
      </p:sp>
      <p:pic>
        <p:nvPicPr>
          <p:cNvPr id="3" name="Image 2">
            <a:extLst>
              <a:ext uri="{FF2B5EF4-FFF2-40B4-BE49-F238E27FC236}">
                <a16:creationId xmlns:a16="http://schemas.microsoft.com/office/drawing/2014/main" id="{2B03CBE1-70F9-4362-A32C-48D8606DEAAD}"/>
              </a:ext>
            </a:extLst>
          </p:cNvPr>
          <p:cNvPicPr>
            <a:picLocks noChangeAspect="1"/>
          </p:cNvPicPr>
          <p:nvPr/>
        </p:nvPicPr>
        <p:blipFill>
          <a:blip r:embed="rId3"/>
          <a:stretch>
            <a:fillRect/>
          </a:stretch>
        </p:blipFill>
        <p:spPr>
          <a:xfrm>
            <a:off x="946150" y="1228712"/>
            <a:ext cx="4166488" cy="5086362"/>
          </a:xfrm>
          <a:prstGeom prst="rect">
            <a:avLst/>
          </a:prstGeom>
        </p:spPr>
      </p:pic>
      <p:sp>
        <p:nvSpPr>
          <p:cNvPr id="2" name="Rectangle 1">
            <a:extLst>
              <a:ext uri="{FF2B5EF4-FFF2-40B4-BE49-F238E27FC236}">
                <a16:creationId xmlns:a16="http://schemas.microsoft.com/office/drawing/2014/main" id="{4CC666A9-ED94-4B0C-9112-0DCD66BB3591}"/>
              </a:ext>
            </a:extLst>
          </p:cNvPr>
          <p:cNvSpPr/>
          <p:nvPr/>
        </p:nvSpPr>
        <p:spPr>
          <a:xfrm>
            <a:off x="946150" y="1733550"/>
            <a:ext cx="4166488"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5" name="Image 4" descr="Une image contenant jeu&#10;&#10;Description générée automatiquement">
            <a:extLst>
              <a:ext uri="{FF2B5EF4-FFF2-40B4-BE49-F238E27FC236}">
                <a16:creationId xmlns:a16="http://schemas.microsoft.com/office/drawing/2014/main" id="{ABF49CD9-E21B-4569-B63E-AD84B37EF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7839" y="2257411"/>
            <a:ext cx="3160960" cy="2647964"/>
          </a:xfrm>
          <a:prstGeom prst="rect">
            <a:avLst/>
          </a:prstGeom>
        </p:spPr>
      </p:pic>
      <p:sp>
        <p:nvSpPr>
          <p:cNvPr id="6" name="ZoneTexte 5">
            <a:extLst>
              <a:ext uri="{FF2B5EF4-FFF2-40B4-BE49-F238E27FC236}">
                <a16:creationId xmlns:a16="http://schemas.microsoft.com/office/drawing/2014/main" id="{8A6D51DF-6470-4CAF-A463-957EDF7BC8C6}"/>
              </a:ext>
            </a:extLst>
          </p:cNvPr>
          <p:cNvSpPr txBox="1"/>
          <p:nvPr/>
        </p:nvSpPr>
        <p:spPr>
          <a:xfrm>
            <a:off x="4817363" y="1228711"/>
            <a:ext cx="4326637" cy="1477328"/>
          </a:xfrm>
          <a:prstGeom prst="rect">
            <a:avLst/>
          </a:prstGeom>
          <a:noFill/>
        </p:spPr>
        <p:txBody>
          <a:bodyPr wrap="square" rtlCol="0">
            <a:spAutoFit/>
          </a:bodyPr>
          <a:lstStyle/>
          <a:p>
            <a:pPr marL="742950" lvl="1" indent="-285750">
              <a:buFont typeface="Arial" panose="020B0604020202020204" pitchFamily="34" charset="0"/>
              <a:buChar char="•"/>
            </a:pPr>
            <a:r>
              <a:rPr lang="fr-BE" dirty="0"/>
              <a:t>Affichage des rayons, de la puissance et du débit binaire en temps réel</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
        <p:nvSpPr>
          <p:cNvPr id="7" name="ZoneTexte 6">
            <a:extLst>
              <a:ext uri="{FF2B5EF4-FFF2-40B4-BE49-F238E27FC236}">
                <a16:creationId xmlns:a16="http://schemas.microsoft.com/office/drawing/2014/main" id="{F11F8F85-2062-4A47-BE31-94479DE02DA3}"/>
              </a:ext>
            </a:extLst>
          </p:cNvPr>
          <p:cNvSpPr txBox="1"/>
          <p:nvPr/>
        </p:nvSpPr>
        <p:spPr>
          <a:xfrm>
            <a:off x="4817363" y="4991086"/>
            <a:ext cx="4326637" cy="1200329"/>
          </a:xfrm>
          <a:prstGeom prst="rect">
            <a:avLst/>
          </a:prstGeom>
          <a:noFill/>
        </p:spPr>
        <p:txBody>
          <a:bodyPr wrap="square" rtlCol="0">
            <a:spAutoFit/>
          </a:bodyPr>
          <a:lstStyle/>
          <a:p>
            <a:pPr marL="742950" lvl="1" indent="-285750">
              <a:buFont typeface="Arial" panose="020B0604020202020204" pitchFamily="34" charset="0"/>
              <a:buChar char="•"/>
            </a:pPr>
            <a:r>
              <a:rPr lang="fr-BE" dirty="0"/>
              <a:t>Fonctionnalités basiques d’affichage et d’édition</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2772509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Editeur de cartes</a:t>
            </a:r>
          </a:p>
        </p:txBody>
      </p:sp>
      <p:pic>
        <p:nvPicPr>
          <p:cNvPr id="3" name="Image 2">
            <a:extLst>
              <a:ext uri="{FF2B5EF4-FFF2-40B4-BE49-F238E27FC236}">
                <a16:creationId xmlns:a16="http://schemas.microsoft.com/office/drawing/2014/main" id="{2B03CBE1-70F9-4362-A32C-48D8606DEAAD}"/>
              </a:ext>
            </a:extLst>
          </p:cNvPr>
          <p:cNvPicPr>
            <a:picLocks noChangeAspect="1"/>
          </p:cNvPicPr>
          <p:nvPr/>
        </p:nvPicPr>
        <p:blipFill>
          <a:blip r:embed="rId2"/>
          <a:stretch>
            <a:fillRect/>
          </a:stretch>
        </p:blipFill>
        <p:spPr>
          <a:xfrm>
            <a:off x="946150" y="1228712"/>
            <a:ext cx="4166488" cy="5086362"/>
          </a:xfrm>
          <a:prstGeom prst="rect">
            <a:avLst/>
          </a:prstGeom>
        </p:spPr>
      </p:pic>
      <p:sp>
        <p:nvSpPr>
          <p:cNvPr id="2" name="Rectangle 1">
            <a:extLst>
              <a:ext uri="{FF2B5EF4-FFF2-40B4-BE49-F238E27FC236}">
                <a16:creationId xmlns:a16="http://schemas.microsoft.com/office/drawing/2014/main" id="{4CC666A9-ED94-4B0C-9112-0DCD66BB3591}"/>
              </a:ext>
            </a:extLst>
          </p:cNvPr>
          <p:cNvSpPr/>
          <p:nvPr/>
        </p:nvSpPr>
        <p:spPr>
          <a:xfrm>
            <a:off x="946150" y="1581150"/>
            <a:ext cx="758825"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a:extLst>
              <a:ext uri="{FF2B5EF4-FFF2-40B4-BE49-F238E27FC236}">
                <a16:creationId xmlns:a16="http://schemas.microsoft.com/office/drawing/2014/main" id="{6390A5F1-ACD7-470B-B956-665724A8AB19}"/>
              </a:ext>
            </a:extLst>
          </p:cNvPr>
          <p:cNvSpPr txBox="1"/>
          <p:nvPr/>
        </p:nvSpPr>
        <p:spPr>
          <a:xfrm>
            <a:off x="4817363" y="1228711"/>
            <a:ext cx="4326637" cy="1200329"/>
          </a:xfrm>
          <a:prstGeom prst="rect">
            <a:avLst/>
          </a:prstGeom>
          <a:noFill/>
        </p:spPr>
        <p:txBody>
          <a:bodyPr wrap="square" rtlCol="0">
            <a:spAutoFit/>
          </a:bodyPr>
          <a:lstStyle/>
          <a:p>
            <a:pPr marL="742950" lvl="1" indent="-285750">
              <a:buFont typeface="Arial" panose="020B0604020202020204" pitchFamily="34" charset="0"/>
              <a:buChar char="•"/>
            </a:pPr>
            <a:r>
              <a:rPr lang="fr-BE" dirty="0"/>
              <a:t>Sauvegarde des cartes dans des fichiers .RAY</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pic>
        <p:nvPicPr>
          <p:cNvPr id="7" name="Image 6">
            <a:extLst>
              <a:ext uri="{FF2B5EF4-FFF2-40B4-BE49-F238E27FC236}">
                <a16:creationId xmlns:a16="http://schemas.microsoft.com/office/drawing/2014/main" id="{01B17804-5AC6-4ECC-8578-4888F7114EC6}"/>
              </a:ext>
            </a:extLst>
          </p:cNvPr>
          <p:cNvPicPr>
            <a:picLocks noChangeAspect="1"/>
          </p:cNvPicPr>
          <p:nvPr/>
        </p:nvPicPr>
        <p:blipFill rotWithShape="1">
          <a:blip r:embed="rId3"/>
          <a:srcRect b="13424"/>
          <a:stretch/>
        </p:blipFill>
        <p:spPr>
          <a:xfrm>
            <a:off x="5299519" y="2076601"/>
            <a:ext cx="3657600" cy="1352399"/>
          </a:xfrm>
          <a:prstGeom prst="rect">
            <a:avLst/>
          </a:prstGeom>
        </p:spPr>
      </p:pic>
    </p:spTree>
    <p:extLst>
      <p:ext uri="{BB962C8B-B14F-4D97-AF65-F5344CB8AC3E}">
        <p14:creationId xmlns:p14="http://schemas.microsoft.com/office/powerpoint/2010/main" val="398495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Cartographie</a:t>
            </a:r>
          </a:p>
        </p:txBody>
      </p:sp>
      <p:pic>
        <p:nvPicPr>
          <p:cNvPr id="6" name="Image 5" descr="Une image contenant assis, ordinateur&#10;&#10;Description générée automatiquement">
            <a:extLst>
              <a:ext uri="{FF2B5EF4-FFF2-40B4-BE49-F238E27FC236}">
                <a16:creationId xmlns:a16="http://schemas.microsoft.com/office/drawing/2014/main" id="{67C78CED-922E-4D03-92EA-1A973CC57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50" y="1200137"/>
            <a:ext cx="4464951" cy="5086362"/>
          </a:xfrm>
          <a:prstGeom prst="rect">
            <a:avLst/>
          </a:prstGeom>
        </p:spPr>
      </p:pic>
    </p:spTree>
    <p:extLst>
      <p:ext uri="{BB962C8B-B14F-4D97-AF65-F5344CB8AC3E}">
        <p14:creationId xmlns:p14="http://schemas.microsoft.com/office/powerpoint/2010/main" val="113432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Cartographie</a:t>
            </a:r>
          </a:p>
        </p:txBody>
      </p:sp>
      <p:pic>
        <p:nvPicPr>
          <p:cNvPr id="6" name="Image 5" descr="Une image contenant assis, ordinateur&#10;&#10;Description générée automatiquement">
            <a:extLst>
              <a:ext uri="{FF2B5EF4-FFF2-40B4-BE49-F238E27FC236}">
                <a16:creationId xmlns:a16="http://schemas.microsoft.com/office/drawing/2014/main" id="{67C78CED-922E-4D03-92EA-1A973CC57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50" y="1200137"/>
            <a:ext cx="4464951" cy="5086362"/>
          </a:xfrm>
          <a:prstGeom prst="rect">
            <a:avLst/>
          </a:prstGeom>
        </p:spPr>
      </p:pic>
      <p:sp>
        <p:nvSpPr>
          <p:cNvPr id="7" name="Rectangle 6">
            <a:extLst>
              <a:ext uri="{FF2B5EF4-FFF2-40B4-BE49-F238E27FC236}">
                <a16:creationId xmlns:a16="http://schemas.microsoft.com/office/drawing/2014/main" id="{49880A77-AD1F-4E61-B4F6-065EA67A9DA4}"/>
              </a:ext>
            </a:extLst>
          </p:cNvPr>
          <p:cNvSpPr/>
          <p:nvPr/>
        </p:nvSpPr>
        <p:spPr>
          <a:xfrm>
            <a:off x="946150" y="1381125"/>
            <a:ext cx="968375" cy="142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ZoneTexte 4">
            <a:extLst>
              <a:ext uri="{FF2B5EF4-FFF2-40B4-BE49-F238E27FC236}">
                <a16:creationId xmlns:a16="http://schemas.microsoft.com/office/drawing/2014/main" id="{0F7284A3-E62E-4700-9301-27644BEB17BE}"/>
              </a:ext>
            </a:extLst>
          </p:cNvPr>
          <p:cNvSpPr txBox="1"/>
          <p:nvPr/>
        </p:nvSpPr>
        <p:spPr>
          <a:xfrm>
            <a:off x="5045075" y="1200137"/>
            <a:ext cx="4098925" cy="1477328"/>
          </a:xfrm>
          <a:prstGeom prst="rect">
            <a:avLst/>
          </a:prstGeom>
          <a:noFill/>
        </p:spPr>
        <p:txBody>
          <a:bodyPr wrap="square" rtlCol="0">
            <a:spAutoFit/>
          </a:bodyPr>
          <a:lstStyle/>
          <a:p>
            <a:pPr marL="742950" lvl="1" indent="-285750">
              <a:buFont typeface="Arial" panose="020B0604020202020204" pitchFamily="34" charset="0"/>
              <a:buChar char="•"/>
            </a:pPr>
            <a:r>
              <a:rPr lang="fr-BE" dirty="0"/>
              <a:t>Simulations simultanées dans différents threads</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3000941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Cartographie</a:t>
            </a:r>
          </a:p>
        </p:txBody>
      </p:sp>
      <p:pic>
        <p:nvPicPr>
          <p:cNvPr id="6" name="Image 5" descr="Une image contenant assis, ordinateur&#10;&#10;Description générée automatiquement">
            <a:extLst>
              <a:ext uri="{FF2B5EF4-FFF2-40B4-BE49-F238E27FC236}">
                <a16:creationId xmlns:a16="http://schemas.microsoft.com/office/drawing/2014/main" id="{67C78CED-922E-4D03-92EA-1A973CC57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50" y="1200137"/>
            <a:ext cx="4464951" cy="5086362"/>
          </a:xfrm>
          <a:prstGeom prst="rect">
            <a:avLst/>
          </a:prstGeom>
        </p:spPr>
      </p:pic>
      <p:sp>
        <p:nvSpPr>
          <p:cNvPr id="7" name="Rectangle 6">
            <a:extLst>
              <a:ext uri="{FF2B5EF4-FFF2-40B4-BE49-F238E27FC236}">
                <a16:creationId xmlns:a16="http://schemas.microsoft.com/office/drawing/2014/main" id="{49880A77-AD1F-4E61-B4F6-065EA67A9DA4}"/>
              </a:ext>
            </a:extLst>
          </p:cNvPr>
          <p:cNvSpPr/>
          <p:nvPr/>
        </p:nvSpPr>
        <p:spPr>
          <a:xfrm>
            <a:off x="946150" y="1504950"/>
            <a:ext cx="625475" cy="142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ZoneTexte 4">
            <a:extLst>
              <a:ext uri="{FF2B5EF4-FFF2-40B4-BE49-F238E27FC236}">
                <a16:creationId xmlns:a16="http://schemas.microsoft.com/office/drawing/2014/main" id="{0F7284A3-E62E-4700-9301-27644BEB17BE}"/>
              </a:ext>
            </a:extLst>
          </p:cNvPr>
          <p:cNvSpPr txBox="1"/>
          <p:nvPr/>
        </p:nvSpPr>
        <p:spPr>
          <a:xfrm>
            <a:off x="5045075" y="1200137"/>
            <a:ext cx="4098925" cy="2031325"/>
          </a:xfrm>
          <a:prstGeom prst="rect">
            <a:avLst/>
          </a:prstGeom>
          <a:noFill/>
        </p:spPr>
        <p:txBody>
          <a:bodyPr wrap="square" rtlCol="0">
            <a:spAutoFit/>
          </a:bodyPr>
          <a:lstStyle/>
          <a:p>
            <a:pPr marL="742950" lvl="1" indent="-285750">
              <a:buFont typeface="Arial" panose="020B0604020202020204" pitchFamily="34" charset="0"/>
              <a:buChar char="•"/>
            </a:pPr>
            <a:r>
              <a:rPr lang="fr-BE" dirty="0"/>
              <a:t>Simulations simultanées dans différents threads</a:t>
            </a:r>
          </a:p>
          <a:p>
            <a:pPr marL="742950" lvl="1" indent="-285750">
              <a:buFont typeface="Arial" panose="020B0604020202020204" pitchFamily="34" charset="0"/>
              <a:buChar char="•"/>
            </a:pPr>
            <a:r>
              <a:rPr lang="fr-BE" dirty="0"/>
              <a:t>Enregistrement de la cartographie en format .PNG,.JPG et .BMP</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2413794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Cartographie</a:t>
            </a:r>
          </a:p>
        </p:txBody>
      </p:sp>
      <p:pic>
        <p:nvPicPr>
          <p:cNvPr id="6" name="Image 5" descr="Une image contenant assis, ordinateur&#10;&#10;Description générée automatiquement">
            <a:extLst>
              <a:ext uri="{FF2B5EF4-FFF2-40B4-BE49-F238E27FC236}">
                <a16:creationId xmlns:a16="http://schemas.microsoft.com/office/drawing/2014/main" id="{67C78CED-922E-4D03-92EA-1A973CC57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50" y="1200137"/>
            <a:ext cx="4464951" cy="5086362"/>
          </a:xfrm>
          <a:prstGeom prst="rect">
            <a:avLst/>
          </a:prstGeom>
        </p:spPr>
      </p:pic>
      <p:sp>
        <p:nvSpPr>
          <p:cNvPr id="7" name="Rectangle 6">
            <a:extLst>
              <a:ext uri="{FF2B5EF4-FFF2-40B4-BE49-F238E27FC236}">
                <a16:creationId xmlns:a16="http://schemas.microsoft.com/office/drawing/2014/main" id="{49880A77-AD1F-4E61-B4F6-065EA67A9DA4}"/>
              </a:ext>
            </a:extLst>
          </p:cNvPr>
          <p:cNvSpPr/>
          <p:nvPr/>
        </p:nvSpPr>
        <p:spPr>
          <a:xfrm>
            <a:off x="946150" y="1647825"/>
            <a:ext cx="4464951" cy="2000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ZoneTexte 4">
            <a:extLst>
              <a:ext uri="{FF2B5EF4-FFF2-40B4-BE49-F238E27FC236}">
                <a16:creationId xmlns:a16="http://schemas.microsoft.com/office/drawing/2014/main" id="{0F7284A3-E62E-4700-9301-27644BEB17BE}"/>
              </a:ext>
            </a:extLst>
          </p:cNvPr>
          <p:cNvSpPr txBox="1"/>
          <p:nvPr/>
        </p:nvSpPr>
        <p:spPr>
          <a:xfrm>
            <a:off x="5045075" y="1109186"/>
            <a:ext cx="4098925" cy="1477328"/>
          </a:xfrm>
          <a:prstGeom prst="rect">
            <a:avLst/>
          </a:prstGeom>
          <a:noFill/>
        </p:spPr>
        <p:txBody>
          <a:bodyPr wrap="square" rtlCol="0">
            <a:spAutoFit/>
          </a:bodyPr>
          <a:lstStyle/>
          <a:p>
            <a:pPr marL="742950" lvl="1" indent="-285750">
              <a:buFont typeface="Arial" panose="020B0604020202020204" pitchFamily="34" charset="0"/>
              <a:buChar char="•"/>
            </a:pPr>
            <a:r>
              <a:rPr lang="fr-BE" dirty="0"/>
              <a:t>Affichage de la puissance et du débit binaire en chaque case</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pic>
        <p:nvPicPr>
          <p:cNvPr id="3" name="Image 2">
            <a:extLst>
              <a:ext uri="{FF2B5EF4-FFF2-40B4-BE49-F238E27FC236}">
                <a16:creationId xmlns:a16="http://schemas.microsoft.com/office/drawing/2014/main" id="{32D67BC8-451D-4417-8403-2C80616F8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473" y="1747837"/>
            <a:ext cx="3090155" cy="1972945"/>
          </a:xfrm>
          <a:prstGeom prst="rect">
            <a:avLst/>
          </a:prstGeom>
        </p:spPr>
      </p:pic>
    </p:spTree>
    <p:extLst>
      <p:ext uri="{BB962C8B-B14F-4D97-AF65-F5344CB8AC3E}">
        <p14:creationId xmlns:p14="http://schemas.microsoft.com/office/powerpoint/2010/main" val="50236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Plan de la présentation</a:t>
            </a:r>
            <a:br>
              <a:rPr lang="fr-BE" altLang="fr-FR" sz="3200" dirty="0">
                <a:solidFill>
                  <a:srgbClr val="014A94"/>
                </a:solidFill>
                <a:latin typeface="MetaBold-Roman" pitchFamily="34" charset="0"/>
              </a:rPr>
            </a:br>
            <a:endParaRPr lang="fr-BE" altLang="fr-FR" sz="2400" dirty="0">
              <a:solidFill>
                <a:srgbClr val="014A94"/>
              </a:solidFill>
              <a:latin typeface="MetaBold-Roman" pitchFamily="34" charset="0"/>
            </a:endParaRPr>
          </a:p>
        </p:txBody>
      </p:sp>
      <p:sp>
        <p:nvSpPr>
          <p:cNvPr id="5" name="ZoneTexte 4">
            <a:extLst>
              <a:ext uri="{FF2B5EF4-FFF2-40B4-BE49-F238E27FC236}">
                <a16:creationId xmlns:a16="http://schemas.microsoft.com/office/drawing/2014/main" id="{AB0F4D6B-C20A-41A3-809C-2E6302196FBE}"/>
              </a:ext>
            </a:extLst>
          </p:cNvPr>
          <p:cNvSpPr txBox="1"/>
          <p:nvPr/>
        </p:nvSpPr>
        <p:spPr>
          <a:xfrm>
            <a:off x="507999" y="1298079"/>
            <a:ext cx="9236075" cy="4524315"/>
          </a:xfrm>
          <a:prstGeom prst="rect">
            <a:avLst/>
          </a:prstGeom>
          <a:noFill/>
        </p:spPr>
        <p:txBody>
          <a:bodyPr wrap="square" rtlCol="0">
            <a:spAutoFit/>
          </a:bodyPr>
          <a:lstStyle/>
          <a:p>
            <a:pPr marL="742950" lvl="1" indent="-285750">
              <a:buFont typeface="Arial" panose="020B0604020202020204" pitchFamily="34" charset="0"/>
              <a:buChar char="•"/>
            </a:pPr>
            <a:r>
              <a:rPr lang="fr-BE" sz="2800" dirty="0">
                <a:solidFill>
                  <a:schemeClr val="tx2"/>
                </a:solidFill>
              </a:rPr>
              <a:t>Analyse théorique</a:t>
            </a:r>
          </a:p>
          <a:p>
            <a:pPr marL="1200150" lvl="2" indent="-285750">
              <a:buFont typeface="Arial" panose="020B0604020202020204" pitchFamily="34" charset="0"/>
              <a:buChar char="•"/>
            </a:pPr>
            <a:r>
              <a:rPr lang="fr-BE" sz="2800" dirty="0">
                <a:solidFill>
                  <a:schemeClr val="tx2"/>
                </a:solidFill>
              </a:rPr>
              <a:t>Emission</a:t>
            </a:r>
          </a:p>
          <a:p>
            <a:pPr marL="1200150" lvl="2" indent="-285750">
              <a:buFont typeface="Arial" panose="020B0604020202020204" pitchFamily="34" charset="0"/>
              <a:buChar char="•"/>
            </a:pPr>
            <a:r>
              <a:rPr lang="fr-BE" sz="2800" dirty="0">
                <a:solidFill>
                  <a:schemeClr val="tx2"/>
                </a:solidFill>
              </a:rPr>
              <a:t>Méthode des images </a:t>
            </a:r>
          </a:p>
          <a:p>
            <a:pPr marL="1200150" lvl="2" indent="-285750">
              <a:buFont typeface="Arial" panose="020B0604020202020204" pitchFamily="34" charset="0"/>
              <a:buChar char="•"/>
            </a:pPr>
            <a:r>
              <a:rPr lang="fr-BE" sz="2800" dirty="0">
                <a:solidFill>
                  <a:schemeClr val="tx2"/>
                </a:solidFill>
              </a:rPr>
              <a:t>Calcul des coefficients de transmission et réflexion</a:t>
            </a:r>
          </a:p>
          <a:p>
            <a:pPr marL="1200150" lvl="2" indent="-285750">
              <a:buFont typeface="Arial" panose="020B0604020202020204" pitchFamily="34" charset="0"/>
              <a:buChar char="•"/>
            </a:pPr>
            <a:r>
              <a:rPr lang="fr-BE" sz="2800" dirty="0">
                <a:solidFill>
                  <a:schemeClr val="tx2"/>
                </a:solidFill>
              </a:rPr>
              <a:t>Puissance reçue</a:t>
            </a:r>
          </a:p>
          <a:p>
            <a:pPr marL="742950" lvl="1" indent="-285750">
              <a:buFont typeface="Arial" panose="020B0604020202020204" pitchFamily="34" charset="0"/>
              <a:buChar char="•"/>
            </a:pPr>
            <a:r>
              <a:rPr lang="fr-BE" sz="2800" dirty="0">
                <a:solidFill>
                  <a:schemeClr val="tx2"/>
                </a:solidFill>
              </a:rPr>
              <a:t>Comparaison avec les résultats analytiques</a:t>
            </a:r>
          </a:p>
          <a:p>
            <a:pPr marL="742950" lvl="1" indent="-285750">
              <a:buFont typeface="Arial" panose="020B0604020202020204" pitchFamily="34" charset="0"/>
              <a:buChar char="•"/>
            </a:pPr>
            <a:r>
              <a:rPr lang="fr-BE" sz="2800" dirty="0">
                <a:solidFill>
                  <a:schemeClr val="tx2"/>
                </a:solidFill>
              </a:rPr>
              <a:t>Fonctionnalités du programme</a:t>
            </a:r>
          </a:p>
          <a:p>
            <a:pPr marL="1200150" lvl="2" indent="-285750">
              <a:buFont typeface="Arial" panose="020B0604020202020204" pitchFamily="34" charset="0"/>
              <a:buChar char="•"/>
            </a:pPr>
            <a:r>
              <a:rPr lang="fr-BE" sz="2800" dirty="0">
                <a:solidFill>
                  <a:schemeClr val="tx2"/>
                </a:solidFill>
              </a:rPr>
              <a:t>Editeur de cartes</a:t>
            </a:r>
          </a:p>
          <a:p>
            <a:pPr marL="1200150" lvl="2" indent="-285750">
              <a:buFont typeface="Arial" panose="020B0604020202020204" pitchFamily="34" charset="0"/>
              <a:buChar char="•"/>
            </a:pPr>
            <a:r>
              <a:rPr lang="fr-BE" sz="2800" dirty="0">
                <a:solidFill>
                  <a:schemeClr val="tx2"/>
                </a:solidFill>
              </a:rPr>
              <a:t>Cartographie</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901999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Cartographie</a:t>
            </a:r>
          </a:p>
        </p:txBody>
      </p:sp>
      <p:pic>
        <p:nvPicPr>
          <p:cNvPr id="6" name="Image 5" descr="Une image contenant assis, ordinateur&#10;&#10;Description générée automatiquement">
            <a:extLst>
              <a:ext uri="{FF2B5EF4-FFF2-40B4-BE49-F238E27FC236}">
                <a16:creationId xmlns:a16="http://schemas.microsoft.com/office/drawing/2014/main" id="{67C78CED-922E-4D03-92EA-1A973CC57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50" y="1200137"/>
            <a:ext cx="4464951" cy="5086362"/>
          </a:xfrm>
          <a:prstGeom prst="rect">
            <a:avLst/>
          </a:prstGeom>
        </p:spPr>
      </p:pic>
      <p:sp>
        <p:nvSpPr>
          <p:cNvPr id="7" name="Rectangle 6">
            <a:extLst>
              <a:ext uri="{FF2B5EF4-FFF2-40B4-BE49-F238E27FC236}">
                <a16:creationId xmlns:a16="http://schemas.microsoft.com/office/drawing/2014/main" id="{49880A77-AD1F-4E61-B4F6-065EA67A9DA4}"/>
              </a:ext>
            </a:extLst>
          </p:cNvPr>
          <p:cNvSpPr/>
          <p:nvPr/>
        </p:nvSpPr>
        <p:spPr>
          <a:xfrm>
            <a:off x="946150" y="1647825"/>
            <a:ext cx="4464951" cy="2000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ZoneTexte 4">
            <a:extLst>
              <a:ext uri="{FF2B5EF4-FFF2-40B4-BE49-F238E27FC236}">
                <a16:creationId xmlns:a16="http://schemas.microsoft.com/office/drawing/2014/main" id="{0F7284A3-E62E-4700-9301-27644BEB17BE}"/>
              </a:ext>
            </a:extLst>
          </p:cNvPr>
          <p:cNvSpPr txBox="1"/>
          <p:nvPr/>
        </p:nvSpPr>
        <p:spPr>
          <a:xfrm>
            <a:off x="5045075" y="1109186"/>
            <a:ext cx="4098925" cy="1477328"/>
          </a:xfrm>
          <a:prstGeom prst="rect">
            <a:avLst/>
          </a:prstGeom>
          <a:noFill/>
        </p:spPr>
        <p:txBody>
          <a:bodyPr wrap="square" rtlCol="0">
            <a:spAutoFit/>
          </a:bodyPr>
          <a:lstStyle/>
          <a:p>
            <a:pPr marL="742950" lvl="1" indent="-285750">
              <a:buFont typeface="Arial" panose="020B0604020202020204" pitchFamily="34" charset="0"/>
              <a:buChar char="•"/>
            </a:pPr>
            <a:r>
              <a:rPr lang="fr-BE" dirty="0"/>
              <a:t>Affichage de la puissance et du débit binaire en chaque case</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pic>
        <p:nvPicPr>
          <p:cNvPr id="3" name="Image 2">
            <a:extLst>
              <a:ext uri="{FF2B5EF4-FFF2-40B4-BE49-F238E27FC236}">
                <a16:creationId xmlns:a16="http://schemas.microsoft.com/office/drawing/2014/main" id="{32D67BC8-451D-4417-8403-2C80616F8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473" y="1747837"/>
            <a:ext cx="3090155" cy="1972945"/>
          </a:xfrm>
          <a:prstGeom prst="rect">
            <a:avLst/>
          </a:prstGeom>
        </p:spPr>
      </p:pic>
      <p:sp>
        <p:nvSpPr>
          <p:cNvPr id="8" name="ZoneTexte 7">
            <a:extLst>
              <a:ext uri="{FF2B5EF4-FFF2-40B4-BE49-F238E27FC236}">
                <a16:creationId xmlns:a16="http://schemas.microsoft.com/office/drawing/2014/main" id="{5DFC9C0E-EFE7-4498-833A-677F0B9492B1}"/>
              </a:ext>
            </a:extLst>
          </p:cNvPr>
          <p:cNvSpPr txBox="1"/>
          <p:nvPr/>
        </p:nvSpPr>
        <p:spPr>
          <a:xfrm>
            <a:off x="5045075" y="3811733"/>
            <a:ext cx="4098925" cy="1477328"/>
          </a:xfrm>
          <a:prstGeom prst="rect">
            <a:avLst/>
          </a:prstGeom>
          <a:noFill/>
        </p:spPr>
        <p:txBody>
          <a:bodyPr wrap="square" rtlCol="0">
            <a:spAutoFit/>
          </a:bodyPr>
          <a:lstStyle/>
          <a:p>
            <a:pPr marL="742950" lvl="1" indent="-285750">
              <a:buFont typeface="Arial" panose="020B0604020202020204" pitchFamily="34" charset="0"/>
              <a:buChar char="•"/>
            </a:pPr>
            <a:r>
              <a:rPr lang="fr-BE" dirty="0"/>
              <a:t>Affichage des zones où la puissance est inférieure à -82dBm</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pic>
        <p:nvPicPr>
          <p:cNvPr id="9" name="Image 8" descr="Une image contenant dessin&#10;&#10;Description générée automatiquement">
            <a:extLst>
              <a:ext uri="{FF2B5EF4-FFF2-40B4-BE49-F238E27FC236}">
                <a16:creationId xmlns:a16="http://schemas.microsoft.com/office/drawing/2014/main" id="{F0ED0810-9C3D-406E-BAE9-02F013509DE1}"/>
              </a:ext>
            </a:extLst>
          </p:cNvPr>
          <p:cNvPicPr>
            <a:picLocks noChangeAspect="1"/>
          </p:cNvPicPr>
          <p:nvPr/>
        </p:nvPicPr>
        <p:blipFill rotWithShape="1">
          <a:blip r:embed="rId4">
            <a:extLst>
              <a:ext uri="{28A0092B-C50C-407E-A947-70E740481C1C}">
                <a14:useLocalDpi xmlns:a14="http://schemas.microsoft.com/office/drawing/2010/main" val="0"/>
              </a:ext>
            </a:extLst>
          </a:blip>
          <a:srcRect t="27452" b="36061"/>
          <a:stretch/>
        </p:blipFill>
        <p:spPr>
          <a:xfrm>
            <a:off x="5686842" y="4532141"/>
            <a:ext cx="3135786" cy="1070570"/>
          </a:xfrm>
          <a:prstGeom prst="rect">
            <a:avLst/>
          </a:prstGeom>
        </p:spPr>
      </p:pic>
    </p:spTree>
    <p:extLst>
      <p:ext uri="{BB962C8B-B14F-4D97-AF65-F5344CB8AC3E}">
        <p14:creationId xmlns:p14="http://schemas.microsoft.com/office/powerpoint/2010/main" val="2505547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Cartographie</a:t>
            </a:r>
          </a:p>
        </p:txBody>
      </p:sp>
      <p:pic>
        <p:nvPicPr>
          <p:cNvPr id="6" name="Image 5" descr="Une image contenant assis, ordinateur&#10;&#10;Description générée automatiquement">
            <a:extLst>
              <a:ext uri="{FF2B5EF4-FFF2-40B4-BE49-F238E27FC236}">
                <a16:creationId xmlns:a16="http://schemas.microsoft.com/office/drawing/2014/main" id="{67C78CED-922E-4D03-92EA-1A973CC57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50" y="1200137"/>
            <a:ext cx="4464951" cy="5086362"/>
          </a:xfrm>
          <a:prstGeom prst="rect">
            <a:avLst/>
          </a:prstGeom>
        </p:spPr>
      </p:pic>
      <p:sp>
        <p:nvSpPr>
          <p:cNvPr id="7" name="Rectangle 6">
            <a:extLst>
              <a:ext uri="{FF2B5EF4-FFF2-40B4-BE49-F238E27FC236}">
                <a16:creationId xmlns:a16="http://schemas.microsoft.com/office/drawing/2014/main" id="{49880A77-AD1F-4E61-B4F6-065EA67A9DA4}"/>
              </a:ext>
            </a:extLst>
          </p:cNvPr>
          <p:cNvSpPr/>
          <p:nvPr/>
        </p:nvSpPr>
        <p:spPr>
          <a:xfrm>
            <a:off x="946150" y="1647825"/>
            <a:ext cx="4464951" cy="2000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ZoneTexte 4">
            <a:extLst>
              <a:ext uri="{FF2B5EF4-FFF2-40B4-BE49-F238E27FC236}">
                <a16:creationId xmlns:a16="http://schemas.microsoft.com/office/drawing/2014/main" id="{0F7284A3-E62E-4700-9301-27644BEB17BE}"/>
              </a:ext>
            </a:extLst>
          </p:cNvPr>
          <p:cNvSpPr txBox="1"/>
          <p:nvPr/>
        </p:nvSpPr>
        <p:spPr>
          <a:xfrm>
            <a:off x="5045075" y="1109186"/>
            <a:ext cx="4098925" cy="1477328"/>
          </a:xfrm>
          <a:prstGeom prst="rect">
            <a:avLst/>
          </a:prstGeom>
          <a:noFill/>
        </p:spPr>
        <p:txBody>
          <a:bodyPr wrap="square" rtlCol="0">
            <a:spAutoFit/>
          </a:bodyPr>
          <a:lstStyle/>
          <a:p>
            <a:pPr marL="742950" lvl="1" indent="-285750">
              <a:buFont typeface="Arial" panose="020B0604020202020204" pitchFamily="34" charset="0"/>
              <a:buChar char="•"/>
            </a:pPr>
            <a:r>
              <a:rPr lang="fr-BE" dirty="0"/>
              <a:t>Affichage de la puissance et du débit binaire en chaque case</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pic>
        <p:nvPicPr>
          <p:cNvPr id="3" name="Image 2">
            <a:extLst>
              <a:ext uri="{FF2B5EF4-FFF2-40B4-BE49-F238E27FC236}">
                <a16:creationId xmlns:a16="http://schemas.microsoft.com/office/drawing/2014/main" id="{32D67BC8-451D-4417-8403-2C80616F8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473" y="1747837"/>
            <a:ext cx="3090155" cy="1972945"/>
          </a:xfrm>
          <a:prstGeom prst="rect">
            <a:avLst/>
          </a:prstGeom>
        </p:spPr>
      </p:pic>
      <p:sp>
        <p:nvSpPr>
          <p:cNvPr id="8" name="ZoneTexte 7">
            <a:extLst>
              <a:ext uri="{FF2B5EF4-FFF2-40B4-BE49-F238E27FC236}">
                <a16:creationId xmlns:a16="http://schemas.microsoft.com/office/drawing/2014/main" id="{5DFC9C0E-EFE7-4498-833A-677F0B9492B1}"/>
              </a:ext>
            </a:extLst>
          </p:cNvPr>
          <p:cNvSpPr txBox="1"/>
          <p:nvPr/>
        </p:nvSpPr>
        <p:spPr>
          <a:xfrm>
            <a:off x="5045075" y="3811733"/>
            <a:ext cx="4098925" cy="1477328"/>
          </a:xfrm>
          <a:prstGeom prst="rect">
            <a:avLst/>
          </a:prstGeom>
          <a:noFill/>
        </p:spPr>
        <p:txBody>
          <a:bodyPr wrap="square" rtlCol="0">
            <a:spAutoFit/>
          </a:bodyPr>
          <a:lstStyle/>
          <a:p>
            <a:pPr marL="742950" lvl="1" indent="-285750">
              <a:buFont typeface="Arial" panose="020B0604020202020204" pitchFamily="34" charset="0"/>
              <a:buChar char="•"/>
            </a:pPr>
            <a:r>
              <a:rPr lang="fr-BE" dirty="0"/>
              <a:t>Affichage des zones où la puissance est inférieure à -82dBm</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pic>
        <p:nvPicPr>
          <p:cNvPr id="9" name="Image 8" descr="Une image contenant dessin&#10;&#10;Description générée automatiquement">
            <a:extLst>
              <a:ext uri="{FF2B5EF4-FFF2-40B4-BE49-F238E27FC236}">
                <a16:creationId xmlns:a16="http://schemas.microsoft.com/office/drawing/2014/main" id="{F0ED0810-9C3D-406E-BAE9-02F013509DE1}"/>
              </a:ext>
            </a:extLst>
          </p:cNvPr>
          <p:cNvPicPr>
            <a:picLocks noChangeAspect="1"/>
          </p:cNvPicPr>
          <p:nvPr/>
        </p:nvPicPr>
        <p:blipFill rotWithShape="1">
          <a:blip r:embed="rId4">
            <a:extLst>
              <a:ext uri="{28A0092B-C50C-407E-A947-70E740481C1C}">
                <a14:useLocalDpi xmlns:a14="http://schemas.microsoft.com/office/drawing/2010/main" val="0"/>
              </a:ext>
            </a:extLst>
          </a:blip>
          <a:srcRect t="27452" b="36061"/>
          <a:stretch/>
        </p:blipFill>
        <p:spPr>
          <a:xfrm>
            <a:off x="5686842" y="4532141"/>
            <a:ext cx="3135786" cy="1070570"/>
          </a:xfrm>
          <a:prstGeom prst="rect">
            <a:avLst/>
          </a:prstGeom>
        </p:spPr>
      </p:pic>
      <p:sp>
        <p:nvSpPr>
          <p:cNvPr id="10" name="ZoneTexte 9">
            <a:extLst>
              <a:ext uri="{FF2B5EF4-FFF2-40B4-BE49-F238E27FC236}">
                <a16:creationId xmlns:a16="http://schemas.microsoft.com/office/drawing/2014/main" id="{9AF3EB66-C342-4F40-B23E-808E912A34B1}"/>
              </a:ext>
            </a:extLst>
          </p:cNvPr>
          <p:cNvSpPr txBox="1"/>
          <p:nvPr/>
        </p:nvSpPr>
        <p:spPr>
          <a:xfrm>
            <a:off x="5045074" y="5683599"/>
            <a:ext cx="4098925" cy="1200329"/>
          </a:xfrm>
          <a:prstGeom prst="rect">
            <a:avLst/>
          </a:prstGeom>
          <a:noFill/>
        </p:spPr>
        <p:txBody>
          <a:bodyPr wrap="square" rtlCol="0">
            <a:spAutoFit/>
          </a:bodyPr>
          <a:lstStyle/>
          <a:p>
            <a:pPr marL="742950" lvl="1" indent="-285750">
              <a:buFont typeface="Arial" panose="020B0604020202020204" pitchFamily="34" charset="0"/>
              <a:buChar char="•"/>
            </a:pPr>
            <a:r>
              <a:rPr lang="fr-BE" dirty="0"/>
              <a:t>Réglages graphiques </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2728545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Cartographie</a:t>
            </a:r>
          </a:p>
        </p:txBody>
      </p:sp>
      <p:sp>
        <p:nvSpPr>
          <p:cNvPr id="8" name="ZoneTexte 7">
            <a:extLst>
              <a:ext uri="{FF2B5EF4-FFF2-40B4-BE49-F238E27FC236}">
                <a16:creationId xmlns:a16="http://schemas.microsoft.com/office/drawing/2014/main" id="{5DFC9C0E-EFE7-4498-833A-677F0B9492B1}"/>
              </a:ext>
            </a:extLst>
          </p:cNvPr>
          <p:cNvSpPr txBox="1"/>
          <p:nvPr/>
        </p:nvSpPr>
        <p:spPr>
          <a:xfrm>
            <a:off x="473075" y="1116158"/>
            <a:ext cx="8566150" cy="1200329"/>
          </a:xfrm>
          <a:prstGeom prst="rect">
            <a:avLst/>
          </a:prstGeom>
          <a:noFill/>
        </p:spPr>
        <p:txBody>
          <a:bodyPr wrap="square" rtlCol="0">
            <a:spAutoFit/>
          </a:bodyPr>
          <a:lstStyle/>
          <a:p>
            <a:pPr marL="742950" lvl="1" indent="-285750">
              <a:buFont typeface="Arial" panose="020B0604020202020204" pitchFamily="34" charset="0"/>
              <a:buChar char="•"/>
            </a:pPr>
            <a:r>
              <a:rPr lang="fr-BE" dirty="0"/>
              <a:t>Modification de l’échelle de puissance </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pic>
        <p:nvPicPr>
          <p:cNvPr id="10" name="Image 9" descr="Une image contenant lumière, pièce&#10;&#10;Description générée automatiquement">
            <a:extLst>
              <a:ext uri="{FF2B5EF4-FFF2-40B4-BE49-F238E27FC236}">
                <a16:creationId xmlns:a16="http://schemas.microsoft.com/office/drawing/2014/main" id="{DAD2EC3B-BB7E-43ED-B721-02CD5E367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1716322"/>
            <a:ext cx="3865328" cy="3865328"/>
          </a:xfrm>
          <a:prstGeom prst="rect">
            <a:avLst/>
          </a:prstGeom>
        </p:spPr>
      </p:pic>
      <p:pic>
        <p:nvPicPr>
          <p:cNvPr id="12" name="Image 11" descr="Une image contenant assis, vert&#10;&#10;Description générée automatiquement">
            <a:extLst>
              <a:ext uri="{FF2B5EF4-FFF2-40B4-BE49-F238E27FC236}">
                <a16:creationId xmlns:a16="http://schemas.microsoft.com/office/drawing/2014/main" id="{EECCD364-3078-4A85-8ED2-3D298F962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0" y="1716322"/>
            <a:ext cx="3865328" cy="3865328"/>
          </a:xfrm>
          <a:prstGeom prst="rect">
            <a:avLst/>
          </a:prstGeom>
        </p:spPr>
      </p:pic>
      <p:sp>
        <p:nvSpPr>
          <p:cNvPr id="13" name="ZoneTexte 12">
            <a:extLst>
              <a:ext uri="{FF2B5EF4-FFF2-40B4-BE49-F238E27FC236}">
                <a16:creationId xmlns:a16="http://schemas.microsoft.com/office/drawing/2014/main" id="{DA08CFC1-5C4B-48E6-8BA8-923EBFAE1267}"/>
              </a:ext>
            </a:extLst>
          </p:cNvPr>
          <p:cNvSpPr txBox="1"/>
          <p:nvPr/>
        </p:nvSpPr>
        <p:spPr>
          <a:xfrm>
            <a:off x="1923139" y="5581650"/>
            <a:ext cx="2133600" cy="923330"/>
          </a:xfrm>
          <a:prstGeom prst="rect">
            <a:avLst/>
          </a:prstGeom>
          <a:noFill/>
        </p:spPr>
        <p:txBody>
          <a:bodyPr wrap="square" rtlCol="0">
            <a:spAutoFit/>
          </a:bodyPr>
          <a:lstStyle/>
          <a:p>
            <a:pPr lvl="1"/>
            <a:r>
              <a:rPr lang="fr-BE" dirty="0"/>
              <a:t>-20 à -60 dBm</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
        <p:nvSpPr>
          <p:cNvPr id="14" name="ZoneTexte 13">
            <a:extLst>
              <a:ext uri="{FF2B5EF4-FFF2-40B4-BE49-F238E27FC236}">
                <a16:creationId xmlns:a16="http://schemas.microsoft.com/office/drawing/2014/main" id="{51242159-C83D-4305-BBB7-D2E97453FFE4}"/>
              </a:ext>
            </a:extLst>
          </p:cNvPr>
          <p:cNvSpPr txBox="1"/>
          <p:nvPr/>
        </p:nvSpPr>
        <p:spPr>
          <a:xfrm>
            <a:off x="5914114" y="5720149"/>
            <a:ext cx="2133600" cy="923330"/>
          </a:xfrm>
          <a:prstGeom prst="rect">
            <a:avLst/>
          </a:prstGeom>
          <a:noFill/>
        </p:spPr>
        <p:txBody>
          <a:bodyPr wrap="square" rtlCol="0">
            <a:spAutoFit/>
          </a:bodyPr>
          <a:lstStyle/>
          <a:p>
            <a:pPr lvl="1"/>
            <a:r>
              <a:rPr lang="fr-BE" dirty="0"/>
              <a:t>-20 à -80 dBm</a:t>
            </a:r>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3645086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Annexe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Calcul du débit binaire</a:t>
            </a:r>
          </a:p>
        </p:txBody>
      </p:sp>
      <p:pic>
        <p:nvPicPr>
          <p:cNvPr id="3" name="Image 2">
            <a:extLst>
              <a:ext uri="{FF2B5EF4-FFF2-40B4-BE49-F238E27FC236}">
                <a16:creationId xmlns:a16="http://schemas.microsoft.com/office/drawing/2014/main" id="{8A126317-295C-48A5-9EF5-DA377B13BD05}"/>
              </a:ext>
            </a:extLst>
          </p:cNvPr>
          <p:cNvPicPr>
            <a:picLocks noChangeAspect="1"/>
          </p:cNvPicPr>
          <p:nvPr/>
        </p:nvPicPr>
        <p:blipFill>
          <a:blip r:embed="rId2"/>
          <a:stretch>
            <a:fillRect/>
          </a:stretch>
        </p:blipFill>
        <p:spPr>
          <a:xfrm>
            <a:off x="1769069" y="1352007"/>
            <a:ext cx="5086350" cy="901311"/>
          </a:xfrm>
          <a:prstGeom prst="rect">
            <a:avLst/>
          </a:prstGeom>
        </p:spPr>
      </p:pic>
      <p:pic>
        <p:nvPicPr>
          <p:cNvPr id="6" name="Image 5">
            <a:extLst>
              <a:ext uri="{FF2B5EF4-FFF2-40B4-BE49-F238E27FC236}">
                <a16:creationId xmlns:a16="http://schemas.microsoft.com/office/drawing/2014/main" id="{664742C8-30B5-42D2-BC0E-DE15B032E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581" y="2444539"/>
            <a:ext cx="4566838" cy="3797758"/>
          </a:xfrm>
          <a:prstGeom prst="rect">
            <a:avLst/>
          </a:prstGeom>
        </p:spPr>
      </p:pic>
    </p:spTree>
    <p:extLst>
      <p:ext uri="{BB962C8B-B14F-4D97-AF65-F5344CB8AC3E}">
        <p14:creationId xmlns:p14="http://schemas.microsoft.com/office/powerpoint/2010/main" val="422345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924AB505-8AC7-472E-A5F1-20B8CA7BE91E}"/>
              </a:ext>
            </a:extLst>
          </p:cNvPr>
          <p:cNvPicPr>
            <a:picLocks noChangeAspect="1"/>
          </p:cNvPicPr>
          <p:nvPr/>
        </p:nvPicPr>
        <p:blipFill>
          <a:blip r:embed="rId3"/>
          <a:stretch>
            <a:fillRect/>
          </a:stretch>
        </p:blipFill>
        <p:spPr>
          <a:xfrm>
            <a:off x="4572000" y="4054916"/>
            <a:ext cx="1424187" cy="348330"/>
          </a:xfrm>
          <a:prstGeom prst="rect">
            <a:avLst/>
          </a:prstGeom>
        </p:spPr>
      </p:pic>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Analyse théorique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Emission</a:t>
            </a:r>
          </a:p>
        </p:txBody>
      </p:sp>
      <p:pic>
        <p:nvPicPr>
          <p:cNvPr id="6" name="Image 5">
            <a:extLst>
              <a:ext uri="{FF2B5EF4-FFF2-40B4-BE49-F238E27FC236}">
                <a16:creationId xmlns:a16="http://schemas.microsoft.com/office/drawing/2014/main" id="{AC7D6209-5CA6-43EB-A1F0-70641B75E36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87379" y="625187"/>
            <a:ext cx="2386413" cy="3019974"/>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1E738E3-C148-4AE7-B275-5D1B54E1A10A}"/>
                  </a:ext>
                </a:extLst>
              </p:cNvPr>
              <p:cNvSpPr txBox="1"/>
              <p:nvPr/>
            </p:nvSpPr>
            <p:spPr>
              <a:xfrm>
                <a:off x="2635303" y="1001717"/>
                <a:ext cx="6229350" cy="5746445"/>
              </a:xfrm>
              <a:prstGeom prst="rect">
                <a:avLst/>
              </a:prstGeom>
              <a:noFill/>
            </p:spPr>
            <p:txBody>
              <a:bodyPr wrap="square" rtlCol="0">
                <a:spAutoFit/>
              </a:bodyPr>
              <a:lstStyle/>
              <a:p>
                <a:pPr marL="285750" indent="-285750">
                  <a:buFont typeface="Arial" panose="020B0604020202020204" pitchFamily="34" charset="0"/>
                  <a:buChar char="•"/>
                </a:pPr>
                <a:r>
                  <a:rPr lang="fr-FR" dirty="0"/>
                  <a:t>Antennes dipôles </a:t>
                </a:r>
                <a:r>
                  <a:rPr lang="el-GR" dirty="0"/>
                  <a:t>λ</a:t>
                </a:r>
                <a:r>
                  <a:rPr lang="fr-FR" dirty="0"/>
                  <a:t>/2 orientées verticalement</a:t>
                </a:r>
              </a:p>
              <a:p>
                <a:pPr marL="742950" lvl="1" indent="-285750">
                  <a:buFont typeface="Arial" panose="020B0604020202020204" pitchFamily="34" charset="0"/>
                  <a:buChar char="•"/>
                </a:pPr>
                <a:r>
                  <a:rPr lang="fr-FR" dirty="0"/>
                  <a:t>Cahier des charges : puissance d’émission</a:t>
                </a:r>
              </a:p>
              <a:p>
                <a:pPr marL="742950" lvl="1" indent="-285750">
                  <a:buFont typeface="Arial" panose="020B0604020202020204" pitchFamily="34" charset="0"/>
                  <a:buChar char="•"/>
                </a:pPr>
                <a:r>
                  <a:rPr lang="fr-FR" dirty="0"/>
                  <a:t>Antennes filiformes</a:t>
                </a:r>
              </a:p>
              <a:p>
                <a:pPr marL="1200150" lvl="2" indent="-285750">
                  <a:buFont typeface="Arial" panose="020B0604020202020204" pitchFamily="34" charset="0"/>
                  <a:buChar char="•"/>
                </a:pPr>
                <a:r>
                  <a:rPr lang="fr-FR" dirty="0"/>
                  <a:t>Expression du courant simplifiée</a:t>
                </a:r>
              </a:p>
              <a:p>
                <a:pPr marL="1200150" lvl="2" indent="-285750">
                  <a:buFont typeface="Arial" panose="020B0604020202020204" pitchFamily="34" charset="0"/>
                  <a:buChar char="•"/>
                </a:pPr>
                <a:r>
                  <a:rPr lang="fr-FR" dirty="0"/>
                  <a:t>Hauteur équivalente </a:t>
                </a:r>
                <a:r>
                  <a:rPr lang="fr-FR" dirty="0">
                    <a:sym typeface="Wingdings" panose="05000000000000000000" pitchFamily="2" charset="2"/>
                  </a:rPr>
                  <a:t></a:t>
                </a:r>
                <a:r>
                  <a:rPr lang="fr-FR" dirty="0"/>
                  <a:t> intégrale de ligne</a:t>
                </a:r>
              </a:p>
              <a:p>
                <a:pPr marL="1200150" lvl="2" indent="-285750">
                  <a:buFont typeface="Arial" panose="020B0604020202020204" pitchFamily="34" charset="0"/>
                  <a:buChar char="•"/>
                </a:pPr>
                <a:endParaRPr lang="fr-FR" dirty="0"/>
              </a:p>
              <a:p>
                <a:pPr lvl="2"/>
                <a:endParaRPr lang="fr-FR" dirty="0"/>
              </a:p>
              <a:p>
                <a:pPr marL="1200150" lvl="2" indent="-285750">
                  <a:buFont typeface="Arial" panose="020B0604020202020204" pitchFamily="34" charset="0"/>
                  <a:buChar char="•"/>
                </a:pPr>
                <a:r>
                  <a:rPr lang="fr-FR" dirty="0"/>
                  <a:t>Champ électrique :</a:t>
                </a:r>
              </a:p>
              <a:p>
                <a:pPr marL="1200150" lvl="2" indent="-285750">
                  <a:buFont typeface="Arial" panose="020B0604020202020204" pitchFamily="34" charset="0"/>
                  <a:buChar char="•"/>
                </a:pPr>
                <a:endParaRPr lang="fr-FR" dirty="0"/>
              </a:p>
              <a:p>
                <a:pPr marL="1200150" lvl="2" indent="-285750">
                  <a:buFont typeface="Arial" panose="020B0604020202020204" pitchFamily="34" charset="0"/>
                  <a:buChar char="•"/>
                </a:pPr>
                <a:r>
                  <a:rPr lang="fr-FR" dirty="0"/>
                  <a:t>Intensité rayonnée : </a:t>
                </a:r>
              </a:p>
              <a:p>
                <a:pPr marL="1200150" lvl="2" indent="-285750">
                  <a:buFont typeface="Arial" panose="020B0604020202020204" pitchFamily="34" charset="0"/>
                  <a:buChar char="•"/>
                </a:pPr>
                <a:endParaRPr lang="fr-FR" dirty="0"/>
              </a:p>
              <a:p>
                <a:pPr marL="1200150" lvl="2" indent="-285750">
                  <a:buFont typeface="Arial" panose="020B0604020202020204" pitchFamily="34" charset="0"/>
                  <a:buChar char="•"/>
                </a:pPr>
                <a:r>
                  <a:rPr lang="fr-FR" dirty="0"/>
                  <a:t>Gain : </a:t>
                </a:r>
              </a:p>
              <a:p>
                <a:pPr marL="742950" lvl="1" indent="-285750">
                  <a:buFont typeface="Arial" panose="020B0604020202020204" pitchFamily="34" charset="0"/>
                  <a:buChar char="•"/>
                </a:pPr>
                <a14:m>
                  <m:oMath xmlns:m="http://schemas.openxmlformats.org/officeDocument/2006/math">
                    <m:sSub>
                      <m:sSubPr>
                        <m:ctrlPr>
                          <a:rPr lang="fr-BE" i="1" smtClean="0">
                            <a:latin typeface="Cambria Math" panose="02040503050406030204" pitchFamily="18" charset="0"/>
                          </a:rPr>
                        </m:ctrlPr>
                      </m:sSubPr>
                      <m:e>
                        <m:r>
                          <a:rPr lang="fr-FR" b="0" i="1" smtClean="0">
                            <a:latin typeface="Cambria Math" panose="02040503050406030204" pitchFamily="18" charset="0"/>
                          </a:rPr>
                          <m:t>𝑅</m:t>
                        </m:r>
                      </m:e>
                      <m:sub>
                        <m:r>
                          <a:rPr lang="fr-FR" b="0" i="1" smtClean="0">
                            <a:latin typeface="Cambria Math" panose="02040503050406030204" pitchFamily="18" charset="0"/>
                          </a:rPr>
                          <m:t>𝑎</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𝑅</m:t>
                        </m:r>
                      </m:e>
                      <m:sub>
                        <m:r>
                          <a:rPr lang="fr-FR" b="0" i="1" smtClean="0">
                            <a:latin typeface="Cambria Math" panose="02040503050406030204" pitchFamily="18" charset="0"/>
                          </a:rPr>
                          <m:t>𝑎𝑟</m:t>
                        </m:r>
                      </m:sub>
                    </m:sSub>
                  </m:oMath>
                </a14:m>
                <a:r>
                  <a:rPr lang="fr-BE" dirty="0"/>
                  <a:t> et </a:t>
                </a:r>
                <a14:m>
                  <m:oMath xmlns:m="http://schemas.openxmlformats.org/officeDocument/2006/math">
                    <m:sSub>
                      <m:sSubPr>
                        <m:ctrlPr>
                          <a:rPr lang="fr-BE" i="1">
                            <a:latin typeface="Cambria Math" panose="02040503050406030204" pitchFamily="18" charset="0"/>
                          </a:rPr>
                        </m:ctrlPr>
                      </m:sSubPr>
                      <m:e>
                        <m:r>
                          <a:rPr lang="fr-FR" b="0" i="1" smtClean="0">
                            <a:latin typeface="Cambria Math" panose="02040503050406030204" pitchFamily="18" charset="0"/>
                          </a:rPr>
                          <m:t>𝑃</m:t>
                        </m:r>
                      </m:e>
                      <m:sub>
                        <m:r>
                          <a:rPr lang="fr-FR" i="1">
                            <a:latin typeface="Cambria Math" panose="02040503050406030204" pitchFamily="18" charset="0"/>
                          </a:rPr>
                          <m:t>𝑎</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𝑃</m:t>
                        </m:r>
                      </m:e>
                      <m:sub>
                        <m:r>
                          <a:rPr lang="fr-FR" i="1">
                            <a:latin typeface="Cambria Math" panose="02040503050406030204" pitchFamily="18" charset="0"/>
                          </a:rPr>
                          <m:t>𝑎𝑟</m:t>
                        </m:r>
                      </m:sub>
                    </m:sSub>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2</m:t>
                        </m:r>
                      </m:den>
                    </m:f>
                  </m:oMath>
                </a14:m>
                <a:r>
                  <a:rPr lang="fr-BE"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𝑎𝑟</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bar>
                          <m:barPr>
                            <m:ctrlPr>
                              <a:rPr lang="fr-FR" b="0" i="1" smtClean="0">
                                <a:latin typeface="Cambria Math" panose="02040503050406030204" pitchFamily="18" charset="0"/>
                              </a:rPr>
                            </m:ctrlPr>
                          </m:barPr>
                          <m:e>
                            <m:r>
                              <a:rPr lang="fr-FR" b="0" i="1" smtClean="0">
                                <a:latin typeface="Cambria Math" panose="02040503050406030204" pitchFamily="18" charset="0"/>
                              </a:rPr>
                              <m:t>𝐼</m:t>
                            </m:r>
                          </m:e>
                        </m:bar>
                      </m:e>
                      <m:sub>
                        <m:r>
                          <a:rPr lang="fr-FR" b="0" i="1" smtClean="0">
                            <a:latin typeface="Cambria Math" panose="02040503050406030204" pitchFamily="18" charset="0"/>
                          </a:rPr>
                          <m:t> </m:t>
                        </m:r>
                        <m:r>
                          <a:rPr lang="fr-FR" b="0" i="1" smtClean="0">
                            <a:latin typeface="Cambria Math" panose="02040503050406030204" pitchFamily="18" charset="0"/>
                          </a:rPr>
                          <m:t>𝑎</m:t>
                        </m:r>
                      </m:sub>
                    </m:sSub>
                    <m:sSup>
                      <m:sSupPr>
                        <m:ctrlPr>
                          <a:rPr lang="fr-FR" b="0" i="1" smtClean="0">
                            <a:latin typeface="Cambria Math" panose="02040503050406030204" pitchFamily="18" charset="0"/>
                          </a:rPr>
                        </m:ctrlPr>
                      </m:sSupPr>
                      <m:e>
                        <m:r>
                          <a:rPr lang="fr-FR" b="0" i="1" smtClean="0">
                            <a:latin typeface="Cambria Math" panose="02040503050406030204" pitchFamily="18" charset="0"/>
                          </a:rPr>
                          <m:t>|</m:t>
                        </m:r>
                      </m:e>
                      <m:sup>
                        <m:r>
                          <a:rPr lang="fr-FR" b="0" i="1" smtClean="0">
                            <a:latin typeface="Cambria Math" panose="02040503050406030204" pitchFamily="18" charset="0"/>
                          </a:rPr>
                          <m:t>2</m:t>
                        </m:r>
                      </m:sup>
                    </m:sSup>
                  </m:oMath>
                </a14:m>
                <a:endParaRPr lang="fr-FR" dirty="0"/>
              </a:p>
              <a:p>
                <a:pPr marL="1200150" lvl="2" indent="-285750">
                  <a:buFont typeface="Arial" panose="020B0604020202020204" pitchFamily="34" charset="0"/>
                  <a:buChar char="•"/>
                </a:pPr>
                <a:r>
                  <a:rPr lang="fr-FR" dirty="0"/>
                  <a:t> </a:t>
                </a:r>
              </a:p>
              <a:p>
                <a:pPr marL="1200150" lvl="2" indent="-285750">
                  <a:buFont typeface="Arial" panose="020B0604020202020204" pitchFamily="34" charset="0"/>
                  <a:buChar char="•"/>
                </a:pPr>
                <a:endParaRPr lang="fr-FR" dirty="0"/>
              </a:p>
              <a:p>
                <a:pPr marL="1200150" lvl="2" indent="-285750">
                  <a:buFont typeface="Arial" panose="020B0604020202020204" pitchFamily="34" charset="0"/>
                  <a:buChar char="•"/>
                </a:pPr>
                <a:r>
                  <a:rPr lang="fr-FR" dirty="0"/>
                  <a:t>Puissance rayonnée : </a:t>
                </a:r>
              </a:p>
              <a:p>
                <a:pPr marL="1200150" lvl="2" indent="-285750">
                  <a:buFont typeface="Arial" panose="020B0604020202020204" pitchFamily="34" charset="0"/>
                  <a:buChar char="•"/>
                </a:pPr>
                <a:endParaRPr lang="fr-FR" dirty="0"/>
              </a:p>
              <a:p>
                <a:pPr marL="1200150" lvl="2" indent="-285750">
                  <a:buFont typeface="Arial" panose="020B0604020202020204" pitchFamily="34" charset="0"/>
                  <a:buChar char="•"/>
                </a:pPr>
                <a14:m>
                  <m:oMath xmlns:m="http://schemas.openxmlformats.org/officeDocument/2006/math">
                    <m:sSub>
                      <m:sSubPr>
                        <m:ctrlPr>
                          <a:rPr lang="fr-BE" i="1" smtClean="0">
                            <a:latin typeface="Cambria Math" panose="02040503050406030204" pitchFamily="18" charset="0"/>
                          </a:rPr>
                        </m:ctrlPr>
                      </m:sSubPr>
                      <m:e>
                        <m:r>
                          <a:rPr lang="fr-FR" b="0" i="1" smtClean="0">
                            <a:latin typeface="Cambria Math" panose="02040503050406030204" pitchFamily="18" charset="0"/>
                          </a:rPr>
                          <m:t>𝑅</m:t>
                        </m:r>
                      </m:e>
                      <m:sub>
                        <m:r>
                          <a:rPr lang="fr-FR" b="0" i="1" smtClean="0">
                            <a:latin typeface="Cambria Math" panose="02040503050406030204" pitchFamily="18" charset="0"/>
                          </a:rPr>
                          <m:t>𝑎</m:t>
                        </m:r>
                      </m:sub>
                    </m:sSub>
                    <m:r>
                      <a:rPr lang="fr-FR" b="0" i="1" smtClean="0">
                        <a:latin typeface="Cambria Math" panose="02040503050406030204" pitchFamily="18" charset="0"/>
                      </a:rPr>
                      <m:t>=71 </m:t>
                    </m:r>
                    <m:r>
                      <a:rPr lang="fr-FR" i="1" dirty="0" smtClean="0">
                        <a:latin typeface="Cambria Math" panose="02040503050406030204" pitchFamily="18" charset="0"/>
                      </a:rPr>
                      <m:t>𝛺</m:t>
                    </m:r>
                  </m:oMath>
                </a14:m>
                <a:r>
                  <a:rPr lang="fr-FR" dirty="0"/>
                  <a:t> </a:t>
                </a:r>
              </a:p>
              <a:p>
                <a:pPr lvl="1"/>
                <a:endParaRPr lang="fr-BE" dirty="0"/>
              </a:p>
              <a:p>
                <a:pPr marL="742950" lvl="1" indent="-285750">
                  <a:buFont typeface="Arial" panose="020B0604020202020204" pitchFamily="34" charset="0"/>
                  <a:buChar char="•"/>
                </a:pPr>
                <a:endParaRPr lang="fr-BE" dirty="0"/>
              </a:p>
            </p:txBody>
          </p:sp>
        </mc:Choice>
        <mc:Fallback xmlns="">
          <p:sp>
            <p:nvSpPr>
              <p:cNvPr id="7" name="ZoneTexte 6">
                <a:extLst>
                  <a:ext uri="{FF2B5EF4-FFF2-40B4-BE49-F238E27FC236}">
                    <a16:creationId xmlns:a16="http://schemas.microsoft.com/office/drawing/2014/main" id="{B1E738E3-C148-4AE7-B275-5D1B54E1A10A}"/>
                  </a:ext>
                </a:extLst>
              </p:cNvPr>
              <p:cNvSpPr txBox="1">
                <a:spLocks noRot="1" noChangeAspect="1" noMove="1" noResize="1" noEditPoints="1" noAdjustHandles="1" noChangeArrowheads="1" noChangeShapeType="1" noTextEdit="1"/>
              </p:cNvSpPr>
              <p:nvPr/>
            </p:nvSpPr>
            <p:spPr>
              <a:xfrm>
                <a:off x="2635303" y="1001717"/>
                <a:ext cx="6229350" cy="5746445"/>
              </a:xfrm>
              <a:prstGeom prst="rect">
                <a:avLst/>
              </a:prstGeom>
              <a:blipFill>
                <a:blip r:embed="rId5"/>
                <a:stretch>
                  <a:fillRect l="-587" t="-530"/>
                </a:stretch>
              </a:blipFill>
            </p:spPr>
            <p:txBody>
              <a:bodyPr/>
              <a:lstStyle/>
              <a:p>
                <a:r>
                  <a:rPr lang="fr-BE">
                    <a:noFill/>
                  </a:rPr>
                  <a:t> </a:t>
                </a:r>
              </a:p>
            </p:txBody>
          </p:sp>
        </mc:Fallback>
      </mc:AlternateContent>
      <p:pic>
        <p:nvPicPr>
          <p:cNvPr id="3" name="Image 2">
            <a:extLst>
              <a:ext uri="{FF2B5EF4-FFF2-40B4-BE49-F238E27FC236}">
                <a16:creationId xmlns:a16="http://schemas.microsoft.com/office/drawing/2014/main" id="{E5672858-B91F-416A-B631-A2CED422F9D7}"/>
              </a:ext>
            </a:extLst>
          </p:cNvPr>
          <p:cNvPicPr>
            <a:picLocks noChangeAspect="1"/>
          </p:cNvPicPr>
          <p:nvPr/>
        </p:nvPicPr>
        <p:blipFill rotWithShape="1">
          <a:blip r:embed="rId6"/>
          <a:srcRect t="16336" b="10871"/>
          <a:stretch/>
        </p:blipFill>
        <p:spPr>
          <a:xfrm>
            <a:off x="4669648" y="2490826"/>
            <a:ext cx="2160660" cy="423311"/>
          </a:xfrm>
          <a:prstGeom prst="rect">
            <a:avLst/>
          </a:prstGeom>
        </p:spPr>
      </p:pic>
      <p:pic>
        <p:nvPicPr>
          <p:cNvPr id="5" name="Image 4">
            <a:extLst>
              <a:ext uri="{FF2B5EF4-FFF2-40B4-BE49-F238E27FC236}">
                <a16:creationId xmlns:a16="http://schemas.microsoft.com/office/drawing/2014/main" id="{C9B30ADF-04DF-458F-BACA-3FB570962C97}"/>
              </a:ext>
            </a:extLst>
          </p:cNvPr>
          <p:cNvPicPr>
            <a:picLocks noChangeAspect="1"/>
          </p:cNvPicPr>
          <p:nvPr/>
        </p:nvPicPr>
        <p:blipFill>
          <a:blip r:embed="rId7"/>
          <a:stretch>
            <a:fillRect/>
          </a:stretch>
        </p:blipFill>
        <p:spPr>
          <a:xfrm>
            <a:off x="5996187" y="5093654"/>
            <a:ext cx="2969561" cy="648007"/>
          </a:xfrm>
          <a:prstGeom prst="rect">
            <a:avLst/>
          </a:prstGeom>
        </p:spPr>
      </p:pic>
      <p:pic>
        <p:nvPicPr>
          <p:cNvPr id="8" name="Image 7">
            <a:extLst>
              <a:ext uri="{FF2B5EF4-FFF2-40B4-BE49-F238E27FC236}">
                <a16:creationId xmlns:a16="http://schemas.microsoft.com/office/drawing/2014/main" id="{00BDAA92-71D9-4155-84EA-C9C83A37919A}"/>
              </a:ext>
            </a:extLst>
          </p:cNvPr>
          <p:cNvPicPr>
            <a:picLocks noChangeAspect="1"/>
          </p:cNvPicPr>
          <p:nvPr/>
        </p:nvPicPr>
        <p:blipFill>
          <a:blip r:embed="rId8"/>
          <a:stretch>
            <a:fillRect/>
          </a:stretch>
        </p:blipFill>
        <p:spPr>
          <a:xfrm>
            <a:off x="3815252" y="4839093"/>
            <a:ext cx="3869451" cy="299997"/>
          </a:xfrm>
          <a:prstGeom prst="rect">
            <a:avLst/>
          </a:prstGeom>
        </p:spPr>
      </p:pic>
      <p:pic>
        <p:nvPicPr>
          <p:cNvPr id="11" name="Image 10">
            <a:extLst>
              <a:ext uri="{FF2B5EF4-FFF2-40B4-BE49-F238E27FC236}">
                <a16:creationId xmlns:a16="http://schemas.microsoft.com/office/drawing/2014/main" id="{072618C7-5450-4A45-933C-95236B90DE50}"/>
              </a:ext>
            </a:extLst>
          </p:cNvPr>
          <p:cNvPicPr>
            <a:picLocks noChangeAspect="1"/>
          </p:cNvPicPr>
          <p:nvPr/>
        </p:nvPicPr>
        <p:blipFill>
          <a:blip r:embed="rId9"/>
          <a:stretch>
            <a:fillRect/>
          </a:stretch>
        </p:blipFill>
        <p:spPr>
          <a:xfrm>
            <a:off x="5871863" y="2914137"/>
            <a:ext cx="2291112" cy="423310"/>
          </a:xfrm>
          <a:prstGeom prst="rect">
            <a:avLst/>
          </a:prstGeom>
        </p:spPr>
      </p:pic>
      <p:pic>
        <p:nvPicPr>
          <p:cNvPr id="12" name="Image 11">
            <a:extLst>
              <a:ext uri="{FF2B5EF4-FFF2-40B4-BE49-F238E27FC236}">
                <a16:creationId xmlns:a16="http://schemas.microsoft.com/office/drawing/2014/main" id="{CCF20F18-B949-4AEB-8C14-8B4E1D904BBF}"/>
              </a:ext>
            </a:extLst>
          </p:cNvPr>
          <p:cNvPicPr>
            <a:picLocks noChangeAspect="1"/>
          </p:cNvPicPr>
          <p:nvPr/>
        </p:nvPicPr>
        <p:blipFill>
          <a:blip r:embed="rId10"/>
          <a:stretch>
            <a:fillRect/>
          </a:stretch>
        </p:blipFill>
        <p:spPr>
          <a:xfrm>
            <a:off x="5791588" y="3337447"/>
            <a:ext cx="2565033" cy="615428"/>
          </a:xfrm>
          <a:prstGeom prst="rect">
            <a:avLst/>
          </a:prstGeom>
        </p:spPr>
      </p:pic>
    </p:spTree>
    <p:extLst>
      <p:ext uri="{BB962C8B-B14F-4D97-AF65-F5344CB8AC3E}">
        <p14:creationId xmlns:p14="http://schemas.microsoft.com/office/powerpoint/2010/main" val="216995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Analyse théorique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Méthode des images</a:t>
            </a:r>
          </a:p>
        </p:txBody>
      </p:sp>
      <p:pic>
        <p:nvPicPr>
          <p:cNvPr id="2" name="Image 1">
            <a:extLst>
              <a:ext uri="{FF2B5EF4-FFF2-40B4-BE49-F238E27FC236}">
                <a16:creationId xmlns:a16="http://schemas.microsoft.com/office/drawing/2014/main" id="{26736B5A-862D-41BF-B654-B32E5D969C9F}"/>
              </a:ext>
            </a:extLst>
          </p:cNvPr>
          <p:cNvPicPr>
            <a:picLocks noChangeAspect="1"/>
          </p:cNvPicPr>
          <p:nvPr/>
        </p:nvPicPr>
        <p:blipFill>
          <a:blip r:embed="rId3"/>
          <a:stretch>
            <a:fillRect/>
          </a:stretch>
        </p:blipFill>
        <p:spPr>
          <a:xfrm>
            <a:off x="2204033" y="977611"/>
            <a:ext cx="4521619" cy="2880746"/>
          </a:xfrm>
          <a:prstGeom prst="rect">
            <a:avLst/>
          </a:prstGeom>
        </p:spPr>
      </p:pic>
      <p:sp>
        <p:nvSpPr>
          <p:cNvPr id="8" name="ZoneTexte 7">
            <a:extLst>
              <a:ext uri="{FF2B5EF4-FFF2-40B4-BE49-F238E27FC236}">
                <a16:creationId xmlns:a16="http://schemas.microsoft.com/office/drawing/2014/main" id="{9EF38520-A309-47A9-8AB4-FCC22E857BD4}"/>
              </a:ext>
            </a:extLst>
          </p:cNvPr>
          <p:cNvSpPr txBox="1"/>
          <p:nvPr/>
        </p:nvSpPr>
        <p:spPr>
          <a:xfrm>
            <a:off x="1252788" y="4035868"/>
            <a:ext cx="7566359" cy="2308324"/>
          </a:xfrm>
          <a:prstGeom prst="rect">
            <a:avLst/>
          </a:prstGeom>
          <a:noFill/>
        </p:spPr>
        <p:txBody>
          <a:bodyPr wrap="square" rtlCol="0">
            <a:spAutoFit/>
          </a:bodyPr>
          <a:lstStyle/>
          <a:p>
            <a:pPr marL="285750" indent="-285750">
              <a:buFont typeface="Arial" panose="020B0604020202020204" pitchFamily="34" charset="0"/>
              <a:buChar char="•"/>
            </a:pPr>
            <a:r>
              <a:rPr lang="fr-BE" dirty="0"/>
              <a:t>Maximum 3 réflexions</a:t>
            </a:r>
          </a:p>
          <a:p>
            <a:pPr marL="285750" indent="-285750">
              <a:buFont typeface="Arial" panose="020B0604020202020204" pitchFamily="34" charset="0"/>
              <a:buChar char="•"/>
            </a:pPr>
            <a:r>
              <a:rPr lang="fr-BE" dirty="0"/>
              <a:t>1 mur </a:t>
            </a:r>
            <a:r>
              <a:rPr lang="fr-BE" dirty="0">
                <a:sym typeface="Wingdings" panose="05000000000000000000" pitchFamily="2" charset="2"/>
              </a:rPr>
              <a:t></a:t>
            </a:r>
            <a:r>
              <a:rPr lang="fr-BE" dirty="0"/>
              <a:t> image de l’émetteur par rapport au mur</a:t>
            </a:r>
          </a:p>
          <a:p>
            <a:pPr marL="285750" indent="-285750">
              <a:buFont typeface="Arial" panose="020B0604020202020204" pitchFamily="34" charset="0"/>
              <a:buChar char="•"/>
            </a:pPr>
            <a:r>
              <a:rPr lang="fr-BE" dirty="0"/>
              <a:t>Plusieurs murs </a:t>
            </a:r>
            <a:r>
              <a:rPr lang="fr-BE" dirty="0">
                <a:sym typeface="Wingdings" panose="05000000000000000000" pitchFamily="2" charset="2"/>
              </a:rPr>
              <a:t> image de l’émetteur virtuel précédent</a:t>
            </a:r>
          </a:p>
          <a:p>
            <a:pPr marL="285750" indent="-285750">
              <a:buFont typeface="Arial" panose="020B0604020202020204" pitchFamily="34" charset="0"/>
              <a:buChar char="•"/>
            </a:pPr>
            <a:r>
              <a:rPr lang="fr-BE" dirty="0">
                <a:sym typeface="Wingdings" panose="05000000000000000000" pitchFamily="2" charset="2"/>
              </a:rPr>
              <a:t>Distance parcourue par le rayon = longueur de la droite reliant le point   				              image et le récepteur</a:t>
            </a:r>
          </a:p>
          <a:p>
            <a:pPr marL="285750" indent="-285750">
              <a:buFont typeface="Arial" panose="020B0604020202020204" pitchFamily="34" charset="0"/>
              <a:buChar char="•"/>
            </a:pPr>
            <a:r>
              <a:rPr lang="fr-BE" dirty="0"/>
              <a:t>Point de réflexion = intersection avec le mur</a:t>
            </a:r>
          </a:p>
          <a:p>
            <a:pPr marL="285750"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spTree>
    <p:extLst>
      <p:ext uri="{BB962C8B-B14F-4D97-AF65-F5344CB8AC3E}">
        <p14:creationId xmlns:p14="http://schemas.microsoft.com/office/powerpoint/2010/main" val="212832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Analyse théorique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Calcul des coefficients de transmission et réflexion</a:t>
            </a:r>
          </a:p>
        </p:txBody>
      </p:sp>
      <p:pic>
        <p:nvPicPr>
          <p:cNvPr id="2" name="Image 1">
            <a:extLst>
              <a:ext uri="{FF2B5EF4-FFF2-40B4-BE49-F238E27FC236}">
                <a16:creationId xmlns:a16="http://schemas.microsoft.com/office/drawing/2014/main" id="{4E65014F-39AF-4C75-88FC-B55B8F02C0C6}"/>
              </a:ext>
            </a:extLst>
          </p:cNvPr>
          <p:cNvPicPr>
            <a:picLocks noChangeAspect="1"/>
          </p:cNvPicPr>
          <p:nvPr/>
        </p:nvPicPr>
        <p:blipFill>
          <a:blip r:embed="rId3"/>
          <a:stretch>
            <a:fillRect/>
          </a:stretch>
        </p:blipFill>
        <p:spPr>
          <a:xfrm>
            <a:off x="687471" y="1303188"/>
            <a:ext cx="2952924" cy="2335588"/>
          </a:xfrm>
          <a:prstGeom prst="rect">
            <a:avLst/>
          </a:prstGeom>
        </p:spPr>
      </p:pic>
      <p:sp>
        <p:nvSpPr>
          <p:cNvPr id="5" name="ZoneTexte 4">
            <a:extLst>
              <a:ext uri="{FF2B5EF4-FFF2-40B4-BE49-F238E27FC236}">
                <a16:creationId xmlns:a16="http://schemas.microsoft.com/office/drawing/2014/main" id="{C97098EA-EB2D-47B1-8D63-B5A44352ED17}"/>
              </a:ext>
            </a:extLst>
          </p:cNvPr>
          <p:cNvSpPr txBox="1"/>
          <p:nvPr/>
        </p:nvSpPr>
        <p:spPr>
          <a:xfrm>
            <a:off x="3320716" y="2009317"/>
            <a:ext cx="5460652" cy="923330"/>
          </a:xfrm>
          <a:prstGeom prst="rect">
            <a:avLst/>
          </a:prstGeom>
          <a:noFill/>
        </p:spPr>
        <p:txBody>
          <a:bodyPr wrap="square" rtlCol="0">
            <a:spAutoFit/>
          </a:bodyPr>
          <a:lstStyle/>
          <a:p>
            <a:pPr marL="285750" indent="-285750">
              <a:buFont typeface="Arial" panose="020B0604020202020204" pitchFamily="34" charset="0"/>
              <a:buChar char="•"/>
            </a:pPr>
            <a:r>
              <a:rPr lang="fr-FR" dirty="0"/>
              <a:t>Angle de transmission calculé avec les lois de Snell :</a:t>
            </a: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pic>
        <p:nvPicPr>
          <p:cNvPr id="3" name="Image 2">
            <a:extLst>
              <a:ext uri="{FF2B5EF4-FFF2-40B4-BE49-F238E27FC236}">
                <a16:creationId xmlns:a16="http://schemas.microsoft.com/office/drawing/2014/main" id="{456596EA-0279-484C-B863-376C63224F22}"/>
              </a:ext>
            </a:extLst>
          </p:cNvPr>
          <p:cNvPicPr>
            <a:picLocks noChangeAspect="1"/>
          </p:cNvPicPr>
          <p:nvPr/>
        </p:nvPicPr>
        <p:blipFill>
          <a:blip r:embed="rId4"/>
          <a:stretch>
            <a:fillRect/>
          </a:stretch>
        </p:blipFill>
        <p:spPr>
          <a:xfrm>
            <a:off x="4856469" y="2332674"/>
            <a:ext cx="2624603" cy="723064"/>
          </a:xfrm>
          <a:prstGeom prst="rect">
            <a:avLst/>
          </a:prstGeom>
        </p:spPr>
      </p:pic>
      <p:sp>
        <p:nvSpPr>
          <p:cNvPr id="6" name="ZoneTexte 5">
            <a:extLst>
              <a:ext uri="{FF2B5EF4-FFF2-40B4-BE49-F238E27FC236}">
                <a16:creationId xmlns:a16="http://schemas.microsoft.com/office/drawing/2014/main" id="{42210479-E88D-497B-A080-50F953A479F3}"/>
              </a:ext>
            </a:extLst>
          </p:cNvPr>
          <p:cNvSpPr txBox="1"/>
          <p:nvPr/>
        </p:nvSpPr>
        <p:spPr>
          <a:xfrm>
            <a:off x="3320715" y="3068172"/>
            <a:ext cx="6087980" cy="2585323"/>
          </a:xfrm>
          <a:prstGeom prst="rect">
            <a:avLst/>
          </a:prstGeom>
          <a:noFill/>
        </p:spPr>
        <p:txBody>
          <a:bodyPr wrap="square" rtlCol="0">
            <a:spAutoFit/>
          </a:bodyPr>
          <a:lstStyle/>
          <a:p>
            <a:pPr marL="285750" indent="-285750">
              <a:buFont typeface="Arial" panose="020B0604020202020204" pitchFamily="34" charset="0"/>
              <a:buChar char="•"/>
            </a:pPr>
            <a:r>
              <a:rPr lang="fr-FR" dirty="0"/>
              <a:t>Pertes dans le mur </a:t>
            </a:r>
          </a:p>
          <a:p>
            <a:pPr marL="742950" lvl="1" indent="-285750">
              <a:buFont typeface="Arial" panose="020B0604020202020204" pitchFamily="34" charset="0"/>
              <a:buChar char="•"/>
            </a:pPr>
            <a:r>
              <a:rPr lang="fr-FR" dirty="0">
                <a:sym typeface="Wingdings" panose="05000000000000000000" pitchFamily="2" charset="2"/>
              </a:rPr>
              <a:t>Permittivité complexe équivalente :</a:t>
            </a:r>
          </a:p>
          <a:p>
            <a:pPr marL="742950" lvl="1" indent="-285750">
              <a:buFont typeface="Arial" panose="020B0604020202020204" pitchFamily="34" charset="0"/>
              <a:buChar char="•"/>
            </a:pPr>
            <a:endParaRPr lang="fr-FR" dirty="0">
              <a:sym typeface="Wingdings" panose="05000000000000000000" pitchFamily="2" charset="2"/>
            </a:endParaRPr>
          </a:p>
          <a:p>
            <a:pPr marL="742950" lvl="1" indent="-285750">
              <a:buFont typeface="Arial" panose="020B0604020202020204" pitchFamily="34" charset="0"/>
              <a:buChar char="•"/>
            </a:pPr>
            <a:endParaRPr lang="fr-FR" dirty="0">
              <a:sym typeface="Wingdings" panose="05000000000000000000" pitchFamily="2" charset="2"/>
            </a:endParaRPr>
          </a:p>
          <a:p>
            <a:pPr marL="742950" lvl="1" indent="-285750">
              <a:buFont typeface="Arial" panose="020B0604020202020204" pitchFamily="34" charset="0"/>
              <a:buChar char="•"/>
            </a:pPr>
            <a:r>
              <a:rPr lang="fr-FR" dirty="0">
                <a:sym typeface="Wingdings" panose="05000000000000000000" pitchFamily="2" charset="2"/>
              </a:rPr>
              <a:t>Constante de propagation complexe :</a:t>
            </a: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r>
              <a:rPr lang="fr-BE" dirty="0"/>
              <a:t>Impédance du milieu :</a:t>
            </a:r>
          </a:p>
          <a:p>
            <a:pPr marL="742950" lvl="1" indent="-285750">
              <a:buFont typeface="Arial" panose="020B0604020202020204" pitchFamily="34" charset="0"/>
              <a:buChar char="•"/>
            </a:pPr>
            <a:endParaRPr lang="fr-BE" dirty="0"/>
          </a:p>
        </p:txBody>
      </p:sp>
      <p:sp>
        <p:nvSpPr>
          <p:cNvPr id="7" name="ZoneTexte 6">
            <a:extLst>
              <a:ext uri="{FF2B5EF4-FFF2-40B4-BE49-F238E27FC236}">
                <a16:creationId xmlns:a16="http://schemas.microsoft.com/office/drawing/2014/main" id="{A7DCD364-0EBA-4993-919F-DABCEA7EC8C6}"/>
              </a:ext>
            </a:extLst>
          </p:cNvPr>
          <p:cNvSpPr txBox="1"/>
          <p:nvPr/>
        </p:nvSpPr>
        <p:spPr>
          <a:xfrm>
            <a:off x="3320716" y="1332014"/>
            <a:ext cx="5606716" cy="923330"/>
          </a:xfrm>
          <a:prstGeom prst="rect">
            <a:avLst/>
          </a:prstGeom>
          <a:noFill/>
        </p:spPr>
        <p:txBody>
          <a:bodyPr wrap="square" rtlCol="0">
            <a:spAutoFit/>
          </a:bodyPr>
          <a:lstStyle/>
          <a:p>
            <a:pPr marL="285750" indent="-285750">
              <a:buFont typeface="Arial" panose="020B0604020202020204" pitchFamily="34" charset="0"/>
              <a:buChar char="•"/>
            </a:pPr>
            <a:r>
              <a:rPr lang="fr-FR" dirty="0"/>
              <a:t>Antenne orientée verticalement </a:t>
            </a:r>
            <a:r>
              <a:rPr lang="fr-FR" dirty="0">
                <a:sym typeface="Wingdings" panose="05000000000000000000" pitchFamily="2" charset="2"/>
              </a:rPr>
              <a:t> polarisation perpendiculaire </a:t>
            </a:r>
            <a:endParaRPr lang="fr-BE" dirty="0"/>
          </a:p>
          <a:p>
            <a:pPr marL="742950" lvl="1" indent="-285750">
              <a:buFont typeface="Arial" panose="020B0604020202020204" pitchFamily="34" charset="0"/>
              <a:buChar char="•"/>
            </a:pPr>
            <a:endParaRPr lang="fr-BE" dirty="0"/>
          </a:p>
        </p:txBody>
      </p:sp>
      <p:pic>
        <p:nvPicPr>
          <p:cNvPr id="8" name="Image 7">
            <a:extLst>
              <a:ext uri="{FF2B5EF4-FFF2-40B4-BE49-F238E27FC236}">
                <a16:creationId xmlns:a16="http://schemas.microsoft.com/office/drawing/2014/main" id="{B00207B6-A701-4E6C-B544-F9E94988FFC2}"/>
              </a:ext>
            </a:extLst>
          </p:cNvPr>
          <p:cNvPicPr>
            <a:picLocks noChangeAspect="1"/>
          </p:cNvPicPr>
          <p:nvPr/>
        </p:nvPicPr>
        <p:blipFill>
          <a:blip r:embed="rId5"/>
          <a:stretch>
            <a:fillRect/>
          </a:stretch>
        </p:blipFill>
        <p:spPr>
          <a:xfrm>
            <a:off x="4940131" y="3638776"/>
            <a:ext cx="1820400" cy="627509"/>
          </a:xfrm>
          <a:prstGeom prst="rect">
            <a:avLst/>
          </a:prstGeom>
        </p:spPr>
      </p:pic>
      <p:pic>
        <p:nvPicPr>
          <p:cNvPr id="9" name="Image 8">
            <a:extLst>
              <a:ext uri="{FF2B5EF4-FFF2-40B4-BE49-F238E27FC236}">
                <a16:creationId xmlns:a16="http://schemas.microsoft.com/office/drawing/2014/main" id="{F205C7B7-009D-486E-A615-480B3E3EBD9B}"/>
              </a:ext>
            </a:extLst>
          </p:cNvPr>
          <p:cNvPicPr>
            <a:picLocks noChangeAspect="1"/>
          </p:cNvPicPr>
          <p:nvPr/>
        </p:nvPicPr>
        <p:blipFill>
          <a:blip r:embed="rId6"/>
          <a:stretch>
            <a:fillRect/>
          </a:stretch>
        </p:blipFill>
        <p:spPr>
          <a:xfrm>
            <a:off x="5068324" y="4474542"/>
            <a:ext cx="1564014" cy="543290"/>
          </a:xfrm>
          <a:prstGeom prst="rect">
            <a:avLst/>
          </a:prstGeom>
        </p:spPr>
      </p:pic>
      <p:pic>
        <p:nvPicPr>
          <p:cNvPr id="10" name="Image 9">
            <a:extLst>
              <a:ext uri="{FF2B5EF4-FFF2-40B4-BE49-F238E27FC236}">
                <a16:creationId xmlns:a16="http://schemas.microsoft.com/office/drawing/2014/main" id="{EC23763B-F890-4143-ACE5-842BAF007AAA}"/>
              </a:ext>
            </a:extLst>
          </p:cNvPr>
          <p:cNvPicPr>
            <a:picLocks noChangeAspect="1"/>
          </p:cNvPicPr>
          <p:nvPr/>
        </p:nvPicPr>
        <p:blipFill>
          <a:blip r:embed="rId7"/>
          <a:stretch>
            <a:fillRect/>
          </a:stretch>
        </p:blipFill>
        <p:spPr>
          <a:xfrm>
            <a:off x="5185666" y="5323810"/>
            <a:ext cx="1235951" cy="503929"/>
          </a:xfrm>
          <a:prstGeom prst="rect">
            <a:avLst/>
          </a:prstGeom>
        </p:spPr>
      </p:pic>
    </p:spTree>
    <p:extLst>
      <p:ext uri="{BB962C8B-B14F-4D97-AF65-F5344CB8AC3E}">
        <p14:creationId xmlns:p14="http://schemas.microsoft.com/office/powerpoint/2010/main" val="178435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Analyse théorique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Calcul des coefficients de transmission et réflexion</a:t>
            </a:r>
          </a:p>
        </p:txBody>
      </p:sp>
      <p:pic>
        <p:nvPicPr>
          <p:cNvPr id="2" name="Image 1">
            <a:extLst>
              <a:ext uri="{FF2B5EF4-FFF2-40B4-BE49-F238E27FC236}">
                <a16:creationId xmlns:a16="http://schemas.microsoft.com/office/drawing/2014/main" id="{4E65014F-39AF-4C75-88FC-B55B8F02C0C6}"/>
              </a:ext>
            </a:extLst>
          </p:cNvPr>
          <p:cNvPicPr>
            <a:picLocks noChangeAspect="1"/>
          </p:cNvPicPr>
          <p:nvPr/>
        </p:nvPicPr>
        <p:blipFill>
          <a:blip r:embed="rId3"/>
          <a:stretch>
            <a:fillRect/>
          </a:stretch>
        </p:blipFill>
        <p:spPr>
          <a:xfrm>
            <a:off x="687471" y="1303188"/>
            <a:ext cx="2952924" cy="2335588"/>
          </a:xfrm>
          <a:prstGeom prst="rect">
            <a:avLst/>
          </a:prstGeom>
        </p:spPr>
      </p:pic>
      <p:sp>
        <p:nvSpPr>
          <p:cNvPr id="11" name="ZoneTexte 10">
            <a:extLst>
              <a:ext uri="{FF2B5EF4-FFF2-40B4-BE49-F238E27FC236}">
                <a16:creationId xmlns:a16="http://schemas.microsoft.com/office/drawing/2014/main" id="{15E12115-6185-49C3-8927-3FC6BEFB0111}"/>
              </a:ext>
            </a:extLst>
          </p:cNvPr>
          <p:cNvSpPr txBox="1"/>
          <p:nvPr/>
        </p:nvSpPr>
        <p:spPr>
          <a:xfrm>
            <a:off x="3472781" y="1303188"/>
            <a:ext cx="7572208" cy="1200329"/>
          </a:xfrm>
          <a:prstGeom prst="rect">
            <a:avLst/>
          </a:prstGeom>
          <a:noFill/>
        </p:spPr>
        <p:txBody>
          <a:bodyPr wrap="square" rtlCol="0">
            <a:spAutoFit/>
          </a:bodyPr>
          <a:lstStyle/>
          <a:p>
            <a:pPr marL="285750" indent="-285750">
              <a:buFont typeface="Arial" panose="020B0604020202020204" pitchFamily="34" charset="0"/>
              <a:buChar char="•"/>
            </a:pPr>
            <a:r>
              <a:rPr lang="fr-FR" dirty="0"/>
              <a:t>Coefficients de réflexion et transmission pour </a:t>
            </a:r>
            <a:br>
              <a:rPr lang="fr-FR" dirty="0"/>
            </a:br>
            <a:r>
              <a:rPr lang="fr-FR" dirty="0"/>
              <a:t>une interface :</a:t>
            </a: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pic>
        <p:nvPicPr>
          <p:cNvPr id="13" name="Image 12">
            <a:extLst>
              <a:ext uri="{FF2B5EF4-FFF2-40B4-BE49-F238E27FC236}">
                <a16:creationId xmlns:a16="http://schemas.microsoft.com/office/drawing/2014/main" id="{252E7894-E69D-4999-A034-2C8FFFDE2CC0}"/>
              </a:ext>
            </a:extLst>
          </p:cNvPr>
          <p:cNvPicPr>
            <a:picLocks noChangeAspect="1"/>
          </p:cNvPicPr>
          <p:nvPr/>
        </p:nvPicPr>
        <p:blipFill>
          <a:blip r:embed="rId4"/>
          <a:stretch>
            <a:fillRect/>
          </a:stretch>
        </p:blipFill>
        <p:spPr>
          <a:xfrm>
            <a:off x="4572000" y="1903352"/>
            <a:ext cx="2952925" cy="1667066"/>
          </a:xfrm>
          <a:prstGeom prst="rect">
            <a:avLst/>
          </a:prstGeom>
        </p:spPr>
      </p:pic>
      <p:sp>
        <p:nvSpPr>
          <p:cNvPr id="14" name="ZoneTexte 13">
            <a:extLst>
              <a:ext uri="{FF2B5EF4-FFF2-40B4-BE49-F238E27FC236}">
                <a16:creationId xmlns:a16="http://schemas.microsoft.com/office/drawing/2014/main" id="{FD9FD42A-478E-446B-9E02-C96C6F72F21F}"/>
              </a:ext>
            </a:extLst>
          </p:cNvPr>
          <p:cNvSpPr txBox="1"/>
          <p:nvPr/>
        </p:nvSpPr>
        <p:spPr>
          <a:xfrm>
            <a:off x="785896" y="3541699"/>
            <a:ext cx="7572208" cy="2862322"/>
          </a:xfrm>
          <a:prstGeom prst="rect">
            <a:avLst/>
          </a:prstGeom>
          <a:noFill/>
        </p:spPr>
        <p:txBody>
          <a:bodyPr wrap="square" rtlCol="0">
            <a:spAutoFit/>
          </a:bodyPr>
          <a:lstStyle/>
          <a:p>
            <a:pPr marL="285750" indent="-285750">
              <a:buFont typeface="Arial" panose="020B0604020202020204" pitchFamily="34" charset="0"/>
              <a:buChar char="•"/>
            </a:pPr>
            <a:r>
              <a:rPr lang="fr-FR" dirty="0"/>
              <a:t>Coefficients de réflexion et transmission du mur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br>
              <a:rPr lang="fr-FR" dirty="0"/>
            </a:br>
            <a:endParaRPr lang="fr-FR" dirty="0"/>
          </a:p>
          <a:p>
            <a:pPr lvl="2"/>
            <a:r>
              <a:rPr lang="fr-FR" dirty="0"/>
              <a:t>	Où la constance de propagation complexe est utilisée </a:t>
            </a:r>
            <a:endParaRPr lang="fr-BE" dirty="0"/>
          </a:p>
          <a:p>
            <a:pPr marL="742950" lvl="1" indent="-285750">
              <a:buFont typeface="Arial" panose="020B0604020202020204" pitchFamily="34" charset="0"/>
              <a:buChar char="•"/>
            </a:pPr>
            <a:endParaRPr lang="fr-BE" dirty="0"/>
          </a:p>
          <a:p>
            <a:pPr marL="742950" lvl="1" indent="-285750">
              <a:buFont typeface="Arial" panose="020B0604020202020204" pitchFamily="34" charset="0"/>
              <a:buChar char="•"/>
            </a:pPr>
            <a:endParaRPr lang="fr-BE" dirty="0"/>
          </a:p>
        </p:txBody>
      </p:sp>
      <p:pic>
        <p:nvPicPr>
          <p:cNvPr id="15" name="Image 14">
            <a:extLst>
              <a:ext uri="{FF2B5EF4-FFF2-40B4-BE49-F238E27FC236}">
                <a16:creationId xmlns:a16="http://schemas.microsoft.com/office/drawing/2014/main" id="{FA24DC24-E63E-43D6-9B1F-836EE8698936}"/>
              </a:ext>
            </a:extLst>
          </p:cNvPr>
          <p:cNvPicPr>
            <a:picLocks noChangeAspect="1"/>
          </p:cNvPicPr>
          <p:nvPr/>
        </p:nvPicPr>
        <p:blipFill>
          <a:blip r:embed="rId5"/>
          <a:stretch>
            <a:fillRect/>
          </a:stretch>
        </p:blipFill>
        <p:spPr>
          <a:xfrm>
            <a:off x="1752266" y="4013717"/>
            <a:ext cx="5406103" cy="621677"/>
          </a:xfrm>
          <a:prstGeom prst="rect">
            <a:avLst/>
          </a:prstGeom>
        </p:spPr>
      </p:pic>
      <p:pic>
        <p:nvPicPr>
          <p:cNvPr id="16" name="Image 15">
            <a:extLst>
              <a:ext uri="{FF2B5EF4-FFF2-40B4-BE49-F238E27FC236}">
                <a16:creationId xmlns:a16="http://schemas.microsoft.com/office/drawing/2014/main" id="{EC546FBD-BD30-42B1-81C1-4989B9A6B10C}"/>
              </a:ext>
            </a:extLst>
          </p:cNvPr>
          <p:cNvPicPr>
            <a:picLocks noChangeAspect="1"/>
          </p:cNvPicPr>
          <p:nvPr/>
        </p:nvPicPr>
        <p:blipFill>
          <a:blip r:embed="rId6"/>
          <a:stretch>
            <a:fillRect/>
          </a:stretch>
        </p:blipFill>
        <p:spPr>
          <a:xfrm>
            <a:off x="1752266" y="4727278"/>
            <a:ext cx="3529597" cy="566114"/>
          </a:xfrm>
          <a:prstGeom prst="rect">
            <a:avLst/>
          </a:prstGeom>
        </p:spPr>
      </p:pic>
    </p:spTree>
    <p:extLst>
      <p:ext uri="{BB962C8B-B14F-4D97-AF65-F5344CB8AC3E}">
        <p14:creationId xmlns:p14="http://schemas.microsoft.com/office/powerpoint/2010/main" val="153320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Analyse théorique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Puissance reçue</a:t>
            </a:r>
          </a:p>
        </p:txBody>
      </p:sp>
      <p:sp>
        <p:nvSpPr>
          <p:cNvPr id="9" name="ZoneTexte 8">
            <a:extLst>
              <a:ext uri="{FF2B5EF4-FFF2-40B4-BE49-F238E27FC236}">
                <a16:creationId xmlns:a16="http://schemas.microsoft.com/office/drawing/2014/main" id="{371591B9-94CA-4138-A0C1-2177857663BA}"/>
              </a:ext>
            </a:extLst>
          </p:cNvPr>
          <p:cNvSpPr txBox="1"/>
          <p:nvPr/>
        </p:nvSpPr>
        <p:spPr>
          <a:xfrm>
            <a:off x="946150" y="1157289"/>
            <a:ext cx="6934534" cy="4247317"/>
          </a:xfrm>
          <a:prstGeom prst="rect">
            <a:avLst/>
          </a:prstGeom>
          <a:noFill/>
        </p:spPr>
        <p:txBody>
          <a:bodyPr wrap="square" rtlCol="0">
            <a:spAutoFit/>
          </a:bodyPr>
          <a:lstStyle/>
          <a:p>
            <a:pPr marL="285750" indent="-285750">
              <a:buFont typeface="Arial" panose="020B0604020202020204" pitchFamily="34" charset="0"/>
              <a:buChar char="•"/>
            </a:pPr>
            <a:r>
              <a:rPr lang="fr-FR" dirty="0"/>
              <a:t>Champ électrique au récepteur (onde plane incidente) :</a:t>
            </a:r>
          </a:p>
          <a:p>
            <a:pPr marL="285750" indent="-285750">
              <a:buFont typeface="Arial" panose="020B0604020202020204" pitchFamily="34" charset="0"/>
              <a:buChar char="•"/>
            </a:pPr>
            <a:endParaRPr lang="fr-FR" dirty="0"/>
          </a:p>
          <a:p>
            <a:r>
              <a:rPr lang="fr-FR" dirty="0"/>
              <a:t>                                       </a:t>
            </a:r>
            <a:r>
              <a:rPr lang="fr-FR" dirty="0">
                <a:sym typeface="Wingdings" panose="05000000000000000000" pitchFamily="2" charset="2"/>
              </a:rPr>
              <a:t></a:t>
            </a:r>
            <a:endParaRPr lang="fr-FR" dirty="0"/>
          </a:p>
          <a:p>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Tension induite calculée à partir de la hauteur équivalente :</a:t>
            </a:r>
          </a:p>
          <a:p>
            <a:pPr marL="285750" indent="-285750">
              <a:buFont typeface="Arial" panose="020B0604020202020204" pitchFamily="34" charset="0"/>
              <a:buChar char="•"/>
            </a:pPr>
            <a:endParaRPr lang="fr-FR" dirty="0"/>
          </a:p>
          <a:p>
            <a:endParaRPr lang="fr-FR" dirty="0"/>
          </a:p>
          <a:p>
            <a:pPr marL="285750" indent="-285750">
              <a:buFont typeface="Arial" panose="020B0604020202020204" pitchFamily="34" charset="0"/>
              <a:buChar char="•"/>
            </a:pPr>
            <a:r>
              <a:rPr lang="fr-FR" dirty="0"/>
              <a:t>Puissance collectée à la charge maximale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Composantes multi-trajets : </a:t>
            </a:r>
          </a:p>
          <a:p>
            <a:pPr marL="285750" indent="-285750">
              <a:buFont typeface="Arial" panose="020B0604020202020204" pitchFamily="34" charset="0"/>
              <a:buChar char="•"/>
            </a:pPr>
            <a:endParaRPr lang="fr-BE" dirty="0"/>
          </a:p>
          <a:p>
            <a:pPr marL="285750" indent="-285750">
              <a:buFont typeface="Arial" panose="020B0604020202020204" pitchFamily="34" charset="0"/>
              <a:buChar char="•"/>
            </a:pPr>
            <a:endParaRPr lang="fr-BE" dirty="0"/>
          </a:p>
          <a:p>
            <a:pPr marL="285750" indent="-285750">
              <a:buFont typeface="Arial" panose="020B0604020202020204" pitchFamily="34" charset="0"/>
              <a:buChar char="•"/>
            </a:pPr>
            <a:endParaRPr lang="fr-BE" dirty="0"/>
          </a:p>
          <a:p>
            <a:pPr marL="285750" indent="-285750">
              <a:buFont typeface="Arial" panose="020B0604020202020204" pitchFamily="34" charset="0"/>
              <a:buChar char="•"/>
            </a:pPr>
            <a:r>
              <a:rPr lang="fr-BE" dirty="0"/>
              <a:t>Puissance moyenne reçue au récepteur :</a:t>
            </a:r>
            <a:endParaRPr lang="fr-FR" dirty="0"/>
          </a:p>
        </p:txBody>
      </p:sp>
      <p:pic>
        <p:nvPicPr>
          <p:cNvPr id="3" name="Image 2">
            <a:extLst>
              <a:ext uri="{FF2B5EF4-FFF2-40B4-BE49-F238E27FC236}">
                <a16:creationId xmlns:a16="http://schemas.microsoft.com/office/drawing/2014/main" id="{84964F07-A5A9-4486-869E-C701EA4857DD}"/>
              </a:ext>
            </a:extLst>
          </p:cNvPr>
          <p:cNvPicPr>
            <a:picLocks noChangeAspect="1"/>
          </p:cNvPicPr>
          <p:nvPr/>
        </p:nvPicPr>
        <p:blipFill>
          <a:blip r:embed="rId3"/>
          <a:stretch>
            <a:fillRect/>
          </a:stretch>
        </p:blipFill>
        <p:spPr>
          <a:xfrm>
            <a:off x="2757042" y="2912238"/>
            <a:ext cx="2597010" cy="425639"/>
          </a:xfrm>
          <a:prstGeom prst="rect">
            <a:avLst/>
          </a:prstGeom>
        </p:spPr>
      </p:pic>
      <p:pic>
        <p:nvPicPr>
          <p:cNvPr id="5" name="Image 4">
            <a:extLst>
              <a:ext uri="{FF2B5EF4-FFF2-40B4-BE49-F238E27FC236}">
                <a16:creationId xmlns:a16="http://schemas.microsoft.com/office/drawing/2014/main" id="{2304BAED-83D5-4097-B8C4-53F032A0D5EB}"/>
              </a:ext>
            </a:extLst>
          </p:cNvPr>
          <p:cNvPicPr>
            <a:picLocks noChangeAspect="1"/>
          </p:cNvPicPr>
          <p:nvPr/>
        </p:nvPicPr>
        <p:blipFill>
          <a:blip r:embed="rId4"/>
          <a:stretch>
            <a:fillRect/>
          </a:stretch>
        </p:blipFill>
        <p:spPr>
          <a:xfrm>
            <a:off x="5223726" y="3240887"/>
            <a:ext cx="1883397" cy="619619"/>
          </a:xfrm>
          <a:prstGeom prst="rect">
            <a:avLst/>
          </a:prstGeom>
        </p:spPr>
      </p:pic>
      <p:pic>
        <p:nvPicPr>
          <p:cNvPr id="6" name="Image 5">
            <a:extLst>
              <a:ext uri="{FF2B5EF4-FFF2-40B4-BE49-F238E27FC236}">
                <a16:creationId xmlns:a16="http://schemas.microsoft.com/office/drawing/2014/main" id="{30762DE3-E3A2-4071-ADCD-AB1C07E671C2}"/>
              </a:ext>
            </a:extLst>
          </p:cNvPr>
          <p:cNvPicPr>
            <a:picLocks noChangeAspect="1"/>
          </p:cNvPicPr>
          <p:nvPr/>
        </p:nvPicPr>
        <p:blipFill>
          <a:blip r:embed="rId5"/>
          <a:stretch>
            <a:fillRect/>
          </a:stretch>
        </p:blipFill>
        <p:spPr>
          <a:xfrm>
            <a:off x="6614132" y="1054347"/>
            <a:ext cx="1883397" cy="461965"/>
          </a:xfrm>
          <a:prstGeom prst="rect">
            <a:avLst/>
          </a:prstGeom>
        </p:spPr>
      </p:pic>
      <p:pic>
        <p:nvPicPr>
          <p:cNvPr id="7" name="Image 6">
            <a:extLst>
              <a:ext uri="{FF2B5EF4-FFF2-40B4-BE49-F238E27FC236}">
                <a16:creationId xmlns:a16="http://schemas.microsoft.com/office/drawing/2014/main" id="{47BE0332-417A-4713-A457-7D5CDF8AB409}"/>
              </a:ext>
            </a:extLst>
          </p:cNvPr>
          <p:cNvPicPr>
            <a:picLocks noChangeAspect="1"/>
          </p:cNvPicPr>
          <p:nvPr/>
        </p:nvPicPr>
        <p:blipFill>
          <a:blip r:embed="rId6"/>
          <a:stretch>
            <a:fillRect/>
          </a:stretch>
        </p:blipFill>
        <p:spPr>
          <a:xfrm>
            <a:off x="1477416" y="1558899"/>
            <a:ext cx="1592299" cy="678789"/>
          </a:xfrm>
          <a:prstGeom prst="rect">
            <a:avLst/>
          </a:prstGeom>
        </p:spPr>
      </p:pic>
      <p:pic>
        <p:nvPicPr>
          <p:cNvPr id="8" name="Image 7">
            <a:extLst>
              <a:ext uri="{FF2B5EF4-FFF2-40B4-BE49-F238E27FC236}">
                <a16:creationId xmlns:a16="http://schemas.microsoft.com/office/drawing/2014/main" id="{494C87B0-D4C3-4D08-BE9E-7EEB8B87CB28}"/>
              </a:ext>
            </a:extLst>
          </p:cNvPr>
          <p:cNvPicPr>
            <a:picLocks noChangeAspect="1"/>
          </p:cNvPicPr>
          <p:nvPr/>
        </p:nvPicPr>
        <p:blipFill>
          <a:blip r:embed="rId7"/>
          <a:stretch>
            <a:fillRect/>
          </a:stretch>
        </p:blipFill>
        <p:spPr>
          <a:xfrm>
            <a:off x="3600981" y="1571997"/>
            <a:ext cx="3506142" cy="678789"/>
          </a:xfrm>
          <a:prstGeom prst="rect">
            <a:avLst/>
          </a:prstGeom>
        </p:spPr>
      </p:pic>
      <p:pic>
        <p:nvPicPr>
          <p:cNvPr id="10" name="Image 9">
            <a:extLst>
              <a:ext uri="{FF2B5EF4-FFF2-40B4-BE49-F238E27FC236}">
                <a16:creationId xmlns:a16="http://schemas.microsoft.com/office/drawing/2014/main" id="{D3A52D53-F13C-4463-BB20-526C131633D2}"/>
              </a:ext>
            </a:extLst>
          </p:cNvPr>
          <p:cNvPicPr>
            <a:picLocks noChangeAspect="1"/>
          </p:cNvPicPr>
          <p:nvPr/>
        </p:nvPicPr>
        <p:blipFill>
          <a:blip r:embed="rId8"/>
          <a:stretch>
            <a:fillRect/>
          </a:stretch>
        </p:blipFill>
        <p:spPr>
          <a:xfrm>
            <a:off x="1450221" y="4213154"/>
            <a:ext cx="6483310" cy="788122"/>
          </a:xfrm>
          <a:prstGeom prst="rect">
            <a:avLst/>
          </a:prstGeom>
        </p:spPr>
      </p:pic>
      <p:pic>
        <p:nvPicPr>
          <p:cNvPr id="12" name="Image 11">
            <a:extLst>
              <a:ext uri="{FF2B5EF4-FFF2-40B4-BE49-F238E27FC236}">
                <a16:creationId xmlns:a16="http://schemas.microsoft.com/office/drawing/2014/main" id="{F755FD32-A1DD-4ADF-AE95-3ECFA4E76D52}"/>
              </a:ext>
            </a:extLst>
          </p:cNvPr>
          <p:cNvPicPr>
            <a:picLocks noChangeAspect="1"/>
          </p:cNvPicPr>
          <p:nvPr/>
        </p:nvPicPr>
        <p:blipFill>
          <a:blip r:embed="rId9"/>
          <a:stretch>
            <a:fillRect/>
          </a:stretch>
        </p:blipFill>
        <p:spPr>
          <a:xfrm>
            <a:off x="2242179" y="5509930"/>
            <a:ext cx="4342476" cy="738049"/>
          </a:xfrm>
          <a:prstGeom prst="rect">
            <a:avLst/>
          </a:prstGeom>
        </p:spPr>
      </p:pic>
    </p:spTree>
    <p:extLst>
      <p:ext uri="{BB962C8B-B14F-4D97-AF65-F5344CB8AC3E}">
        <p14:creationId xmlns:p14="http://schemas.microsoft.com/office/powerpoint/2010/main" val="3621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Comparaisons avec les résultats analytiques</a:t>
            </a:r>
            <a:endParaRPr lang="fr-BE" altLang="fr-FR" sz="2400" dirty="0">
              <a:solidFill>
                <a:srgbClr val="014A94"/>
              </a:solidFill>
              <a:latin typeface="MetaBold-Roman" pitchFamily="34" charset="0"/>
            </a:endParaRPr>
          </a:p>
        </p:txBody>
      </p:sp>
      <p:pic>
        <p:nvPicPr>
          <p:cNvPr id="2" name="Image 1">
            <a:extLst>
              <a:ext uri="{FF2B5EF4-FFF2-40B4-BE49-F238E27FC236}">
                <a16:creationId xmlns:a16="http://schemas.microsoft.com/office/drawing/2014/main" id="{42175A28-5EB1-46BF-9868-8619052351F0}"/>
              </a:ext>
            </a:extLst>
          </p:cNvPr>
          <p:cNvPicPr>
            <a:picLocks noChangeAspect="1"/>
          </p:cNvPicPr>
          <p:nvPr/>
        </p:nvPicPr>
        <p:blipFill>
          <a:blip r:embed="rId2"/>
          <a:stretch>
            <a:fillRect/>
          </a:stretch>
        </p:blipFill>
        <p:spPr>
          <a:xfrm>
            <a:off x="1228154" y="3044577"/>
            <a:ext cx="2395487" cy="1103931"/>
          </a:xfrm>
          <a:prstGeom prst="rect">
            <a:avLst/>
          </a:prstGeom>
        </p:spPr>
      </p:pic>
      <p:pic>
        <p:nvPicPr>
          <p:cNvPr id="5" name="Image 4">
            <a:extLst>
              <a:ext uri="{FF2B5EF4-FFF2-40B4-BE49-F238E27FC236}">
                <a16:creationId xmlns:a16="http://schemas.microsoft.com/office/drawing/2014/main" id="{C1640F1D-385E-4459-ABA2-CD09F4DAA38B}"/>
              </a:ext>
            </a:extLst>
          </p:cNvPr>
          <p:cNvPicPr>
            <a:picLocks noChangeAspect="1"/>
          </p:cNvPicPr>
          <p:nvPr/>
        </p:nvPicPr>
        <p:blipFill>
          <a:blip r:embed="rId3"/>
          <a:stretch>
            <a:fillRect/>
          </a:stretch>
        </p:blipFill>
        <p:spPr>
          <a:xfrm>
            <a:off x="1186368" y="2097712"/>
            <a:ext cx="2387888" cy="1069530"/>
          </a:xfrm>
          <a:prstGeom prst="rect">
            <a:avLst/>
          </a:prstGeom>
        </p:spPr>
      </p:pic>
      <p:pic>
        <p:nvPicPr>
          <p:cNvPr id="6" name="Image 5">
            <a:extLst>
              <a:ext uri="{FF2B5EF4-FFF2-40B4-BE49-F238E27FC236}">
                <a16:creationId xmlns:a16="http://schemas.microsoft.com/office/drawing/2014/main" id="{E9DB5B7A-983D-4F91-BDE1-9BBD712010C1}"/>
              </a:ext>
            </a:extLst>
          </p:cNvPr>
          <p:cNvPicPr>
            <a:picLocks noChangeAspect="1"/>
          </p:cNvPicPr>
          <p:nvPr/>
        </p:nvPicPr>
        <p:blipFill>
          <a:blip r:embed="rId4"/>
          <a:stretch>
            <a:fillRect/>
          </a:stretch>
        </p:blipFill>
        <p:spPr>
          <a:xfrm>
            <a:off x="1193092" y="1049118"/>
            <a:ext cx="2441357" cy="1108911"/>
          </a:xfrm>
          <a:prstGeom prst="rect">
            <a:avLst/>
          </a:prstGeom>
        </p:spPr>
      </p:pic>
      <p:pic>
        <p:nvPicPr>
          <p:cNvPr id="7" name="Image 6">
            <a:extLst>
              <a:ext uri="{FF2B5EF4-FFF2-40B4-BE49-F238E27FC236}">
                <a16:creationId xmlns:a16="http://schemas.microsoft.com/office/drawing/2014/main" id="{217B3CB4-40A6-4328-BE3D-41F4B3EAACC5}"/>
              </a:ext>
            </a:extLst>
          </p:cNvPr>
          <p:cNvPicPr>
            <a:picLocks noChangeAspect="1"/>
          </p:cNvPicPr>
          <p:nvPr/>
        </p:nvPicPr>
        <p:blipFill>
          <a:blip r:embed="rId5"/>
          <a:stretch>
            <a:fillRect/>
          </a:stretch>
        </p:blipFill>
        <p:spPr>
          <a:xfrm>
            <a:off x="1203898" y="4151595"/>
            <a:ext cx="2370358" cy="1081449"/>
          </a:xfrm>
          <a:prstGeom prst="rect">
            <a:avLst/>
          </a:prstGeom>
        </p:spPr>
      </p:pic>
      <p:pic>
        <p:nvPicPr>
          <p:cNvPr id="8" name="Image 7">
            <a:extLst>
              <a:ext uri="{FF2B5EF4-FFF2-40B4-BE49-F238E27FC236}">
                <a16:creationId xmlns:a16="http://schemas.microsoft.com/office/drawing/2014/main" id="{4BC5C9BF-715C-48A3-BEEE-EAC8E4EA52F8}"/>
              </a:ext>
            </a:extLst>
          </p:cNvPr>
          <p:cNvPicPr>
            <a:picLocks noChangeAspect="1"/>
          </p:cNvPicPr>
          <p:nvPr/>
        </p:nvPicPr>
        <p:blipFill>
          <a:blip r:embed="rId6"/>
          <a:stretch>
            <a:fillRect/>
          </a:stretch>
        </p:blipFill>
        <p:spPr>
          <a:xfrm>
            <a:off x="1182284" y="5199315"/>
            <a:ext cx="2452165" cy="1069797"/>
          </a:xfrm>
          <a:prstGeom prst="rect">
            <a:avLst/>
          </a:prstGeom>
        </p:spPr>
      </p:pic>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DE575D82-3263-41EB-ADAB-EA3F1EE01E94}"/>
                  </a:ext>
                </a:extLst>
              </p:cNvPr>
              <p:cNvSpPr txBox="1"/>
              <p:nvPr/>
            </p:nvSpPr>
            <p:spPr>
              <a:xfrm>
                <a:off x="3657604" y="1418907"/>
                <a:ext cx="3703898" cy="369332"/>
              </a:xfrm>
              <a:prstGeom prst="rect">
                <a:avLst/>
              </a:prstGeom>
              <a:noFill/>
            </p:spPr>
            <p:txBody>
              <a:bodyPr wrap="square" rtlCol="0">
                <a:spAutoFit/>
              </a:bodyPr>
              <a:lstStyle/>
              <a:p>
                <a:r>
                  <a:rPr lang="fr-FR" dirty="0">
                    <a:sym typeface="Wingdings" panose="05000000000000000000" pitchFamily="2" charset="2"/>
                  </a:rPr>
                  <a:t> </a:t>
                </a:r>
                <a14:m>
                  <m:oMath xmlns:m="http://schemas.openxmlformats.org/officeDocument/2006/math">
                    <m:r>
                      <a:rPr lang="fr-FR" b="0" i="0" smtClean="0">
                        <a:latin typeface="Cambria Math" panose="02040503050406030204" pitchFamily="18" charset="0"/>
                        <a:sym typeface="Wingdings" panose="05000000000000000000" pitchFamily="2" charset="2"/>
                      </a:rPr>
                      <m:t>&lt;</m:t>
                    </m:r>
                    <m:sSub>
                      <m:sSubPr>
                        <m:ctrlPr>
                          <a:rPr lang="fr-FR" i="1" smtClean="0">
                            <a:latin typeface="Cambria Math" panose="02040503050406030204" pitchFamily="18" charset="0"/>
                            <a:sym typeface="Wingdings" panose="05000000000000000000" pitchFamily="2" charset="2"/>
                          </a:rPr>
                        </m:ctrlPr>
                      </m:sSubPr>
                      <m:e>
                        <m:r>
                          <a:rPr lang="fr-FR" b="0" i="1" smtClean="0">
                            <a:latin typeface="Cambria Math" panose="02040503050406030204" pitchFamily="18" charset="0"/>
                            <a:sym typeface="Wingdings" panose="05000000000000000000" pitchFamily="2" charset="2"/>
                          </a:rPr>
                          <m:t>𝑃</m:t>
                        </m:r>
                      </m:e>
                      <m:sub>
                        <m:r>
                          <a:rPr lang="fr-FR" b="0" i="1" smtClean="0">
                            <a:latin typeface="Cambria Math" panose="02040503050406030204" pitchFamily="18" charset="0"/>
                            <a:sym typeface="Wingdings" panose="05000000000000000000" pitchFamily="2" charset="2"/>
                          </a:rPr>
                          <m:t>𝑅𝑋</m:t>
                        </m:r>
                      </m:sub>
                    </m:sSub>
                    <m:r>
                      <a:rPr lang="fr-FR" b="0" i="1" smtClean="0">
                        <a:latin typeface="Cambria Math" panose="02040503050406030204" pitchFamily="18" charset="0"/>
                        <a:sym typeface="Wingdings" panose="05000000000000000000" pitchFamily="2" charset="2"/>
                      </a:rPr>
                      <m:t>&gt; =−33.88</m:t>
                    </m:r>
                    <m:r>
                      <a:rPr lang="fr-FR" b="0" i="1" smtClean="0">
                        <a:latin typeface="Cambria Math" panose="02040503050406030204" pitchFamily="18" charset="0"/>
                        <a:sym typeface="Wingdings" panose="05000000000000000000" pitchFamily="2" charset="2"/>
                      </a:rPr>
                      <m:t>𝑑𝐵𝑚</m:t>
                    </m:r>
                  </m:oMath>
                </a14:m>
                <a:endParaRPr lang="fr-BE" dirty="0"/>
              </a:p>
            </p:txBody>
          </p:sp>
        </mc:Choice>
        <mc:Fallback xmlns="">
          <p:sp>
            <p:nvSpPr>
              <p:cNvPr id="9" name="ZoneTexte 8">
                <a:extLst>
                  <a:ext uri="{FF2B5EF4-FFF2-40B4-BE49-F238E27FC236}">
                    <a16:creationId xmlns:a16="http://schemas.microsoft.com/office/drawing/2014/main" id="{DE575D82-3263-41EB-ADAB-EA3F1EE01E94}"/>
                  </a:ext>
                </a:extLst>
              </p:cNvPr>
              <p:cNvSpPr txBox="1">
                <a:spLocks noRot="1" noChangeAspect="1" noMove="1" noResize="1" noEditPoints="1" noAdjustHandles="1" noChangeArrowheads="1" noChangeShapeType="1" noTextEdit="1"/>
              </p:cNvSpPr>
              <p:nvPr/>
            </p:nvSpPr>
            <p:spPr>
              <a:xfrm>
                <a:off x="3657604" y="1418907"/>
                <a:ext cx="3703898" cy="369332"/>
              </a:xfrm>
              <a:prstGeom prst="rect">
                <a:avLst/>
              </a:prstGeom>
              <a:blipFill>
                <a:blip r:embed="rId7"/>
                <a:stretch>
                  <a:fillRect l="-1316" t="-11667" b="-25000"/>
                </a:stretch>
              </a:blipFill>
            </p:spPr>
            <p:txBody>
              <a:bodyPr/>
              <a:lstStyle/>
              <a:p>
                <a:r>
                  <a:rPr lang="fr-BE">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CE1C1EE2-EDF6-4E4D-AC1A-A93FA2BBCC93}"/>
                  </a:ext>
                </a:extLst>
              </p:cNvPr>
              <p:cNvSpPr txBox="1"/>
              <p:nvPr/>
            </p:nvSpPr>
            <p:spPr>
              <a:xfrm>
                <a:off x="3657604" y="2447811"/>
                <a:ext cx="3703898" cy="369332"/>
              </a:xfrm>
              <a:prstGeom prst="rect">
                <a:avLst/>
              </a:prstGeom>
              <a:noFill/>
            </p:spPr>
            <p:txBody>
              <a:bodyPr wrap="square" rtlCol="0">
                <a:spAutoFit/>
              </a:bodyPr>
              <a:lstStyle/>
              <a:p>
                <a:r>
                  <a:rPr lang="fr-FR" dirty="0">
                    <a:sym typeface="Wingdings" panose="05000000000000000000" pitchFamily="2" charset="2"/>
                  </a:rPr>
                  <a:t> </a:t>
                </a:r>
                <a14:m>
                  <m:oMath xmlns:m="http://schemas.openxmlformats.org/officeDocument/2006/math">
                    <m:r>
                      <a:rPr lang="fr-FR" b="0" i="0" smtClean="0">
                        <a:latin typeface="Cambria Math" panose="02040503050406030204" pitchFamily="18" charset="0"/>
                        <a:sym typeface="Wingdings" panose="05000000000000000000" pitchFamily="2" charset="2"/>
                      </a:rPr>
                      <m:t>&lt;</m:t>
                    </m:r>
                    <m:sSub>
                      <m:sSubPr>
                        <m:ctrlPr>
                          <a:rPr lang="fr-FR" i="1" smtClean="0">
                            <a:latin typeface="Cambria Math" panose="02040503050406030204" pitchFamily="18" charset="0"/>
                            <a:sym typeface="Wingdings" panose="05000000000000000000" pitchFamily="2" charset="2"/>
                          </a:rPr>
                        </m:ctrlPr>
                      </m:sSubPr>
                      <m:e>
                        <m:r>
                          <a:rPr lang="fr-FR" b="0" i="1" smtClean="0">
                            <a:latin typeface="Cambria Math" panose="02040503050406030204" pitchFamily="18" charset="0"/>
                            <a:sym typeface="Wingdings" panose="05000000000000000000" pitchFamily="2" charset="2"/>
                          </a:rPr>
                          <m:t>𝑃</m:t>
                        </m:r>
                      </m:e>
                      <m:sub>
                        <m:r>
                          <a:rPr lang="fr-FR" b="0" i="1" smtClean="0">
                            <a:latin typeface="Cambria Math" panose="02040503050406030204" pitchFamily="18" charset="0"/>
                            <a:sym typeface="Wingdings" panose="05000000000000000000" pitchFamily="2" charset="2"/>
                          </a:rPr>
                          <m:t>𝑅𝑋</m:t>
                        </m:r>
                      </m:sub>
                    </m:sSub>
                    <m:r>
                      <a:rPr lang="fr-FR" b="0" i="1" smtClean="0">
                        <a:latin typeface="Cambria Math" panose="02040503050406030204" pitchFamily="18" charset="0"/>
                        <a:sym typeface="Wingdings" panose="05000000000000000000" pitchFamily="2" charset="2"/>
                      </a:rPr>
                      <m:t>&gt; =−37.49</m:t>
                    </m:r>
                    <m:r>
                      <a:rPr lang="fr-FR" b="0" i="1" smtClean="0">
                        <a:latin typeface="Cambria Math" panose="02040503050406030204" pitchFamily="18" charset="0"/>
                        <a:sym typeface="Wingdings" panose="05000000000000000000" pitchFamily="2" charset="2"/>
                      </a:rPr>
                      <m:t>𝑑𝐵𝑚</m:t>
                    </m:r>
                  </m:oMath>
                </a14:m>
                <a:endParaRPr lang="fr-BE" dirty="0"/>
              </a:p>
            </p:txBody>
          </p:sp>
        </mc:Choice>
        <mc:Fallback xmlns="">
          <p:sp>
            <p:nvSpPr>
              <p:cNvPr id="10" name="ZoneTexte 9">
                <a:extLst>
                  <a:ext uri="{FF2B5EF4-FFF2-40B4-BE49-F238E27FC236}">
                    <a16:creationId xmlns:a16="http://schemas.microsoft.com/office/drawing/2014/main" id="{CE1C1EE2-EDF6-4E4D-AC1A-A93FA2BBCC93}"/>
                  </a:ext>
                </a:extLst>
              </p:cNvPr>
              <p:cNvSpPr txBox="1">
                <a:spLocks noRot="1" noChangeAspect="1" noMove="1" noResize="1" noEditPoints="1" noAdjustHandles="1" noChangeArrowheads="1" noChangeShapeType="1" noTextEdit="1"/>
              </p:cNvSpPr>
              <p:nvPr/>
            </p:nvSpPr>
            <p:spPr>
              <a:xfrm>
                <a:off x="3657604" y="2447811"/>
                <a:ext cx="3703898" cy="369332"/>
              </a:xfrm>
              <a:prstGeom prst="rect">
                <a:avLst/>
              </a:prstGeom>
              <a:blipFill>
                <a:blip r:embed="rId8"/>
                <a:stretch>
                  <a:fillRect l="-1316" t="-11667" b="-25000"/>
                </a:stretch>
              </a:blipFill>
            </p:spPr>
            <p:txBody>
              <a:bodyPr/>
              <a:lstStyle/>
              <a:p>
                <a:r>
                  <a:rPr lang="fr-BE">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B82EEAF0-0D8C-41BD-811D-8F9AA563C842}"/>
                  </a:ext>
                </a:extLst>
              </p:cNvPr>
              <p:cNvSpPr txBox="1"/>
              <p:nvPr/>
            </p:nvSpPr>
            <p:spPr>
              <a:xfrm>
                <a:off x="3657604" y="3411876"/>
                <a:ext cx="3703898" cy="369332"/>
              </a:xfrm>
              <a:prstGeom prst="rect">
                <a:avLst/>
              </a:prstGeom>
              <a:noFill/>
            </p:spPr>
            <p:txBody>
              <a:bodyPr wrap="square" rtlCol="0">
                <a:spAutoFit/>
              </a:bodyPr>
              <a:lstStyle/>
              <a:p>
                <a:r>
                  <a:rPr lang="fr-FR" dirty="0">
                    <a:sym typeface="Wingdings" panose="05000000000000000000" pitchFamily="2" charset="2"/>
                  </a:rPr>
                  <a:t> </a:t>
                </a:r>
                <a14:m>
                  <m:oMath xmlns:m="http://schemas.openxmlformats.org/officeDocument/2006/math">
                    <m:r>
                      <a:rPr lang="fr-FR" b="0" i="0" smtClean="0">
                        <a:latin typeface="Cambria Math" panose="02040503050406030204" pitchFamily="18" charset="0"/>
                        <a:sym typeface="Wingdings" panose="05000000000000000000" pitchFamily="2" charset="2"/>
                      </a:rPr>
                      <m:t>&lt;</m:t>
                    </m:r>
                    <m:sSub>
                      <m:sSubPr>
                        <m:ctrlPr>
                          <a:rPr lang="fr-FR" i="1" smtClean="0">
                            <a:latin typeface="Cambria Math" panose="02040503050406030204" pitchFamily="18" charset="0"/>
                            <a:sym typeface="Wingdings" panose="05000000000000000000" pitchFamily="2" charset="2"/>
                          </a:rPr>
                        </m:ctrlPr>
                      </m:sSubPr>
                      <m:e>
                        <m:r>
                          <a:rPr lang="fr-FR" b="0" i="1" smtClean="0">
                            <a:latin typeface="Cambria Math" panose="02040503050406030204" pitchFamily="18" charset="0"/>
                            <a:sym typeface="Wingdings" panose="05000000000000000000" pitchFamily="2" charset="2"/>
                          </a:rPr>
                          <m:t>𝑃</m:t>
                        </m:r>
                      </m:e>
                      <m:sub>
                        <m:r>
                          <a:rPr lang="fr-FR" b="0" i="1" smtClean="0">
                            <a:latin typeface="Cambria Math" panose="02040503050406030204" pitchFamily="18" charset="0"/>
                            <a:sym typeface="Wingdings" panose="05000000000000000000" pitchFamily="2" charset="2"/>
                          </a:rPr>
                          <m:t>𝑅𝑋</m:t>
                        </m:r>
                      </m:sub>
                    </m:sSub>
                    <m:r>
                      <a:rPr lang="fr-FR" b="0" i="1" smtClean="0">
                        <a:latin typeface="Cambria Math" panose="02040503050406030204" pitchFamily="18" charset="0"/>
                        <a:sym typeface="Wingdings" panose="05000000000000000000" pitchFamily="2" charset="2"/>
                      </a:rPr>
                      <m:t>&gt; =−37.98</m:t>
                    </m:r>
                    <m:r>
                      <a:rPr lang="fr-FR" b="0" i="1" smtClean="0">
                        <a:latin typeface="Cambria Math" panose="02040503050406030204" pitchFamily="18" charset="0"/>
                        <a:sym typeface="Wingdings" panose="05000000000000000000" pitchFamily="2" charset="2"/>
                      </a:rPr>
                      <m:t>𝑑𝐵𝑚</m:t>
                    </m:r>
                  </m:oMath>
                </a14:m>
                <a:endParaRPr lang="fr-BE" dirty="0"/>
              </a:p>
            </p:txBody>
          </p:sp>
        </mc:Choice>
        <mc:Fallback xmlns="">
          <p:sp>
            <p:nvSpPr>
              <p:cNvPr id="11" name="ZoneTexte 10">
                <a:extLst>
                  <a:ext uri="{FF2B5EF4-FFF2-40B4-BE49-F238E27FC236}">
                    <a16:creationId xmlns:a16="http://schemas.microsoft.com/office/drawing/2014/main" id="{B82EEAF0-0D8C-41BD-811D-8F9AA563C842}"/>
                  </a:ext>
                </a:extLst>
              </p:cNvPr>
              <p:cNvSpPr txBox="1">
                <a:spLocks noRot="1" noChangeAspect="1" noMove="1" noResize="1" noEditPoints="1" noAdjustHandles="1" noChangeArrowheads="1" noChangeShapeType="1" noTextEdit="1"/>
              </p:cNvSpPr>
              <p:nvPr/>
            </p:nvSpPr>
            <p:spPr>
              <a:xfrm>
                <a:off x="3657604" y="3411876"/>
                <a:ext cx="3703898" cy="369332"/>
              </a:xfrm>
              <a:prstGeom prst="rect">
                <a:avLst/>
              </a:prstGeom>
              <a:blipFill>
                <a:blip r:embed="rId9"/>
                <a:stretch>
                  <a:fillRect l="-1316" t="-11667" b="-25000"/>
                </a:stretch>
              </a:blipFill>
            </p:spPr>
            <p:txBody>
              <a:bodyPr/>
              <a:lstStyle/>
              <a:p>
                <a:r>
                  <a:rPr lang="fr-BE">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41B4346D-D0B6-4F40-8BD6-F1B1CEC209E4}"/>
                  </a:ext>
                </a:extLst>
              </p:cNvPr>
              <p:cNvSpPr txBox="1"/>
              <p:nvPr/>
            </p:nvSpPr>
            <p:spPr>
              <a:xfrm>
                <a:off x="3657604" y="4507653"/>
                <a:ext cx="3703898" cy="369332"/>
              </a:xfrm>
              <a:prstGeom prst="rect">
                <a:avLst/>
              </a:prstGeom>
              <a:noFill/>
            </p:spPr>
            <p:txBody>
              <a:bodyPr wrap="square" rtlCol="0">
                <a:spAutoFit/>
              </a:bodyPr>
              <a:lstStyle/>
              <a:p>
                <a:r>
                  <a:rPr lang="fr-FR" dirty="0">
                    <a:sym typeface="Wingdings" panose="05000000000000000000" pitchFamily="2" charset="2"/>
                  </a:rPr>
                  <a:t> </a:t>
                </a:r>
                <a14:m>
                  <m:oMath xmlns:m="http://schemas.openxmlformats.org/officeDocument/2006/math">
                    <m:r>
                      <a:rPr lang="fr-FR" b="0" i="0" smtClean="0">
                        <a:latin typeface="Cambria Math" panose="02040503050406030204" pitchFamily="18" charset="0"/>
                        <a:sym typeface="Wingdings" panose="05000000000000000000" pitchFamily="2" charset="2"/>
                      </a:rPr>
                      <m:t>&lt;</m:t>
                    </m:r>
                    <m:sSub>
                      <m:sSubPr>
                        <m:ctrlPr>
                          <a:rPr lang="fr-FR" i="1" smtClean="0">
                            <a:latin typeface="Cambria Math" panose="02040503050406030204" pitchFamily="18" charset="0"/>
                            <a:sym typeface="Wingdings" panose="05000000000000000000" pitchFamily="2" charset="2"/>
                          </a:rPr>
                        </m:ctrlPr>
                      </m:sSubPr>
                      <m:e>
                        <m:r>
                          <a:rPr lang="fr-FR" b="0" i="1" smtClean="0">
                            <a:latin typeface="Cambria Math" panose="02040503050406030204" pitchFamily="18" charset="0"/>
                            <a:sym typeface="Wingdings" panose="05000000000000000000" pitchFamily="2" charset="2"/>
                          </a:rPr>
                          <m:t>𝑃</m:t>
                        </m:r>
                      </m:e>
                      <m:sub>
                        <m:r>
                          <a:rPr lang="fr-FR" b="0" i="1" smtClean="0">
                            <a:latin typeface="Cambria Math" panose="02040503050406030204" pitchFamily="18" charset="0"/>
                            <a:sym typeface="Wingdings" panose="05000000000000000000" pitchFamily="2" charset="2"/>
                          </a:rPr>
                          <m:t>𝑅𝑋</m:t>
                        </m:r>
                      </m:sub>
                    </m:sSub>
                    <m:r>
                      <a:rPr lang="fr-FR" b="0" i="1" smtClean="0">
                        <a:latin typeface="Cambria Math" panose="02040503050406030204" pitchFamily="18" charset="0"/>
                        <a:sym typeface="Wingdings" panose="05000000000000000000" pitchFamily="2" charset="2"/>
                      </a:rPr>
                      <m:t>&gt; =−36.78</m:t>
                    </m:r>
                    <m:r>
                      <a:rPr lang="fr-FR" b="0" i="1" smtClean="0">
                        <a:latin typeface="Cambria Math" panose="02040503050406030204" pitchFamily="18" charset="0"/>
                        <a:sym typeface="Wingdings" panose="05000000000000000000" pitchFamily="2" charset="2"/>
                      </a:rPr>
                      <m:t>𝑑𝐵𝑚</m:t>
                    </m:r>
                  </m:oMath>
                </a14:m>
                <a:endParaRPr lang="fr-BE" dirty="0"/>
              </a:p>
            </p:txBody>
          </p:sp>
        </mc:Choice>
        <mc:Fallback xmlns="">
          <p:sp>
            <p:nvSpPr>
              <p:cNvPr id="12" name="ZoneTexte 11">
                <a:extLst>
                  <a:ext uri="{FF2B5EF4-FFF2-40B4-BE49-F238E27FC236}">
                    <a16:creationId xmlns:a16="http://schemas.microsoft.com/office/drawing/2014/main" id="{41B4346D-D0B6-4F40-8BD6-F1B1CEC209E4}"/>
                  </a:ext>
                </a:extLst>
              </p:cNvPr>
              <p:cNvSpPr txBox="1">
                <a:spLocks noRot="1" noChangeAspect="1" noMove="1" noResize="1" noEditPoints="1" noAdjustHandles="1" noChangeArrowheads="1" noChangeShapeType="1" noTextEdit="1"/>
              </p:cNvSpPr>
              <p:nvPr/>
            </p:nvSpPr>
            <p:spPr>
              <a:xfrm>
                <a:off x="3657604" y="4507653"/>
                <a:ext cx="3703898" cy="369332"/>
              </a:xfrm>
              <a:prstGeom prst="rect">
                <a:avLst/>
              </a:prstGeom>
              <a:blipFill>
                <a:blip r:embed="rId10"/>
                <a:stretch>
                  <a:fillRect l="-1316" t="-9836" b="-22951"/>
                </a:stretch>
              </a:blipFill>
            </p:spPr>
            <p:txBody>
              <a:bodyPr/>
              <a:lstStyle/>
              <a:p>
                <a:r>
                  <a:rPr lang="fr-BE">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0B4AD3FA-BEDE-4054-816F-25547BA61C23}"/>
                  </a:ext>
                </a:extLst>
              </p:cNvPr>
              <p:cNvSpPr txBox="1"/>
              <p:nvPr/>
            </p:nvSpPr>
            <p:spPr>
              <a:xfrm>
                <a:off x="3653792" y="5549547"/>
                <a:ext cx="3703898" cy="369332"/>
              </a:xfrm>
              <a:prstGeom prst="rect">
                <a:avLst/>
              </a:prstGeom>
              <a:noFill/>
            </p:spPr>
            <p:txBody>
              <a:bodyPr wrap="square" rtlCol="0">
                <a:spAutoFit/>
              </a:bodyPr>
              <a:lstStyle/>
              <a:p>
                <a:r>
                  <a:rPr lang="fr-FR" dirty="0">
                    <a:sym typeface="Wingdings" panose="05000000000000000000" pitchFamily="2" charset="2"/>
                  </a:rPr>
                  <a:t> </a:t>
                </a:r>
                <a14:m>
                  <m:oMath xmlns:m="http://schemas.openxmlformats.org/officeDocument/2006/math">
                    <m:r>
                      <a:rPr lang="fr-FR" b="0" i="0" smtClean="0">
                        <a:latin typeface="Cambria Math" panose="02040503050406030204" pitchFamily="18" charset="0"/>
                        <a:sym typeface="Wingdings" panose="05000000000000000000" pitchFamily="2" charset="2"/>
                      </a:rPr>
                      <m:t>&lt;</m:t>
                    </m:r>
                    <m:sSub>
                      <m:sSubPr>
                        <m:ctrlPr>
                          <a:rPr lang="fr-FR" i="1" smtClean="0">
                            <a:latin typeface="Cambria Math" panose="02040503050406030204" pitchFamily="18" charset="0"/>
                            <a:sym typeface="Wingdings" panose="05000000000000000000" pitchFamily="2" charset="2"/>
                          </a:rPr>
                        </m:ctrlPr>
                      </m:sSubPr>
                      <m:e>
                        <m:r>
                          <a:rPr lang="fr-FR" b="0" i="1" smtClean="0">
                            <a:latin typeface="Cambria Math" panose="02040503050406030204" pitchFamily="18" charset="0"/>
                            <a:sym typeface="Wingdings" panose="05000000000000000000" pitchFamily="2" charset="2"/>
                          </a:rPr>
                          <m:t>𝑃</m:t>
                        </m:r>
                      </m:e>
                      <m:sub>
                        <m:r>
                          <a:rPr lang="fr-FR" b="0" i="1" smtClean="0">
                            <a:latin typeface="Cambria Math" panose="02040503050406030204" pitchFamily="18" charset="0"/>
                            <a:sym typeface="Wingdings" panose="05000000000000000000" pitchFamily="2" charset="2"/>
                          </a:rPr>
                          <m:t>𝑅𝑋</m:t>
                        </m:r>
                      </m:sub>
                    </m:sSub>
                    <m:r>
                      <a:rPr lang="fr-FR" b="0" i="1" smtClean="0">
                        <a:latin typeface="Cambria Math" panose="02040503050406030204" pitchFamily="18" charset="0"/>
                        <a:sym typeface="Wingdings" panose="05000000000000000000" pitchFamily="2" charset="2"/>
                      </a:rPr>
                      <m:t>&gt; =−31.72</m:t>
                    </m:r>
                    <m:r>
                      <a:rPr lang="fr-FR" b="0" i="1" smtClean="0">
                        <a:latin typeface="Cambria Math" panose="02040503050406030204" pitchFamily="18" charset="0"/>
                        <a:sym typeface="Wingdings" panose="05000000000000000000" pitchFamily="2" charset="2"/>
                      </a:rPr>
                      <m:t>𝑑𝐵𝑚</m:t>
                    </m:r>
                  </m:oMath>
                </a14:m>
                <a:endParaRPr lang="fr-BE" dirty="0"/>
              </a:p>
            </p:txBody>
          </p:sp>
        </mc:Choice>
        <mc:Fallback xmlns="">
          <p:sp>
            <p:nvSpPr>
              <p:cNvPr id="13" name="ZoneTexte 12">
                <a:extLst>
                  <a:ext uri="{FF2B5EF4-FFF2-40B4-BE49-F238E27FC236}">
                    <a16:creationId xmlns:a16="http://schemas.microsoft.com/office/drawing/2014/main" id="{0B4AD3FA-BEDE-4054-816F-25547BA61C23}"/>
                  </a:ext>
                </a:extLst>
              </p:cNvPr>
              <p:cNvSpPr txBox="1">
                <a:spLocks noRot="1" noChangeAspect="1" noMove="1" noResize="1" noEditPoints="1" noAdjustHandles="1" noChangeArrowheads="1" noChangeShapeType="1" noTextEdit="1"/>
              </p:cNvSpPr>
              <p:nvPr/>
            </p:nvSpPr>
            <p:spPr>
              <a:xfrm>
                <a:off x="3653792" y="5549547"/>
                <a:ext cx="3703898" cy="369332"/>
              </a:xfrm>
              <a:prstGeom prst="rect">
                <a:avLst/>
              </a:prstGeom>
              <a:blipFill>
                <a:blip r:embed="rId11"/>
                <a:stretch>
                  <a:fillRect l="-1316" t="-9836" b="-22951"/>
                </a:stretch>
              </a:blipFill>
            </p:spPr>
            <p:txBody>
              <a:bodyPr/>
              <a:lstStyle/>
              <a:p>
                <a:r>
                  <a:rPr lang="fr-BE">
                    <a:noFill/>
                  </a:rPr>
                  <a:t> </a:t>
                </a:r>
              </a:p>
            </p:txBody>
          </p:sp>
        </mc:Fallback>
      </mc:AlternateContent>
    </p:spTree>
    <p:extLst>
      <p:ext uri="{BB962C8B-B14F-4D97-AF65-F5344CB8AC3E}">
        <p14:creationId xmlns:p14="http://schemas.microsoft.com/office/powerpoint/2010/main" val="5313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2F642F-F048-479D-9356-E4C0AA58D0FE}"/>
              </a:ext>
            </a:extLst>
          </p:cNvPr>
          <p:cNvSpPr>
            <a:spLocks noGrp="1"/>
          </p:cNvSpPr>
          <p:nvPr>
            <p:ph type="ctrTitle"/>
          </p:nvPr>
        </p:nvSpPr>
        <p:spPr>
          <a:xfrm>
            <a:off x="946150" y="173831"/>
            <a:ext cx="8197850" cy="626269"/>
          </a:xfrm>
        </p:spPr>
        <p:txBody>
          <a:bodyPr/>
          <a:lstStyle/>
          <a:p>
            <a:pPr algn="l" eaLnBrk="1" hangingPunct="1"/>
            <a:r>
              <a:rPr lang="fr-BE" altLang="fr-FR" sz="3200" dirty="0">
                <a:solidFill>
                  <a:srgbClr val="014A94"/>
                </a:solidFill>
                <a:latin typeface="MetaBold-Roman" pitchFamily="34" charset="0"/>
              </a:rPr>
              <a:t>Fonctionnalités du programme</a:t>
            </a:r>
            <a:br>
              <a:rPr lang="fr-BE" altLang="fr-FR" sz="3200" dirty="0">
                <a:solidFill>
                  <a:srgbClr val="014A94"/>
                </a:solidFill>
                <a:latin typeface="MetaBold-Roman" pitchFamily="34" charset="0"/>
              </a:rPr>
            </a:br>
            <a:r>
              <a:rPr lang="fr-BE" altLang="fr-FR" sz="2400" dirty="0">
                <a:solidFill>
                  <a:srgbClr val="014A94"/>
                </a:solidFill>
                <a:latin typeface="MetaBold-Roman" pitchFamily="34" charset="0"/>
              </a:rPr>
              <a:t>Editeur de cartes</a:t>
            </a:r>
          </a:p>
        </p:txBody>
      </p:sp>
      <p:pic>
        <p:nvPicPr>
          <p:cNvPr id="3" name="Image 2">
            <a:extLst>
              <a:ext uri="{FF2B5EF4-FFF2-40B4-BE49-F238E27FC236}">
                <a16:creationId xmlns:a16="http://schemas.microsoft.com/office/drawing/2014/main" id="{2B03CBE1-70F9-4362-A32C-48D8606DEAAD}"/>
              </a:ext>
            </a:extLst>
          </p:cNvPr>
          <p:cNvPicPr>
            <a:picLocks noChangeAspect="1"/>
          </p:cNvPicPr>
          <p:nvPr/>
        </p:nvPicPr>
        <p:blipFill>
          <a:blip r:embed="rId2"/>
          <a:stretch>
            <a:fillRect/>
          </a:stretch>
        </p:blipFill>
        <p:spPr>
          <a:xfrm>
            <a:off x="946150" y="1228712"/>
            <a:ext cx="4166488" cy="5086362"/>
          </a:xfrm>
          <a:prstGeom prst="rect">
            <a:avLst/>
          </a:prstGeom>
        </p:spPr>
      </p:pic>
    </p:spTree>
    <p:extLst>
      <p:ext uri="{BB962C8B-B14F-4D97-AF65-F5344CB8AC3E}">
        <p14:creationId xmlns:p14="http://schemas.microsoft.com/office/powerpoint/2010/main" val="2035679907"/>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80A3E285F106C4A8D67EAFC2FAB33FD" ma:contentTypeVersion="5" ma:contentTypeDescription="Crée un document." ma:contentTypeScope="" ma:versionID="402ef9bf85f560c22df0596d48a44b9c">
  <xsd:schema xmlns:xsd="http://www.w3.org/2001/XMLSchema" xmlns:xs="http://www.w3.org/2001/XMLSchema" xmlns:p="http://schemas.microsoft.com/office/2006/metadata/properties" xmlns:ns3="9b34fca3-c89c-436e-aa10-a719641a177c" xmlns:ns4="e8bb3f7e-bc39-4d3f-97fb-14d72849eb64" targetNamespace="http://schemas.microsoft.com/office/2006/metadata/properties" ma:root="true" ma:fieldsID="211e31e017d4e6cda5a76f0aa7807474" ns3:_="" ns4:_="">
    <xsd:import namespace="9b34fca3-c89c-436e-aa10-a719641a177c"/>
    <xsd:import namespace="e8bb3f7e-bc39-4d3f-97fb-14d72849eb6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4fca3-c89c-436e-aa10-a719641a177c"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SharingHintHash" ma:index="10" nillable="true" ma:displayName="Partage du hachage d’indicateur"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b3f7e-bc39-4d3f-97fb-14d72849eb6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5B3B18-5FF2-44BB-AF91-92703F06D05D}">
  <ds:schemaRefs>
    <ds:schemaRef ds:uri="http://schemas.microsoft.com/office/2006/documentManagement/types"/>
    <ds:schemaRef ds:uri="http://www.w3.org/XML/1998/namespace"/>
    <ds:schemaRef ds:uri="http://schemas.microsoft.com/office/infopath/2007/PartnerControls"/>
    <ds:schemaRef ds:uri="http://purl.org/dc/dcmitype/"/>
    <ds:schemaRef ds:uri="http://purl.org/dc/terms/"/>
    <ds:schemaRef ds:uri="9b34fca3-c89c-436e-aa10-a719641a177c"/>
    <ds:schemaRef ds:uri="http://schemas.openxmlformats.org/package/2006/metadata/core-properties"/>
    <ds:schemaRef ds:uri="e8bb3f7e-bc39-4d3f-97fb-14d72849eb64"/>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5249D93D-BAA2-4A4F-AE83-65DDBDA7A2B3}">
  <ds:schemaRefs>
    <ds:schemaRef ds:uri="http://schemas.microsoft.com/sharepoint/v3/contenttype/forms"/>
  </ds:schemaRefs>
</ds:datastoreItem>
</file>

<file path=customXml/itemProps3.xml><?xml version="1.0" encoding="utf-8"?>
<ds:datastoreItem xmlns:ds="http://schemas.openxmlformats.org/officeDocument/2006/customXml" ds:itemID="{71B2CA3C-2269-4217-B05E-DD26783D3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34fca3-c89c-436e-aa10-a719641a177c"/>
    <ds:schemaRef ds:uri="e8bb3f7e-bc39-4d3f-97fb-14d72849eb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2682</TotalTime>
  <Words>1261</Words>
  <Application>Microsoft Office PowerPoint</Application>
  <PresentationFormat>Affichage à l'écran (4:3)</PresentationFormat>
  <Paragraphs>165</Paragraphs>
  <Slides>23</Slides>
  <Notes>7</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23</vt:i4>
      </vt:variant>
    </vt:vector>
  </HeadingPairs>
  <TitlesOfParts>
    <vt:vector size="30" baseType="lpstr">
      <vt:lpstr>Arial</vt:lpstr>
      <vt:lpstr>Calibri</vt:lpstr>
      <vt:lpstr>Cambria Math</vt:lpstr>
      <vt:lpstr>MetaBold-Roman</vt:lpstr>
      <vt:lpstr>Meta-LightLF</vt:lpstr>
      <vt:lpstr>1_Thème Office</vt:lpstr>
      <vt:lpstr>Conception personnalisée</vt:lpstr>
      <vt:lpstr>ELEC-H304 – Physique des télécommunications Réalisation d’un logiciel de ray-tracing</vt:lpstr>
      <vt:lpstr>Plan de la présentation </vt:lpstr>
      <vt:lpstr>Analyse théorique Emission</vt:lpstr>
      <vt:lpstr>Analyse théorique Méthode des images</vt:lpstr>
      <vt:lpstr>Analyse théorique Calcul des coefficients de transmission et réflexion</vt:lpstr>
      <vt:lpstr>Analyse théorique Calcul des coefficients de transmission et réflexion</vt:lpstr>
      <vt:lpstr>Analyse théorique Puissance reçue</vt:lpstr>
      <vt:lpstr>Comparaisons avec les résultats analytiques</vt:lpstr>
      <vt:lpstr>Fonctionnalités du programme Editeur de cartes</vt:lpstr>
      <vt:lpstr>Fonctionnalités du programme Editeur de cartes</vt:lpstr>
      <vt:lpstr>Fonctionnalités du programme Editeur de cartes</vt:lpstr>
      <vt:lpstr>Fonctionnalités du programme Editeur de cartes</vt:lpstr>
      <vt:lpstr>Fonctionnalités du programme Editeur de cartes</vt:lpstr>
      <vt:lpstr>Fonctionnalités du programme Editeur de cartes</vt:lpstr>
      <vt:lpstr>Fonctionnalités du programme Editeur de cartes</vt:lpstr>
      <vt:lpstr>Fonctionnalités du programme Cartographie</vt:lpstr>
      <vt:lpstr>Fonctionnalités du programme Cartographie</vt:lpstr>
      <vt:lpstr>Fonctionnalités du programme Cartographie</vt:lpstr>
      <vt:lpstr>Fonctionnalités du programme Cartographie</vt:lpstr>
      <vt:lpstr>Fonctionnalités du programme Cartographie</vt:lpstr>
      <vt:lpstr>Fonctionnalités du programme Cartographie</vt:lpstr>
      <vt:lpstr>Fonctionnalités du programme Cartographie</vt:lpstr>
      <vt:lpstr>Annexe Calcul du débit binaire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Theo.Lepoutte@ulb.ac.be</cp:lastModifiedBy>
  <cp:revision>63</cp:revision>
  <cp:lastPrinted>2013-06-17T09:51:43Z</cp:lastPrinted>
  <dcterms:created xsi:type="dcterms:W3CDTF">2015-05-29T09:36:10Z</dcterms:created>
  <dcterms:modified xsi:type="dcterms:W3CDTF">2020-05-25T07:56:45Z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0x010100580A3E285F106C4A8D67EAFC2FAB33FD</vt:lpwstr>
  </property>
</Properties>
</file>