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31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8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18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0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0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9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91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9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08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4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6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5D48-C480-4C48-BB38-02EDFAE58040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B641-67BB-4B13-8CC8-788EEA6E1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9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s-MX" dirty="0" smtClean="0"/>
              <a:t>Sistema Nacional de Monitoreo de Emisiones Forestales (SINAMEF)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516216" y="2964347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0948"/>
            <a:ext cx="510271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6516216" y="368102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Antecedentes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6516216" y="4473116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hlinkClick r:id="rId3" action="ppaction://hlinksldjump"/>
              </a:rPr>
              <a:t>Sistema de reportes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6516216" y="5229200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Metadatos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05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MX" dirty="0" smtClean="0"/>
              <a:t>SINAMEF</a:t>
            </a:r>
            <a:r>
              <a:rPr lang="es-MX" dirty="0"/>
              <a:t> </a:t>
            </a:r>
            <a:r>
              <a:rPr lang="es-MX" dirty="0" smtClean="0"/>
              <a:t>– Sistema de Reportes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5968752" cy="648072"/>
          </a:xfrm>
        </p:spPr>
        <p:txBody>
          <a:bodyPr/>
          <a:lstStyle/>
          <a:p>
            <a:pPr algn="l"/>
            <a:r>
              <a:rPr lang="es-MX" dirty="0" smtClean="0"/>
              <a:t>Nivel de reporte: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755576" y="3068960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hlinkClick r:id="rId2" action="ppaction://hlinksldjump"/>
              </a:rPr>
              <a:t>O</a:t>
            </a:r>
            <a:r>
              <a:rPr lang="es-MX" dirty="0" smtClean="0">
                <a:hlinkClick r:id="rId2" action="ppaction://hlinksldjump"/>
              </a:rPr>
              <a:t>bservación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726880" y="3885561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hlinkClick r:id="rId3" action="ppaction://hlinksldjump"/>
              </a:rPr>
              <a:t>Unidad de muestreo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755576" y="4761148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hlinkClick r:id="rId4" action="ppaction://hlinksldjump"/>
              </a:rPr>
              <a:t>Estrato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745818" y="5619537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hlinkClick r:id="rId5" action="ppaction://hlinksldjump"/>
              </a:rPr>
              <a:t>Nacional</a:t>
            </a:r>
            <a:endParaRPr lang="es-MX" dirty="0"/>
          </a:p>
        </p:txBody>
      </p:sp>
      <p:sp>
        <p:nvSpPr>
          <p:cNvPr id="5" name="4 Rectángulo redondeado"/>
          <p:cNvSpPr/>
          <p:nvPr/>
        </p:nvSpPr>
        <p:spPr>
          <a:xfrm>
            <a:off x="3707904" y="2852936"/>
            <a:ext cx="460851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 smtClean="0">
                <a:solidFill>
                  <a:schemeClr val="tx1"/>
                </a:solidFill>
              </a:rPr>
              <a:t>Aquí se muestran las estimaciones de carbono de los individuos (árboles, muertos en pie, tocones, </a:t>
            </a:r>
            <a:r>
              <a:rPr lang="es-MX" sz="1400" dirty="0" err="1" smtClean="0">
                <a:solidFill>
                  <a:schemeClr val="tx1"/>
                </a:solidFill>
              </a:rPr>
              <a:t>etc</a:t>
            </a:r>
            <a:r>
              <a:rPr lang="es-MX" sz="1400" dirty="0" smtClean="0">
                <a:solidFill>
                  <a:schemeClr val="tx1"/>
                </a:solidFill>
              </a:rPr>
              <a:t>) medidos en el </a:t>
            </a:r>
            <a:r>
              <a:rPr lang="es-MX" sz="1400" dirty="0" err="1" smtClean="0">
                <a:solidFill>
                  <a:schemeClr val="tx1"/>
                </a:solidFill>
              </a:rPr>
              <a:t>INFyS</a:t>
            </a:r>
            <a:r>
              <a:rPr lang="es-MX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729754" y="3705541"/>
            <a:ext cx="460851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 smtClean="0">
                <a:solidFill>
                  <a:schemeClr val="tx1"/>
                </a:solidFill>
              </a:rPr>
              <a:t>En este nivel de reporte se agrega las estimaciones de carbono a nivel de la unidad de muestro de cada variable (arbolado vivo, MLC, hojarasca, suelo)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3707904" y="4581128"/>
            <a:ext cx="460851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 smtClean="0">
                <a:solidFill>
                  <a:schemeClr val="tx1"/>
                </a:solidFill>
              </a:rPr>
              <a:t>Los estratos corresponden a los esquemas de clasificación al cual se desean obtener los Factores de Emisión (MAD-</a:t>
            </a:r>
            <a:r>
              <a:rPr lang="es-MX" sz="1400" dirty="0" err="1" smtClean="0">
                <a:solidFill>
                  <a:schemeClr val="tx1"/>
                </a:solidFill>
              </a:rPr>
              <a:t>Mex</a:t>
            </a:r>
            <a:r>
              <a:rPr lang="es-MX" sz="1400" dirty="0" smtClean="0">
                <a:solidFill>
                  <a:schemeClr val="tx1"/>
                </a:solidFill>
              </a:rPr>
              <a:t>, INEGI agregado)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3729754" y="5481228"/>
            <a:ext cx="460851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dirty="0" smtClean="0">
                <a:solidFill>
                  <a:schemeClr val="tx1"/>
                </a:solidFill>
              </a:rPr>
              <a:t>Esquemas de reporte a nivel nacional: INEGEI, FRA, REDD+, </a:t>
            </a:r>
            <a:r>
              <a:rPr lang="es-MX" sz="1400" dirty="0" err="1" smtClean="0">
                <a:solidFill>
                  <a:schemeClr val="tx1"/>
                </a:solidFill>
              </a:rPr>
              <a:t>etc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9" name="8 Flecha izquierda"/>
          <p:cNvSpPr/>
          <p:nvPr/>
        </p:nvSpPr>
        <p:spPr>
          <a:xfrm>
            <a:off x="7812360" y="6245932"/>
            <a:ext cx="1080120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hlinkClick r:id="rId6" action="ppaction://hlinksldjump"/>
              </a:rPr>
              <a:t>Regresar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392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848872" cy="147002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MX" sz="4200" dirty="0" smtClean="0"/>
              <a:t>Sistema de Reportes - Observación</a:t>
            </a:r>
            <a:endParaRPr lang="es-MX" sz="4200" dirty="0"/>
          </a:p>
        </p:txBody>
      </p:sp>
      <p:sp>
        <p:nvSpPr>
          <p:cNvPr id="13" name="12 Rectángulo"/>
          <p:cNvSpPr/>
          <p:nvPr/>
        </p:nvSpPr>
        <p:spPr>
          <a:xfrm>
            <a:off x="2771800" y="2312876"/>
            <a:ext cx="3456384" cy="3708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3275856" y="2528900"/>
            <a:ext cx="242542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Arbolado vivo</a:t>
            </a:r>
            <a:endParaRPr lang="es-MX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277942" y="3202043"/>
            <a:ext cx="2423339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Arboles muertos en pie</a:t>
            </a:r>
            <a:endParaRPr lang="es-MX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311860" y="3861048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Tocones</a:t>
            </a:r>
            <a:endParaRPr lang="es-MX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325018" y="4581128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Hojarasca</a:t>
            </a:r>
            <a:endParaRPr lang="es-MX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325018" y="5301208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Suelos</a:t>
            </a:r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5580112" y="894494"/>
            <a:ext cx="28083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lecha izquierda"/>
          <p:cNvSpPr/>
          <p:nvPr/>
        </p:nvSpPr>
        <p:spPr>
          <a:xfrm>
            <a:off x="7812360" y="6245932"/>
            <a:ext cx="1080120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hlinkClick r:id="rId2" action="ppaction://hlinksldjump"/>
              </a:rPr>
              <a:t>Regresar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8268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848872" cy="147002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MX" sz="3300" dirty="0" smtClean="0"/>
              <a:t>Sistema de Reportes – Unidad de Muestreo</a:t>
            </a:r>
            <a:endParaRPr lang="es-MX" sz="3300" dirty="0"/>
          </a:p>
        </p:txBody>
      </p:sp>
      <p:sp>
        <p:nvSpPr>
          <p:cNvPr id="13" name="12 Rectángulo"/>
          <p:cNvSpPr/>
          <p:nvPr/>
        </p:nvSpPr>
        <p:spPr>
          <a:xfrm>
            <a:off x="2771800" y="2312876"/>
            <a:ext cx="3456384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3275856" y="2528900"/>
            <a:ext cx="242542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Arbolado vivo</a:t>
            </a:r>
            <a:endParaRPr lang="es-MX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277942" y="3202043"/>
            <a:ext cx="2423339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Arboles muertos en pie</a:t>
            </a:r>
            <a:endParaRPr lang="es-MX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311860" y="3861048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Tocones</a:t>
            </a:r>
            <a:endParaRPr lang="es-MX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325018" y="4545124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MLC</a:t>
            </a:r>
            <a:endParaRPr lang="es-MX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325018" y="5193196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Hojarasca</a:t>
            </a:r>
            <a:endParaRPr lang="es-MX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325017" y="5829081"/>
            <a:ext cx="237626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Suelos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4716016" y="908720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lecha izquierda"/>
          <p:cNvSpPr/>
          <p:nvPr/>
        </p:nvSpPr>
        <p:spPr>
          <a:xfrm>
            <a:off x="7812360" y="6245932"/>
            <a:ext cx="1080120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hlinkClick r:id="rId2" action="ppaction://hlinksldjump"/>
              </a:rPr>
              <a:t>Regresar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0500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57606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s-MX" sz="3300" dirty="0" smtClean="0"/>
              <a:t>Sistema de Reportes – Estrato</a:t>
            </a:r>
            <a:endParaRPr lang="es-MX" sz="3300" dirty="0"/>
          </a:p>
        </p:txBody>
      </p:sp>
      <p:sp>
        <p:nvSpPr>
          <p:cNvPr id="13" name="12 Rectángulo"/>
          <p:cNvSpPr/>
          <p:nvPr/>
        </p:nvSpPr>
        <p:spPr>
          <a:xfrm>
            <a:off x="683568" y="1196752"/>
            <a:ext cx="777686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5724128" y="548680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 redondeado"/>
          <p:cNvSpPr/>
          <p:nvPr/>
        </p:nvSpPr>
        <p:spPr>
          <a:xfrm>
            <a:off x="827584" y="1268760"/>
            <a:ext cx="1584176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Subcategoría</a:t>
            </a:r>
            <a:endParaRPr lang="es-MX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799084" y="2708920"/>
            <a:ext cx="1544505" cy="3035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Estratificación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31640" y="1628801"/>
            <a:ext cx="4968552" cy="10003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Tierras Forestales convertidas en Tierras Forestales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Tierras Forestales  degradadas convertidas en Tierras Forestales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Tierras Forestales convertidas en Tierras Forestales degradadas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Tierras Forestales convertidas en Otras Tierras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Otras Tierras convertidas en Tierras Forestales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331640" y="3068960"/>
            <a:ext cx="4968552" cy="10003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MAD MEX 12 (12 Clases)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MAD MEX 12 (32 Clases)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INEGI (Agrupado en las clases del BUR)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INEGI (Agrupado en las clases del FRA)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794908" y="4150033"/>
            <a:ext cx="1544505" cy="3035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Periodo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1327464" y="4510073"/>
            <a:ext cx="1084296" cy="5001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2004-2007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2009-2014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847419" y="5135335"/>
            <a:ext cx="1544505" cy="3035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Depósito</a:t>
            </a:r>
            <a:endParaRPr lang="es-MX" dirty="0"/>
          </a:p>
        </p:txBody>
      </p:sp>
      <p:sp>
        <p:nvSpPr>
          <p:cNvPr id="26" name="25 Rectángulo"/>
          <p:cNvSpPr/>
          <p:nvPr/>
        </p:nvSpPr>
        <p:spPr>
          <a:xfrm>
            <a:off x="1379975" y="5495374"/>
            <a:ext cx="4968552" cy="11019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Biomasa Aérea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Biomasa Subterránea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Madera Muerta (árboles muertos en pie, tocones y Material Leñoso Caído)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Hojarasca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Materia Orgánica del Suelos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26 Flecha izquierda"/>
          <p:cNvSpPr/>
          <p:nvPr/>
        </p:nvSpPr>
        <p:spPr>
          <a:xfrm>
            <a:off x="7164288" y="5992785"/>
            <a:ext cx="1080120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hlinkClick r:id="rId2" action="ppaction://hlinksldjump"/>
              </a:rPr>
              <a:t>Regresar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315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57606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s-MX" sz="3300" dirty="0" smtClean="0"/>
              <a:t>Sistema de Reportes – Nacional</a:t>
            </a:r>
            <a:endParaRPr lang="es-MX" sz="3300" dirty="0"/>
          </a:p>
        </p:txBody>
      </p:sp>
      <p:sp>
        <p:nvSpPr>
          <p:cNvPr id="13" name="12 Rectángulo"/>
          <p:cNvSpPr/>
          <p:nvPr/>
        </p:nvSpPr>
        <p:spPr>
          <a:xfrm>
            <a:off x="683568" y="1988840"/>
            <a:ext cx="777686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5580112" y="54868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 redondeado"/>
          <p:cNvSpPr/>
          <p:nvPr/>
        </p:nvSpPr>
        <p:spPr>
          <a:xfrm>
            <a:off x="827584" y="2060848"/>
            <a:ext cx="1584176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Subcategoría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331640" y="2564904"/>
            <a:ext cx="4968552" cy="10003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Inventario Nacional  de Gases de Efecto Invernadero en el sector de Uso de Suelo y Cambio de Uso de Suelo (INGEI-USCUS</a:t>
            </a:r>
            <a:r>
              <a:rPr lang="es-MX" sz="1200" dirty="0" smtClean="0">
                <a:solidFill>
                  <a:schemeClr val="tx1"/>
                </a:solidFill>
              </a:rPr>
              <a:t>) en las categorías Tierras Forestales, Praderas y Deforestación</a:t>
            </a:r>
            <a:endParaRPr lang="es-MX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Reporte REDD+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Reporte Anual Forestal (FRA)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Niveles de Referencia de Emisiones (NRE)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15 Flecha izquierda"/>
          <p:cNvSpPr/>
          <p:nvPr/>
        </p:nvSpPr>
        <p:spPr>
          <a:xfrm>
            <a:off x="7812360" y="6245932"/>
            <a:ext cx="1080120" cy="61206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hlinkClick r:id="rId2" action="ppaction://hlinksldjump"/>
              </a:rPr>
              <a:t>Regresar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360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314</Words>
  <Application>Microsoft Office PowerPoint</Application>
  <PresentationFormat>Presentación en pantalla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Sistema Nacional de Monitoreo de Emisiones Forestales (SINAMEF)</vt:lpstr>
      <vt:lpstr>SINAMEF – Sistema de Reportes</vt:lpstr>
      <vt:lpstr>Sistema de Reportes - Observación</vt:lpstr>
      <vt:lpstr>Sistema de Reportes – Unidad de Muestreo</vt:lpstr>
      <vt:lpstr>Sistema de Reportes – Estrato</vt:lpstr>
      <vt:lpstr>Sistema de Reportes – Nacional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Nacional de Monitoreo de Emisiones Forestales (SINAMEF)</dc:title>
  <dc:creator>oswaldo</dc:creator>
  <cp:lastModifiedBy>oswaldo</cp:lastModifiedBy>
  <cp:revision>13</cp:revision>
  <dcterms:created xsi:type="dcterms:W3CDTF">2015-07-23T16:36:09Z</dcterms:created>
  <dcterms:modified xsi:type="dcterms:W3CDTF">2015-07-23T19:01:41Z</dcterms:modified>
</cp:coreProperties>
</file>