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B06E-C224-4C82-8176-CF5DE281C99B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67A3-D218-4187-866F-D91C68E46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7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B06E-C224-4C82-8176-CF5DE281C99B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67A3-D218-4187-866F-D91C68E46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83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B06E-C224-4C82-8176-CF5DE281C99B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67A3-D218-4187-866F-D91C68E46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52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B06E-C224-4C82-8176-CF5DE281C99B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67A3-D218-4187-866F-D91C68E46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54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B06E-C224-4C82-8176-CF5DE281C99B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67A3-D218-4187-866F-D91C68E46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80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B06E-C224-4C82-8176-CF5DE281C99B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67A3-D218-4187-866F-D91C68E46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B06E-C224-4C82-8176-CF5DE281C99B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67A3-D218-4187-866F-D91C68E46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0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B06E-C224-4C82-8176-CF5DE281C99B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67A3-D218-4187-866F-D91C68E46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42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B06E-C224-4C82-8176-CF5DE281C99B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67A3-D218-4187-866F-D91C68E46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76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B06E-C224-4C82-8176-CF5DE281C99B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67A3-D218-4187-866F-D91C68E46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6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B06E-C224-4C82-8176-CF5DE281C99B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67A3-D218-4187-866F-D91C68E46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72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B06E-C224-4C82-8176-CF5DE281C99B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67A3-D218-4187-866F-D91C68E46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37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資料庫管理圖檔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41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574276" y="2876196"/>
            <a:ext cx="1440160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關聯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2945640" y="3789040"/>
            <a:ext cx="258438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三元關聯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945640" y="1875289"/>
            <a:ext cx="258438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二元</a:t>
            </a:r>
            <a:r>
              <a:rPr lang="zh-TW" altLang="en-US" dirty="0" smtClean="0"/>
              <a:t>關聯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2" idx="3"/>
            <a:endCxn id="4" idx="1"/>
          </p:cNvCxnSpPr>
          <p:nvPr/>
        </p:nvCxnSpPr>
        <p:spPr>
          <a:xfrm flipV="1">
            <a:off x="2014436" y="2307337"/>
            <a:ext cx="931204" cy="1000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stCxn id="2" idx="3"/>
            <a:endCxn id="3" idx="1"/>
          </p:cNvCxnSpPr>
          <p:nvPr/>
        </p:nvCxnSpPr>
        <p:spPr>
          <a:xfrm>
            <a:off x="2014436" y="3308245"/>
            <a:ext cx="931204" cy="912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6786246" y="1875289"/>
            <a:ext cx="648072" cy="792088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endCxn id="9" idx="1"/>
          </p:cNvCxnSpPr>
          <p:nvPr/>
        </p:nvCxnSpPr>
        <p:spPr>
          <a:xfrm>
            <a:off x="5796136" y="2271333"/>
            <a:ext cx="9901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434318" y="2271333"/>
            <a:ext cx="9901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800916" y="3825044"/>
            <a:ext cx="648072" cy="792088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endCxn id="14" idx="1"/>
          </p:cNvCxnSpPr>
          <p:nvPr/>
        </p:nvCxnSpPr>
        <p:spPr>
          <a:xfrm>
            <a:off x="5810806" y="4221088"/>
            <a:ext cx="9901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7448988" y="4221088"/>
            <a:ext cx="9901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7124952" y="3212977"/>
            <a:ext cx="0" cy="6120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408204" y="130438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以圖型表式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8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574276" y="2876196"/>
            <a:ext cx="1440160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關聯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2995724" y="1975123"/>
            <a:ext cx="258438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一對多關聯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987824" y="785472"/>
            <a:ext cx="258438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一對一關聯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2" idx="3"/>
            <a:endCxn id="4" idx="1"/>
          </p:cNvCxnSpPr>
          <p:nvPr/>
        </p:nvCxnSpPr>
        <p:spPr>
          <a:xfrm flipV="1">
            <a:off x="2014436" y="1217521"/>
            <a:ext cx="973388" cy="2090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stCxn id="2" idx="3"/>
            <a:endCxn id="3" idx="1"/>
          </p:cNvCxnSpPr>
          <p:nvPr/>
        </p:nvCxnSpPr>
        <p:spPr>
          <a:xfrm flipV="1">
            <a:off x="2014436" y="2407173"/>
            <a:ext cx="981288" cy="901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408204" y="180511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以圖型表式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2987824" y="4233700"/>
            <a:ext cx="258438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部分參與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(partial participate)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2995724" y="3111383"/>
            <a:ext cx="258438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多</a:t>
            </a:r>
            <a:r>
              <a:rPr lang="zh-TW" altLang="en-US" dirty="0" smtClean="0"/>
              <a:t>對多關聯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2" idx="3"/>
            <a:endCxn id="13" idx="1"/>
          </p:cNvCxnSpPr>
          <p:nvPr/>
        </p:nvCxnSpPr>
        <p:spPr>
          <a:xfrm>
            <a:off x="2014436" y="3308244"/>
            <a:ext cx="973388" cy="135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2962225" y="5373216"/>
            <a:ext cx="258438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全部參與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(total participate)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2" idx="3"/>
            <a:endCxn id="14" idx="1"/>
          </p:cNvCxnSpPr>
          <p:nvPr/>
        </p:nvCxnSpPr>
        <p:spPr>
          <a:xfrm>
            <a:off x="2014436" y="3308244"/>
            <a:ext cx="981288" cy="235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" idx="3"/>
            <a:endCxn id="21" idx="1"/>
          </p:cNvCxnSpPr>
          <p:nvPr/>
        </p:nvCxnSpPr>
        <p:spPr>
          <a:xfrm>
            <a:off x="2014438" y="3308245"/>
            <a:ext cx="947789" cy="2497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菱形 31"/>
          <p:cNvSpPr/>
          <p:nvPr/>
        </p:nvSpPr>
        <p:spPr>
          <a:xfrm>
            <a:off x="6786246" y="821476"/>
            <a:ext cx="648072" cy="792088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>
            <a:endCxn id="32" idx="1"/>
          </p:cNvCxnSpPr>
          <p:nvPr/>
        </p:nvCxnSpPr>
        <p:spPr>
          <a:xfrm>
            <a:off x="5796136" y="1217520"/>
            <a:ext cx="9901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7434318" y="1217520"/>
            <a:ext cx="9901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369944" y="821476"/>
            <a:ext cx="35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441655" y="821476"/>
            <a:ext cx="35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4" name="菱形 43"/>
          <p:cNvSpPr/>
          <p:nvPr/>
        </p:nvSpPr>
        <p:spPr>
          <a:xfrm>
            <a:off x="6793581" y="1975123"/>
            <a:ext cx="648072" cy="792088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>
            <a:endCxn id="44" idx="1"/>
          </p:cNvCxnSpPr>
          <p:nvPr/>
        </p:nvCxnSpPr>
        <p:spPr>
          <a:xfrm>
            <a:off x="5803471" y="2371167"/>
            <a:ext cx="9901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441653" y="2371167"/>
            <a:ext cx="9901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377279" y="1975123"/>
            <a:ext cx="35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448990" y="1975123"/>
            <a:ext cx="35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49" name="菱形 48"/>
          <p:cNvSpPr/>
          <p:nvPr/>
        </p:nvSpPr>
        <p:spPr>
          <a:xfrm>
            <a:off x="6801661" y="3147387"/>
            <a:ext cx="648072" cy="792088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/>
          <p:cNvCxnSpPr>
            <a:endCxn id="49" idx="1"/>
          </p:cNvCxnSpPr>
          <p:nvPr/>
        </p:nvCxnSpPr>
        <p:spPr>
          <a:xfrm>
            <a:off x="5811551" y="3543431"/>
            <a:ext cx="9901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7449733" y="3543431"/>
            <a:ext cx="9901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6385359" y="3147387"/>
            <a:ext cx="35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457070" y="3147387"/>
            <a:ext cx="35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54" name="菱形 53"/>
          <p:cNvSpPr/>
          <p:nvPr/>
        </p:nvSpPr>
        <p:spPr>
          <a:xfrm>
            <a:off x="6818289" y="4305708"/>
            <a:ext cx="648072" cy="792088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/>
          <p:cNvCxnSpPr>
            <a:endCxn id="54" idx="1"/>
          </p:cNvCxnSpPr>
          <p:nvPr/>
        </p:nvCxnSpPr>
        <p:spPr>
          <a:xfrm>
            <a:off x="5828179" y="4701752"/>
            <a:ext cx="9901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7466361" y="4701752"/>
            <a:ext cx="9901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菱形 58"/>
          <p:cNvSpPr/>
          <p:nvPr/>
        </p:nvSpPr>
        <p:spPr>
          <a:xfrm>
            <a:off x="6818952" y="5373216"/>
            <a:ext cx="648072" cy="792088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endCxn id="59" idx="1"/>
          </p:cNvCxnSpPr>
          <p:nvPr/>
        </p:nvCxnSpPr>
        <p:spPr>
          <a:xfrm>
            <a:off x="5828842" y="5769260"/>
            <a:ext cx="9901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7434318" y="5685625"/>
            <a:ext cx="10047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7448988" y="5812261"/>
            <a:ext cx="9901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574276" y="2876196"/>
            <a:ext cx="1440160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2995724" y="1975123"/>
            <a:ext cx="258438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鍵值</a:t>
            </a:r>
            <a:r>
              <a:rPr lang="zh-TW" altLang="en-US" dirty="0" smtClean="0"/>
              <a:t>屬性</a:t>
            </a:r>
            <a:endParaRPr lang="en-US" altLang="zh-TW" dirty="0"/>
          </a:p>
          <a:p>
            <a:pPr algn="ctr"/>
            <a:r>
              <a:rPr lang="en-US" altLang="zh-TW" dirty="0" smtClean="0"/>
              <a:t>(key attribute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995724" y="785472"/>
            <a:ext cx="258438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一般屬性</a:t>
            </a:r>
            <a:endParaRPr lang="en-US" altLang="zh-TW" dirty="0"/>
          </a:p>
          <a:p>
            <a:pPr algn="ctr"/>
            <a:r>
              <a:rPr lang="en-US" altLang="zh-TW" dirty="0" smtClean="0"/>
              <a:t>(attribute)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2" idx="3"/>
            <a:endCxn id="4" idx="1"/>
          </p:cNvCxnSpPr>
          <p:nvPr/>
        </p:nvCxnSpPr>
        <p:spPr>
          <a:xfrm flipV="1">
            <a:off x="2014436" y="1217521"/>
            <a:ext cx="981288" cy="2090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stCxn id="2" idx="3"/>
            <a:endCxn id="3" idx="1"/>
          </p:cNvCxnSpPr>
          <p:nvPr/>
        </p:nvCxnSpPr>
        <p:spPr>
          <a:xfrm flipV="1">
            <a:off x="2014436" y="2407173"/>
            <a:ext cx="981288" cy="901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408204" y="180511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以圖型表式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008303" y="4400911"/>
            <a:ext cx="258438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多值</a:t>
            </a:r>
            <a:r>
              <a:rPr lang="zh-TW" altLang="en-US" dirty="0" smtClean="0"/>
              <a:t>屬性</a:t>
            </a:r>
            <a:endParaRPr lang="en-US" altLang="zh-TW" dirty="0"/>
          </a:p>
          <a:p>
            <a:pPr algn="ctr"/>
            <a:r>
              <a:rPr lang="en-US" altLang="zh-TW" dirty="0" smtClean="0"/>
              <a:t>(multi-valued attribute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995724" y="3111383"/>
            <a:ext cx="258438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複合</a:t>
            </a:r>
            <a:r>
              <a:rPr lang="zh-TW" altLang="en-US" dirty="0" smtClean="0"/>
              <a:t>屬性</a:t>
            </a:r>
            <a:endParaRPr lang="en-US" altLang="zh-TW" dirty="0"/>
          </a:p>
          <a:p>
            <a:pPr algn="ctr"/>
            <a:r>
              <a:rPr lang="en-US" altLang="zh-TW" dirty="0" smtClean="0"/>
              <a:t>(composite attribute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2" idx="3"/>
            <a:endCxn id="8" idx="1"/>
          </p:cNvCxnSpPr>
          <p:nvPr/>
        </p:nvCxnSpPr>
        <p:spPr>
          <a:xfrm>
            <a:off x="2014438" y="3308244"/>
            <a:ext cx="993867" cy="1524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2995724" y="5589240"/>
            <a:ext cx="258438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衍生屬性</a:t>
            </a:r>
            <a:endParaRPr lang="en-US" altLang="zh-TW" dirty="0"/>
          </a:p>
          <a:p>
            <a:pPr algn="ctr"/>
            <a:r>
              <a:rPr lang="en-US" altLang="zh-TW" dirty="0" smtClean="0"/>
              <a:t>(derived attribute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2" idx="3"/>
            <a:endCxn id="9" idx="1"/>
          </p:cNvCxnSpPr>
          <p:nvPr/>
        </p:nvCxnSpPr>
        <p:spPr>
          <a:xfrm>
            <a:off x="2014436" y="3308244"/>
            <a:ext cx="981288" cy="235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2" idx="3"/>
            <a:endCxn id="11" idx="1"/>
          </p:cNvCxnSpPr>
          <p:nvPr/>
        </p:nvCxnSpPr>
        <p:spPr>
          <a:xfrm>
            <a:off x="2014436" y="3308245"/>
            <a:ext cx="981288" cy="2713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6203314" y="883100"/>
            <a:ext cx="1800200" cy="6688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6203314" y="1975123"/>
            <a:ext cx="1800200" cy="6688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/>
          <p:nvPr/>
        </p:nvCxnSpPr>
        <p:spPr>
          <a:xfrm>
            <a:off x="6408204" y="2462937"/>
            <a:ext cx="140415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408204" y="3596867"/>
            <a:ext cx="1498750" cy="47373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流程圖: 接點 43"/>
          <p:cNvSpPr/>
          <p:nvPr/>
        </p:nvSpPr>
        <p:spPr>
          <a:xfrm>
            <a:off x="6234893" y="3032711"/>
            <a:ext cx="324036" cy="330455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流程圖: 接點 44"/>
          <p:cNvSpPr/>
          <p:nvPr/>
        </p:nvSpPr>
        <p:spPr>
          <a:xfrm>
            <a:off x="6988693" y="3008974"/>
            <a:ext cx="324036" cy="330455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接點 45"/>
          <p:cNvSpPr/>
          <p:nvPr/>
        </p:nvSpPr>
        <p:spPr>
          <a:xfrm>
            <a:off x="7772467" y="3053157"/>
            <a:ext cx="324036" cy="330455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stCxn id="44" idx="4"/>
            <a:endCxn id="42" idx="0"/>
          </p:cNvCxnSpPr>
          <p:nvPr/>
        </p:nvCxnSpPr>
        <p:spPr>
          <a:xfrm>
            <a:off x="6396911" y="3363166"/>
            <a:ext cx="760668" cy="23370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45" idx="4"/>
            <a:endCxn id="42" idx="0"/>
          </p:cNvCxnSpPr>
          <p:nvPr/>
        </p:nvCxnSpPr>
        <p:spPr>
          <a:xfrm>
            <a:off x="7150711" y="3339429"/>
            <a:ext cx="6868" cy="2574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46" idx="3"/>
            <a:endCxn id="42" idx="0"/>
          </p:cNvCxnSpPr>
          <p:nvPr/>
        </p:nvCxnSpPr>
        <p:spPr>
          <a:xfrm flipH="1">
            <a:off x="7157579" y="3335216"/>
            <a:ext cx="662342" cy="2616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6230476" y="4498539"/>
            <a:ext cx="1800200" cy="6688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552220" y="4664767"/>
            <a:ext cx="1156712" cy="3344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6294011" y="5686868"/>
            <a:ext cx="1800200" cy="668840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4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群組 1024"/>
          <p:cNvGrpSpPr/>
          <p:nvPr/>
        </p:nvGrpSpPr>
        <p:grpSpPr>
          <a:xfrm>
            <a:off x="3527770" y="4906227"/>
            <a:ext cx="3549182" cy="1347090"/>
            <a:chOff x="3038856" y="3762475"/>
            <a:chExt cx="3549182" cy="1010318"/>
          </a:xfrm>
        </p:grpSpPr>
        <p:sp>
          <p:nvSpPr>
            <p:cNvPr id="101" name="矩形 100"/>
            <p:cNvSpPr/>
            <p:nvPr/>
          </p:nvSpPr>
          <p:spPr>
            <a:xfrm>
              <a:off x="3798896" y="3762475"/>
              <a:ext cx="1224136" cy="5400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專案</a:t>
              </a:r>
              <a:endParaRPr lang="zh-TW" altLang="en-US" dirty="0"/>
            </a:p>
          </p:txBody>
        </p:sp>
        <p:sp>
          <p:nvSpPr>
            <p:cNvPr id="104" name="橢圓 103"/>
            <p:cNvSpPr/>
            <p:nvPr/>
          </p:nvSpPr>
          <p:spPr>
            <a:xfrm>
              <a:off x="3038856" y="4448757"/>
              <a:ext cx="1656184" cy="3240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專案代號</a:t>
              </a:r>
              <a:endParaRPr lang="zh-TW" altLang="en-US" dirty="0"/>
            </a:p>
          </p:txBody>
        </p:sp>
        <p:sp>
          <p:nvSpPr>
            <p:cNvPr id="105" name="橢圓 104"/>
            <p:cNvSpPr/>
            <p:nvPr/>
          </p:nvSpPr>
          <p:spPr>
            <a:xfrm>
              <a:off x="4931854" y="4440655"/>
              <a:ext cx="1656184" cy="3240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專案名稱</a:t>
              </a:r>
              <a:endParaRPr lang="zh-TW" altLang="en-US" dirty="0"/>
            </a:p>
          </p:txBody>
        </p:sp>
        <p:cxnSp>
          <p:nvCxnSpPr>
            <p:cNvPr id="108" name="直線接點 107"/>
            <p:cNvCxnSpPr>
              <a:stCxn id="105" idx="1"/>
            </p:cNvCxnSpPr>
            <p:nvPr/>
          </p:nvCxnSpPr>
          <p:spPr>
            <a:xfrm flipH="1" flipV="1">
              <a:off x="4708113" y="4302535"/>
              <a:ext cx="466284" cy="1855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flipV="1">
              <a:off x="3799359" y="4288861"/>
              <a:ext cx="273004" cy="1517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0" name="流程圖: 決策 1029"/>
          <p:cNvSpPr/>
          <p:nvPr/>
        </p:nvSpPr>
        <p:spPr>
          <a:xfrm>
            <a:off x="3859429" y="1875007"/>
            <a:ext cx="1595651" cy="592279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工作於</a:t>
            </a:r>
            <a:endParaRPr lang="zh-TW" altLang="en-US" sz="1600" dirty="0"/>
          </a:p>
        </p:txBody>
      </p:sp>
      <p:cxnSp>
        <p:nvCxnSpPr>
          <p:cNvPr id="1032" name="直線接點 1031"/>
          <p:cNvCxnSpPr/>
          <p:nvPr/>
        </p:nvCxnSpPr>
        <p:spPr>
          <a:xfrm flipV="1">
            <a:off x="3469775" y="2103685"/>
            <a:ext cx="482202" cy="9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直線接點 136"/>
          <p:cNvCxnSpPr>
            <a:stCxn id="1030" idx="3"/>
            <a:endCxn id="75" idx="1"/>
          </p:cNvCxnSpPr>
          <p:nvPr/>
        </p:nvCxnSpPr>
        <p:spPr>
          <a:xfrm>
            <a:off x="5455080" y="2171147"/>
            <a:ext cx="271075" cy="49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2" name="文字方塊 1041"/>
          <p:cNvSpPr txBox="1"/>
          <p:nvPr/>
        </p:nvSpPr>
        <p:spPr>
          <a:xfrm>
            <a:off x="3785104" y="16693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197027" y="1731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1085" name="群組 1084"/>
          <p:cNvGrpSpPr/>
          <p:nvPr/>
        </p:nvGrpSpPr>
        <p:grpSpPr>
          <a:xfrm>
            <a:off x="163080" y="588762"/>
            <a:ext cx="3307822" cy="2635525"/>
            <a:chOff x="353734" y="576478"/>
            <a:chExt cx="3307822" cy="2635525"/>
          </a:xfrm>
        </p:grpSpPr>
        <p:sp>
          <p:nvSpPr>
            <p:cNvPr id="3" name="矩形 2"/>
            <p:cNvSpPr/>
            <p:nvPr/>
          </p:nvSpPr>
          <p:spPr>
            <a:xfrm>
              <a:off x="2437420" y="1808322"/>
              <a:ext cx="1224136" cy="720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員工</a:t>
              </a:r>
              <a:endParaRPr lang="zh-TW" altLang="en-US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354153" y="576478"/>
              <a:ext cx="2145500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身分證字號</a:t>
              </a:r>
              <a:endParaRPr lang="zh-TW" altLang="en-US" dirty="0"/>
            </a:p>
          </p:txBody>
        </p:sp>
        <p:cxnSp>
          <p:nvCxnSpPr>
            <p:cNvPr id="6" name="直線接點 5"/>
            <p:cNvCxnSpPr>
              <a:stCxn id="11" idx="5"/>
            </p:cNvCxnSpPr>
            <p:nvPr/>
          </p:nvCxnSpPr>
          <p:spPr>
            <a:xfrm>
              <a:off x="2185452" y="945254"/>
              <a:ext cx="602774" cy="8630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橢圓 40"/>
            <p:cNvSpPr/>
            <p:nvPr/>
          </p:nvSpPr>
          <p:spPr>
            <a:xfrm>
              <a:off x="391902" y="1146761"/>
              <a:ext cx="1656184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姓名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41" idx="6"/>
            </p:cNvCxnSpPr>
            <p:nvPr/>
          </p:nvCxnSpPr>
          <p:spPr>
            <a:xfrm>
              <a:off x="2048086" y="1362785"/>
              <a:ext cx="389334" cy="7470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橢圓 44"/>
            <p:cNvSpPr/>
            <p:nvPr/>
          </p:nvSpPr>
          <p:spPr>
            <a:xfrm>
              <a:off x="391902" y="1697232"/>
              <a:ext cx="1656184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電話</a:t>
              </a:r>
              <a:endParaRPr lang="zh-TW" altLang="en-US" dirty="0"/>
            </a:p>
          </p:txBody>
        </p:sp>
        <p:cxnSp>
          <p:nvCxnSpPr>
            <p:cNvPr id="46" name="直線接點 45"/>
            <p:cNvCxnSpPr>
              <a:stCxn id="45" idx="6"/>
            </p:cNvCxnSpPr>
            <p:nvPr/>
          </p:nvCxnSpPr>
          <p:spPr>
            <a:xfrm>
              <a:off x="2048086" y="1913256"/>
              <a:ext cx="389334" cy="4126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橢圓 47"/>
            <p:cNvSpPr/>
            <p:nvPr/>
          </p:nvSpPr>
          <p:spPr>
            <a:xfrm>
              <a:off x="391902" y="2214168"/>
              <a:ext cx="1656184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地址</a:t>
              </a:r>
              <a:endParaRPr lang="zh-TW" altLang="en-US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53734" y="2779955"/>
              <a:ext cx="1656184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薪資</a:t>
              </a:r>
              <a:endParaRPr lang="zh-TW" altLang="en-US" dirty="0"/>
            </a:p>
          </p:txBody>
        </p:sp>
        <p:cxnSp>
          <p:nvCxnSpPr>
            <p:cNvPr id="59" name="直線接點 58"/>
            <p:cNvCxnSpPr/>
            <p:nvPr/>
          </p:nvCxnSpPr>
          <p:spPr>
            <a:xfrm flipV="1">
              <a:off x="2053148" y="2325866"/>
              <a:ext cx="384272" cy="1140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V="1">
              <a:off x="2015774" y="2325866"/>
              <a:ext cx="421646" cy="6798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4" name="直線接點 1053"/>
            <p:cNvCxnSpPr>
              <a:stCxn id="11" idx="3"/>
            </p:cNvCxnSpPr>
            <p:nvPr/>
          </p:nvCxnSpPr>
          <p:spPr>
            <a:xfrm flipV="1">
              <a:off x="668354" y="936392"/>
              <a:ext cx="1597698" cy="886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61" name="直線接點 160"/>
          <p:cNvCxnSpPr/>
          <p:nvPr/>
        </p:nvCxnSpPr>
        <p:spPr>
          <a:xfrm>
            <a:off x="3469775" y="2226452"/>
            <a:ext cx="4661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2" name="流程圖: 決策 171"/>
          <p:cNvSpPr/>
          <p:nvPr/>
        </p:nvSpPr>
        <p:spPr>
          <a:xfrm>
            <a:off x="4902329" y="3519915"/>
            <a:ext cx="1408229" cy="592279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掌控</a:t>
            </a:r>
            <a:endParaRPr lang="zh-TW" altLang="en-US" dirty="0"/>
          </a:p>
        </p:txBody>
      </p:sp>
      <p:grpSp>
        <p:nvGrpSpPr>
          <p:cNvPr id="133" name="群組 132"/>
          <p:cNvGrpSpPr/>
          <p:nvPr/>
        </p:nvGrpSpPr>
        <p:grpSpPr>
          <a:xfrm>
            <a:off x="5581899" y="1521494"/>
            <a:ext cx="3295890" cy="1998421"/>
            <a:chOff x="5606444" y="1521494"/>
            <a:chExt cx="3295890" cy="1998421"/>
          </a:xfrm>
        </p:grpSpPr>
        <p:sp>
          <p:nvSpPr>
            <p:cNvPr id="75" name="矩形 74"/>
            <p:cNvSpPr/>
            <p:nvPr/>
          </p:nvSpPr>
          <p:spPr>
            <a:xfrm>
              <a:off x="5750700" y="1816021"/>
              <a:ext cx="1224136" cy="720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部門</a:t>
              </a:r>
              <a:endParaRPr lang="zh-TW" altLang="en-US" dirty="0"/>
            </a:p>
          </p:txBody>
        </p:sp>
        <p:sp>
          <p:nvSpPr>
            <p:cNvPr id="81" name="橢圓 80"/>
            <p:cNvSpPr/>
            <p:nvPr/>
          </p:nvSpPr>
          <p:spPr>
            <a:xfrm>
              <a:off x="7180431" y="1521494"/>
              <a:ext cx="1656184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部門代號</a:t>
              </a:r>
              <a:endParaRPr lang="zh-TW" altLang="en-US" dirty="0"/>
            </a:p>
          </p:txBody>
        </p:sp>
        <p:sp>
          <p:nvSpPr>
            <p:cNvPr id="82" name="橢圓 81"/>
            <p:cNvSpPr/>
            <p:nvPr/>
          </p:nvSpPr>
          <p:spPr>
            <a:xfrm>
              <a:off x="7180431" y="2113772"/>
              <a:ext cx="1656184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部門名稱</a:t>
              </a:r>
              <a:endParaRPr lang="zh-TW" altLang="en-US" dirty="0"/>
            </a:p>
          </p:txBody>
        </p:sp>
        <p:sp>
          <p:nvSpPr>
            <p:cNvPr id="83" name="橢圓 82"/>
            <p:cNvSpPr/>
            <p:nvPr/>
          </p:nvSpPr>
          <p:spPr>
            <a:xfrm>
              <a:off x="7246150" y="2717450"/>
              <a:ext cx="1656184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地點</a:t>
              </a:r>
              <a:endParaRPr lang="zh-TW" altLang="en-US" dirty="0"/>
            </a:p>
          </p:txBody>
        </p:sp>
        <p:cxnSp>
          <p:nvCxnSpPr>
            <p:cNvPr id="86" name="直線接點 85"/>
            <p:cNvCxnSpPr>
              <a:stCxn id="81" idx="2"/>
              <a:endCxn id="75" idx="3"/>
            </p:cNvCxnSpPr>
            <p:nvPr/>
          </p:nvCxnSpPr>
          <p:spPr>
            <a:xfrm flipH="1">
              <a:off x="6974836" y="1737518"/>
              <a:ext cx="205595" cy="438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82" idx="2"/>
            </p:cNvCxnSpPr>
            <p:nvPr/>
          </p:nvCxnSpPr>
          <p:spPr>
            <a:xfrm flipH="1" flipV="1">
              <a:off x="6974836" y="2320077"/>
              <a:ext cx="205595" cy="97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>
              <a:stCxn id="83" idx="2"/>
            </p:cNvCxnSpPr>
            <p:nvPr/>
          </p:nvCxnSpPr>
          <p:spPr>
            <a:xfrm flipH="1" flipV="1">
              <a:off x="6919495" y="2536101"/>
              <a:ext cx="326655" cy="3973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72" idx="0"/>
            </p:cNvCxnSpPr>
            <p:nvPr/>
          </p:nvCxnSpPr>
          <p:spPr>
            <a:xfrm flipV="1">
              <a:off x="5606444" y="2545822"/>
              <a:ext cx="477725" cy="97409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75" name="直線接點 174"/>
          <p:cNvCxnSpPr/>
          <p:nvPr/>
        </p:nvCxnSpPr>
        <p:spPr>
          <a:xfrm flipV="1">
            <a:off x="5029418" y="3972115"/>
            <a:ext cx="304142" cy="9341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flipV="1">
            <a:off x="5127086" y="3972115"/>
            <a:ext cx="287940" cy="93411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直線接點 143"/>
          <p:cNvCxnSpPr>
            <a:stCxn id="104" idx="3"/>
            <a:endCxn id="104" idx="5"/>
          </p:cNvCxnSpPr>
          <p:nvPr/>
        </p:nvCxnSpPr>
        <p:spPr>
          <a:xfrm>
            <a:off x="3770313" y="6190045"/>
            <a:ext cx="117109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7398429" y="1854063"/>
            <a:ext cx="117109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6" name="文字方塊 215"/>
          <p:cNvSpPr txBox="1"/>
          <p:nvPr/>
        </p:nvSpPr>
        <p:spPr>
          <a:xfrm>
            <a:off x="4733005" y="425450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217" name="文字方塊 216"/>
          <p:cNvSpPr txBox="1"/>
          <p:nvPr/>
        </p:nvSpPr>
        <p:spPr>
          <a:xfrm>
            <a:off x="5380924" y="2823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3566359" y="2294077"/>
            <a:ext cx="55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219" name="文字方塊 218"/>
          <p:cNvSpPr txBox="1"/>
          <p:nvPr/>
        </p:nvSpPr>
        <p:spPr>
          <a:xfrm>
            <a:off x="5066751" y="2338150"/>
            <a:ext cx="55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(0,*)</a:t>
            </a:r>
            <a:endParaRPr lang="zh-TW" altLang="en-US" dirty="0"/>
          </a:p>
        </p:txBody>
      </p:sp>
      <p:sp>
        <p:nvSpPr>
          <p:cNvPr id="220" name="文字方塊 219"/>
          <p:cNvSpPr txBox="1"/>
          <p:nvPr/>
        </p:nvSpPr>
        <p:spPr>
          <a:xfrm>
            <a:off x="6034312" y="2859882"/>
            <a:ext cx="55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(0,*)</a:t>
            </a:r>
            <a:endParaRPr lang="zh-TW" altLang="en-US" dirty="0"/>
          </a:p>
        </p:txBody>
      </p:sp>
      <p:sp>
        <p:nvSpPr>
          <p:cNvPr id="221" name="文字方塊 220"/>
          <p:cNvSpPr txBox="1"/>
          <p:nvPr/>
        </p:nvSpPr>
        <p:spPr>
          <a:xfrm>
            <a:off x="5406364" y="4254507"/>
            <a:ext cx="55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8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4287810" y="4906228"/>
            <a:ext cx="1224136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產品</a:t>
            </a:r>
            <a:endParaRPr lang="zh-TW" altLang="en-US" dirty="0"/>
          </a:p>
        </p:txBody>
      </p:sp>
      <p:sp>
        <p:nvSpPr>
          <p:cNvPr id="104" name="橢圓 103"/>
          <p:cNvSpPr/>
          <p:nvPr/>
        </p:nvSpPr>
        <p:spPr>
          <a:xfrm>
            <a:off x="2349774" y="4818789"/>
            <a:ext cx="1656184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產品代號</a:t>
            </a:r>
            <a:endParaRPr lang="zh-TW" altLang="en-US" dirty="0"/>
          </a:p>
        </p:txBody>
      </p:sp>
      <p:sp>
        <p:nvSpPr>
          <p:cNvPr id="105" name="橢圓 104"/>
          <p:cNvSpPr/>
          <p:nvPr/>
        </p:nvSpPr>
        <p:spPr>
          <a:xfrm>
            <a:off x="2349774" y="5367179"/>
            <a:ext cx="1656184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名稱</a:t>
            </a:r>
            <a:endParaRPr lang="zh-TW" altLang="en-US" dirty="0"/>
          </a:p>
        </p:txBody>
      </p:sp>
      <p:cxnSp>
        <p:nvCxnSpPr>
          <p:cNvPr id="108" name="直線接點 107"/>
          <p:cNvCxnSpPr>
            <a:stCxn id="105" idx="7"/>
            <a:endCxn id="101" idx="1"/>
          </p:cNvCxnSpPr>
          <p:nvPr/>
        </p:nvCxnSpPr>
        <p:spPr>
          <a:xfrm flipV="1">
            <a:off x="3763415" y="5266268"/>
            <a:ext cx="524395" cy="164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/>
          <p:cNvCxnSpPr>
            <a:stCxn id="51" idx="7"/>
          </p:cNvCxnSpPr>
          <p:nvPr/>
        </p:nvCxnSpPr>
        <p:spPr>
          <a:xfrm flipV="1">
            <a:off x="3782274" y="5626309"/>
            <a:ext cx="612177" cy="3107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0" name="流程圖: 決策 1029"/>
          <p:cNvSpPr/>
          <p:nvPr/>
        </p:nvSpPr>
        <p:spPr>
          <a:xfrm>
            <a:off x="3859429" y="1875007"/>
            <a:ext cx="1595651" cy="592279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下</a:t>
            </a:r>
            <a:endParaRPr lang="zh-TW" altLang="en-US" sz="1600" dirty="0"/>
          </a:p>
        </p:txBody>
      </p:sp>
      <p:cxnSp>
        <p:nvCxnSpPr>
          <p:cNvPr id="1032" name="直線接點 1031"/>
          <p:cNvCxnSpPr>
            <a:stCxn id="3" idx="3"/>
            <a:endCxn id="1030" idx="1"/>
          </p:cNvCxnSpPr>
          <p:nvPr/>
        </p:nvCxnSpPr>
        <p:spPr>
          <a:xfrm flipV="1">
            <a:off x="3470902" y="2171147"/>
            <a:ext cx="388527" cy="94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5343242" y="2107668"/>
            <a:ext cx="36670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2" name="文字方塊 1041"/>
          <p:cNvSpPr txBox="1"/>
          <p:nvPr/>
        </p:nvSpPr>
        <p:spPr>
          <a:xfrm>
            <a:off x="3785104" y="1669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197027" y="17316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grpSp>
        <p:nvGrpSpPr>
          <p:cNvPr id="1085" name="群組 1084"/>
          <p:cNvGrpSpPr/>
          <p:nvPr/>
        </p:nvGrpSpPr>
        <p:grpSpPr>
          <a:xfrm>
            <a:off x="163499" y="588762"/>
            <a:ext cx="3307403" cy="2069738"/>
            <a:chOff x="354153" y="576478"/>
            <a:chExt cx="3307403" cy="2069738"/>
          </a:xfrm>
        </p:grpSpPr>
        <p:sp>
          <p:nvSpPr>
            <p:cNvPr id="3" name="矩形 2"/>
            <p:cNvSpPr/>
            <p:nvPr/>
          </p:nvSpPr>
          <p:spPr>
            <a:xfrm>
              <a:off x="2437420" y="1808322"/>
              <a:ext cx="1224136" cy="720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客戶</a:t>
              </a:r>
            </a:p>
          </p:txBody>
        </p:sp>
        <p:sp>
          <p:nvSpPr>
            <p:cNvPr id="11" name="橢圓 10"/>
            <p:cNvSpPr/>
            <p:nvPr/>
          </p:nvSpPr>
          <p:spPr>
            <a:xfrm>
              <a:off x="354153" y="576478"/>
              <a:ext cx="2145500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客戶代號</a:t>
              </a:r>
            </a:p>
          </p:txBody>
        </p:sp>
        <p:cxnSp>
          <p:nvCxnSpPr>
            <p:cNvPr id="6" name="直線接點 5"/>
            <p:cNvCxnSpPr>
              <a:stCxn id="11" idx="5"/>
            </p:cNvCxnSpPr>
            <p:nvPr/>
          </p:nvCxnSpPr>
          <p:spPr>
            <a:xfrm>
              <a:off x="2185452" y="945254"/>
              <a:ext cx="602774" cy="8630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橢圓 40"/>
            <p:cNvSpPr/>
            <p:nvPr/>
          </p:nvSpPr>
          <p:spPr>
            <a:xfrm>
              <a:off x="391902" y="1146761"/>
              <a:ext cx="1656184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姓名</a:t>
              </a:r>
              <a:endParaRPr lang="zh-TW" altLang="en-US" dirty="0"/>
            </a:p>
          </p:txBody>
        </p:sp>
        <p:cxnSp>
          <p:nvCxnSpPr>
            <p:cNvPr id="42" name="直線接點 41"/>
            <p:cNvCxnSpPr>
              <a:stCxn id="41" idx="6"/>
            </p:cNvCxnSpPr>
            <p:nvPr/>
          </p:nvCxnSpPr>
          <p:spPr>
            <a:xfrm>
              <a:off x="2048086" y="1362785"/>
              <a:ext cx="389334" cy="7470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橢圓 44"/>
            <p:cNvSpPr/>
            <p:nvPr/>
          </p:nvSpPr>
          <p:spPr>
            <a:xfrm>
              <a:off x="391902" y="1697232"/>
              <a:ext cx="1656184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電話</a:t>
              </a:r>
              <a:endParaRPr lang="zh-TW" altLang="en-US" dirty="0"/>
            </a:p>
          </p:txBody>
        </p:sp>
        <p:cxnSp>
          <p:nvCxnSpPr>
            <p:cNvPr id="46" name="直線接點 45"/>
            <p:cNvCxnSpPr>
              <a:stCxn id="45" idx="6"/>
            </p:cNvCxnSpPr>
            <p:nvPr/>
          </p:nvCxnSpPr>
          <p:spPr>
            <a:xfrm>
              <a:off x="2048086" y="1913256"/>
              <a:ext cx="389334" cy="4126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橢圓 47"/>
            <p:cNvSpPr/>
            <p:nvPr/>
          </p:nvSpPr>
          <p:spPr>
            <a:xfrm>
              <a:off x="391902" y="2214168"/>
              <a:ext cx="1656184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地址</a:t>
              </a:r>
              <a:endParaRPr lang="zh-TW" altLang="en-US" dirty="0"/>
            </a:p>
          </p:txBody>
        </p:sp>
        <p:cxnSp>
          <p:nvCxnSpPr>
            <p:cNvPr id="59" name="直線接點 58"/>
            <p:cNvCxnSpPr/>
            <p:nvPr/>
          </p:nvCxnSpPr>
          <p:spPr>
            <a:xfrm flipV="1">
              <a:off x="2053148" y="2325866"/>
              <a:ext cx="384272" cy="1140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4" name="直線接點 1053"/>
            <p:cNvCxnSpPr>
              <a:stCxn id="11" idx="3"/>
            </p:cNvCxnSpPr>
            <p:nvPr/>
          </p:nvCxnSpPr>
          <p:spPr>
            <a:xfrm flipV="1">
              <a:off x="668354" y="936392"/>
              <a:ext cx="1597698" cy="886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2" name="流程圖: 決策 171"/>
          <p:cNvSpPr/>
          <p:nvPr/>
        </p:nvSpPr>
        <p:spPr>
          <a:xfrm>
            <a:off x="4902329" y="3519915"/>
            <a:ext cx="1408229" cy="592279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訂購</a:t>
            </a:r>
            <a:endParaRPr lang="zh-TW" altLang="en-US" dirty="0"/>
          </a:p>
        </p:txBody>
      </p:sp>
      <p:grpSp>
        <p:nvGrpSpPr>
          <p:cNvPr id="133" name="群組 132"/>
          <p:cNvGrpSpPr/>
          <p:nvPr/>
        </p:nvGrpSpPr>
        <p:grpSpPr>
          <a:xfrm>
            <a:off x="5581899" y="1521494"/>
            <a:ext cx="3230171" cy="1998421"/>
            <a:chOff x="5606444" y="1521494"/>
            <a:chExt cx="3230171" cy="1998421"/>
          </a:xfrm>
        </p:grpSpPr>
        <p:sp>
          <p:nvSpPr>
            <p:cNvPr id="75" name="矩形 74"/>
            <p:cNvSpPr/>
            <p:nvPr/>
          </p:nvSpPr>
          <p:spPr>
            <a:xfrm>
              <a:off x="5750700" y="1816021"/>
              <a:ext cx="1224136" cy="720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訂單</a:t>
              </a:r>
              <a:endParaRPr lang="zh-TW" altLang="en-US" dirty="0"/>
            </a:p>
          </p:txBody>
        </p:sp>
        <p:sp>
          <p:nvSpPr>
            <p:cNvPr id="81" name="橢圓 80"/>
            <p:cNvSpPr/>
            <p:nvPr/>
          </p:nvSpPr>
          <p:spPr>
            <a:xfrm>
              <a:off x="7180431" y="1521494"/>
              <a:ext cx="1656184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訂單</a:t>
              </a:r>
              <a:r>
                <a:rPr lang="zh-TW" altLang="en-US" dirty="0" smtClean="0"/>
                <a:t>代號</a:t>
              </a:r>
              <a:endParaRPr lang="zh-TW" altLang="en-US" dirty="0"/>
            </a:p>
          </p:txBody>
        </p:sp>
        <p:sp>
          <p:nvSpPr>
            <p:cNvPr id="82" name="橢圓 81"/>
            <p:cNvSpPr/>
            <p:nvPr/>
          </p:nvSpPr>
          <p:spPr>
            <a:xfrm>
              <a:off x="7180431" y="2113772"/>
              <a:ext cx="1656184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日期</a:t>
              </a:r>
            </a:p>
          </p:txBody>
        </p:sp>
        <p:cxnSp>
          <p:nvCxnSpPr>
            <p:cNvPr id="86" name="直線接點 85"/>
            <p:cNvCxnSpPr>
              <a:stCxn id="81" idx="2"/>
              <a:endCxn id="75" idx="3"/>
            </p:cNvCxnSpPr>
            <p:nvPr/>
          </p:nvCxnSpPr>
          <p:spPr>
            <a:xfrm flipH="1">
              <a:off x="6974836" y="1737518"/>
              <a:ext cx="205595" cy="438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82" idx="2"/>
            </p:cNvCxnSpPr>
            <p:nvPr/>
          </p:nvCxnSpPr>
          <p:spPr>
            <a:xfrm flipH="1" flipV="1">
              <a:off x="6974836" y="2320077"/>
              <a:ext cx="205595" cy="97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>
              <a:stCxn id="172" idx="0"/>
            </p:cNvCxnSpPr>
            <p:nvPr/>
          </p:nvCxnSpPr>
          <p:spPr>
            <a:xfrm flipV="1">
              <a:off x="5606444" y="2545822"/>
              <a:ext cx="477725" cy="97409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75" name="直線接點 174"/>
          <p:cNvCxnSpPr/>
          <p:nvPr/>
        </p:nvCxnSpPr>
        <p:spPr>
          <a:xfrm flipV="1">
            <a:off x="5029418" y="4005064"/>
            <a:ext cx="425662" cy="9011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flipV="1">
            <a:off x="5726155" y="2536102"/>
            <a:ext cx="477439" cy="9838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直線接點 143"/>
          <p:cNvCxnSpPr>
            <a:stCxn id="104" idx="3"/>
            <a:endCxn id="104" idx="5"/>
          </p:cNvCxnSpPr>
          <p:nvPr/>
        </p:nvCxnSpPr>
        <p:spPr>
          <a:xfrm>
            <a:off x="2592317" y="5187565"/>
            <a:ext cx="117109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7398429" y="1854063"/>
            <a:ext cx="117109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6" name="文字方塊 215"/>
          <p:cNvSpPr txBox="1"/>
          <p:nvPr/>
        </p:nvSpPr>
        <p:spPr>
          <a:xfrm>
            <a:off x="4733005" y="425450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217" name="文字方塊 216"/>
          <p:cNvSpPr txBox="1"/>
          <p:nvPr/>
        </p:nvSpPr>
        <p:spPr>
          <a:xfrm>
            <a:off x="5380924" y="282359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51" name="橢圓 50"/>
          <p:cNvSpPr/>
          <p:nvPr/>
        </p:nvSpPr>
        <p:spPr>
          <a:xfrm>
            <a:off x="2368633" y="5873740"/>
            <a:ext cx="1656184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代號</a:t>
            </a:r>
            <a:endParaRPr lang="zh-TW" altLang="en-US" dirty="0"/>
          </a:p>
        </p:txBody>
      </p:sp>
      <p:cxnSp>
        <p:nvCxnSpPr>
          <p:cNvPr id="58" name="直線接點 57"/>
          <p:cNvCxnSpPr/>
          <p:nvPr/>
        </p:nvCxnSpPr>
        <p:spPr>
          <a:xfrm>
            <a:off x="3887208" y="4920592"/>
            <a:ext cx="400602" cy="114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303574" y="2226452"/>
            <a:ext cx="44603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6660232" y="3573016"/>
            <a:ext cx="1656184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數量</a:t>
            </a:r>
            <a:endParaRPr lang="zh-TW" altLang="en-US" dirty="0"/>
          </a:p>
        </p:txBody>
      </p:sp>
      <p:cxnSp>
        <p:nvCxnSpPr>
          <p:cNvPr id="79" name="直線接點 78"/>
          <p:cNvCxnSpPr>
            <a:stCxn id="78" idx="2"/>
            <a:endCxn id="172" idx="3"/>
          </p:cNvCxnSpPr>
          <p:nvPr/>
        </p:nvCxnSpPr>
        <p:spPr>
          <a:xfrm flipH="1">
            <a:off x="6310558" y="3789040"/>
            <a:ext cx="349674" cy="27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202422" y="1176946"/>
            <a:ext cx="3459155" cy="2383379"/>
            <a:chOff x="683568" y="1265837"/>
            <a:chExt cx="3459155" cy="2383379"/>
          </a:xfrm>
        </p:grpSpPr>
        <p:sp>
          <p:nvSpPr>
            <p:cNvPr id="2" name="菱形 1"/>
            <p:cNvSpPr/>
            <p:nvPr/>
          </p:nvSpPr>
          <p:spPr>
            <a:xfrm>
              <a:off x="2051720" y="2060848"/>
              <a:ext cx="648072" cy="792088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銷售</a:t>
              </a:r>
              <a:endParaRPr lang="zh-TW" altLang="en-US" dirty="0"/>
            </a:p>
          </p:txBody>
        </p:sp>
        <p:cxnSp>
          <p:nvCxnSpPr>
            <p:cNvPr id="3" name="直線接點 2"/>
            <p:cNvCxnSpPr>
              <a:stCxn id="7" idx="3"/>
              <a:endCxn id="2" idx="1"/>
            </p:cNvCxnSpPr>
            <p:nvPr/>
          </p:nvCxnSpPr>
          <p:spPr>
            <a:xfrm>
              <a:off x="1622443" y="2456892"/>
              <a:ext cx="42927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直線接點 3"/>
            <p:cNvCxnSpPr/>
            <p:nvPr/>
          </p:nvCxnSpPr>
          <p:spPr>
            <a:xfrm>
              <a:off x="2699792" y="2456892"/>
              <a:ext cx="50405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線接點 4"/>
            <p:cNvCxnSpPr/>
            <p:nvPr/>
          </p:nvCxnSpPr>
          <p:spPr>
            <a:xfrm flipV="1">
              <a:off x="2375756" y="1754815"/>
              <a:ext cx="0" cy="30603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683568" y="2212403"/>
              <a:ext cx="938875" cy="4889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業務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203848" y="2198238"/>
              <a:ext cx="938875" cy="4889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產品</a:t>
              </a:r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906318" y="1265837"/>
              <a:ext cx="938875" cy="4889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客戶</a:t>
              </a:r>
            </a:p>
          </p:txBody>
        </p:sp>
        <p:sp>
          <p:nvSpPr>
            <p:cNvPr id="17" name="橢圓 16"/>
            <p:cNvSpPr/>
            <p:nvPr/>
          </p:nvSpPr>
          <p:spPr>
            <a:xfrm>
              <a:off x="1799692" y="3217168"/>
              <a:ext cx="115212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日期</a:t>
              </a:r>
              <a:endParaRPr lang="zh-TW" altLang="en-US" dirty="0"/>
            </a:p>
          </p:txBody>
        </p:sp>
        <p:cxnSp>
          <p:nvCxnSpPr>
            <p:cNvPr id="18" name="直線接點 17"/>
            <p:cNvCxnSpPr>
              <a:stCxn id="2" idx="2"/>
              <a:endCxn id="17" idx="0"/>
            </p:cNvCxnSpPr>
            <p:nvPr/>
          </p:nvCxnSpPr>
          <p:spPr>
            <a:xfrm>
              <a:off x="2375756" y="2852936"/>
              <a:ext cx="0" cy="3642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2435410" y="175481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K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699792" y="204261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670208" y="206084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</a:t>
              </a:r>
              <a:endParaRPr lang="zh-TW" altLang="en-US" dirty="0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3844705" y="570308"/>
            <a:ext cx="5216443" cy="3049542"/>
            <a:chOff x="1286473" y="3691826"/>
            <a:chExt cx="5216443" cy="3049542"/>
          </a:xfrm>
        </p:grpSpPr>
        <p:sp>
          <p:nvSpPr>
            <p:cNvPr id="24" name="菱形 23"/>
            <p:cNvSpPr/>
            <p:nvPr/>
          </p:nvSpPr>
          <p:spPr>
            <a:xfrm>
              <a:off x="2416266" y="5394243"/>
              <a:ext cx="648072" cy="792088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菱形 24"/>
            <p:cNvSpPr/>
            <p:nvPr/>
          </p:nvSpPr>
          <p:spPr>
            <a:xfrm>
              <a:off x="2502084" y="5517232"/>
              <a:ext cx="476436" cy="548444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347272" y="5545798"/>
              <a:ext cx="938875" cy="4889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449706" y="5637279"/>
              <a:ext cx="736532" cy="3244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銷售</a:t>
              </a:r>
              <a:endParaRPr lang="zh-TW" altLang="en-US" sz="16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86473" y="5521356"/>
              <a:ext cx="938875" cy="4889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業務</a:t>
              </a:r>
            </a:p>
          </p:txBody>
        </p:sp>
        <p:cxnSp>
          <p:nvCxnSpPr>
            <p:cNvPr id="29" name="直線接點 28"/>
            <p:cNvCxnSpPr>
              <a:endCxn id="24" idx="1"/>
            </p:cNvCxnSpPr>
            <p:nvPr/>
          </p:nvCxnSpPr>
          <p:spPr>
            <a:xfrm flipV="1">
              <a:off x="2225348" y="5790287"/>
              <a:ext cx="190918" cy="116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998352" y="5729773"/>
              <a:ext cx="34892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3047078" y="5812533"/>
              <a:ext cx="28036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2957026" y="5291322"/>
              <a:ext cx="24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197408" y="53375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38" name="菱形 37"/>
            <p:cNvSpPr/>
            <p:nvPr/>
          </p:nvSpPr>
          <p:spPr>
            <a:xfrm>
              <a:off x="4652867" y="5376359"/>
              <a:ext cx="648072" cy="792088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4738685" y="5499348"/>
              <a:ext cx="476436" cy="548444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564041" y="5503472"/>
              <a:ext cx="938875" cy="4889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產品</a:t>
              </a:r>
              <a:endParaRPr lang="zh-TW" altLang="en-US" dirty="0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4286147" y="5799483"/>
              <a:ext cx="36672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5283679" y="5794649"/>
              <a:ext cx="28036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5193627" y="53638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4361435" y="529132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</a:t>
              </a:r>
              <a:endParaRPr lang="zh-TW" altLang="en-US" dirty="0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4286147" y="5724601"/>
              <a:ext cx="36672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菱形 47"/>
            <p:cNvSpPr/>
            <p:nvPr/>
          </p:nvSpPr>
          <p:spPr>
            <a:xfrm>
              <a:off x="3538166" y="4412035"/>
              <a:ext cx="648072" cy="792088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3623984" y="4535024"/>
              <a:ext cx="476436" cy="548444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393593" y="3691826"/>
              <a:ext cx="938875" cy="4889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客戶</a:t>
              </a:r>
              <a:endParaRPr lang="zh-TW" altLang="en-US" dirty="0"/>
            </a:p>
          </p:txBody>
        </p:sp>
        <p:cxnSp>
          <p:nvCxnSpPr>
            <p:cNvPr id="51" name="直線接點 50"/>
            <p:cNvCxnSpPr>
              <a:endCxn id="48" idx="0"/>
            </p:cNvCxnSpPr>
            <p:nvPr/>
          </p:nvCxnSpPr>
          <p:spPr>
            <a:xfrm>
              <a:off x="3862202" y="4194434"/>
              <a:ext cx="0" cy="21760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3805137" y="5170200"/>
              <a:ext cx="11572" cy="3782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3538166" y="5108616"/>
              <a:ext cx="24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K</a:t>
              </a:r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483302" y="4193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cxnSp>
          <p:nvCxnSpPr>
            <p:cNvPr id="62" name="直線接點 61"/>
            <p:cNvCxnSpPr/>
            <p:nvPr/>
          </p:nvCxnSpPr>
          <p:spPr>
            <a:xfrm>
              <a:off x="3923928" y="5161513"/>
              <a:ext cx="0" cy="3782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橢圓 67"/>
            <p:cNvSpPr/>
            <p:nvPr/>
          </p:nvSpPr>
          <p:spPr>
            <a:xfrm>
              <a:off x="3264862" y="6309320"/>
              <a:ext cx="115212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日期</a:t>
              </a:r>
              <a:endParaRPr lang="zh-TW" altLang="en-US" dirty="0"/>
            </a:p>
          </p:txBody>
        </p:sp>
        <p:cxnSp>
          <p:nvCxnSpPr>
            <p:cNvPr id="69" name="直線接點 68"/>
            <p:cNvCxnSpPr/>
            <p:nvPr/>
          </p:nvCxnSpPr>
          <p:spPr>
            <a:xfrm flipH="1">
              <a:off x="3805136" y="6020796"/>
              <a:ext cx="1" cy="2953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群組 73"/>
          <p:cNvGrpSpPr/>
          <p:nvPr/>
        </p:nvGrpSpPr>
        <p:grpSpPr>
          <a:xfrm>
            <a:off x="2272090" y="3560325"/>
            <a:ext cx="3468027" cy="2295755"/>
            <a:chOff x="2197326" y="1331805"/>
            <a:chExt cx="3468027" cy="2295755"/>
          </a:xfrm>
        </p:grpSpPr>
        <p:sp>
          <p:nvSpPr>
            <p:cNvPr id="75" name="菱形 74"/>
            <p:cNvSpPr/>
            <p:nvPr/>
          </p:nvSpPr>
          <p:spPr>
            <a:xfrm>
              <a:off x="2843808" y="2027779"/>
              <a:ext cx="648072" cy="792088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76" name="直線接點 75"/>
            <p:cNvCxnSpPr/>
            <p:nvPr/>
          </p:nvCxnSpPr>
          <p:spPr>
            <a:xfrm flipV="1">
              <a:off x="2701177" y="2594313"/>
              <a:ext cx="286647" cy="38013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2197326" y="2987027"/>
              <a:ext cx="938875" cy="4889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業務</a:t>
              </a:r>
              <a:endParaRPr lang="zh-TW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4726478" y="2987027"/>
              <a:ext cx="938875" cy="4889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產品</a:t>
              </a:r>
              <a:endParaRPr lang="zh-TW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3419923" y="1331805"/>
              <a:ext cx="938875" cy="4889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客戶</a:t>
              </a: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2464421" y="244865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K</a:t>
              </a:r>
              <a:endParaRPr lang="zh-TW" altLang="en-US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3001861" y="157629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</a:t>
              </a:r>
              <a:endParaRPr lang="zh-TW" altLang="en-US" dirty="0"/>
            </a:p>
          </p:txBody>
        </p:sp>
        <p:cxnSp>
          <p:nvCxnSpPr>
            <p:cNvPr id="82" name="直線接點 81"/>
            <p:cNvCxnSpPr/>
            <p:nvPr/>
          </p:nvCxnSpPr>
          <p:spPr>
            <a:xfrm flipV="1">
              <a:off x="3329590" y="1820783"/>
              <a:ext cx="286646" cy="38013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3" name="菱形 82"/>
            <p:cNvSpPr/>
            <p:nvPr/>
          </p:nvSpPr>
          <p:spPr>
            <a:xfrm>
              <a:off x="3565324" y="2835472"/>
              <a:ext cx="648072" cy="792088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4" name="菱形 83"/>
            <p:cNvSpPr/>
            <p:nvPr/>
          </p:nvSpPr>
          <p:spPr>
            <a:xfrm>
              <a:off x="4402442" y="2031197"/>
              <a:ext cx="648072" cy="792088"/>
            </a:xfrm>
            <a:prstGeom prst="diamon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85" name="直線接點 84"/>
            <p:cNvCxnSpPr/>
            <p:nvPr/>
          </p:nvCxnSpPr>
          <p:spPr>
            <a:xfrm flipH="1" flipV="1">
              <a:off x="4170318" y="1820783"/>
              <a:ext cx="401682" cy="38013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 flipH="1" flipV="1">
              <a:off x="4908732" y="2606889"/>
              <a:ext cx="401682" cy="38013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83" idx="1"/>
              <a:endCxn id="77" idx="3"/>
            </p:cNvCxnSpPr>
            <p:nvPr/>
          </p:nvCxnSpPr>
          <p:spPr>
            <a:xfrm flipH="1">
              <a:off x="3136201" y="3231516"/>
              <a:ext cx="429123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>
              <a:stCxn id="78" idx="1"/>
            </p:cNvCxnSpPr>
            <p:nvPr/>
          </p:nvCxnSpPr>
          <p:spPr>
            <a:xfrm flipH="1">
              <a:off x="4201601" y="3231516"/>
              <a:ext cx="52487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96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7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60711" y="1988840"/>
            <a:ext cx="4896544" cy="23762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777410" y="2569096"/>
            <a:ext cx="1584176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DBMS</a:t>
            </a:r>
            <a:endParaRPr lang="zh-TW" altLang="en-US" dirty="0"/>
          </a:p>
        </p:txBody>
      </p:sp>
      <p:sp>
        <p:nvSpPr>
          <p:cNvPr id="5" name="流程圖: 磁碟 4"/>
          <p:cNvSpPr/>
          <p:nvPr/>
        </p:nvSpPr>
        <p:spPr>
          <a:xfrm>
            <a:off x="6228184" y="2492896"/>
            <a:ext cx="1296144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76056" y="4468011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Database System</a:t>
            </a:r>
            <a:endParaRPr lang="zh-TW" altLang="en-US" dirty="0"/>
          </a:p>
        </p:txBody>
      </p:sp>
      <p:sp>
        <p:nvSpPr>
          <p:cNvPr id="8" name="笑臉 7"/>
          <p:cNvSpPr/>
          <p:nvPr/>
        </p:nvSpPr>
        <p:spPr>
          <a:xfrm>
            <a:off x="1141545" y="1844823"/>
            <a:ext cx="1043982" cy="1008115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74780" y="2862075"/>
            <a:ext cx="11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Users</a:t>
            </a:r>
            <a:endParaRPr lang="zh-TW" altLang="en-US" dirty="0"/>
          </a:p>
        </p:txBody>
      </p:sp>
      <p:sp>
        <p:nvSpPr>
          <p:cNvPr id="10" name="流程圖: 循序存取儲存裝置 9"/>
          <p:cNvSpPr/>
          <p:nvPr/>
        </p:nvSpPr>
        <p:spPr>
          <a:xfrm>
            <a:off x="1141547" y="3573017"/>
            <a:ext cx="946043" cy="967463"/>
          </a:xfrm>
          <a:prstGeom prst="flowChartMagneticTap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7544" y="4652677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Application Programs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endCxn id="6" idx="1"/>
          </p:cNvCxnSpPr>
          <p:nvPr/>
        </p:nvCxnSpPr>
        <p:spPr>
          <a:xfrm>
            <a:off x="2185527" y="2492897"/>
            <a:ext cx="1075184" cy="6840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0" idx="3"/>
            <a:endCxn id="6" idx="1"/>
          </p:cNvCxnSpPr>
          <p:nvPr/>
        </p:nvCxnSpPr>
        <p:spPr>
          <a:xfrm flipV="1">
            <a:off x="2087590" y="3176974"/>
            <a:ext cx="1173123" cy="879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1"/>
          </p:cNvCxnSpPr>
          <p:nvPr/>
        </p:nvCxnSpPr>
        <p:spPr>
          <a:xfrm>
            <a:off x="3260713" y="3176972"/>
            <a:ext cx="5166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5" idx="2"/>
          </p:cNvCxnSpPr>
          <p:nvPr/>
        </p:nvCxnSpPr>
        <p:spPr>
          <a:xfrm flipV="1">
            <a:off x="5361586" y="3140968"/>
            <a:ext cx="866598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2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1564270" y="764704"/>
            <a:ext cx="7282476" cy="18406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笑臉 3"/>
          <p:cNvSpPr/>
          <p:nvPr/>
        </p:nvSpPr>
        <p:spPr>
          <a:xfrm>
            <a:off x="1768529" y="1021181"/>
            <a:ext cx="1043982" cy="1008115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49126" y="2060803"/>
            <a:ext cx="11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Users</a:t>
            </a:r>
            <a:endParaRPr lang="zh-TW" altLang="en-US" dirty="0"/>
          </a:p>
        </p:txBody>
      </p:sp>
      <p:sp>
        <p:nvSpPr>
          <p:cNvPr id="6" name="流程圖: 循序存取儲存裝置 5"/>
          <p:cNvSpPr/>
          <p:nvPr/>
        </p:nvSpPr>
        <p:spPr>
          <a:xfrm>
            <a:off x="3509298" y="1001482"/>
            <a:ext cx="946043" cy="967463"/>
          </a:xfrm>
          <a:prstGeom prst="flowChartMagneticTap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020251" y="2089392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Application Programs</a:t>
            </a:r>
            <a:endParaRPr lang="zh-TW" altLang="en-US" dirty="0"/>
          </a:p>
        </p:txBody>
      </p:sp>
      <p:sp>
        <p:nvSpPr>
          <p:cNvPr id="8" name="笑臉 7"/>
          <p:cNvSpPr/>
          <p:nvPr/>
        </p:nvSpPr>
        <p:spPr>
          <a:xfrm>
            <a:off x="5435190" y="990079"/>
            <a:ext cx="1043982" cy="1008115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86221" y="2090711"/>
            <a:ext cx="11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Users</a:t>
            </a:r>
            <a:endParaRPr lang="zh-TW" altLang="en-US" dirty="0"/>
          </a:p>
        </p:txBody>
      </p:sp>
      <p:sp>
        <p:nvSpPr>
          <p:cNvPr id="10" name="流程圖: 循序存取儲存裝置 9"/>
          <p:cNvSpPr/>
          <p:nvPr/>
        </p:nvSpPr>
        <p:spPr>
          <a:xfrm>
            <a:off x="7313147" y="980431"/>
            <a:ext cx="946043" cy="967463"/>
          </a:xfrm>
          <a:prstGeom prst="flowChartMagnetic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687353" y="2092028"/>
            <a:ext cx="242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Application Programs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1564270" y="3071463"/>
            <a:ext cx="7282476" cy="12241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概念層 </a:t>
            </a:r>
            <a:r>
              <a:rPr lang="en-US" altLang="zh-TW" sz="2400" b="1" dirty="0"/>
              <a:t>(Conceptual Level)</a:t>
            </a:r>
            <a:endParaRPr lang="zh-TW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1564270" y="4797152"/>
            <a:ext cx="7282475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內部層 </a:t>
            </a:r>
            <a:r>
              <a:rPr lang="en-US" altLang="zh-TW" sz="2400" b="1" dirty="0"/>
              <a:t>(Internal Level)</a:t>
            </a:r>
            <a:endParaRPr lang="zh-TW" altLang="en-US" sz="24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512378" y="268622"/>
            <a:ext cx="386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外部層 </a:t>
            </a:r>
            <a:r>
              <a:rPr lang="en-US" altLang="zh-TW" sz="2400" b="1" dirty="0"/>
              <a:t>(External Level)</a:t>
            </a:r>
            <a:endParaRPr lang="zh-TW" altLang="en-US" sz="2400" b="1" dirty="0"/>
          </a:p>
        </p:txBody>
      </p:sp>
      <p:cxnSp>
        <p:nvCxnSpPr>
          <p:cNvPr id="17" name="直線接點 16"/>
          <p:cNvCxnSpPr>
            <a:stCxn id="12" idx="2"/>
            <a:endCxn id="13" idx="0"/>
          </p:cNvCxnSpPr>
          <p:nvPr/>
        </p:nvCxnSpPr>
        <p:spPr>
          <a:xfrm>
            <a:off x="5205508" y="4295597"/>
            <a:ext cx="0" cy="5015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416601" y="2605377"/>
            <a:ext cx="792088" cy="466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298139" y="2605377"/>
            <a:ext cx="0" cy="466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957180" y="2605377"/>
            <a:ext cx="0" cy="466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6687355" y="2605377"/>
            <a:ext cx="1098813" cy="466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弧形箭號 (左彎) 33"/>
          <p:cNvSpPr/>
          <p:nvPr/>
        </p:nvSpPr>
        <p:spPr>
          <a:xfrm rot="10496734">
            <a:off x="760769" y="1852769"/>
            <a:ext cx="899713" cy="2144353"/>
          </a:xfrm>
          <a:prstGeom prst="curvedLeftArrow">
            <a:avLst>
              <a:gd name="adj1" fmla="val 33744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38815" y="270213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邏輯資料獨立性</a:t>
            </a:r>
          </a:p>
        </p:txBody>
      </p:sp>
      <p:sp>
        <p:nvSpPr>
          <p:cNvPr id="36" name="弧形箭號 (左彎) 35"/>
          <p:cNvSpPr/>
          <p:nvPr/>
        </p:nvSpPr>
        <p:spPr>
          <a:xfrm rot="11185870">
            <a:off x="515796" y="3513630"/>
            <a:ext cx="956862" cy="2121887"/>
          </a:xfrm>
          <a:prstGeom prst="curvedLeftArrow">
            <a:avLst>
              <a:gd name="adj1" fmla="val 33744"/>
              <a:gd name="adj2" fmla="val 5000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7" name="弧形箭號 (左彎) 36"/>
          <p:cNvSpPr/>
          <p:nvPr/>
        </p:nvSpPr>
        <p:spPr>
          <a:xfrm rot="10496734">
            <a:off x="106820" y="1420421"/>
            <a:ext cx="1306596" cy="4371139"/>
          </a:xfrm>
          <a:prstGeom prst="curvedLeftArrow">
            <a:avLst>
              <a:gd name="adj1" fmla="val 33744"/>
              <a:gd name="adj2" fmla="val 50000"/>
              <a:gd name="adj3" fmla="val 328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1560" y="44278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</a:rPr>
              <a:t>實體資料獨立性</a:t>
            </a:r>
          </a:p>
        </p:txBody>
      </p:sp>
    </p:spTree>
    <p:extLst>
      <p:ext uri="{BB962C8B-B14F-4D97-AF65-F5344CB8AC3E}">
        <p14:creationId xmlns:p14="http://schemas.microsoft.com/office/powerpoint/2010/main" val="289926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2852936"/>
            <a:ext cx="180020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Applications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3851920" y="2790157"/>
            <a:ext cx="1368152" cy="7200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79712" y="355914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Clients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635896" y="351023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Applications agent</a:t>
            </a:r>
            <a:endParaRPr lang="zh-TW" altLang="en-US" dirty="0"/>
          </a:p>
        </p:txBody>
      </p:sp>
      <p:sp>
        <p:nvSpPr>
          <p:cNvPr id="7" name="流程圖: 磁碟 6"/>
          <p:cNvSpPr/>
          <p:nvPr/>
        </p:nvSpPr>
        <p:spPr>
          <a:xfrm>
            <a:off x="7380312" y="2628821"/>
            <a:ext cx="1152128" cy="904747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5796136" y="2827023"/>
            <a:ext cx="1152128" cy="6463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DBMS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12160" y="355865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24328" y="357805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Database</a:t>
            </a:r>
            <a:endParaRPr lang="zh-TW" altLang="en-US" dirty="0"/>
          </a:p>
        </p:txBody>
      </p:sp>
      <p:sp>
        <p:nvSpPr>
          <p:cNvPr id="11" name="笑臉 10"/>
          <p:cNvSpPr/>
          <p:nvPr/>
        </p:nvSpPr>
        <p:spPr>
          <a:xfrm>
            <a:off x="222732" y="2672903"/>
            <a:ext cx="1043982" cy="1008115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73765" y="3665083"/>
            <a:ext cx="11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Users</a:t>
            </a:r>
            <a:endParaRPr lang="zh-TW" altLang="en-US" dirty="0"/>
          </a:p>
        </p:txBody>
      </p:sp>
      <p:cxnSp>
        <p:nvCxnSpPr>
          <p:cNvPr id="14" name="直線接點 13"/>
          <p:cNvCxnSpPr>
            <a:endCxn id="3" idx="2"/>
          </p:cNvCxnSpPr>
          <p:nvPr/>
        </p:nvCxnSpPr>
        <p:spPr>
          <a:xfrm>
            <a:off x="3347864" y="3150197"/>
            <a:ext cx="5040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endCxn id="8" idx="1"/>
          </p:cNvCxnSpPr>
          <p:nvPr/>
        </p:nvCxnSpPr>
        <p:spPr>
          <a:xfrm>
            <a:off x="5220072" y="3150197"/>
            <a:ext cx="5760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6948264" y="3140565"/>
            <a:ext cx="4320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240279" y="3190847"/>
            <a:ext cx="3073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99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3222" y="3525713"/>
            <a:ext cx="180020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805270" y="423191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Clients</a:t>
            </a:r>
            <a:endParaRPr lang="zh-TW" altLang="en-US" dirty="0"/>
          </a:p>
        </p:txBody>
      </p:sp>
      <p:sp>
        <p:nvSpPr>
          <p:cNvPr id="6" name="流程圖: 磁碟 5"/>
          <p:cNvSpPr/>
          <p:nvPr/>
        </p:nvSpPr>
        <p:spPr>
          <a:xfrm>
            <a:off x="6839407" y="3301599"/>
            <a:ext cx="1152128" cy="904747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255231" y="3499801"/>
            <a:ext cx="1152128" cy="6463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DBMS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71255" y="42314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983423" y="425083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Database</a:t>
            </a:r>
            <a:endParaRPr lang="zh-TW" altLang="en-US" dirty="0"/>
          </a:p>
        </p:txBody>
      </p:sp>
      <p:sp>
        <p:nvSpPr>
          <p:cNvPr id="10" name="笑臉 9"/>
          <p:cNvSpPr/>
          <p:nvPr/>
        </p:nvSpPr>
        <p:spPr>
          <a:xfrm>
            <a:off x="1021853" y="3309284"/>
            <a:ext cx="1043982" cy="1008115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99323" y="4337860"/>
            <a:ext cx="11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Users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4153274" y="3822976"/>
            <a:ext cx="108180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407359" y="3813341"/>
            <a:ext cx="4320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065837" y="3863623"/>
            <a:ext cx="3073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1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2996952"/>
            <a:ext cx="180020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Applications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3419872" y="2744924"/>
            <a:ext cx="2088232" cy="11521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ODBC Driver</a:t>
            </a:r>
          </a:p>
          <a:p>
            <a:pPr algn="ctr"/>
            <a:r>
              <a:rPr lang="zh-TW" altLang="en-US" dirty="0"/>
              <a:t>管理程式</a:t>
            </a:r>
          </a:p>
        </p:txBody>
      </p:sp>
      <p:sp>
        <p:nvSpPr>
          <p:cNvPr id="4" name="流程圖: 磁碟 3"/>
          <p:cNvSpPr/>
          <p:nvPr/>
        </p:nvSpPr>
        <p:spPr>
          <a:xfrm>
            <a:off x="6839407" y="2805201"/>
            <a:ext cx="1152128" cy="904747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DB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339752" y="350100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5652120" y="350100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5652120" y="2981875"/>
            <a:ext cx="9637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2384140" y="2981875"/>
            <a:ext cx="9637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001906" y="372164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標準</a:t>
            </a:r>
            <a:r>
              <a:rPr lang="en-US" altLang="zh-TW" dirty="0"/>
              <a:t>ODBC API + SQL</a:t>
            </a:r>
            <a:r>
              <a:rPr lang="zh-TW" altLang="en-US" dirty="0"/>
              <a:t>查詢語法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559406" y="379348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API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21120" y="24928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55776" y="24928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19" name="七邊形 18"/>
          <p:cNvSpPr/>
          <p:nvPr/>
        </p:nvSpPr>
        <p:spPr>
          <a:xfrm>
            <a:off x="5374366" y="3637780"/>
            <a:ext cx="250574" cy="259272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0" name="七邊形 19"/>
          <p:cNvSpPr/>
          <p:nvPr/>
        </p:nvSpPr>
        <p:spPr>
          <a:xfrm>
            <a:off x="1790801" y="3680671"/>
            <a:ext cx="250574" cy="225639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2" name="七邊形 21"/>
          <p:cNvSpPr/>
          <p:nvPr/>
        </p:nvSpPr>
        <p:spPr>
          <a:xfrm>
            <a:off x="5374433" y="2551001"/>
            <a:ext cx="250574" cy="254201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4" name="七邊形 23"/>
          <p:cNvSpPr/>
          <p:nvPr/>
        </p:nvSpPr>
        <p:spPr>
          <a:xfrm>
            <a:off x="2258853" y="2449200"/>
            <a:ext cx="250574" cy="254201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306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4179535" y="1408131"/>
            <a:ext cx="1872208" cy="936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company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2778726" y="2668271"/>
            <a:ext cx="1872208" cy="936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department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179535" y="3988011"/>
            <a:ext cx="1872208" cy="936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731054" y="2668271"/>
            <a:ext cx="1872208" cy="936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product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338566" y="3988011"/>
            <a:ext cx="1872208" cy="936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employee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2" idx="3"/>
          </p:cNvCxnSpPr>
          <p:nvPr/>
        </p:nvCxnSpPr>
        <p:spPr>
          <a:xfrm flipH="1">
            <a:off x="4002862" y="2207146"/>
            <a:ext cx="450852" cy="4611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2" idx="5"/>
          </p:cNvCxnSpPr>
          <p:nvPr/>
        </p:nvCxnSpPr>
        <p:spPr>
          <a:xfrm>
            <a:off x="5777564" y="2207146"/>
            <a:ext cx="457546" cy="4611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3" idx="3"/>
          </p:cNvCxnSpPr>
          <p:nvPr/>
        </p:nvCxnSpPr>
        <p:spPr>
          <a:xfrm flipH="1">
            <a:off x="2562704" y="3467286"/>
            <a:ext cx="490203" cy="5207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3" idx="5"/>
          </p:cNvCxnSpPr>
          <p:nvPr/>
        </p:nvCxnSpPr>
        <p:spPr>
          <a:xfrm>
            <a:off x="4376757" y="3467286"/>
            <a:ext cx="274179" cy="5207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842685" y="10387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418686" y="29516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父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978526" y="428845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子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8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368013" y="4264531"/>
            <a:ext cx="1872208" cy="936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Supply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5796136" y="2267475"/>
            <a:ext cx="1872208" cy="936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368013" y="2241612"/>
            <a:ext cx="1872208" cy="936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Part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1115616" y="2204864"/>
            <a:ext cx="1872208" cy="936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Supplier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20" idx="4"/>
            <a:endCxn id="2" idx="1"/>
          </p:cNvCxnSpPr>
          <p:nvPr/>
        </p:nvCxnSpPr>
        <p:spPr>
          <a:xfrm>
            <a:off x="2051720" y="3140969"/>
            <a:ext cx="1590472" cy="1260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9" idx="4"/>
          </p:cNvCxnSpPr>
          <p:nvPr/>
        </p:nvCxnSpPr>
        <p:spPr>
          <a:xfrm>
            <a:off x="4304117" y="3177717"/>
            <a:ext cx="0" cy="10868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8" idx="4"/>
            <a:endCxn id="2" idx="7"/>
          </p:cNvCxnSpPr>
          <p:nvPr/>
        </p:nvCxnSpPr>
        <p:spPr>
          <a:xfrm flipH="1">
            <a:off x="4966042" y="3203580"/>
            <a:ext cx="1766198" cy="11980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8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574276" y="2876196"/>
            <a:ext cx="1440160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個體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211748" y="4005064"/>
            <a:ext cx="258438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弱個體</a:t>
            </a:r>
            <a:r>
              <a:rPr lang="en-US" altLang="zh-TW" dirty="0" smtClean="0"/>
              <a:t>(Weak Entity)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211748" y="1916832"/>
            <a:ext cx="258438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一般個體</a:t>
            </a:r>
            <a:r>
              <a:rPr lang="en-US" altLang="zh-TW" dirty="0" smtClean="0"/>
              <a:t>(Entity)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2" idx="3"/>
            <a:endCxn id="5" idx="1"/>
          </p:cNvCxnSpPr>
          <p:nvPr/>
        </p:nvCxnSpPr>
        <p:spPr>
          <a:xfrm flipV="1">
            <a:off x="2014436" y="2348881"/>
            <a:ext cx="1197312" cy="9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2" idx="3"/>
            <a:endCxn id="4" idx="1"/>
          </p:cNvCxnSpPr>
          <p:nvPr/>
        </p:nvCxnSpPr>
        <p:spPr>
          <a:xfrm>
            <a:off x="2014436" y="3308245"/>
            <a:ext cx="1197312" cy="1128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408204" y="2024567"/>
            <a:ext cx="1296144" cy="648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408204" y="4048887"/>
            <a:ext cx="1296144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569276" y="4221088"/>
            <a:ext cx="955053" cy="447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408204" y="130438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以圖型表式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1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277</Words>
  <Application>Microsoft Office PowerPoint</Application>
  <PresentationFormat>如螢幕大小 (4:3)</PresentationFormat>
  <Paragraphs>155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資料庫管理圖檔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twelvefish</dc:creator>
  <cp:lastModifiedBy>twelvefish</cp:lastModifiedBy>
  <cp:revision>60</cp:revision>
  <dcterms:created xsi:type="dcterms:W3CDTF">2021-06-30T23:45:21Z</dcterms:created>
  <dcterms:modified xsi:type="dcterms:W3CDTF">2021-07-22T15:47:11Z</dcterms:modified>
</cp:coreProperties>
</file>