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88" autoAdjust="0"/>
  </p:normalViewPr>
  <p:slideViewPr>
    <p:cSldViewPr>
      <p:cViewPr>
        <p:scale>
          <a:sx n="82" d="100"/>
          <a:sy n="82" d="100"/>
        </p:scale>
        <p:origin x="-161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00815"/>
              </p:ext>
            </p:extLst>
          </p:nvPr>
        </p:nvGraphicFramePr>
        <p:xfrm>
          <a:off x="1524000" y="1397000"/>
          <a:ext cx="6096000" cy="2494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網路名稱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WAN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傳輸範圍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數公尺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數公里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無限制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可靠性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高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傳輸媒體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傳輸速率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舉例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Bluetooth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IEEE 802.3</a:t>
                      </a:r>
                    </a:p>
                    <a:p>
                      <a:pPr algn="ctr"/>
                      <a:r>
                        <a:rPr lang="en-US" altLang="zh-TW" dirty="0" smtClean="0"/>
                        <a:t>Ethernet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Internet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44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035764" y="580045"/>
            <a:ext cx="6442046" cy="2549586"/>
            <a:chOff x="1035764" y="580045"/>
            <a:chExt cx="6442046" cy="2549586"/>
          </a:xfrm>
        </p:grpSpPr>
        <p:sp>
          <p:nvSpPr>
            <p:cNvPr id="3" name="五邊形 2"/>
            <p:cNvSpPr/>
            <p:nvPr/>
          </p:nvSpPr>
          <p:spPr>
            <a:xfrm>
              <a:off x="2331908" y="580045"/>
              <a:ext cx="864096" cy="2016224"/>
            </a:xfrm>
            <a:prstGeom prst="homePlat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多</a:t>
              </a:r>
              <a:endParaRPr lang="en-US" altLang="zh-TW" dirty="0"/>
            </a:p>
            <a:p>
              <a:pPr algn="ctr"/>
              <a:r>
                <a:rPr lang="zh-TW" altLang="en-US" dirty="0" smtClean="0"/>
                <a:t>工</a:t>
              </a:r>
              <a:endParaRPr lang="en-US" altLang="zh-TW" dirty="0" smtClean="0"/>
            </a:p>
            <a:p>
              <a:pPr algn="ctr"/>
              <a:r>
                <a:rPr lang="zh-TW" altLang="en-US" dirty="0" smtClean="0"/>
                <a:t>器</a:t>
              </a:r>
              <a:endParaRPr lang="zh-TW" altLang="en-US" dirty="0"/>
            </a:p>
          </p:txBody>
        </p:sp>
        <p:sp>
          <p:nvSpPr>
            <p:cNvPr id="4" name="五邊形 3"/>
            <p:cNvSpPr/>
            <p:nvPr/>
          </p:nvSpPr>
          <p:spPr>
            <a:xfrm>
              <a:off x="5623249" y="580045"/>
              <a:ext cx="864096" cy="2016224"/>
            </a:xfrm>
            <a:prstGeom prst="homePlat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反</a:t>
              </a:r>
              <a:endParaRPr lang="en-US" altLang="zh-TW" dirty="0" smtClean="0"/>
            </a:p>
            <a:p>
              <a:pPr algn="ctr"/>
              <a:r>
                <a:rPr lang="zh-TW" altLang="en-US" dirty="0" smtClean="0"/>
                <a:t>多</a:t>
              </a:r>
              <a:endParaRPr lang="en-US" altLang="zh-TW" dirty="0" smtClean="0"/>
            </a:p>
            <a:p>
              <a:pPr algn="ctr"/>
              <a:r>
                <a:rPr lang="zh-TW" altLang="en-US" dirty="0"/>
                <a:t>工</a:t>
              </a:r>
              <a:endParaRPr lang="en-US" altLang="zh-TW" dirty="0" smtClean="0"/>
            </a:p>
            <a:p>
              <a:pPr algn="ctr"/>
              <a:r>
                <a:rPr lang="zh-TW" altLang="en-US" dirty="0"/>
                <a:t>器</a:t>
              </a: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1467812" y="950092"/>
              <a:ext cx="8640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>
              <a:off x="1467812" y="1550564"/>
              <a:ext cx="8640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1467812" y="2174228"/>
              <a:ext cx="8640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6220340" y="923385"/>
              <a:ext cx="8640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6487345" y="1604992"/>
              <a:ext cx="5970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6253674" y="2174228"/>
              <a:ext cx="8640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1035764" y="76542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035764" y="142451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117770" y="198956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117770" y="142451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117770" y="72861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35764" y="201313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cxnSp>
          <p:nvCxnSpPr>
            <p:cNvPr id="17" name="直線接點 16"/>
            <p:cNvCxnSpPr>
              <a:stCxn id="3" idx="3"/>
              <a:endCxn id="4" idx="1"/>
            </p:cNvCxnSpPr>
            <p:nvPr/>
          </p:nvCxnSpPr>
          <p:spPr>
            <a:xfrm>
              <a:off x="3196004" y="1588157"/>
              <a:ext cx="242724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2187892" y="275029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Sender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418988" y="2760299"/>
              <a:ext cx="1366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Receiver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682886" y="1134758"/>
              <a:ext cx="360040" cy="41580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322846" y="1133594"/>
              <a:ext cx="360040" cy="41580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049586" y="1134758"/>
              <a:ext cx="360040" cy="41580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769666" y="1134758"/>
              <a:ext cx="360040" cy="41580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409626" y="1134758"/>
              <a:ext cx="360040" cy="41580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111349" y="1134758"/>
              <a:ext cx="360040" cy="41580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5129705" y="1793851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t1</a:t>
              </a:r>
              <a:endParaRPr lang="zh-TW" altLang="en-US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409626" y="1804736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t3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638362" y="1804736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t5</a:t>
              </a:r>
              <a:endParaRPr lang="zh-TW" altLang="en-US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000838" y="1807316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t4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3256094" y="1784371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t6</a:t>
              </a:r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4769666" y="1804736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t2</a:t>
              </a:r>
              <a:endParaRPr lang="zh-TW" altLang="en-US" dirty="0"/>
            </a:p>
          </p:txBody>
        </p:sp>
      </p:grpSp>
      <p:sp>
        <p:nvSpPr>
          <p:cNvPr id="38" name="矩形 37"/>
          <p:cNvSpPr/>
          <p:nvPr/>
        </p:nvSpPr>
        <p:spPr>
          <a:xfrm>
            <a:off x="3682886" y="705378"/>
            <a:ext cx="360040" cy="415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322846" y="704214"/>
            <a:ext cx="360040" cy="415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049586" y="705378"/>
            <a:ext cx="360040" cy="415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769666" y="705378"/>
            <a:ext cx="360040" cy="415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09626" y="705378"/>
            <a:ext cx="360040" cy="415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111349" y="705378"/>
            <a:ext cx="360040" cy="415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682886" y="270355"/>
            <a:ext cx="360040" cy="415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322846" y="269191"/>
            <a:ext cx="360040" cy="415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049586" y="270355"/>
            <a:ext cx="360040" cy="415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769666" y="270355"/>
            <a:ext cx="360040" cy="415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409626" y="270355"/>
            <a:ext cx="360040" cy="415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111349" y="270355"/>
            <a:ext cx="360040" cy="415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grpSp>
        <p:nvGrpSpPr>
          <p:cNvPr id="50" name="群組 49"/>
          <p:cNvGrpSpPr/>
          <p:nvPr/>
        </p:nvGrpSpPr>
        <p:grpSpPr>
          <a:xfrm>
            <a:off x="1063282" y="3645024"/>
            <a:ext cx="6442046" cy="2549586"/>
            <a:chOff x="1035764" y="580045"/>
            <a:chExt cx="6442046" cy="2549586"/>
          </a:xfrm>
        </p:grpSpPr>
        <p:sp>
          <p:nvSpPr>
            <p:cNvPr id="51" name="五邊形 50"/>
            <p:cNvSpPr/>
            <p:nvPr/>
          </p:nvSpPr>
          <p:spPr>
            <a:xfrm>
              <a:off x="2331908" y="580045"/>
              <a:ext cx="864096" cy="2016224"/>
            </a:xfrm>
            <a:prstGeom prst="homePlat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多</a:t>
              </a:r>
              <a:endParaRPr lang="en-US" altLang="zh-TW" dirty="0"/>
            </a:p>
            <a:p>
              <a:pPr algn="ctr"/>
              <a:r>
                <a:rPr lang="zh-TW" altLang="en-US" dirty="0" smtClean="0"/>
                <a:t>工</a:t>
              </a:r>
              <a:endParaRPr lang="en-US" altLang="zh-TW" dirty="0" smtClean="0"/>
            </a:p>
            <a:p>
              <a:pPr algn="ctr"/>
              <a:r>
                <a:rPr lang="zh-TW" altLang="en-US" dirty="0" smtClean="0"/>
                <a:t>器</a:t>
              </a:r>
              <a:endParaRPr lang="zh-TW" altLang="en-US" dirty="0"/>
            </a:p>
          </p:txBody>
        </p:sp>
        <p:sp>
          <p:nvSpPr>
            <p:cNvPr id="52" name="五邊形 51"/>
            <p:cNvSpPr/>
            <p:nvPr/>
          </p:nvSpPr>
          <p:spPr>
            <a:xfrm>
              <a:off x="5623249" y="580045"/>
              <a:ext cx="864096" cy="2016224"/>
            </a:xfrm>
            <a:prstGeom prst="homePlat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反</a:t>
              </a:r>
              <a:endParaRPr lang="en-US" altLang="zh-TW" dirty="0" smtClean="0"/>
            </a:p>
            <a:p>
              <a:pPr algn="ctr"/>
              <a:r>
                <a:rPr lang="zh-TW" altLang="en-US" dirty="0" smtClean="0"/>
                <a:t>多</a:t>
              </a:r>
              <a:endParaRPr lang="en-US" altLang="zh-TW" dirty="0" smtClean="0"/>
            </a:p>
            <a:p>
              <a:pPr algn="ctr"/>
              <a:r>
                <a:rPr lang="zh-TW" altLang="en-US" dirty="0"/>
                <a:t>工</a:t>
              </a:r>
              <a:endParaRPr lang="en-US" altLang="zh-TW" dirty="0" smtClean="0"/>
            </a:p>
            <a:p>
              <a:pPr algn="ctr"/>
              <a:r>
                <a:rPr lang="zh-TW" altLang="en-US" dirty="0"/>
                <a:t>器</a:t>
              </a:r>
            </a:p>
          </p:txBody>
        </p:sp>
        <p:cxnSp>
          <p:nvCxnSpPr>
            <p:cNvPr id="53" name="直線接點 52"/>
            <p:cNvCxnSpPr/>
            <p:nvPr/>
          </p:nvCxnSpPr>
          <p:spPr>
            <a:xfrm>
              <a:off x="1467812" y="950092"/>
              <a:ext cx="8640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1467812" y="1550564"/>
              <a:ext cx="8640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1467812" y="2174228"/>
              <a:ext cx="8640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6220340" y="923385"/>
              <a:ext cx="8640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6487345" y="1604992"/>
              <a:ext cx="5970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6253674" y="2174228"/>
              <a:ext cx="8640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字方塊 58"/>
            <p:cNvSpPr txBox="1"/>
            <p:nvPr/>
          </p:nvSpPr>
          <p:spPr>
            <a:xfrm>
              <a:off x="1035764" y="76542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1035764" y="142451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7117770" y="198956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7117770" y="142451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7117770" y="72861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035764" y="201313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cxnSp>
          <p:nvCxnSpPr>
            <p:cNvPr id="65" name="直線接點 64"/>
            <p:cNvCxnSpPr>
              <a:stCxn id="51" idx="3"/>
              <a:endCxn id="52" idx="1"/>
            </p:cNvCxnSpPr>
            <p:nvPr/>
          </p:nvCxnSpPr>
          <p:spPr>
            <a:xfrm>
              <a:off x="3196004" y="1588157"/>
              <a:ext cx="242724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/>
            <p:cNvSpPr txBox="1"/>
            <p:nvPr/>
          </p:nvSpPr>
          <p:spPr>
            <a:xfrm>
              <a:off x="2187892" y="275029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Sender</a:t>
              </a:r>
              <a:endParaRPr lang="zh-TW" altLang="en-US" dirty="0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18988" y="2760299"/>
              <a:ext cx="1366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Receiver</a:t>
              </a:r>
              <a:endParaRPr lang="zh-TW" altLang="en-US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129705" y="1793851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t1</a:t>
              </a:r>
              <a:endParaRPr lang="zh-TW" altLang="en-US" dirty="0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4409626" y="1804736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t3</a:t>
              </a:r>
              <a:endParaRPr lang="zh-TW" altLang="en-US" dirty="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3638362" y="1804736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t5</a:t>
              </a:r>
              <a:endParaRPr lang="zh-TW" altLang="en-US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4000838" y="1807316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t4</a:t>
              </a:r>
              <a:endParaRPr lang="zh-TW" altLang="en-US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3256094" y="1784371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t6</a:t>
              </a:r>
              <a:endParaRPr lang="zh-TW" altLang="en-US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4769666" y="1804736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t2</a:t>
              </a:r>
              <a:endParaRPr lang="zh-TW" altLang="en-US" dirty="0"/>
            </a:p>
          </p:txBody>
        </p:sp>
      </p:grpSp>
      <p:sp>
        <p:nvSpPr>
          <p:cNvPr id="76" name="矩形 75"/>
          <p:cNvSpPr/>
          <p:nvPr/>
        </p:nvSpPr>
        <p:spPr>
          <a:xfrm>
            <a:off x="3297118" y="3645025"/>
            <a:ext cx="2247867" cy="8593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 smtClean="0"/>
              <a:t>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54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906610"/>
              </p:ext>
            </p:extLst>
          </p:nvPr>
        </p:nvGraphicFramePr>
        <p:xfrm>
          <a:off x="215010" y="2204864"/>
          <a:ext cx="8928990" cy="212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5798"/>
                <a:gridCol w="1785798"/>
                <a:gridCol w="1785798"/>
                <a:gridCol w="1785798"/>
                <a:gridCol w="17857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分時多工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分類多工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統計多工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分碼多工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縮寫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TDM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FDM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CDM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優點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全部頻寬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全部時間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彈性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全部頻寬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zh-TW" altLang="en-US" dirty="0" smtClean="0"/>
                        <a:t>全部時間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缺點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部分時間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部分頻寬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舉例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CATV(</a:t>
                      </a:r>
                      <a:r>
                        <a:rPr lang="zh-TW" altLang="en-US" dirty="0" smtClean="0"/>
                        <a:t>電視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CDMA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41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818114"/>
              </p:ext>
            </p:extLst>
          </p:nvPr>
        </p:nvGraphicFramePr>
        <p:xfrm>
          <a:off x="107504" y="65172"/>
          <a:ext cx="8928992" cy="706138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32081"/>
                <a:gridCol w="1976620"/>
                <a:gridCol w="2196244"/>
                <a:gridCol w="2123036"/>
                <a:gridCol w="1901011"/>
              </a:tblGrid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電路交換 </a:t>
                      </a:r>
                      <a:endParaRPr lang="en-US" altLang="zh-TW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(Circuit Switching)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訊息交換</a:t>
                      </a:r>
                      <a:endParaRPr lang="en-US" altLang="zh-TW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 </a:t>
                      </a:r>
                      <a:r>
                        <a:rPr lang="en-US" altLang="zh-TW" b="1" dirty="0" smtClean="0"/>
                        <a:t>(Message Switching)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封包交換</a:t>
                      </a:r>
                      <a:endParaRPr lang="en-US" altLang="zh-TW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 </a:t>
                      </a:r>
                      <a:r>
                        <a:rPr lang="en-US" altLang="zh-TW" b="1" dirty="0" smtClean="0"/>
                        <a:t>(Packet Switching)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虛擬路徑交換 </a:t>
                      </a:r>
                      <a:r>
                        <a:rPr lang="en-US" altLang="zh-TW" b="1" dirty="0" smtClean="0"/>
                        <a:t>(Virtual Circuit)</a:t>
                      </a:r>
                    </a:p>
                  </a:txBody>
                  <a:tcPr/>
                </a:tc>
              </a:tr>
              <a:tr h="89055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/>
                        <a:t>說明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需先建立實體路徑，才能通訊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不需先建立實體路徑</a:t>
                      </a:r>
                    </a:p>
                    <a:p>
                      <a:pPr algn="l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不需先建立實體路徑，會將資料切割成封包</a:t>
                      </a:r>
                    </a:p>
                    <a:p>
                      <a:pPr algn="l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建立虛擬路徑，不需再執行路徑選擇</a:t>
                      </a:r>
                    </a:p>
                    <a:p>
                      <a:pPr algn="l"/>
                      <a:endParaRPr lang="zh-TW" altLang="en-US" sz="1800" dirty="0"/>
                    </a:p>
                  </a:txBody>
                  <a:tcPr/>
                </a:tc>
              </a:tr>
              <a:tr h="202419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/>
                        <a:t>優點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</a:t>
                      </a:r>
                      <a:r>
                        <a:rPr lang="zh-TW" altLang="en-US" sz="1800" dirty="0" smtClean="0"/>
                        <a:t>、壅塞只發生於建立實體路徑時</a:t>
                      </a: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2</a:t>
                      </a:r>
                      <a:r>
                        <a:rPr lang="zh-TW" altLang="en-US" sz="1800" dirty="0" smtClean="0"/>
                        <a:t>、資料依序抵達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 smtClean="0"/>
                    </a:p>
                    <a:p>
                      <a:pPr algn="l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</a:t>
                      </a:r>
                      <a:r>
                        <a:rPr lang="zh-TW" altLang="en-US" sz="1800" dirty="0" smtClean="0"/>
                        <a:t>、不需先建立實體路徑</a:t>
                      </a: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2</a:t>
                      </a:r>
                      <a:r>
                        <a:rPr lang="zh-TW" altLang="en-US" sz="1800" dirty="0" smtClean="0"/>
                        <a:t>、不受網路影響</a:t>
                      </a:r>
                    </a:p>
                    <a:p>
                      <a:pPr algn="l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</a:t>
                      </a:r>
                      <a:r>
                        <a:rPr lang="zh-TW" altLang="en-US" sz="1800" dirty="0" smtClean="0"/>
                        <a:t>、不需先建立實體路徑</a:t>
                      </a: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2</a:t>
                      </a:r>
                      <a:r>
                        <a:rPr lang="zh-TW" altLang="en-US" sz="1800" dirty="0" smtClean="0"/>
                        <a:t>、資料大小固定</a:t>
                      </a: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3</a:t>
                      </a:r>
                      <a:r>
                        <a:rPr lang="zh-TW" altLang="en-US" sz="1800" dirty="0" smtClean="0"/>
                        <a:t>、不受網路影響</a:t>
                      </a:r>
                    </a:p>
                    <a:p>
                      <a:pPr algn="l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</a:t>
                      </a:r>
                      <a:r>
                        <a:rPr lang="zh-TW" altLang="en-US" sz="1800" dirty="0" smtClean="0"/>
                        <a:t>、傳送效能佳</a:t>
                      </a: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2</a:t>
                      </a:r>
                      <a:r>
                        <a:rPr lang="zh-TW" altLang="en-US" sz="1800" dirty="0" smtClean="0"/>
                        <a:t>、適合大量傳輸</a:t>
                      </a:r>
                    </a:p>
                    <a:p>
                      <a:pPr algn="l"/>
                      <a:endParaRPr lang="zh-TW" altLang="en-US" sz="1800" dirty="0"/>
                    </a:p>
                  </a:txBody>
                  <a:tcPr/>
                </a:tc>
              </a:tr>
              <a:tr h="140004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/>
                        <a:t>缺點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</a:t>
                      </a:r>
                      <a:r>
                        <a:rPr lang="zh-TW" altLang="en-US" sz="1800" dirty="0" smtClean="0"/>
                        <a:t>、易受網路影響</a:t>
                      </a: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2</a:t>
                      </a:r>
                      <a:r>
                        <a:rPr lang="zh-TW" altLang="en-US" sz="1800" dirty="0" smtClean="0"/>
                        <a:t>、線路效率差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</a:t>
                      </a:r>
                      <a:r>
                        <a:rPr lang="zh-TW" altLang="en-US" sz="1800" dirty="0" smtClean="0"/>
                        <a:t>、資料太大會霸佔線路</a:t>
                      </a: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2</a:t>
                      </a:r>
                      <a:r>
                        <a:rPr lang="zh-TW" altLang="en-US" sz="1800" dirty="0" smtClean="0"/>
                        <a:t>、不保證資料依序抵達</a:t>
                      </a: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3</a:t>
                      </a:r>
                      <a:r>
                        <a:rPr lang="zh-TW" altLang="en-US" sz="1800" dirty="0" smtClean="0"/>
                        <a:t>、每段資料可能發生壅塞</a:t>
                      </a:r>
                    </a:p>
                    <a:p>
                      <a:pPr algn="l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</a:t>
                      </a:r>
                      <a:r>
                        <a:rPr lang="zh-TW" altLang="en-US" sz="1800" dirty="0" smtClean="0"/>
                        <a:t>、不保證資料依序抵達</a:t>
                      </a: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2</a:t>
                      </a:r>
                      <a:r>
                        <a:rPr lang="zh-TW" altLang="en-US" sz="1800" dirty="0" smtClean="0"/>
                        <a:t>、封包可能發生壅塞</a:t>
                      </a:r>
                    </a:p>
                    <a:p>
                      <a:pPr algn="l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</a:t>
                      </a:r>
                      <a:r>
                        <a:rPr lang="zh-TW" altLang="en-US" sz="1800" dirty="0" smtClean="0"/>
                        <a:t>、固定線路，線路使用率低</a:t>
                      </a: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2</a:t>
                      </a:r>
                      <a:r>
                        <a:rPr lang="zh-TW" altLang="en-US" sz="1800" dirty="0" smtClean="0"/>
                        <a:t>、易受網路壅塞影響</a:t>
                      </a:r>
                    </a:p>
                    <a:p>
                      <a:pPr algn="l"/>
                      <a:endParaRPr lang="zh-TW" altLang="en-US" sz="1800" dirty="0"/>
                    </a:p>
                  </a:txBody>
                  <a:tcPr/>
                </a:tc>
              </a:tr>
              <a:tr h="38364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/>
                        <a:t>舉例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電話 </a:t>
                      </a:r>
                      <a:r>
                        <a:rPr lang="en-US" altLang="zh-TW" sz="1800" dirty="0" smtClean="0"/>
                        <a:t>(PSTN)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 電報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電腦網路</a:t>
                      </a:r>
                    </a:p>
                    <a:p>
                      <a:pPr algn="l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85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134039"/>
              </p:ext>
            </p:extLst>
          </p:nvPr>
        </p:nvGraphicFramePr>
        <p:xfrm>
          <a:off x="755576" y="332656"/>
          <a:ext cx="7776864" cy="3571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68104"/>
                <a:gridCol w="3008560"/>
                <a:gridCol w="18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延遲類型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算法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傳播延遲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(Propagation</a:t>
                      </a:r>
                      <a:r>
                        <a:rPr lang="en-US" altLang="zh-TW" baseline="0" dirty="0" smtClean="0"/>
                        <a:t> Delay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訊號在媒體跑的時間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距離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zh-TW" altLang="en-US" dirty="0" smtClean="0"/>
                        <a:t>速度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傳輸延遲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(Transmission </a:t>
                      </a:r>
                      <a:r>
                        <a:rPr lang="en-US" altLang="zh-TW" baseline="0" dirty="0" smtClean="0"/>
                        <a:t>Delay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把資料塞進媒體所需時間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資料大小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zh-TW" altLang="en-US" dirty="0" smtClean="0"/>
                        <a:t>傳輸速率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排隊延遲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(Queuing </a:t>
                      </a:r>
                      <a:r>
                        <a:rPr lang="en-US" altLang="zh-TW" baseline="0" dirty="0" smtClean="0"/>
                        <a:t>Delay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資料傳輸中排隊等候的時間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處理延遲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(Process</a:t>
                      </a:r>
                      <a:r>
                        <a:rPr lang="en-US" altLang="zh-TW" baseline="0" dirty="0" smtClean="0"/>
                        <a:t> Delay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資料傳輸中處理得時間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往返延遲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(Round-trip</a:t>
                      </a:r>
                      <a:r>
                        <a:rPr lang="en-US" altLang="zh-TW" baseline="0" dirty="0" smtClean="0"/>
                        <a:t> Delay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來源 </a:t>
                      </a:r>
                      <a:r>
                        <a:rPr lang="en-US" altLang="zh-TW" dirty="0" smtClean="0"/>
                        <a:t>=&gt; </a:t>
                      </a:r>
                      <a:r>
                        <a:rPr lang="zh-TW" altLang="en-US" dirty="0" smtClean="0"/>
                        <a:t>目的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+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目的</a:t>
                      </a:r>
                      <a:r>
                        <a:rPr lang="en-US" altLang="zh-TW" dirty="0" smtClean="0"/>
                        <a:t>=&gt;</a:t>
                      </a:r>
                      <a:r>
                        <a:rPr lang="zh-TW" altLang="en-US" dirty="0" smtClean="0"/>
                        <a:t>來源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zh-TW" altLang="en-US" dirty="0" smtClean="0"/>
                        <a:t>的時間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直線接點 3"/>
          <p:cNvCxnSpPr/>
          <p:nvPr/>
        </p:nvCxnSpPr>
        <p:spPr>
          <a:xfrm>
            <a:off x="7380312" y="1052736"/>
            <a:ext cx="50405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173456" y="1690902"/>
            <a:ext cx="92693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876256" y="33569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</a:t>
            </a:r>
            <a:r>
              <a:rPr lang="zh-TW" altLang="en-US" dirty="0" smtClean="0"/>
              <a:t>                    </a:t>
            </a:r>
            <a:r>
              <a:rPr lang="en-US" altLang="zh-TW" dirty="0" smtClean="0"/>
              <a:t>R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7173456" y="3356992"/>
            <a:ext cx="8549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7173456" y="3726324"/>
            <a:ext cx="8549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55576" y="439646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1024*768</a:t>
            </a:r>
            <a:r>
              <a:rPr lang="zh-TW" altLang="en-US" dirty="0" smtClean="0"/>
              <a:t>*</a:t>
            </a:r>
            <a:r>
              <a:rPr lang="en-US" altLang="zh-TW" dirty="0" smtClean="0"/>
              <a:t>3*8</a:t>
            </a:r>
            <a:endParaRPr lang="zh-TW" altLang="en-US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755576" y="4765794"/>
            <a:ext cx="15121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975327" y="4809904"/>
                <a:ext cx="10726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56∗10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27" y="4809904"/>
                <a:ext cx="107266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3603416" y="5167447"/>
            <a:ext cx="189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Propagation Delay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645680" y="4950515"/>
            <a:ext cx="89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12000</a:t>
            </a:r>
            <a:endParaRPr lang="zh-TW" altLang="en-US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5645680" y="5319847"/>
            <a:ext cx="7560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5600074" y="5352113"/>
                <a:ext cx="944426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2∗10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074" y="5352113"/>
                <a:ext cx="944426" cy="3724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6544500" y="5167447"/>
            <a:ext cx="65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秒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566995" y="5927374"/>
            <a:ext cx="1967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Transmission Delay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691648" y="5788716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10</m:t>
                        </m:r>
                        <m:r>
                          <a:rPr lang="en-US" altLang="zh-TW" i="1">
                            <a:latin typeface="Cambria Math"/>
                          </a:rPr>
                          <m:t>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altLang="zh-TW" dirty="0" smtClean="0"/>
                  <a:t>*8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648" y="5788716"/>
                <a:ext cx="187220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接點 46"/>
          <p:cNvCxnSpPr/>
          <p:nvPr/>
        </p:nvCxnSpPr>
        <p:spPr>
          <a:xfrm>
            <a:off x="5691648" y="6158048"/>
            <a:ext cx="1193638" cy="72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5763656" y="6202158"/>
                <a:ext cx="9444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5∗10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56" y="6202158"/>
                <a:ext cx="9444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/>
          <p:cNvSpPr txBox="1"/>
          <p:nvPr/>
        </p:nvSpPr>
        <p:spPr>
          <a:xfrm>
            <a:off x="6910554" y="5973382"/>
            <a:ext cx="65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秒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626455" y="4581183"/>
            <a:ext cx="411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訊號傳播速度為光速*</a:t>
            </a:r>
            <a:r>
              <a:rPr lang="en-US" altLang="zh-TW" dirty="0" smtClean="0">
                <a:solidFill>
                  <a:srgbClr val="FF0000"/>
                </a:solidFill>
              </a:rPr>
              <a:t>2/3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6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1116951" y="1268760"/>
            <a:ext cx="64334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011307" y="846004"/>
            <a:ext cx="553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紅外線、橙</a:t>
            </a:r>
            <a:r>
              <a:rPr lang="zh-TW" altLang="en-US" dirty="0"/>
              <a:t>、</a:t>
            </a:r>
            <a:r>
              <a:rPr lang="zh-TW" altLang="en-US" dirty="0" smtClean="0"/>
              <a:t>黃</a:t>
            </a:r>
            <a:r>
              <a:rPr lang="zh-TW" altLang="en-US" dirty="0"/>
              <a:t>、</a:t>
            </a:r>
            <a:r>
              <a:rPr lang="zh-TW" altLang="en-US" dirty="0" smtClean="0"/>
              <a:t>綠</a:t>
            </a:r>
            <a:r>
              <a:rPr lang="zh-TW" altLang="en-US" dirty="0"/>
              <a:t>、</a:t>
            </a:r>
            <a:r>
              <a:rPr lang="zh-TW" altLang="en-US" dirty="0" smtClean="0"/>
              <a:t>藍</a:t>
            </a:r>
            <a:r>
              <a:rPr lang="zh-TW" altLang="en-US" dirty="0"/>
              <a:t>、</a:t>
            </a:r>
            <a:r>
              <a:rPr lang="zh-TW" altLang="en-US" dirty="0" smtClean="0"/>
              <a:t>靛</a:t>
            </a:r>
            <a:r>
              <a:rPr lang="zh-TW" altLang="en-US" dirty="0"/>
              <a:t>、</a:t>
            </a:r>
            <a:r>
              <a:rPr lang="zh-TW" altLang="en-US" dirty="0" smtClean="0"/>
              <a:t>紫外線、 </a:t>
            </a:r>
            <a:r>
              <a:rPr lang="en-US" altLang="zh-TW" dirty="0" smtClean="0"/>
              <a:t>X-Ray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00922" y="14275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頻率  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14485" y="1427123"/>
            <a:ext cx="42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小</a:t>
            </a:r>
          </a:p>
        </p:txBody>
      </p:sp>
      <p:sp>
        <p:nvSpPr>
          <p:cNvPr id="11" name="矩形 10"/>
          <p:cNvSpPr/>
          <p:nvPr/>
        </p:nvSpPr>
        <p:spPr>
          <a:xfrm>
            <a:off x="6585498" y="140739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大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406593" y="207558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波長  </a:t>
            </a:r>
            <a:r>
              <a:rPr lang="he-IL" altLang="zh-TW" dirty="0" smtClean="0"/>
              <a:t>ג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25584" y="20903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大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85498" y="2075588"/>
            <a:ext cx="42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小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406593" y="2736485"/>
            <a:ext cx="100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穿透力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414485" y="27421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強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59458" y="27421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差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1388999" y="3398078"/>
            <a:ext cx="100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能量</a:t>
            </a:r>
          </a:p>
        </p:txBody>
      </p:sp>
      <p:sp>
        <p:nvSpPr>
          <p:cNvPr id="21" name="矩形 20"/>
          <p:cNvSpPr/>
          <p:nvPr/>
        </p:nvSpPr>
        <p:spPr>
          <a:xfrm>
            <a:off x="2396891" y="340372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弱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41864" y="340372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強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4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2006402" y="1171985"/>
            <a:ext cx="6591469" cy="4968552"/>
            <a:chOff x="1364907" y="1171985"/>
            <a:chExt cx="6591469" cy="4968552"/>
          </a:xfrm>
        </p:grpSpPr>
        <p:sp>
          <p:nvSpPr>
            <p:cNvPr id="2" name="文字方塊 1"/>
            <p:cNvSpPr txBox="1"/>
            <p:nvPr/>
          </p:nvSpPr>
          <p:spPr>
            <a:xfrm>
              <a:off x="1580931" y="1171985"/>
              <a:ext cx="6375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0	1</a:t>
              </a:r>
              <a:r>
                <a:rPr lang="en-US" altLang="zh-TW" dirty="0"/>
                <a:t>	</a:t>
              </a:r>
              <a:r>
                <a:rPr lang="en-US" altLang="zh-TW" dirty="0" smtClean="0"/>
                <a:t>0</a:t>
              </a:r>
              <a:r>
                <a:rPr lang="en-US" altLang="zh-TW" dirty="0"/>
                <a:t>	</a:t>
              </a:r>
              <a:r>
                <a:rPr lang="en-US" altLang="zh-TW" dirty="0" smtClean="0"/>
                <a:t>0</a:t>
              </a:r>
              <a:r>
                <a:rPr lang="en-US" altLang="zh-TW" dirty="0"/>
                <a:t>	</a:t>
              </a:r>
              <a:r>
                <a:rPr lang="en-US" altLang="zh-TW" dirty="0" smtClean="0"/>
                <a:t>0</a:t>
              </a:r>
              <a:r>
                <a:rPr lang="en-US" altLang="zh-TW" dirty="0"/>
                <a:t>	</a:t>
              </a:r>
              <a:r>
                <a:rPr lang="en-US" altLang="zh-TW" dirty="0" smtClean="0"/>
                <a:t>1</a:t>
              </a:r>
              <a:r>
                <a:rPr lang="en-US" altLang="zh-TW" dirty="0"/>
                <a:t>	</a:t>
              </a:r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cxnSp>
          <p:nvCxnSpPr>
            <p:cNvPr id="4" name="直線接點 3"/>
            <p:cNvCxnSpPr/>
            <p:nvPr/>
          </p:nvCxnSpPr>
          <p:spPr>
            <a:xfrm>
              <a:off x="1364907" y="1356651"/>
              <a:ext cx="0" cy="47838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接點 4"/>
            <p:cNvCxnSpPr/>
            <p:nvPr/>
          </p:nvCxnSpPr>
          <p:spPr>
            <a:xfrm>
              <a:off x="7629603" y="1356651"/>
              <a:ext cx="0" cy="47838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>
              <a:off x="2229003" y="1356651"/>
              <a:ext cx="0" cy="4783886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3093099" y="1356651"/>
              <a:ext cx="0" cy="4783886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4029203" y="1356651"/>
              <a:ext cx="0" cy="4783886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4965307" y="1356651"/>
              <a:ext cx="0" cy="4783886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5829403" y="1356651"/>
              <a:ext cx="0" cy="4783886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6765507" y="1356651"/>
              <a:ext cx="0" cy="4783886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文字方塊 20"/>
          <p:cNvSpPr txBox="1"/>
          <p:nvPr/>
        </p:nvSpPr>
        <p:spPr>
          <a:xfrm>
            <a:off x="1233966" y="24944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NRZ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1987313" y="2405605"/>
            <a:ext cx="626469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987313" y="3053677"/>
            <a:ext cx="626469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87313" y="3053677"/>
            <a:ext cx="86409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851409" y="2405605"/>
            <a:ext cx="86409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451809" y="2420888"/>
            <a:ext cx="9361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7387913" y="2405605"/>
            <a:ext cx="864096" cy="1528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3715505" y="3053677"/>
            <a:ext cx="27363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2851409" y="2420888"/>
            <a:ext cx="0" cy="63278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3715505" y="2405605"/>
            <a:ext cx="0" cy="63278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6451809" y="2420888"/>
            <a:ext cx="0" cy="7063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602368" y="4584123"/>
            <a:ext cx="136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Manchester</a:t>
            </a:r>
            <a:r>
              <a:rPr lang="en-US" altLang="zh-TW" b="1" dirty="0"/>
              <a:t> </a:t>
            </a:r>
          </a:p>
        </p:txBody>
      </p:sp>
      <p:cxnSp>
        <p:nvCxnSpPr>
          <p:cNvPr id="41" name="直線接點 40"/>
          <p:cNvCxnSpPr/>
          <p:nvPr/>
        </p:nvCxnSpPr>
        <p:spPr>
          <a:xfrm>
            <a:off x="2006402" y="4452395"/>
            <a:ext cx="626469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2006402" y="5085184"/>
            <a:ext cx="626469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/>
          <p:cNvGrpSpPr/>
          <p:nvPr/>
        </p:nvGrpSpPr>
        <p:grpSpPr>
          <a:xfrm>
            <a:off x="1989494" y="4452394"/>
            <a:ext cx="890958" cy="632789"/>
            <a:chOff x="1989494" y="4452394"/>
            <a:chExt cx="890958" cy="632789"/>
          </a:xfrm>
        </p:grpSpPr>
        <p:cxnSp>
          <p:nvCxnSpPr>
            <p:cNvPr id="44" name="直線接點 43"/>
            <p:cNvCxnSpPr/>
            <p:nvPr/>
          </p:nvCxnSpPr>
          <p:spPr>
            <a:xfrm>
              <a:off x="2434973" y="4452394"/>
              <a:ext cx="0" cy="63278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1989494" y="4463859"/>
              <a:ext cx="445479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2434973" y="5085183"/>
              <a:ext cx="445479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2" name="群組 51"/>
          <p:cNvGrpSpPr/>
          <p:nvPr/>
        </p:nvGrpSpPr>
        <p:grpSpPr>
          <a:xfrm>
            <a:off x="3715505" y="4452393"/>
            <a:ext cx="955193" cy="657778"/>
            <a:chOff x="1989494" y="4452394"/>
            <a:chExt cx="955193" cy="657778"/>
          </a:xfrm>
        </p:grpSpPr>
        <p:cxnSp>
          <p:nvCxnSpPr>
            <p:cNvPr id="53" name="直線接點 52"/>
            <p:cNvCxnSpPr/>
            <p:nvPr/>
          </p:nvCxnSpPr>
          <p:spPr>
            <a:xfrm>
              <a:off x="2434973" y="4452394"/>
              <a:ext cx="0" cy="63278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1989494" y="4463859"/>
              <a:ext cx="445479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2434973" y="5085183"/>
              <a:ext cx="509714" cy="2498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群組 55"/>
          <p:cNvGrpSpPr/>
          <p:nvPr/>
        </p:nvGrpSpPr>
        <p:grpSpPr>
          <a:xfrm>
            <a:off x="4670698" y="4452395"/>
            <a:ext cx="936104" cy="645281"/>
            <a:chOff x="1989494" y="4452394"/>
            <a:chExt cx="936104" cy="645281"/>
          </a:xfrm>
        </p:grpSpPr>
        <p:cxnSp>
          <p:nvCxnSpPr>
            <p:cNvPr id="57" name="直線接點 56"/>
            <p:cNvCxnSpPr/>
            <p:nvPr/>
          </p:nvCxnSpPr>
          <p:spPr>
            <a:xfrm>
              <a:off x="2434973" y="4452394"/>
              <a:ext cx="0" cy="63278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1989494" y="4463859"/>
              <a:ext cx="445479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434973" y="5085183"/>
              <a:ext cx="490625" cy="1249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0" name="群組 59"/>
          <p:cNvGrpSpPr/>
          <p:nvPr/>
        </p:nvGrpSpPr>
        <p:grpSpPr>
          <a:xfrm>
            <a:off x="5606802" y="4452395"/>
            <a:ext cx="845007" cy="632789"/>
            <a:chOff x="2035445" y="4452394"/>
            <a:chExt cx="845007" cy="632789"/>
          </a:xfrm>
        </p:grpSpPr>
        <p:cxnSp>
          <p:nvCxnSpPr>
            <p:cNvPr id="61" name="直線接點 60"/>
            <p:cNvCxnSpPr/>
            <p:nvPr/>
          </p:nvCxnSpPr>
          <p:spPr>
            <a:xfrm>
              <a:off x="2434973" y="4452394"/>
              <a:ext cx="0" cy="63278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 flipV="1">
              <a:off x="2035445" y="4463859"/>
              <a:ext cx="399528" cy="1352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434973" y="5085183"/>
              <a:ext cx="445479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8" name="群組 67"/>
          <p:cNvGrpSpPr/>
          <p:nvPr/>
        </p:nvGrpSpPr>
        <p:grpSpPr>
          <a:xfrm>
            <a:off x="2832817" y="4477382"/>
            <a:ext cx="882688" cy="632789"/>
            <a:chOff x="602368" y="3042212"/>
            <a:chExt cx="882688" cy="632789"/>
          </a:xfrm>
        </p:grpSpPr>
        <p:cxnSp>
          <p:nvCxnSpPr>
            <p:cNvPr id="65" name="直線接點 64"/>
            <p:cNvCxnSpPr/>
            <p:nvPr/>
          </p:nvCxnSpPr>
          <p:spPr>
            <a:xfrm>
              <a:off x="1047847" y="3042212"/>
              <a:ext cx="0" cy="63278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039577" y="3042212"/>
              <a:ext cx="445479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602368" y="3646103"/>
              <a:ext cx="445479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3" name="群組 72"/>
          <p:cNvGrpSpPr/>
          <p:nvPr/>
        </p:nvGrpSpPr>
        <p:grpSpPr>
          <a:xfrm>
            <a:off x="6448129" y="4477382"/>
            <a:ext cx="958873" cy="632789"/>
            <a:chOff x="602368" y="3042212"/>
            <a:chExt cx="958873" cy="632789"/>
          </a:xfrm>
        </p:grpSpPr>
        <p:cxnSp>
          <p:nvCxnSpPr>
            <p:cNvPr id="74" name="直線接點 73"/>
            <p:cNvCxnSpPr/>
            <p:nvPr/>
          </p:nvCxnSpPr>
          <p:spPr>
            <a:xfrm>
              <a:off x="1047847" y="3042212"/>
              <a:ext cx="0" cy="63278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1039577" y="3042212"/>
              <a:ext cx="52166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602368" y="3646103"/>
              <a:ext cx="445479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群組 76"/>
          <p:cNvGrpSpPr/>
          <p:nvPr/>
        </p:nvGrpSpPr>
        <p:grpSpPr>
          <a:xfrm>
            <a:off x="7387913" y="4477382"/>
            <a:ext cx="882688" cy="632789"/>
            <a:chOff x="602368" y="3042212"/>
            <a:chExt cx="882688" cy="632789"/>
          </a:xfrm>
        </p:grpSpPr>
        <p:cxnSp>
          <p:nvCxnSpPr>
            <p:cNvPr id="78" name="直線接點 77"/>
            <p:cNvCxnSpPr/>
            <p:nvPr/>
          </p:nvCxnSpPr>
          <p:spPr>
            <a:xfrm>
              <a:off x="1047847" y="3042212"/>
              <a:ext cx="0" cy="63278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/>
            <p:nvPr/>
          </p:nvCxnSpPr>
          <p:spPr>
            <a:xfrm>
              <a:off x="1039577" y="3042212"/>
              <a:ext cx="445479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>
              <a:off x="602368" y="3646103"/>
              <a:ext cx="445479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1" name="直線接點 80"/>
          <p:cNvCxnSpPr/>
          <p:nvPr/>
        </p:nvCxnSpPr>
        <p:spPr>
          <a:xfrm>
            <a:off x="4670698" y="4477382"/>
            <a:ext cx="0" cy="6202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5606802" y="4463858"/>
            <a:ext cx="0" cy="6174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7407002" y="4477382"/>
            <a:ext cx="0" cy="60780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950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1520" y="4046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By Nyquist </a:t>
            </a:r>
            <a:r>
              <a:rPr lang="en-US" altLang="zh-TW" dirty="0"/>
              <a:t>Theorem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251520" y="1052736"/>
                <a:ext cx="6120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Max Data Rate =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2*3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2=6 (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𝑘𝑏𝑝𝑠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612068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97"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2771800" y="1422068"/>
            <a:ext cx="288032" cy="2473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275856" y="16195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(0,1) 2</a:t>
            </a:r>
            <a:r>
              <a:rPr lang="zh-TW" altLang="en-US" dirty="0" smtClean="0"/>
              <a:t>階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619672" y="3140968"/>
                <a:ext cx="51125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     </a:t>
                </a:r>
                <a:r>
                  <a:rPr lang="en-US" altLang="zh-TW" dirty="0" smtClean="0"/>
                  <a:t>9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10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dirty="0"/>
              </a:p>
              <a:p>
                <a:pPr marL="285750" indent="-285750">
                  <a:buFont typeface="Symbol"/>
                  <a:buChar char="Þ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𝑆</m:t>
                    </m:r>
                    <m:r>
                      <a:rPr lang="en-US" altLang="zh-TW" i="1">
                        <a:latin typeface="Cambria Math"/>
                      </a:rPr>
                      <m:t>/</m:t>
                    </m:r>
                    <m:r>
                      <a:rPr lang="en-US" altLang="zh-TW" i="1">
                        <a:latin typeface="Cambria Math"/>
                      </a:rPr>
                      <m:t>𝑁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0.9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marL="285750" indent="-285750">
                  <a:buFont typeface="Symbol"/>
                  <a:buChar char="Þ"/>
                </a:pPr>
                <a:r>
                  <a:rPr lang="en-US" altLang="zh-TW" dirty="0"/>
                  <a:t>By Shannon </a:t>
                </a:r>
                <a:r>
                  <a:rPr lang="en-US" altLang="zh-TW" dirty="0" smtClean="0"/>
                  <a:t>Theorem</a:t>
                </a:r>
              </a:p>
              <a:p>
                <a:pPr marL="285750" indent="-285750">
                  <a:buFont typeface="Symbol"/>
                  <a:buChar char="Þ"/>
                </a:pPr>
                <a:r>
                  <a:rPr lang="en-US" altLang="zh-TW" dirty="0"/>
                  <a:t>Max Data Rate =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6*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(1+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0.9</m:t>
                            </m:r>
                          </m:sup>
                        </m:s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18.96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(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𝑘𝑏𝑝𝑠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endParaRPr lang="zh-TW" altLang="en-US" dirty="0"/>
              </a:p>
              <a:p>
                <a:pPr marL="285750" indent="-285750">
                  <a:buFont typeface="Symbol"/>
                  <a:buChar char="Þ"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140968"/>
                <a:ext cx="5112568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1074" t="-17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90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群組 89"/>
          <p:cNvGrpSpPr/>
          <p:nvPr/>
        </p:nvGrpSpPr>
        <p:grpSpPr>
          <a:xfrm>
            <a:off x="607665" y="895219"/>
            <a:ext cx="7348711" cy="5059293"/>
            <a:chOff x="607665" y="895219"/>
            <a:chExt cx="7348711" cy="5059293"/>
          </a:xfrm>
        </p:grpSpPr>
        <p:cxnSp>
          <p:nvCxnSpPr>
            <p:cNvPr id="4" name="直線接點 3"/>
            <p:cNvCxnSpPr/>
            <p:nvPr/>
          </p:nvCxnSpPr>
          <p:spPr>
            <a:xfrm>
              <a:off x="1331640" y="1412776"/>
              <a:ext cx="0" cy="4536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>
              <a:off x="1331640" y="1988840"/>
              <a:ext cx="59046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1352009" y="3699817"/>
              <a:ext cx="59046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1331640" y="5427022"/>
              <a:ext cx="59046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1835696" y="895219"/>
              <a:ext cx="612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0	1	0	0	1	1</a:t>
              </a:r>
              <a:endParaRPr lang="zh-TW" altLang="en-US" dirty="0"/>
            </a:p>
          </p:txBody>
        </p:sp>
        <p:cxnSp>
          <p:nvCxnSpPr>
            <p:cNvPr id="10" name="直線接點 9"/>
            <p:cNvCxnSpPr/>
            <p:nvPr/>
          </p:nvCxnSpPr>
          <p:spPr>
            <a:xfrm flipV="1">
              <a:off x="2339752" y="1412776"/>
              <a:ext cx="0" cy="410445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V="1">
              <a:off x="3347864" y="1412776"/>
              <a:ext cx="0" cy="410445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V="1">
              <a:off x="4283968" y="1412776"/>
              <a:ext cx="0" cy="410445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V="1">
              <a:off x="5292080" y="1412776"/>
              <a:ext cx="0" cy="410445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300192" y="1412776"/>
              <a:ext cx="0" cy="410445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/>
            <p:cNvSpPr txBox="1"/>
            <p:nvPr/>
          </p:nvSpPr>
          <p:spPr>
            <a:xfrm>
              <a:off x="611560" y="1804174"/>
              <a:ext cx="61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FSK</a:t>
              </a:r>
              <a:endParaRPr lang="zh-TW" altLang="en-US" dirty="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662758" y="3515151"/>
              <a:ext cx="61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ASK</a:t>
              </a:r>
              <a:endParaRPr lang="zh-TW" altLang="en-US" dirty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07665" y="5242356"/>
              <a:ext cx="61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PSK</a:t>
              </a:r>
              <a:endParaRPr lang="zh-TW" altLang="en-US" dirty="0"/>
            </a:p>
          </p:txBody>
        </p:sp>
        <p:sp>
          <p:nvSpPr>
            <p:cNvPr id="66" name="手繪多邊形 65"/>
            <p:cNvSpPr/>
            <p:nvPr/>
          </p:nvSpPr>
          <p:spPr>
            <a:xfrm>
              <a:off x="1332755" y="1476155"/>
              <a:ext cx="1006997" cy="1054981"/>
            </a:xfrm>
            <a:custGeom>
              <a:avLst/>
              <a:gdLst>
                <a:gd name="connsiteX0" fmla="*/ 0 w 1006997"/>
                <a:gd name="connsiteY0" fmla="*/ 503116 h 1054981"/>
                <a:gd name="connsiteX1" fmla="*/ 312516 w 1006997"/>
                <a:gd name="connsiteY1" fmla="*/ 16979 h 1054981"/>
                <a:gd name="connsiteX2" fmla="*/ 682906 w 1006997"/>
                <a:gd name="connsiteY2" fmla="*/ 1047126 h 1054981"/>
                <a:gd name="connsiteX3" fmla="*/ 1006997 w 1006997"/>
                <a:gd name="connsiteY3" fmla="*/ 491541 h 105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997" h="1054981">
                  <a:moveTo>
                    <a:pt x="0" y="503116"/>
                  </a:moveTo>
                  <a:cubicBezTo>
                    <a:pt x="99349" y="214713"/>
                    <a:pt x="198698" y="-73689"/>
                    <a:pt x="312516" y="16979"/>
                  </a:cubicBezTo>
                  <a:cubicBezTo>
                    <a:pt x="426334" y="107647"/>
                    <a:pt x="567159" y="968032"/>
                    <a:pt x="682906" y="1047126"/>
                  </a:cubicBezTo>
                  <a:cubicBezTo>
                    <a:pt x="798653" y="1126220"/>
                    <a:pt x="945265" y="584138"/>
                    <a:pt x="1006997" y="491541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手繪多邊形 69"/>
            <p:cNvSpPr/>
            <p:nvPr/>
          </p:nvSpPr>
          <p:spPr>
            <a:xfrm>
              <a:off x="2338086" y="1327356"/>
              <a:ext cx="1006998" cy="1229839"/>
            </a:xfrm>
            <a:custGeom>
              <a:avLst/>
              <a:gdLst>
                <a:gd name="connsiteX0" fmla="*/ 0 w 1006998"/>
                <a:gd name="connsiteY0" fmla="*/ 640340 h 1229839"/>
                <a:gd name="connsiteX1" fmla="*/ 162046 w 1006998"/>
                <a:gd name="connsiteY1" fmla="*/ 15307 h 1229839"/>
                <a:gd name="connsiteX2" fmla="*/ 335666 w 1006998"/>
                <a:gd name="connsiteY2" fmla="*/ 1207500 h 1229839"/>
                <a:gd name="connsiteX3" fmla="*/ 544010 w 1006998"/>
                <a:gd name="connsiteY3" fmla="*/ 26882 h 1229839"/>
                <a:gd name="connsiteX4" fmla="*/ 752355 w 1006998"/>
                <a:gd name="connsiteY4" fmla="*/ 1207500 h 1229839"/>
                <a:gd name="connsiteX5" fmla="*/ 1006998 w 1006998"/>
                <a:gd name="connsiteY5" fmla="*/ 686639 h 122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6998" h="1229839">
                  <a:moveTo>
                    <a:pt x="0" y="640340"/>
                  </a:moveTo>
                  <a:cubicBezTo>
                    <a:pt x="53051" y="280560"/>
                    <a:pt x="106102" y="-79220"/>
                    <a:pt x="162046" y="15307"/>
                  </a:cubicBezTo>
                  <a:cubicBezTo>
                    <a:pt x="217990" y="109834"/>
                    <a:pt x="272005" y="1205571"/>
                    <a:pt x="335666" y="1207500"/>
                  </a:cubicBezTo>
                  <a:cubicBezTo>
                    <a:pt x="399327" y="1209429"/>
                    <a:pt x="474562" y="26882"/>
                    <a:pt x="544010" y="26882"/>
                  </a:cubicBezTo>
                  <a:cubicBezTo>
                    <a:pt x="613458" y="26882"/>
                    <a:pt x="675190" y="1097541"/>
                    <a:pt x="752355" y="1207500"/>
                  </a:cubicBezTo>
                  <a:cubicBezTo>
                    <a:pt x="829520" y="1317460"/>
                    <a:pt x="918259" y="1002049"/>
                    <a:pt x="1006998" y="686639"/>
                  </a:cubicBez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手繪多邊形 70"/>
            <p:cNvSpPr/>
            <p:nvPr/>
          </p:nvSpPr>
          <p:spPr>
            <a:xfrm>
              <a:off x="3333620" y="1461349"/>
              <a:ext cx="1006997" cy="1054981"/>
            </a:xfrm>
            <a:custGeom>
              <a:avLst/>
              <a:gdLst>
                <a:gd name="connsiteX0" fmla="*/ 0 w 1006997"/>
                <a:gd name="connsiteY0" fmla="*/ 503116 h 1054981"/>
                <a:gd name="connsiteX1" fmla="*/ 312516 w 1006997"/>
                <a:gd name="connsiteY1" fmla="*/ 16979 h 1054981"/>
                <a:gd name="connsiteX2" fmla="*/ 682906 w 1006997"/>
                <a:gd name="connsiteY2" fmla="*/ 1047126 h 1054981"/>
                <a:gd name="connsiteX3" fmla="*/ 1006997 w 1006997"/>
                <a:gd name="connsiteY3" fmla="*/ 491541 h 105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997" h="1054981">
                  <a:moveTo>
                    <a:pt x="0" y="503116"/>
                  </a:moveTo>
                  <a:cubicBezTo>
                    <a:pt x="99349" y="214713"/>
                    <a:pt x="198698" y="-73689"/>
                    <a:pt x="312516" y="16979"/>
                  </a:cubicBezTo>
                  <a:cubicBezTo>
                    <a:pt x="426334" y="107647"/>
                    <a:pt x="567159" y="968032"/>
                    <a:pt x="682906" y="1047126"/>
                  </a:cubicBezTo>
                  <a:cubicBezTo>
                    <a:pt x="798653" y="1126220"/>
                    <a:pt x="945265" y="584138"/>
                    <a:pt x="1006997" y="491541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手繪多邊形 71"/>
            <p:cNvSpPr/>
            <p:nvPr/>
          </p:nvSpPr>
          <p:spPr>
            <a:xfrm>
              <a:off x="4322697" y="1502214"/>
              <a:ext cx="1006997" cy="1054981"/>
            </a:xfrm>
            <a:custGeom>
              <a:avLst/>
              <a:gdLst>
                <a:gd name="connsiteX0" fmla="*/ 0 w 1006997"/>
                <a:gd name="connsiteY0" fmla="*/ 503116 h 1054981"/>
                <a:gd name="connsiteX1" fmla="*/ 312516 w 1006997"/>
                <a:gd name="connsiteY1" fmla="*/ 16979 h 1054981"/>
                <a:gd name="connsiteX2" fmla="*/ 682906 w 1006997"/>
                <a:gd name="connsiteY2" fmla="*/ 1047126 h 1054981"/>
                <a:gd name="connsiteX3" fmla="*/ 1006997 w 1006997"/>
                <a:gd name="connsiteY3" fmla="*/ 491541 h 105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997" h="1054981">
                  <a:moveTo>
                    <a:pt x="0" y="503116"/>
                  </a:moveTo>
                  <a:cubicBezTo>
                    <a:pt x="99349" y="214713"/>
                    <a:pt x="198698" y="-73689"/>
                    <a:pt x="312516" y="16979"/>
                  </a:cubicBezTo>
                  <a:cubicBezTo>
                    <a:pt x="426334" y="107647"/>
                    <a:pt x="567159" y="968032"/>
                    <a:pt x="682906" y="1047126"/>
                  </a:cubicBezTo>
                  <a:cubicBezTo>
                    <a:pt x="798653" y="1126220"/>
                    <a:pt x="945265" y="584138"/>
                    <a:pt x="1006997" y="491541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手繪多邊形 72"/>
            <p:cNvSpPr/>
            <p:nvPr/>
          </p:nvSpPr>
          <p:spPr>
            <a:xfrm>
              <a:off x="5292080" y="1373920"/>
              <a:ext cx="1006998" cy="1229839"/>
            </a:xfrm>
            <a:custGeom>
              <a:avLst/>
              <a:gdLst>
                <a:gd name="connsiteX0" fmla="*/ 0 w 1006998"/>
                <a:gd name="connsiteY0" fmla="*/ 640340 h 1229839"/>
                <a:gd name="connsiteX1" fmla="*/ 162046 w 1006998"/>
                <a:gd name="connsiteY1" fmla="*/ 15307 h 1229839"/>
                <a:gd name="connsiteX2" fmla="*/ 335666 w 1006998"/>
                <a:gd name="connsiteY2" fmla="*/ 1207500 h 1229839"/>
                <a:gd name="connsiteX3" fmla="*/ 544010 w 1006998"/>
                <a:gd name="connsiteY3" fmla="*/ 26882 h 1229839"/>
                <a:gd name="connsiteX4" fmla="*/ 752355 w 1006998"/>
                <a:gd name="connsiteY4" fmla="*/ 1207500 h 1229839"/>
                <a:gd name="connsiteX5" fmla="*/ 1006998 w 1006998"/>
                <a:gd name="connsiteY5" fmla="*/ 686639 h 122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6998" h="1229839">
                  <a:moveTo>
                    <a:pt x="0" y="640340"/>
                  </a:moveTo>
                  <a:cubicBezTo>
                    <a:pt x="53051" y="280560"/>
                    <a:pt x="106102" y="-79220"/>
                    <a:pt x="162046" y="15307"/>
                  </a:cubicBezTo>
                  <a:cubicBezTo>
                    <a:pt x="217990" y="109834"/>
                    <a:pt x="272005" y="1205571"/>
                    <a:pt x="335666" y="1207500"/>
                  </a:cubicBezTo>
                  <a:cubicBezTo>
                    <a:pt x="399327" y="1209429"/>
                    <a:pt x="474562" y="26882"/>
                    <a:pt x="544010" y="26882"/>
                  </a:cubicBezTo>
                  <a:cubicBezTo>
                    <a:pt x="613458" y="26882"/>
                    <a:pt x="675190" y="1097541"/>
                    <a:pt x="752355" y="1207500"/>
                  </a:cubicBezTo>
                  <a:cubicBezTo>
                    <a:pt x="829520" y="1317460"/>
                    <a:pt x="918259" y="1002049"/>
                    <a:pt x="1006998" y="686639"/>
                  </a:cubicBez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手繪多邊形 73"/>
            <p:cNvSpPr/>
            <p:nvPr/>
          </p:nvSpPr>
          <p:spPr>
            <a:xfrm>
              <a:off x="6300192" y="1373920"/>
              <a:ext cx="1006998" cy="1229839"/>
            </a:xfrm>
            <a:custGeom>
              <a:avLst/>
              <a:gdLst>
                <a:gd name="connsiteX0" fmla="*/ 0 w 1006998"/>
                <a:gd name="connsiteY0" fmla="*/ 640340 h 1229839"/>
                <a:gd name="connsiteX1" fmla="*/ 162046 w 1006998"/>
                <a:gd name="connsiteY1" fmla="*/ 15307 h 1229839"/>
                <a:gd name="connsiteX2" fmla="*/ 335666 w 1006998"/>
                <a:gd name="connsiteY2" fmla="*/ 1207500 h 1229839"/>
                <a:gd name="connsiteX3" fmla="*/ 544010 w 1006998"/>
                <a:gd name="connsiteY3" fmla="*/ 26882 h 1229839"/>
                <a:gd name="connsiteX4" fmla="*/ 752355 w 1006998"/>
                <a:gd name="connsiteY4" fmla="*/ 1207500 h 1229839"/>
                <a:gd name="connsiteX5" fmla="*/ 1006998 w 1006998"/>
                <a:gd name="connsiteY5" fmla="*/ 686639 h 122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6998" h="1229839">
                  <a:moveTo>
                    <a:pt x="0" y="640340"/>
                  </a:moveTo>
                  <a:cubicBezTo>
                    <a:pt x="53051" y="280560"/>
                    <a:pt x="106102" y="-79220"/>
                    <a:pt x="162046" y="15307"/>
                  </a:cubicBezTo>
                  <a:cubicBezTo>
                    <a:pt x="217990" y="109834"/>
                    <a:pt x="272005" y="1205571"/>
                    <a:pt x="335666" y="1207500"/>
                  </a:cubicBezTo>
                  <a:cubicBezTo>
                    <a:pt x="399327" y="1209429"/>
                    <a:pt x="474562" y="26882"/>
                    <a:pt x="544010" y="26882"/>
                  </a:cubicBezTo>
                  <a:cubicBezTo>
                    <a:pt x="613458" y="26882"/>
                    <a:pt x="675190" y="1097541"/>
                    <a:pt x="752355" y="1207500"/>
                  </a:cubicBezTo>
                  <a:cubicBezTo>
                    <a:pt x="829520" y="1317460"/>
                    <a:pt x="918259" y="1002049"/>
                    <a:pt x="1006998" y="686639"/>
                  </a:cubicBez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 74"/>
            <p:cNvSpPr/>
            <p:nvPr/>
          </p:nvSpPr>
          <p:spPr>
            <a:xfrm>
              <a:off x="1353124" y="3172326"/>
              <a:ext cx="1006997" cy="1054981"/>
            </a:xfrm>
            <a:custGeom>
              <a:avLst/>
              <a:gdLst>
                <a:gd name="connsiteX0" fmla="*/ 0 w 1006997"/>
                <a:gd name="connsiteY0" fmla="*/ 503116 h 1054981"/>
                <a:gd name="connsiteX1" fmla="*/ 312516 w 1006997"/>
                <a:gd name="connsiteY1" fmla="*/ 16979 h 1054981"/>
                <a:gd name="connsiteX2" fmla="*/ 682906 w 1006997"/>
                <a:gd name="connsiteY2" fmla="*/ 1047126 h 1054981"/>
                <a:gd name="connsiteX3" fmla="*/ 1006997 w 1006997"/>
                <a:gd name="connsiteY3" fmla="*/ 491541 h 105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997" h="1054981">
                  <a:moveTo>
                    <a:pt x="0" y="503116"/>
                  </a:moveTo>
                  <a:cubicBezTo>
                    <a:pt x="99349" y="214713"/>
                    <a:pt x="198698" y="-73689"/>
                    <a:pt x="312516" y="16979"/>
                  </a:cubicBezTo>
                  <a:cubicBezTo>
                    <a:pt x="426334" y="107647"/>
                    <a:pt x="567159" y="968032"/>
                    <a:pt x="682906" y="1047126"/>
                  </a:cubicBezTo>
                  <a:cubicBezTo>
                    <a:pt x="798653" y="1126220"/>
                    <a:pt x="945265" y="584138"/>
                    <a:pt x="1006997" y="491541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手繪多邊形 75"/>
            <p:cNvSpPr/>
            <p:nvPr/>
          </p:nvSpPr>
          <p:spPr>
            <a:xfrm>
              <a:off x="3368233" y="3172326"/>
              <a:ext cx="1006997" cy="1054981"/>
            </a:xfrm>
            <a:custGeom>
              <a:avLst/>
              <a:gdLst>
                <a:gd name="connsiteX0" fmla="*/ 0 w 1006997"/>
                <a:gd name="connsiteY0" fmla="*/ 503116 h 1054981"/>
                <a:gd name="connsiteX1" fmla="*/ 312516 w 1006997"/>
                <a:gd name="connsiteY1" fmla="*/ 16979 h 1054981"/>
                <a:gd name="connsiteX2" fmla="*/ 682906 w 1006997"/>
                <a:gd name="connsiteY2" fmla="*/ 1047126 h 1054981"/>
                <a:gd name="connsiteX3" fmla="*/ 1006997 w 1006997"/>
                <a:gd name="connsiteY3" fmla="*/ 491541 h 105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997" h="1054981">
                  <a:moveTo>
                    <a:pt x="0" y="503116"/>
                  </a:moveTo>
                  <a:cubicBezTo>
                    <a:pt x="99349" y="214713"/>
                    <a:pt x="198698" y="-73689"/>
                    <a:pt x="312516" y="16979"/>
                  </a:cubicBezTo>
                  <a:cubicBezTo>
                    <a:pt x="426334" y="107647"/>
                    <a:pt x="567159" y="968032"/>
                    <a:pt x="682906" y="1047126"/>
                  </a:cubicBezTo>
                  <a:cubicBezTo>
                    <a:pt x="798653" y="1126220"/>
                    <a:pt x="945265" y="584138"/>
                    <a:pt x="1006997" y="491541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手繪多邊形 76"/>
            <p:cNvSpPr/>
            <p:nvPr/>
          </p:nvSpPr>
          <p:spPr>
            <a:xfrm>
              <a:off x="4360986" y="3172326"/>
              <a:ext cx="1006997" cy="1054981"/>
            </a:xfrm>
            <a:custGeom>
              <a:avLst/>
              <a:gdLst>
                <a:gd name="connsiteX0" fmla="*/ 0 w 1006997"/>
                <a:gd name="connsiteY0" fmla="*/ 503116 h 1054981"/>
                <a:gd name="connsiteX1" fmla="*/ 312516 w 1006997"/>
                <a:gd name="connsiteY1" fmla="*/ 16979 h 1054981"/>
                <a:gd name="connsiteX2" fmla="*/ 682906 w 1006997"/>
                <a:gd name="connsiteY2" fmla="*/ 1047126 h 1054981"/>
                <a:gd name="connsiteX3" fmla="*/ 1006997 w 1006997"/>
                <a:gd name="connsiteY3" fmla="*/ 491541 h 105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997" h="1054981">
                  <a:moveTo>
                    <a:pt x="0" y="503116"/>
                  </a:moveTo>
                  <a:cubicBezTo>
                    <a:pt x="99349" y="214713"/>
                    <a:pt x="198698" y="-73689"/>
                    <a:pt x="312516" y="16979"/>
                  </a:cubicBezTo>
                  <a:cubicBezTo>
                    <a:pt x="426334" y="107647"/>
                    <a:pt x="567159" y="968032"/>
                    <a:pt x="682906" y="1047126"/>
                  </a:cubicBezTo>
                  <a:cubicBezTo>
                    <a:pt x="798653" y="1126220"/>
                    <a:pt x="945265" y="584138"/>
                    <a:pt x="1006997" y="491541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手繪多邊形 77"/>
            <p:cNvSpPr/>
            <p:nvPr/>
          </p:nvSpPr>
          <p:spPr>
            <a:xfrm>
              <a:off x="1367479" y="4899531"/>
              <a:ext cx="1006997" cy="1054981"/>
            </a:xfrm>
            <a:custGeom>
              <a:avLst/>
              <a:gdLst>
                <a:gd name="connsiteX0" fmla="*/ 0 w 1006997"/>
                <a:gd name="connsiteY0" fmla="*/ 503116 h 1054981"/>
                <a:gd name="connsiteX1" fmla="*/ 312516 w 1006997"/>
                <a:gd name="connsiteY1" fmla="*/ 16979 h 1054981"/>
                <a:gd name="connsiteX2" fmla="*/ 682906 w 1006997"/>
                <a:gd name="connsiteY2" fmla="*/ 1047126 h 1054981"/>
                <a:gd name="connsiteX3" fmla="*/ 1006997 w 1006997"/>
                <a:gd name="connsiteY3" fmla="*/ 491541 h 105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997" h="1054981">
                  <a:moveTo>
                    <a:pt x="0" y="503116"/>
                  </a:moveTo>
                  <a:cubicBezTo>
                    <a:pt x="99349" y="214713"/>
                    <a:pt x="198698" y="-73689"/>
                    <a:pt x="312516" y="16979"/>
                  </a:cubicBezTo>
                  <a:cubicBezTo>
                    <a:pt x="426334" y="107647"/>
                    <a:pt x="567159" y="968032"/>
                    <a:pt x="682906" y="1047126"/>
                  </a:cubicBezTo>
                  <a:cubicBezTo>
                    <a:pt x="798653" y="1126220"/>
                    <a:pt x="945265" y="584138"/>
                    <a:pt x="1006997" y="491541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手繪多邊形 78"/>
            <p:cNvSpPr/>
            <p:nvPr/>
          </p:nvSpPr>
          <p:spPr>
            <a:xfrm>
              <a:off x="3333620" y="4899531"/>
              <a:ext cx="1006997" cy="1054981"/>
            </a:xfrm>
            <a:custGeom>
              <a:avLst/>
              <a:gdLst>
                <a:gd name="connsiteX0" fmla="*/ 0 w 1006997"/>
                <a:gd name="connsiteY0" fmla="*/ 503116 h 1054981"/>
                <a:gd name="connsiteX1" fmla="*/ 312516 w 1006997"/>
                <a:gd name="connsiteY1" fmla="*/ 16979 h 1054981"/>
                <a:gd name="connsiteX2" fmla="*/ 682906 w 1006997"/>
                <a:gd name="connsiteY2" fmla="*/ 1047126 h 1054981"/>
                <a:gd name="connsiteX3" fmla="*/ 1006997 w 1006997"/>
                <a:gd name="connsiteY3" fmla="*/ 491541 h 105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997" h="1054981">
                  <a:moveTo>
                    <a:pt x="0" y="503116"/>
                  </a:moveTo>
                  <a:cubicBezTo>
                    <a:pt x="99349" y="214713"/>
                    <a:pt x="198698" y="-73689"/>
                    <a:pt x="312516" y="16979"/>
                  </a:cubicBezTo>
                  <a:cubicBezTo>
                    <a:pt x="426334" y="107647"/>
                    <a:pt x="567159" y="968032"/>
                    <a:pt x="682906" y="1047126"/>
                  </a:cubicBezTo>
                  <a:cubicBezTo>
                    <a:pt x="798653" y="1126220"/>
                    <a:pt x="945265" y="584138"/>
                    <a:pt x="1006997" y="491541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手繪多邊形 79"/>
            <p:cNvSpPr/>
            <p:nvPr/>
          </p:nvSpPr>
          <p:spPr>
            <a:xfrm>
              <a:off x="4331382" y="4899531"/>
              <a:ext cx="1006997" cy="1054981"/>
            </a:xfrm>
            <a:custGeom>
              <a:avLst/>
              <a:gdLst>
                <a:gd name="connsiteX0" fmla="*/ 0 w 1006997"/>
                <a:gd name="connsiteY0" fmla="*/ 503116 h 1054981"/>
                <a:gd name="connsiteX1" fmla="*/ 312516 w 1006997"/>
                <a:gd name="connsiteY1" fmla="*/ 16979 h 1054981"/>
                <a:gd name="connsiteX2" fmla="*/ 682906 w 1006997"/>
                <a:gd name="connsiteY2" fmla="*/ 1047126 h 1054981"/>
                <a:gd name="connsiteX3" fmla="*/ 1006997 w 1006997"/>
                <a:gd name="connsiteY3" fmla="*/ 491541 h 105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997" h="1054981">
                  <a:moveTo>
                    <a:pt x="0" y="503116"/>
                  </a:moveTo>
                  <a:cubicBezTo>
                    <a:pt x="99349" y="214713"/>
                    <a:pt x="198698" y="-73689"/>
                    <a:pt x="312516" y="16979"/>
                  </a:cubicBezTo>
                  <a:cubicBezTo>
                    <a:pt x="426334" y="107647"/>
                    <a:pt x="567159" y="968032"/>
                    <a:pt x="682906" y="1047126"/>
                  </a:cubicBezTo>
                  <a:cubicBezTo>
                    <a:pt x="798653" y="1126220"/>
                    <a:pt x="945265" y="584138"/>
                    <a:pt x="1006997" y="491541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手繪多邊形 81"/>
            <p:cNvSpPr/>
            <p:nvPr/>
          </p:nvSpPr>
          <p:spPr>
            <a:xfrm>
              <a:off x="2358455" y="2747645"/>
              <a:ext cx="1030147" cy="1868953"/>
            </a:xfrm>
            <a:custGeom>
              <a:avLst/>
              <a:gdLst>
                <a:gd name="connsiteX0" fmla="*/ 0 w 1030147"/>
                <a:gd name="connsiteY0" fmla="*/ 940264 h 1868953"/>
                <a:gd name="connsiteX1" fmla="*/ 324091 w 1030147"/>
                <a:gd name="connsiteY1" fmla="*/ 25864 h 1868953"/>
                <a:gd name="connsiteX2" fmla="*/ 601884 w 1030147"/>
                <a:gd name="connsiteY2" fmla="*/ 1843089 h 1868953"/>
                <a:gd name="connsiteX3" fmla="*/ 1030147 w 1030147"/>
                <a:gd name="connsiteY3" fmla="*/ 928689 h 1868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0147" h="1868953">
                  <a:moveTo>
                    <a:pt x="0" y="940264"/>
                  </a:moveTo>
                  <a:cubicBezTo>
                    <a:pt x="111888" y="407828"/>
                    <a:pt x="223777" y="-124607"/>
                    <a:pt x="324091" y="25864"/>
                  </a:cubicBezTo>
                  <a:cubicBezTo>
                    <a:pt x="424405" y="176335"/>
                    <a:pt x="484208" y="1692618"/>
                    <a:pt x="601884" y="1843089"/>
                  </a:cubicBezTo>
                  <a:cubicBezTo>
                    <a:pt x="719560" y="1993560"/>
                    <a:pt x="874853" y="1461124"/>
                    <a:pt x="1030147" y="92868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手繪多邊形 83"/>
            <p:cNvSpPr/>
            <p:nvPr/>
          </p:nvSpPr>
          <p:spPr>
            <a:xfrm>
              <a:off x="5309705" y="2765340"/>
              <a:ext cx="1030147" cy="1868953"/>
            </a:xfrm>
            <a:custGeom>
              <a:avLst/>
              <a:gdLst>
                <a:gd name="connsiteX0" fmla="*/ 0 w 1030147"/>
                <a:gd name="connsiteY0" fmla="*/ 940264 h 1868953"/>
                <a:gd name="connsiteX1" fmla="*/ 324091 w 1030147"/>
                <a:gd name="connsiteY1" fmla="*/ 25864 h 1868953"/>
                <a:gd name="connsiteX2" fmla="*/ 601884 w 1030147"/>
                <a:gd name="connsiteY2" fmla="*/ 1843089 h 1868953"/>
                <a:gd name="connsiteX3" fmla="*/ 1030147 w 1030147"/>
                <a:gd name="connsiteY3" fmla="*/ 928689 h 1868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0147" h="1868953">
                  <a:moveTo>
                    <a:pt x="0" y="940264"/>
                  </a:moveTo>
                  <a:cubicBezTo>
                    <a:pt x="111888" y="407828"/>
                    <a:pt x="223777" y="-124607"/>
                    <a:pt x="324091" y="25864"/>
                  </a:cubicBezTo>
                  <a:cubicBezTo>
                    <a:pt x="424405" y="176335"/>
                    <a:pt x="484208" y="1692618"/>
                    <a:pt x="601884" y="1843089"/>
                  </a:cubicBezTo>
                  <a:cubicBezTo>
                    <a:pt x="719560" y="1993560"/>
                    <a:pt x="874853" y="1461124"/>
                    <a:pt x="1030147" y="92868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手繪多邊形 84"/>
            <p:cNvSpPr/>
            <p:nvPr/>
          </p:nvSpPr>
          <p:spPr>
            <a:xfrm>
              <a:off x="6339852" y="2788823"/>
              <a:ext cx="1030147" cy="1868953"/>
            </a:xfrm>
            <a:custGeom>
              <a:avLst/>
              <a:gdLst>
                <a:gd name="connsiteX0" fmla="*/ 0 w 1030147"/>
                <a:gd name="connsiteY0" fmla="*/ 940264 h 1868953"/>
                <a:gd name="connsiteX1" fmla="*/ 324091 w 1030147"/>
                <a:gd name="connsiteY1" fmla="*/ 25864 h 1868953"/>
                <a:gd name="connsiteX2" fmla="*/ 601884 w 1030147"/>
                <a:gd name="connsiteY2" fmla="*/ 1843089 h 1868953"/>
                <a:gd name="connsiteX3" fmla="*/ 1030147 w 1030147"/>
                <a:gd name="connsiteY3" fmla="*/ 928689 h 1868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0147" h="1868953">
                  <a:moveTo>
                    <a:pt x="0" y="940264"/>
                  </a:moveTo>
                  <a:cubicBezTo>
                    <a:pt x="111888" y="407828"/>
                    <a:pt x="223777" y="-124607"/>
                    <a:pt x="324091" y="25864"/>
                  </a:cubicBezTo>
                  <a:cubicBezTo>
                    <a:pt x="424405" y="176335"/>
                    <a:pt x="484208" y="1692618"/>
                    <a:pt x="601884" y="1843089"/>
                  </a:cubicBezTo>
                  <a:cubicBezTo>
                    <a:pt x="719560" y="1993560"/>
                    <a:pt x="874853" y="1461124"/>
                    <a:pt x="1030147" y="92868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手繪多邊形 85"/>
            <p:cNvSpPr/>
            <p:nvPr/>
          </p:nvSpPr>
          <p:spPr>
            <a:xfrm flipH="1">
              <a:off x="2326623" y="4894299"/>
              <a:ext cx="1006997" cy="1054981"/>
            </a:xfrm>
            <a:custGeom>
              <a:avLst/>
              <a:gdLst>
                <a:gd name="connsiteX0" fmla="*/ 0 w 1006997"/>
                <a:gd name="connsiteY0" fmla="*/ 503116 h 1054981"/>
                <a:gd name="connsiteX1" fmla="*/ 312516 w 1006997"/>
                <a:gd name="connsiteY1" fmla="*/ 16979 h 1054981"/>
                <a:gd name="connsiteX2" fmla="*/ 682906 w 1006997"/>
                <a:gd name="connsiteY2" fmla="*/ 1047126 h 1054981"/>
                <a:gd name="connsiteX3" fmla="*/ 1006997 w 1006997"/>
                <a:gd name="connsiteY3" fmla="*/ 491541 h 105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997" h="1054981">
                  <a:moveTo>
                    <a:pt x="0" y="503116"/>
                  </a:moveTo>
                  <a:cubicBezTo>
                    <a:pt x="99349" y="214713"/>
                    <a:pt x="198698" y="-73689"/>
                    <a:pt x="312516" y="16979"/>
                  </a:cubicBezTo>
                  <a:cubicBezTo>
                    <a:pt x="426334" y="107647"/>
                    <a:pt x="567159" y="968032"/>
                    <a:pt x="682906" y="1047126"/>
                  </a:cubicBezTo>
                  <a:cubicBezTo>
                    <a:pt x="798653" y="1126220"/>
                    <a:pt x="945265" y="584138"/>
                    <a:pt x="1006997" y="491541"/>
                  </a:cubicBezTo>
                </a:path>
              </a:pathLst>
            </a:cu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 87"/>
            <p:cNvSpPr/>
            <p:nvPr/>
          </p:nvSpPr>
          <p:spPr>
            <a:xfrm flipH="1">
              <a:off x="5309705" y="4894298"/>
              <a:ext cx="1006997" cy="1054981"/>
            </a:xfrm>
            <a:custGeom>
              <a:avLst/>
              <a:gdLst>
                <a:gd name="connsiteX0" fmla="*/ 0 w 1006997"/>
                <a:gd name="connsiteY0" fmla="*/ 503116 h 1054981"/>
                <a:gd name="connsiteX1" fmla="*/ 312516 w 1006997"/>
                <a:gd name="connsiteY1" fmla="*/ 16979 h 1054981"/>
                <a:gd name="connsiteX2" fmla="*/ 682906 w 1006997"/>
                <a:gd name="connsiteY2" fmla="*/ 1047126 h 1054981"/>
                <a:gd name="connsiteX3" fmla="*/ 1006997 w 1006997"/>
                <a:gd name="connsiteY3" fmla="*/ 491541 h 105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997" h="1054981">
                  <a:moveTo>
                    <a:pt x="0" y="503116"/>
                  </a:moveTo>
                  <a:cubicBezTo>
                    <a:pt x="99349" y="214713"/>
                    <a:pt x="198698" y="-73689"/>
                    <a:pt x="312516" y="16979"/>
                  </a:cubicBezTo>
                  <a:cubicBezTo>
                    <a:pt x="426334" y="107647"/>
                    <a:pt x="567159" y="968032"/>
                    <a:pt x="682906" y="1047126"/>
                  </a:cubicBezTo>
                  <a:cubicBezTo>
                    <a:pt x="798653" y="1126220"/>
                    <a:pt x="945265" y="584138"/>
                    <a:pt x="1006997" y="491541"/>
                  </a:cubicBezTo>
                </a:path>
              </a:pathLst>
            </a:cu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 88"/>
            <p:cNvSpPr/>
            <p:nvPr/>
          </p:nvSpPr>
          <p:spPr>
            <a:xfrm flipH="1">
              <a:off x="6324531" y="4899531"/>
              <a:ext cx="1006997" cy="1054981"/>
            </a:xfrm>
            <a:custGeom>
              <a:avLst/>
              <a:gdLst>
                <a:gd name="connsiteX0" fmla="*/ 0 w 1006997"/>
                <a:gd name="connsiteY0" fmla="*/ 503116 h 1054981"/>
                <a:gd name="connsiteX1" fmla="*/ 312516 w 1006997"/>
                <a:gd name="connsiteY1" fmla="*/ 16979 h 1054981"/>
                <a:gd name="connsiteX2" fmla="*/ 682906 w 1006997"/>
                <a:gd name="connsiteY2" fmla="*/ 1047126 h 1054981"/>
                <a:gd name="connsiteX3" fmla="*/ 1006997 w 1006997"/>
                <a:gd name="connsiteY3" fmla="*/ 491541 h 105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997" h="1054981">
                  <a:moveTo>
                    <a:pt x="0" y="503116"/>
                  </a:moveTo>
                  <a:cubicBezTo>
                    <a:pt x="99349" y="214713"/>
                    <a:pt x="198698" y="-73689"/>
                    <a:pt x="312516" y="16979"/>
                  </a:cubicBezTo>
                  <a:cubicBezTo>
                    <a:pt x="426334" y="107647"/>
                    <a:pt x="567159" y="968032"/>
                    <a:pt x="682906" y="1047126"/>
                  </a:cubicBezTo>
                  <a:cubicBezTo>
                    <a:pt x="798653" y="1126220"/>
                    <a:pt x="945265" y="584138"/>
                    <a:pt x="1006997" y="491541"/>
                  </a:cubicBezTo>
                </a:path>
              </a:pathLst>
            </a:cu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767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971600" y="435432"/>
            <a:ext cx="2016224" cy="2210772"/>
            <a:chOff x="971600" y="1340767"/>
            <a:chExt cx="2016224" cy="2210772"/>
          </a:xfrm>
        </p:grpSpPr>
        <p:sp>
          <p:nvSpPr>
            <p:cNvPr id="2" name="手繪多邊形 1"/>
            <p:cNvSpPr/>
            <p:nvPr/>
          </p:nvSpPr>
          <p:spPr>
            <a:xfrm>
              <a:off x="1187624" y="1340768"/>
              <a:ext cx="1018572" cy="2210771"/>
            </a:xfrm>
            <a:custGeom>
              <a:avLst/>
              <a:gdLst>
                <a:gd name="connsiteX0" fmla="*/ 0 w 1018572"/>
                <a:gd name="connsiteY0" fmla="*/ 2210771 h 2210771"/>
                <a:gd name="connsiteX1" fmla="*/ 509286 w 1018572"/>
                <a:gd name="connsiteY1" fmla="*/ 6 h 2210771"/>
                <a:gd name="connsiteX2" fmla="*/ 1018572 w 1018572"/>
                <a:gd name="connsiteY2" fmla="*/ 2187621 h 221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8572" h="2210771">
                  <a:moveTo>
                    <a:pt x="0" y="2210771"/>
                  </a:moveTo>
                  <a:cubicBezTo>
                    <a:pt x="169762" y="1107317"/>
                    <a:pt x="339524" y="3864"/>
                    <a:pt x="509286" y="6"/>
                  </a:cubicBezTo>
                  <a:cubicBezTo>
                    <a:pt x="679048" y="-3852"/>
                    <a:pt x="885463" y="1836522"/>
                    <a:pt x="1018572" y="218762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手繪多邊形 2"/>
            <p:cNvSpPr/>
            <p:nvPr/>
          </p:nvSpPr>
          <p:spPr>
            <a:xfrm>
              <a:off x="1768918" y="1340767"/>
              <a:ext cx="1018572" cy="2210771"/>
            </a:xfrm>
            <a:custGeom>
              <a:avLst/>
              <a:gdLst>
                <a:gd name="connsiteX0" fmla="*/ 0 w 1018572"/>
                <a:gd name="connsiteY0" fmla="*/ 2210771 h 2210771"/>
                <a:gd name="connsiteX1" fmla="*/ 509286 w 1018572"/>
                <a:gd name="connsiteY1" fmla="*/ 6 h 2210771"/>
                <a:gd name="connsiteX2" fmla="*/ 1018572 w 1018572"/>
                <a:gd name="connsiteY2" fmla="*/ 2187621 h 221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8572" h="2210771">
                  <a:moveTo>
                    <a:pt x="0" y="2210771"/>
                  </a:moveTo>
                  <a:cubicBezTo>
                    <a:pt x="169762" y="1107317"/>
                    <a:pt x="339524" y="3864"/>
                    <a:pt x="509286" y="6"/>
                  </a:cubicBezTo>
                  <a:cubicBezTo>
                    <a:pt x="679048" y="-3852"/>
                    <a:pt x="885463" y="1836522"/>
                    <a:pt x="1018572" y="2187621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971600" y="3551538"/>
              <a:ext cx="2016224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文字方塊 16"/>
          <p:cNvSpPr txBox="1"/>
          <p:nvPr/>
        </p:nvSpPr>
        <p:spPr>
          <a:xfrm>
            <a:off x="3275856" y="1371537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頻</a:t>
            </a:r>
            <a:r>
              <a:rPr lang="zh-TW" altLang="en-US" dirty="0"/>
              <a:t>段</a:t>
            </a:r>
            <a:r>
              <a:rPr lang="zh-TW" altLang="en-US" dirty="0" smtClean="0"/>
              <a:t>窄，重疊部分多，易受干擾</a:t>
            </a:r>
            <a:endParaRPr lang="zh-TW" altLang="en-US" dirty="0"/>
          </a:p>
        </p:txBody>
      </p:sp>
      <p:sp>
        <p:nvSpPr>
          <p:cNvPr id="20" name="手繪多邊形 19"/>
          <p:cNvSpPr/>
          <p:nvPr/>
        </p:nvSpPr>
        <p:spPr>
          <a:xfrm>
            <a:off x="1729968" y="4395873"/>
            <a:ext cx="3356658" cy="949178"/>
          </a:xfrm>
          <a:custGeom>
            <a:avLst/>
            <a:gdLst>
              <a:gd name="connsiteX0" fmla="*/ 0 w 3356658"/>
              <a:gd name="connsiteY0" fmla="*/ 949178 h 949178"/>
              <a:gd name="connsiteX1" fmla="*/ 1620456 w 3356658"/>
              <a:gd name="connsiteY1" fmla="*/ 54 h 949178"/>
              <a:gd name="connsiteX2" fmla="*/ 3356658 w 3356658"/>
              <a:gd name="connsiteY2" fmla="*/ 914454 h 94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6658" h="949178">
                <a:moveTo>
                  <a:pt x="0" y="949178"/>
                </a:moveTo>
                <a:cubicBezTo>
                  <a:pt x="530506" y="477509"/>
                  <a:pt x="1061013" y="5841"/>
                  <a:pt x="1620456" y="54"/>
                </a:cubicBezTo>
                <a:cubicBezTo>
                  <a:pt x="2179899" y="-5733"/>
                  <a:pt x="2768278" y="454360"/>
                  <a:pt x="3356658" y="914454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>
            <a:off x="971600" y="5345051"/>
            <a:ext cx="42844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手繪多邊形 24"/>
          <p:cNvSpPr/>
          <p:nvPr/>
        </p:nvSpPr>
        <p:spPr>
          <a:xfrm>
            <a:off x="1220682" y="3134280"/>
            <a:ext cx="1018572" cy="2210771"/>
          </a:xfrm>
          <a:custGeom>
            <a:avLst/>
            <a:gdLst>
              <a:gd name="connsiteX0" fmla="*/ 0 w 1018572"/>
              <a:gd name="connsiteY0" fmla="*/ 2210771 h 2210771"/>
              <a:gd name="connsiteX1" fmla="*/ 509286 w 1018572"/>
              <a:gd name="connsiteY1" fmla="*/ 6 h 2210771"/>
              <a:gd name="connsiteX2" fmla="*/ 1018572 w 1018572"/>
              <a:gd name="connsiteY2" fmla="*/ 2187621 h 221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8572" h="2210771">
                <a:moveTo>
                  <a:pt x="0" y="2210771"/>
                </a:moveTo>
                <a:cubicBezTo>
                  <a:pt x="169762" y="1107317"/>
                  <a:pt x="339524" y="3864"/>
                  <a:pt x="509286" y="6"/>
                </a:cubicBezTo>
                <a:cubicBezTo>
                  <a:pt x="679048" y="-3852"/>
                  <a:pt x="885463" y="1836522"/>
                  <a:pt x="1018572" y="21876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1979712" y="1875593"/>
            <a:ext cx="129614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2009538" y="4239665"/>
            <a:ext cx="2058406" cy="989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275856" y="378904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頻</a:t>
            </a:r>
            <a:r>
              <a:rPr lang="zh-TW" altLang="en-US" dirty="0"/>
              <a:t>段</a:t>
            </a:r>
            <a:r>
              <a:rPr lang="zh-TW" altLang="en-US" dirty="0" smtClean="0"/>
              <a:t>寬，重疊部分少，不易受干擾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16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899592" y="2564904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899592" y="4653136"/>
            <a:ext cx="51845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331640" y="2564904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763688" y="2564904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195736" y="2554906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627784" y="2554906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059832" y="2554906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491880" y="2554906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923928" y="2554906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355976" y="2554906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788024" y="2554906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220072" y="2554906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652120" y="2554906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899592" y="2155299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3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5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6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7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9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10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11</a:t>
            </a:r>
            <a:r>
              <a:rPr lang="zh-TW" altLang="en-US" dirty="0" smtClean="0"/>
              <a:t>   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331640" y="306896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t1             t2                     t3            </a:t>
            </a:r>
            <a:r>
              <a:rPr lang="en-US" altLang="zh-TW" dirty="0" smtClean="0">
                <a:solidFill>
                  <a:srgbClr val="FF0000"/>
                </a:solidFill>
              </a:rPr>
              <a:t>t5     t4       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9593" y="3861048"/>
            <a:ext cx="5571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t3     </a:t>
            </a:r>
            <a:r>
              <a:rPr lang="en-US" altLang="zh-TW" dirty="0">
                <a:solidFill>
                  <a:srgbClr val="00B050"/>
                </a:solidFill>
              </a:rPr>
              <a:t>t2                     </a:t>
            </a:r>
            <a:r>
              <a:rPr lang="en-US" altLang="zh-TW" dirty="0" smtClean="0">
                <a:solidFill>
                  <a:srgbClr val="00B050"/>
                </a:solidFill>
              </a:rPr>
              <a:t>t1            </a:t>
            </a:r>
            <a:r>
              <a:rPr lang="zh-TW" altLang="en-US" dirty="0" smtClean="0">
                <a:solidFill>
                  <a:srgbClr val="00B050"/>
                </a:solidFill>
              </a:rPr>
              <a:t>    </a:t>
            </a:r>
            <a:r>
              <a:rPr lang="en-US" altLang="zh-TW" dirty="0" smtClean="0">
                <a:solidFill>
                  <a:srgbClr val="00B050"/>
                </a:solidFill>
              </a:rPr>
              <a:t>                              t4        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1331640" y="2924944"/>
            <a:ext cx="432048" cy="151216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endCxn id="26" idx="4"/>
          </p:cNvCxnSpPr>
          <p:nvPr/>
        </p:nvCxnSpPr>
        <p:spPr>
          <a:xfrm flipH="1" flipV="1">
            <a:off x="1547664" y="4437112"/>
            <a:ext cx="1008112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627785" y="5013176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雖然位於同頻道，但是於不同時段，因此不會互相感擾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99593" y="174145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將頻道區分為 </a:t>
            </a:r>
            <a:r>
              <a:rPr lang="en-US" altLang="zh-TW" dirty="0" smtClean="0"/>
              <a:t>11 </a:t>
            </a:r>
            <a:r>
              <a:rPr lang="zh-TW" altLang="en-US" dirty="0" smtClean="0"/>
              <a:t>個小頻段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9593" y="4852059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PNS1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PNS2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8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/>
          <p:cNvGrpSpPr/>
          <p:nvPr/>
        </p:nvGrpSpPr>
        <p:grpSpPr>
          <a:xfrm>
            <a:off x="2589175" y="261464"/>
            <a:ext cx="4813515" cy="2232248"/>
            <a:chOff x="2153951" y="505108"/>
            <a:chExt cx="4813515" cy="2232248"/>
          </a:xfrm>
        </p:grpSpPr>
        <p:sp>
          <p:nvSpPr>
            <p:cNvPr id="3" name="矩形 2"/>
            <p:cNvSpPr/>
            <p:nvPr/>
          </p:nvSpPr>
          <p:spPr>
            <a:xfrm>
              <a:off x="3441711" y="1297196"/>
              <a:ext cx="1512168" cy="648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PTT Server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510610" y="505108"/>
              <a:ext cx="936104" cy="3960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Client1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102898" y="2341312"/>
              <a:ext cx="936104" cy="3960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Client4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153951" y="2295690"/>
              <a:ext cx="936104" cy="3960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Client3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116353" y="550730"/>
              <a:ext cx="936104" cy="3960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Client2</a:t>
              </a:r>
              <a:endParaRPr lang="zh-TW" altLang="en-US" dirty="0"/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3302698" y="901152"/>
              <a:ext cx="288032" cy="39604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4828321" y="1945268"/>
              <a:ext cx="288032" cy="39604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H="1">
              <a:off x="4764697" y="946774"/>
              <a:ext cx="351656" cy="350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H="1">
              <a:off x="3090055" y="1945268"/>
              <a:ext cx="351656" cy="350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5095258" y="1436566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UI</a:t>
              </a:r>
              <a:r>
                <a:rPr lang="zh-TW" altLang="en-US" dirty="0" smtClean="0"/>
                <a:t>、</a:t>
              </a:r>
              <a:r>
                <a:rPr lang="en-US" altLang="zh-TW" dirty="0" smtClean="0"/>
                <a:t>AP</a:t>
              </a:r>
              <a:r>
                <a:rPr lang="zh-TW" altLang="en-US" dirty="0" smtClean="0"/>
                <a:t>、</a:t>
              </a:r>
              <a:r>
                <a:rPr lang="en-US" altLang="zh-TW" dirty="0" smtClean="0"/>
                <a:t>DB…</a:t>
              </a:r>
              <a:endParaRPr lang="zh-TW" altLang="en-US" dirty="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3917604" y="4297122"/>
            <a:ext cx="5177646" cy="2232248"/>
            <a:chOff x="1896953" y="3717032"/>
            <a:chExt cx="5177646" cy="2232248"/>
          </a:xfrm>
        </p:grpSpPr>
        <p:sp>
          <p:nvSpPr>
            <p:cNvPr id="19" name="矩形 18"/>
            <p:cNvSpPr/>
            <p:nvPr/>
          </p:nvSpPr>
          <p:spPr>
            <a:xfrm>
              <a:off x="3580757" y="4509120"/>
              <a:ext cx="1512168" cy="648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VB Server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49656" y="3717032"/>
              <a:ext cx="936104" cy="3960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Client1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5241944" y="5553236"/>
              <a:ext cx="936104" cy="3960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Client4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292997" y="5507614"/>
              <a:ext cx="936104" cy="3960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Client3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255399" y="3762654"/>
              <a:ext cx="936104" cy="3960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Client2</a:t>
              </a:r>
              <a:endParaRPr lang="zh-TW" altLang="en-US" dirty="0"/>
            </a:p>
          </p:txBody>
        </p:sp>
        <p:cxnSp>
          <p:nvCxnSpPr>
            <p:cNvPr id="24" name="直線接點 23"/>
            <p:cNvCxnSpPr/>
            <p:nvPr/>
          </p:nvCxnSpPr>
          <p:spPr>
            <a:xfrm>
              <a:off x="3441744" y="4113076"/>
              <a:ext cx="288032" cy="39604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4967367" y="5157192"/>
              <a:ext cx="288032" cy="39604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H="1">
              <a:off x="4903743" y="4158698"/>
              <a:ext cx="351656" cy="350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H="1">
              <a:off x="3229101" y="5157192"/>
              <a:ext cx="351656" cy="350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5202391" y="4648490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AP</a:t>
              </a:r>
              <a:r>
                <a:rPr lang="zh-TW" altLang="en-US" dirty="0" smtClean="0"/>
                <a:t>、</a:t>
              </a:r>
              <a:r>
                <a:rPr lang="en-US" altLang="zh-TW" dirty="0" smtClean="0"/>
                <a:t>DB…</a:t>
              </a:r>
              <a:endParaRPr lang="zh-TW" altLang="en-US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243842" y="3721157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UI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896953" y="5520970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UI</a:t>
              </a:r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191503" y="3762654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UI</a:t>
              </a:r>
              <a:endParaRPr lang="zh-TW" altLang="en-US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198399" y="5551870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UI</a:t>
              </a:r>
              <a:endParaRPr lang="zh-TW" altLang="en-US" dirty="0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100218" y="2915098"/>
            <a:ext cx="3898506" cy="2232248"/>
            <a:chOff x="2292997" y="3717032"/>
            <a:chExt cx="3898506" cy="2232248"/>
          </a:xfrm>
        </p:grpSpPr>
        <p:sp>
          <p:nvSpPr>
            <p:cNvPr id="36" name="矩形 35"/>
            <p:cNvSpPr/>
            <p:nvPr/>
          </p:nvSpPr>
          <p:spPr>
            <a:xfrm>
              <a:off x="2649656" y="3717032"/>
              <a:ext cx="936104" cy="3960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Client1</a:t>
              </a:r>
              <a:endParaRPr lang="zh-TW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5241944" y="5553236"/>
              <a:ext cx="936104" cy="3960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Client4</a:t>
              </a:r>
              <a:endParaRPr lang="zh-TW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292997" y="5507614"/>
              <a:ext cx="936104" cy="3960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Client3</a:t>
              </a:r>
              <a:endParaRPr lang="zh-TW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5255399" y="3762654"/>
              <a:ext cx="936104" cy="3960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Client2</a:t>
              </a:r>
              <a:endParaRPr lang="zh-TW" altLang="en-US" dirty="0"/>
            </a:p>
          </p:txBody>
        </p:sp>
        <p:cxnSp>
          <p:nvCxnSpPr>
            <p:cNvPr id="40" name="直線接點 39"/>
            <p:cNvCxnSpPr>
              <a:stCxn id="36" idx="2"/>
            </p:cNvCxnSpPr>
            <p:nvPr/>
          </p:nvCxnSpPr>
          <p:spPr>
            <a:xfrm flipH="1">
              <a:off x="2766052" y="4113076"/>
              <a:ext cx="351656" cy="13945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5534168" y="4157332"/>
              <a:ext cx="351656" cy="13945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>
              <a:stCxn id="37" idx="1"/>
              <a:endCxn id="38" idx="3"/>
            </p:cNvCxnSpPr>
            <p:nvPr/>
          </p:nvCxnSpPr>
          <p:spPr>
            <a:xfrm flipH="1" flipV="1">
              <a:off x="3229101" y="5705636"/>
              <a:ext cx="2012843" cy="456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H="1" flipV="1">
              <a:off x="3576734" y="3937865"/>
              <a:ext cx="1665210" cy="456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 flipV="1">
              <a:off x="3576735" y="4131986"/>
              <a:ext cx="1665209" cy="14212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>
              <a:off x="3229101" y="4158698"/>
              <a:ext cx="2026298" cy="13622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0733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1043608" y="1484784"/>
                <a:ext cx="936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 Sender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/>
                        </a:rPr>
                        <m:t>⨁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484784"/>
                <a:ext cx="936104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4717" r="-1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1259632" y="213111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PNS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31840" y="1476434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	0	1	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932621" y="2120914"/>
            <a:ext cx="358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1001	1100	1101	0101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83567" y="2636912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編碼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互斥或</a:t>
            </a:r>
            <a:r>
              <a:rPr lang="en-US" altLang="zh-TW" dirty="0" smtClean="0">
                <a:solidFill>
                  <a:srgbClr val="FF0000"/>
                </a:solidFill>
              </a:rPr>
              <a:t>)	</a:t>
            </a:r>
            <a:r>
              <a:rPr lang="zh-TW" altLang="en-US" dirty="0" smtClean="0">
                <a:solidFill>
                  <a:srgbClr val="FF0000"/>
                </a:solidFill>
              </a:rPr>
              <a:t>        </a:t>
            </a:r>
            <a:r>
              <a:rPr lang="en-US" altLang="zh-TW" dirty="0" smtClean="0">
                <a:solidFill>
                  <a:srgbClr val="FF0000"/>
                </a:solidFill>
              </a:rPr>
              <a:t>0110</a:t>
            </a:r>
            <a:r>
              <a:rPr lang="zh-TW" altLang="en-US" dirty="0" smtClean="0">
                <a:solidFill>
                  <a:srgbClr val="FF0000"/>
                </a:solidFill>
              </a:rPr>
              <a:t>         </a:t>
            </a:r>
            <a:r>
              <a:rPr lang="en-US" altLang="zh-TW" dirty="0" smtClean="0">
                <a:solidFill>
                  <a:srgbClr val="FF0000"/>
                </a:solidFill>
              </a:rPr>
              <a:t>1100</a:t>
            </a:r>
            <a:r>
              <a:rPr lang="zh-TW" altLang="en-US" dirty="0" smtClean="0">
                <a:solidFill>
                  <a:srgbClr val="FF0000"/>
                </a:solidFill>
              </a:rPr>
              <a:t>        </a:t>
            </a:r>
            <a:r>
              <a:rPr lang="en-US" altLang="zh-TW" dirty="0" smtClean="0">
                <a:solidFill>
                  <a:srgbClr val="FF0000"/>
                </a:solidFill>
              </a:rPr>
              <a:t>0010</a:t>
            </a:r>
            <a:r>
              <a:rPr lang="zh-TW" altLang="en-US" dirty="0" smtClean="0">
                <a:solidFill>
                  <a:srgbClr val="FF0000"/>
                </a:solidFill>
              </a:rPr>
              <a:t>         </a:t>
            </a:r>
            <a:r>
              <a:rPr lang="en-US" altLang="zh-TW" dirty="0" smtClean="0">
                <a:solidFill>
                  <a:srgbClr val="FF0000"/>
                </a:solidFill>
              </a:rPr>
              <a:t>1010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467544" y="3068960"/>
            <a:ext cx="655272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1075871" y="3323742"/>
                <a:ext cx="1152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 Receiver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/>
                        </a:rPr>
                        <m:t>⨁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1" y="3323742"/>
                <a:ext cx="1152128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291895" y="397007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PNS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964884" y="3315392"/>
            <a:ext cx="531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0110	1100	0010	1010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64884" y="395987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1001	1100	1101	0101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15830" y="4475870"/>
            <a:ext cx="151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解</a:t>
            </a:r>
            <a:r>
              <a:rPr lang="zh-TW" altLang="en-US" dirty="0" smtClean="0">
                <a:solidFill>
                  <a:srgbClr val="FF0000"/>
                </a:solidFill>
              </a:rPr>
              <a:t>碼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互斥或</a:t>
            </a:r>
            <a:r>
              <a:rPr lang="en-US" altLang="zh-TW" dirty="0" smtClean="0">
                <a:solidFill>
                  <a:srgbClr val="FF0000"/>
                </a:solidFill>
              </a:rPr>
              <a:t>)	</a:t>
            </a:r>
            <a:r>
              <a:rPr lang="zh-TW" altLang="en-US" dirty="0" smtClean="0">
                <a:solidFill>
                  <a:srgbClr val="FF0000"/>
                </a:solidFill>
              </a:rPr>
              <a:t>         </a:t>
            </a: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499807" y="4907918"/>
            <a:ext cx="655272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122825" y="445756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	0	1	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手繪多邊形 25"/>
          <p:cNvSpPr/>
          <p:nvPr/>
        </p:nvSpPr>
        <p:spPr>
          <a:xfrm>
            <a:off x="7463994" y="122192"/>
            <a:ext cx="613458" cy="1354242"/>
          </a:xfrm>
          <a:custGeom>
            <a:avLst/>
            <a:gdLst>
              <a:gd name="connsiteX0" fmla="*/ 0 w 613458"/>
              <a:gd name="connsiteY0" fmla="*/ 1342668 h 1354242"/>
              <a:gd name="connsiteX1" fmla="*/ 254643 w 613458"/>
              <a:gd name="connsiteY1" fmla="*/ 4 h 1354242"/>
              <a:gd name="connsiteX2" fmla="*/ 613458 w 613458"/>
              <a:gd name="connsiteY2" fmla="*/ 1354242 h 135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58" h="1354242">
                <a:moveTo>
                  <a:pt x="0" y="1342668"/>
                </a:moveTo>
                <a:cubicBezTo>
                  <a:pt x="76200" y="670371"/>
                  <a:pt x="152400" y="-1925"/>
                  <a:pt x="254643" y="4"/>
                </a:cubicBezTo>
                <a:cubicBezTo>
                  <a:pt x="356886" y="1933"/>
                  <a:pt x="555585" y="1062946"/>
                  <a:pt x="613458" y="1354242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7597100" y="4484888"/>
            <a:ext cx="613458" cy="1354242"/>
          </a:xfrm>
          <a:custGeom>
            <a:avLst/>
            <a:gdLst>
              <a:gd name="connsiteX0" fmla="*/ 0 w 613458"/>
              <a:gd name="connsiteY0" fmla="*/ 1342668 h 1354242"/>
              <a:gd name="connsiteX1" fmla="*/ 254643 w 613458"/>
              <a:gd name="connsiteY1" fmla="*/ 4 h 1354242"/>
              <a:gd name="connsiteX2" fmla="*/ 613458 w 613458"/>
              <a:gd name="connsiteY2" fmla="*/ 1354242 h 135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58" h="1354242">
                <a:moveTo>
                  <a:pt x="0" y="1342668"/>
                </a:moveTo>
                <a:cubicBezTo>
                  <a:pt x="76200" y="670371"/>
                  <a:pt x="152400" y="-1925"/>
                  <a:pt x="254643" y="4"/>
                </a:cubicBezTo>
                <a:cubicBezTo>
                  <a:pt x="356886" y="1933"/>
                  <a:pt x="555585" y="1062946"/>
                  <a:pt x="613458" y="1354242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6739357" y="2346480"/>
            <a:ext cx="2095018" cy="659764"/>
          </a:xfrm>
          <a:custGeom>
            <a:avLst/>
            <a:gdLst>
              <a:gd name="connsiteX0" fmla="*/ 0 w 2095018"/>
              <a:gd name="connsiteY0" fmla="*/ 648190 h 659764"/>
              <a:gd name="connsiteX1" fmla="*/ 1018572 w 2095018"/>
              <a:gd name="connsiteY1" fmla="*/ 8 h 659764"/>
              <a:gd name="connsiteX2" fmla="*/ 2095018 w 2095018"/>
              <a:gd name="connsiteY2" fmla="*/ 659764 h 6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018" h="659764">
                <a:moveTo>
                  <a:pt x="0" y="648190"/>
                </a:moveTo>
                <a:cubicBezTo>
                  <a:pt x="334701" y="323134"/>
                  <a:pt x="669402" y="-1921"/>
                  <a:pt x="1018572" y="8"/>
                </a:cubicBezTo>
                <a:cubicBezTo>
                  <a:pt x="1367742" y="1937"/>
                  <a:pt x="1731380" y="330850"/>
                  <a:pt x="2095018" y="659764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6803023" y="3281462"/>
            <a:ext cx="2095018" cy="659764"/>
          </a:xfrm>
          <a:custGeom>
            <a:avLst/>
            <a:gdLst>
              <a:gd name="connsiteX0" fmla="*/ 0 w 2095018"/>
              <a:gd name="connsiteY0" fmla="*/ 648190 h 659764"/>
              <a:gd name="connsiteX1" fmla="*/ 1018572 w 2095018"/>
              <a:gd name="connsiteY1" fmla="*/ 8 h 659764"/>
              <a:gd name="connsiteX2" fmla="*/ 2095018 w 2095018"/>
              <a:gd name="connsiteY2" fmla="*/ 659764 h 6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018" h="659764">
                <a:moveTo>
                  <a:pt x="0" y="648190"/>
                </a:moveTo>
                <a:cubicBezTo>
                  <a:pt x="334701" y="323134"/>
                  <a:pt x="669402" y="-1921"/>
                  <a:pt x="1018572" y="8"/>
                </a:cubicBezTo>
                <a:cubicBezTo>
                  <a:pt x="1367742" y="1937"/>
                  <a:pt x="1731380" y="330850"/>
                  <a:pt x="2095018" y="659764"/>
                </a:cubicBez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>
            <a:off x="7633501" y="1650899"/>
            <a:ext cx="306729" cy="47001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>
            <a:off x="7633501" y="2598945"/>
            <a:ext cx="306729" cy="47001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下箭號 31"/>
          <p:cNvSpPr/>
          <p:nvPr/>
        </p:nvSpPr>
        <p:spPr>
          <a:xfrm>
            <a:off x="7636398" y="3859189"/>
            <a:ext cx="306729" cy="47001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7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67544" y="302831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Sender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76256" y="302831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Receiver</a:t>
            </a:r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1388962" y="1294871"/>
            <a:ext cx="5180386" cy="1737696"/>
            <a:chOff x="1388962" y="1294871"/>
            <a:chExt cx="5180386" cy="1737696"/>
          </a:xfrm>
        </p:grpSpPr>
        <p:sp>
          <p:nvSpPr>
            <p:cNvPr id="19" name="手繪多邊形 18"/>
            <p:cNvSpPr/>
            <p:nvPr/>
          </p:nvSpPr>
          <p:spPr>
            <a:xfrm>
              <a:off x="1388962" y="1294871"/>
              <a:ext cx="5104435" cy="1737696"/>
            </a:xfrm>
            <a:custGeom>
              <a:avLst/>
              <a:gdLst>
                <a:gd name="connsiteX0" fmla="*/ 0 w 5104435"/>
                <a:gd name="connsiteY0" fmla="*/ 1737696 h 1737696"/>
                <a:gd name="connsiteX1" fmla="*/ 3958542 w 5104435"/>
                <a:gd name="connsiteY1" fmla="*/ 1494 h 1737696"/>
                <a:gd name="connsiteX2" fmla="*/ 5104435 w 5104435"/>
                <a:gd name="connsiteY2" fmla="*/ 1436754 h 173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4435" h="1737696">
                  <a:moveTo>
                    <a:pt x="0" y="1737696"/>
                  </a:moveTo>
                  <a:cubicBezTo>
                    <a:pt x="1553901" y="894673"/>
                    <a:pt x="3107803" y="51651"/>
                    <a:pt x="3958542" y="1494"/>
                  </a:cubicBezTo>
                  <a:cubicBezTo>
                    <a:pt x="4809281" y="-48663"/>
                    <a:pt x="4903807" y="1178253"/>
                    <a:pt x="5104435" y="1436754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>
              <a:endCxn id="19" idx="2"/>
            </p:cNvCxnSpPr>
            <p:nvPr/>
          </p:nvCxnSpPr>
          <p:spPr>
            <a:xfrm>
              <a:off x="6228184" y="2636912"/>
              <a:ext cx="265213" cy="9471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6478465" y="2492896"/>
              <a:ext cx="90883" cy="23854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手繪多邊形 27"/>
          <p:cNvSpPr/>
          <p:nvPr/>
        </p:nvSpPr>
        <p:spPr>
          <a:xfrm>
            <a:off x="796645" y="2496032"/>
            <a:ext cx="219919" cy="424532"/>
          </a:xfrm>
          <a:custGeom>
            <a:avLst/>
            <a:gdLst>
              <a:gd name="connsiteX0" fmla="*/ 0 w 219919"/>
              <a:gd name="connsiteY0" fmla="*/ 257995 h 424532"/>
              <a:gd name="connsiteX1" fmla="*/ 46299 w 219919"/>
              <a:gd name="connsiteY1" fmla="*/ 3352 h 424532"/>
              <a:gd name="connsiteX2" fmla="*/ 127322 w 219919"/>
              <a:gd name="connsiteY2" fmla="*/ 420041 h 424532"/>
              <a:gd name="connsiteX3" fmla="*/ 219919 w 219919"/>
              <a:gd name="connsiteY3" fmla="*/ 223271 h 4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919" h="424532">
                <a:moveTo>
                  <a:pt x="0" y="257995"/>
                </a:moveTo>
                <a:cubicBezTo>
                  <a:pt x="12539" y="117169"/>
                  <a:pt x="25079" y="-23656"/>
                  <a:pt x="46299" y="3352"/>
                </a:cubicBezTo>
                <a:cubicBezTo>
                  <a:pt x="67519" y="30360"/>
                  <a:pt x="98385" y="383388"/>
                  <a:pt x="127322" y="420041"/>
                </a:cubicBezTo>
                <a:cubicBezTo>
                  <a:pt x="156259" y="456694"/>
                  <a:pt x="208344" y="257995"/>
                  <a:pt x="219919" y="223271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62465" y="2126700"/>
            <a:ext cx="99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T1</a:t>
            </a:r>
            <a:r>
              <a:rPr lang="zh-TW" altLang="en-US" dirty="0" smtClean="0"/>
              <a:t>訊號</a:t>
            </a:r>
            <a:endParaRPr lang="zh-TW" altLang="en-US" dirty="0"/>
          </a:p>
        </p:txBody>
      </p:sp>
      <p:sp>
        <p:nvSpPr>
          <p:cNvPr id="30" name="手繪多邊形 29"/>
          <p:cNvSpPr/>
          <p:nvPr/>
        </p:nvSpPr>
        <p:spPr>
          <a:xfrm>
            <a:off x="6569348" y="963421"/>
            <a:ext cx="612068" cy="1246489"/>
          </a:xfrm>
          <a:custGeom>
            <a:avLst/>
            <a:gdLst>
              <a:gd name="connsiteX0" fmla="*/ 0 w 219919"/>
              <a:gd name="connsiteY0" fmla="*/ 257995 h 424532"/>
              <a:gd name="connsiteX1" fmla="*/ 46299 w 219919"/>
              <a:gd name="connsiteY1" fmla="*/ 3352 h 424532"/>
              <a:gd name="connsiteX2" fmla="*/ 127322 w 219919"/>
              <a:gd name="connsiteY2" fmla="*/ 420041 h 424532"/>
              <a:gd name="connsiteX3" fmla="*/ 219919 w 219919"/>
              <a:gd name="connsiteY3" fmla="*/ 223271 h 4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919" h="424532">
                <a:moveTo>
                  <a:pt x="0" y="257995"/>
                </a:moveTo>
                <a:cubicBezTo>
                  <a:pt x="12539" y="117169"/>
                  <a:pt x="25079" y="-23656"/>
                  <a:pt x="46299" y="3352"/>
                </a:cubicBezTo>
                <a:cubicBezTo>
                  <a:pt x="67519" y="30360"/>
                  <a:pt x="98385" y="383388"/>
                  <a:pt x="127322" y="420041"/>
                </a:cubicBezTo>
                <a:cubicBezTo>
                  <a:pt x="156259" y="456694"/>
                  <a:pt x="208344" y="257995"/>
                  <a:pt x="219919" y="223271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1388962" y="3212976"/>
            <a:ext cx="51349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手繪多邊形 32"/>
          <p:cNvSpPr/>
          <p:nvPr/>
        </p:nvSpPr>
        <p:spPr>
          <a:xfrm>
            <a:off x="6655463" y="2942130"/>
            <a:ext cx="219919" cy="424532"/>
          </a:xfrm>
          <a:custGeom>
            <a:avLst/>
            <a:gdLst>
              <a:gd name="connsiteX0" fmla="*/ 0 w 219919"/>
              <a:gd name="connsiteY0" fmla="*/ 257995 h 424532"/>
              <a:gd name="connsiteX1" fmla="*/ 46299 w 219919"/>
              <a:gd name="connsiteY1" fmla="*/ 3352 h 424532"/>
              <a:gd name="connsiteX2" fmla="*/ 127322 w 219919"/>
              <a:gd name="connsiteY2" fmla="*/ 420041 h 424532"/>
              <a:gd name="connsiteX3" fmla="*/ 219919 w 219919"/>
              <a:gd name="connsiteY3" fmla="*/ 223271 h 4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919" h="424532">
                <a:moveTo>
                  <a:pt x="0" y="257995"/>
                </a:moveTo>
                <a:cubicBezTo>
                  <a:pt x="12539" y="117169"/>
                  <a:pt x="25079" y="-23656"/>
                  <a:pt x="46299" y="3352"/>
                </a:cubicBezTo>
                <a:cubicBezTo>
                  <a:pt x="67519" y="30360"/>
                  <a:pt x="98385" y="383388"/>
                  <a:pt x="127322" y="420041"/>
                </a:cubicBezTo>
                <a:cubicBezTo>
                  <a:pt x="156259" y="456694"/>
                  <a:pt x="208344" y="257995"/>
                  <a:pt x="219919" y="223271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1400537" y="3588152"/>
            <a:ext cx="4988688" cy="1877320"/>
          </a:xfrm>
          <a:custGeom>
            <a:avLst/>
            <a:gdLst>
              <a:gd name="connsiteX0" fmla="*/ 0 w 4988688"/>
              <a:gd name="connsiteY0" fmla="*/ 0 h 1877320"/>
              <a:gd name="connsiteX1" fmla="*/ 717630 w 4988688"/>
              <a:gd name="connsiteY1" fmla="*/ 1458410 h 1877320"/>
              <a:gd name="connsiteX2" fmla="*/ 844952 w 4988688"/>
              <a:gd name="connsiteY2" fmla="*/ 462987 h 1877320"/>
              <a:gd name="connsiteX3" fmla="*/ 1655179 w 4988688"/>
              <a:gd name="connsiteY3" fmla="*/ 1875099 h 1877320"/>
              <a:gd name="connsiteX4" fmla="*/ 2523281 w 4988688"/>
              <a:gd name="connsiteY4" fmla="*/ 69448 h 1877320"/>
              <a:gd name="connsiteX5" fmla="*/ 3877519 w 4988688"/>
              <a:gd name="connsiteY5" fmla="*/ 1620456 h 1877320"/>
              <a:gd name="connsiteX6" fmla="*/ 4988688 w 4988688"/>
              <a:gd name="connsiteY6" fmla="*/ 138896 h 187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88688" h="1877320">
                <a:moveTo>
                  <a:pt x="0" y="0"/>
                </a:moveTo>
                <a:cubicBezTo>
                  <a:pt x="288402" y="690623"/>
                  <a:pt x="576805" y="1381246"/>
                  <a:pt x="717630" y="1458410"/>
                </a:cubicBezTo>
                <a:cubicBezTo>
                  <a:pt x="858455" y="1535575"/>
                  <a:pt x="688694" y="393539"/>
                  <a:pt x="844952" y="462987"/>
                </a:cubicBezTo>
                <a:cubicBezTo>
                  <a:pt x="1001210" y="532435"/>
                  <a:pt x="1375458" y="1940689"/>
                  <a:pt x="1655179" y="1875099"/>
                </a:cubicBezTo>
                <a:cubicBezTo>
                  <a:pt x="1934900" y="1809509"/>
                  <a:pt x="2152891" y="111889"/>
                  <a:pt x="2523281" y="69448"/>
                </a:cubicBezTo>
                <a:cubicBezTo>
                  <a:pt x="2893671" y="27008"/>
                  <a:pt x="3466618" y="1608881"/>
                  <a:pt x="3877519" y="1620456"/>
                </a:cubicBezTo>
                <a:cubicBezTo>
                  <a:pt x="4288420" y="1632031"/>
                  <a:pt x="4638554" y="885463"/>
                  <a:pt x="4988688" y="138896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>
            <a:stCxn id="34" idx="6"/>
          </p:cNvCxnSpPr>
          <p:nvPr/>
        </p:nvCxnSpPr>
        <p:spPr>
          <a:xfrm flipH="1">
            <a:off x="6084168" y="3727048"/>
            <a:ext cx="305057" cy="1340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34" idx="6"/>
          </p:cNvCxnSpPr>
          <p:nvPr/>
        </p:nvCxnSpPr>
        <p:spPr>
          <a:xfrm>
            <a:off x="6389225" y="3727048"/>
            <a:ext cx="89240" cy="2780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手繪多邊形 38"/>
          <p:cNvSpPr/>
          <p:nvPr/>
        </p:nvSpPr>
        <p:spPr>
          <a:xfrm>
            <a:off x="6529018" y="3866056"/>
            <a:ext cx="1370100" cy="424532"/>
          </a:xfrm>
          <a:custGeom>
            <a:avLst/>
            <a:gdLst>
              <a:gd name="connsiteX0" fmla="*/ 0 w 219919"/>
              <a:gd name="connsiteY0" fmla="*/ 257995 h 424532"/>
              <a:gd name="connsiteX1" fmla="*/ 46299 w 219919"/>
              <a:gd name="connsiteY1" fmla="*/ 3352 h 424532"/>
              <a:gd name="connsiteX2" fmla="*/ 127322 w 219919"/>
              <a:gd name="connsiteY2" fmla="*/ 420041 h 424532"/>
              <a:gd name="connsiteX3" fmla="*/ 219919 w 219919"/>
              <a:gd name="connsiteY3" fmla="*/ 223271 h 4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919" h="424532">
                <a:moveTo>
                  <a:pt x="0" y="257995"/>
                </a:moveTo>
                <a:cubicBezTo>
                  <a:pt x="12539" y="117169"/>
                  <a:pt x="25079" y="-23656"/>
                  <a:pt x="46299" y="3352"/>
                </a:cubicBezTo>
                <a:cubicBezTo>
                  <a:pt x="67519" y="30360"/>
                  <a:pt x="98385" y="383388"/>
                  <a:pt x="127322" y="420041"/>
                </a:cubicBezTo>
                <a:cubicBezTo>
                  <a:pt x="156259" y="456694"/>
                  <a:pt x="208344" y="257995"/>
                  <a:pt x="219919" y="223271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9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55576" y="86800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Sender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41993" y="1988840"/>
            <a:ext cx="139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Receiver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9712" y="868002"/>
            <a:ext cx="3600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59732" y="2060848"/>
            <a:ext cx="3600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43808" y="869303"/>
            <a:ext cx="3600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23828" y="2060848"/>
            <a:ext cx="3600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7904" y="869303"/>
            <a:ext cx="3600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58430" y="2060848"/>
            <a:ext cx="3600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06669" y="869303"/>
            <a:ext cx="3600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86689" y="2060848"/>
            <a:ext cx="3600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4" idx="2"/>
            <a:endCxn id="5" idx="0"/>
          </p:cNvCxnSpPr>
          <p:nvPr/>
        </p:nvCxnSpPr>
        <p:spPr>
          <a:xfrm>
            <a:off x="2159732" y="1237334"/>
            <a:ext cx="180020" cy="823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023828" y="1237334"/>
            <a:ext cx="180020" cy="823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3887924" y="1238635"/>
            <a:ext cx="180020" cy="823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783912" y="1238635"/>
            <a:ext cx="180020" cy="823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907704" y="548680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519772" y="179348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5586" y="41490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Sender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32003" y="5269918"/>
            <a:ext cx="139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Receiver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069722" y="4149080"/>
            <a:ext cx="3600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249742" y="5341926"/>
            <a:ext cx="3600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861810" y="4149080"/>
            <a:ext cx="3600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526769" y="5341926"/>
            <a:ext cx="3600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7934" y="4150381"/>
            <a:ext cx="3600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786689" y="5341926"/>
            <a:ext cx="3600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012160" y="4130459"/>
            <a:ext cx="3600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300192" y="5347923"/>
            <a:ext cx="3600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30" name="直線單箭頭接點 29"/>
          <p:cNvCxnSpPr>
            <a:stCxn id="22" idx="2"/>
            <a:endCxn id="23" idx="0"/>
          </p:cNvCxnSpPr>
          <p:nvPr/>
        </p:nvCxnSpPr>
        <p:spPr>
          <a:xfrm>
            <a:off x="2249742" y="4518412"/>
            <a:ext cx="180020" cy="823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25" idx="0"/>
          </p:cNvCxnSpPr>
          <p:nvPr/>
        </p:nvCxnSpPr>
        <p:spPr>
          <a:xfrm>
            <a:off x="3077834" y="4518412"/>
            <a:ext cx="628955" cy="823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4463988" y="4130459"/>
            <a:ext cx="1476164" cy="5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4464910" y="3760723"/>
            <a:ext cx="175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Timer  </a:t>
            </a:r>
            <a:r>
              <a:rPr lang="en-US" altLang="zh-TW" dirty="0" smtClean="0">
                <a:solidFill>
                  <a:srgbClr val="FF0000"/>
                </a:solidFill>
              </a:rPr>
              <a:t>(Timeout)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/>
          <p:cNvCxnSpPr>
            <a:stCxn id="23" idx="0"/>
          </p:cNvCxnSpPr>
          <p:nvPr/>
        </p:nvCxnSpPr>
        <p:spPr>
          <a:xfrm flipV="1">
            <a:off x="2429762" y="4519713"/>
            <a:ext cx="504056" cy="822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2582221" y="4930169"/>
            <a:ext cx="7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ACK1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3706789" y="4499791"/>
            <a:ext cx="504056" cy="822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3903476" y="4923755"/>
            <a:ext cx="7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ACK2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4292191" y="4519713"/>
            <a:ext cx="628955" cy="823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6210182" y="4498490"/>
            <a:ext cx="180020" cy="823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6489447" y="4498490"/>
            <a:ext cx="504056" cy="822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6752994" y="4891489"/>
            <a:ext cx="7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ACK3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5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0963"/>
              </p:ext>
            </p:extLst>
          </p:nvPr>
        </p:nvGraphicFramePr>
        <p:xfrm>
          <a:off x="1524000" y="1397000"/>
          <a:ext cx="60960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網路分類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Server-based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Client-server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Client-based</a:t>
                      </a:r>
                      <a:endParaRPr lang="en-US" altLang="zh-TW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開發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難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介面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複雜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複雜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安全性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擴充性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舉例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PTT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BitTorrent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99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/>
          <p:cNvGrpSpPr/>
          <p:nvPr/>
        </p:nvGrpSpPr>
        <p:grpSpPr>
          <a:xfrm>
            <a:off x="410680" y="332656"/>
            <a:ext cx="2723695" cy="2366972"/>
            <a:chOff x="410680" y="332656"/>
            <a:chExt cx="2723695" cy="2366972"/>
          </a:xfrm>
        </p:grpSpPr>
        <p:sp>
          <p:nvSpPr>
            <p:cNvPr id="3" name="矩形 2"/>
            <p:cNvSpPr/>
            <p:nvPr/>
          </p:nvSpPr>
          <p:spPr>
            <a:xfrm>
              <a:off x="1418792" y="332656"/>
              <a:ext cx="648072" cy="4634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410680" y="2236222"/>
              <a:ext cx="648072" cy="4634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10680" y="1173959"/>
              <a:ext cx="648072" cy="4634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486303" y="2236222"/>
              <a:ext cx="648072" cy="4634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466289" y="1144426"/>
              <a:ext cx="648072" cy="4634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</a:t>
              </a:r>
              <a:endParaRPr lang="zh-TW" altLang="en-US" dirty="0"/>
            </a:p>
          </p:txBody>
        </p:sp>
        <p:cxnSp>
          <p:nvCxnSpPr>
            <p:cNvPr id="9" name="直線接點 8"/>
            <p:cNvCxnSpPr>
              <a:stCxn id="5" idx="0"/>
              <a:endCxn id="3" idx="1"/>
            </p:cNvCxnSpPr>
            <p:nvPr/>
          </p:nvCxnSpPr>
          <p:spPr>
            <a:xfrm flipV="1">
              <a:off x="734716" y="564359"/>
              <a:ext cx="684076" cy="609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stCxn id="5" idx="2"/>
              <a:endCxn id="4" idx="0"/>
            </p:cNvCxnSpPr>
            <p:nvPr/>
          </p:nvCxnSpPr>
          <p:spPr>
            <a:xfrm>
              <a:off x="734716" y="1637365"/>
              <a:ext cx="0" cy="5988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4" idx="3"/>
              <a:endCxn id="6" idx="1"/>
            </p:cNvCxnSpPr>
            <p:nvPr/>
          </p:nvCxnSpPr>
          <p:spPr>
            <a:xfrm>
              <a:off x="1058752" y="2467925"/>
              <a:ext cx="14275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endCxn id="7" idx="0"/>
            </p:cNvCxnSpPr>
            <p:nvPr/>
          </p:nvCxnSpPr>
          <p:spPr>
            <a:xfrm>
              <a:off x="2066864" y="564359"/>
              <a:ext cx="723461" cy="5800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7" idx="2"/>
              <a:endCxn id="6" idx="0"/>
            </p:cNvCxnSpPr>
            <p:nvPr/>
          </p:nvCxnSpPr>
          <p:spPr>
            <a:xfrm>
              <a:off x="2790325" y="1607832"/>
              <a:ext cx="20014" cy="6283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3" idx="2"/>
              <a:endCxn id="6" idx="0"/>
            </p:cNvCxnSpPr>
            <p:nvPr/>
          </p:nvCxnSpPr>
          <p:spPr>
            <a:xfrm>
              <a:off x="1742828" y="796062"/>
              <a:ext cx="1067511" cy="14401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3" idx="2"/>
              <a:endCxn id="4" idx="0"/>
            </p:cNvCxnSpPr>
            <p:nvPr/>
          </p:nvCxnSpPr>
          <p:spPr>
            <a:xfrm flipH="1">
              <a:off x="734716" y="796062"/>
              <a:ext cx="1008112" cy="14401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5" idx="3"/>
              <a:endCxn id="7" idx="1"/>
            </p:cNvCxnSpPr>
            <p:nvPr/>
          </p:nvCxnSpPr>
          <p:spPr>
            <a:xfrm flipV="1">
              <a:off x="1058752" y="1376129"/>
              <a:ext cx="1407537" cy="295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5" idx="3"/>
              <a:endCxn id="6" idx="0"/>
            </p:cNvCxnSpPr>
            <p:nvPr/>
          </p:nvCxnSpPr>
          <p:spPr>
            <a:xfrm>
              <a:off x="1058752" y="1405662"/>
              <a:ext cx="1751587" cy="830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7" idx="1"/>
              <a:endCxn id="4" idx="0"/>
            </p:cNvCxnSpPr>
            <p:nvPr/>
          </p:nvCxnSpPr>
          <p:spPr>
            <a:xfrm flipH="1">
              <a:off x="734716" y="1376129"/>
              <a:ext cx="1731573" cy="8600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4584609" y="1065123"/>
            <a:ext cx="2723695" cy="1555202"/>
            <a:chOff x="4584609" y="1065123"/>
            <a:chExt cx="2723695" cy="1555202"/>
          </a:xfrm>
        </p:grpSpPr>
        <p:sp>
          <p:nvSpPr>
            <p:cNvPr id="31" name="矩形 30"/>
            <p:cNvSpPr/>
            <p:nvPr/>
          </p:nvSpPr>
          <p:spPr>
            <a:xfrm>
              <a:off x="5645122" y="1637365"/>
              <a:ext cx="648072" cy="4634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584609" y="2156919"/>
              <a:ext cx="648072" cy="4634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</a:t>
              </a:r>
              <a:endParaRPr lang="zh-TW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584609" y="1094656"/>
              <a:ext cx="648072" cy="4634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660232" y="2156919"/>
              <a:ext cx="648072" cy="4634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</a:t>
              </a:r>
              <a:endParaRPr lang="zh-TW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640218" y="1065123"/>
              <a:ext cx="648072" cy="4634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</a:t>
              </a:r>
              <a:endParaRPr lang="zh-TW" altLang="en-US" dirty="0"/>
            </a:p>
          </p:txBody>
        </p:sp>
        <p:cxnSp>
          <p:nvCxnSpPr>
            <p:cNvPr id="36" name="直線接點 35"/>
            <p:cNvCxnSpPr>
              <a:stCxn id="33" idx="3"/>
              <a:endCxn id="31" idx="1"/>
            </p:cNvCxnSpPr>
            <p:nvPr/>
          </p:nvCxnSpPr>
          <p:spPr>
            <a:xfrm>
              <a:off x="5232681" y="1326359"/>
              <a:ext cx="412441" cy="5427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32" idx="3"/>
              <a:endCxn id="31" idx="1"/>
            </p:cNvCxnSpPr>
            <p:nvPr/>
          </p:nvCxnSpPr>
          <p:spPr>
            <a:xfrm flipV="1">
              <a:off x="5232681" y="1869068"/>
              <a:ext cx="412441" cy="5195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stCxn id="31" idx="3"/>
              <a:endCxn id="34" idx="1"/>
            </p:cNvCxnSpPr>
            <p:nvPr/>
          </p:nvCxnSpPr>
          <p:spPr>
            <a:xfrm>
              <a:off x="6293194" y="1869068"/>
              <a:ext cx="367038" cy="5195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>
              <a:stCxn id="35" idx="1"/>
              <a:endCxn id="31" idx="3"/>
            </p:cNvCxnSpPr>
            <p:nvPr/>
          </p:nvCxnSpPr>
          <p:spPr>
            <a:xfrm flipH="1">
              <a:off x="6293194" y="1296826"/>
              <a:ext cx="347024" cy="5722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群組 66"/>
          <p:cNvGrpSpPr/>
          <p:nvPr/>
        </p:nvGrpSpPr>
        <p:grpSpPr>
          <a:xfrm>
            <a:off x="179512" y="3900773"/>
            <a:ext cx="3884798" cy="1624478"/>
            <a:chOff x="677329" y="4209412"/>
            <a:chExt cx="3884798" cy="1624478"/>
          </a:xfrm>
        </p:grpSpPr>
        <p:sp>
          <p:nvSpPr>
            <p:cNvPr id="49" name="矩形 48"/>
            <p:cNvSpPr/>
            <p:nvPr/>
          </p:nvSpPr>
          <p:spPr>
            <a:xfrm>
              <a:off x="752718" y="4209412"/>
              <a:ext cx="648072" cy="4634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790325" y="5370484"/>
              <a:ext cx="648072" cy="4634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</a:t>
              </a:r>
              <a:endParaRPr lang="zh-TW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1314429" y="5359598"/>
              <a:ext cx="648072" cy="4634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3914055" y="4211779"/>
              <a:ext cx="648072" cy="4634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</a:t>
              </a:r>
              <a:endParaRPr lang="zh-TW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1952547" y="4209412"/>
              <a:ext cx="648072" cy="4634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</a:t>
              </a:r>
              <a:endParaRPr lang="zh-TW" altLang="en-US" dirty="0"/>
            </a:p>
          </p:txBody>
        </p:sp>
        <p:cxnSp>
          <p:nvCxnSpPr>
            <p:cNvPr id="54" name="直線接點 53"/>
            <p:cNvCxnSpPr/>
            <p:nvPr/>
          </p:nvCxnSpPr>
          <p:spPr>
            <a:xfrm>
              <a:off x="677329" y="5002655"/>
              <a:ext cx="38847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V="1">
              <a:off x="1076754" y="4672818"/>
              <a:ext cx="0" cy="3298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flipV="1">
              <a:off x="2275651" y="4675185"/>
              <a:ext cx="0" cy="3298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flipV="1">
              <a:off x="4238091" y="4660299"/>
              <a:ext cx="0" cy="3298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V="1">
              <a:off x="3134375" y="5029761"/>
              <a:ext cx="0" cy="3298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V="1">
              <a:off x="1638465" y="5002655"/>
              <a:ext cx="0" cy="3298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矩形 61"/>
          <p:cNvSpPr/>
          <p:nvPr/>
        </p:nvSpPr>
        <p:spPr>
          <a:xfrm>
            <a:off x="6201866" y="3612913"/>
            <a:ext cx="648072" cy="463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645122" y="5061845"/>
            <a:ext cx="648072" cy="463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5033494" y="4241972"/>
            <a:ext cx="648072" cy="463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6841794" y="5050959"/>
            <a:ext cx="648072" cy="463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7351357" y="4260995"/>
            <a:ext cx="648072" cy="463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72" name="弧形 71"/>
          <p:cNvSpPr/>
          <p:nvPr/>
        </p:nvSpPr>
        <p:spPr>
          <a:xfrm rot="16200000">
            <a:off x="5553667" y="3605222"/>
            <a:ext cx="1296397" cy="1774953"/>
          </a:xfrm>
          <a:prstGeom prst="arc">
            <a:avLst>
              <a:gd name="adj1" fmla="val 17156647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弧形 72"/>
          <p:cNvSpPr/>
          <p:nvPr/>
        </p:nvSpPr>
        <p:spPr>
          <a:xfrm rot="5400000" flipV="1">
            <a:off x="5243289" y="4201432"/>
            <a:ext cx="1355999" cy="1039380"/>
          </a:xfrm>
          <a:prstGeom prst="arc">
            <a:avLst>
              <a:gd name="adj1" fmla="val 16200000"/>
              <a:gd name="adj2" fmla="val 200215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弧形 73"/>
          <p:cNvSpPr/>
          <p:nvPr/>
        </p:nvSpPr>
        <p:spPr>
          <a:xfrm rot="5400000" flipH="1">
            <a:off x="6208436" y="3589518"/>
            <a:ext cx="1296397" cy="1774953"/>
          </a:xfrm>
          <a:prstGeom prst="arc">
            <a:avLst>
              <a:gd name="adj1" fmla="val 17156647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弧形 74"/>
          <p:cNvSpPr/>
          <p:nvPr/>
        </p:nvSpPr>
        <p:spPr>
          <a:xfrm rot="16200000" flipH="1" flipV="1">
            <a:off x="6520330" y="4201433"/>
            <a:ext cx="1355999" cy="1039380"/>
          </a:xfrm>
          <a:prstGeom prst="arc">
            <a:avLst>
              <a:gd name="adj1" fmla="val 16200000"/>
              <a:gd name="adj2" fmla="val 200215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接點 76"/>
          <p:cNvCxnSpPr>
            <a:stCxn id="63" idx="3"/>
            <a:endCxn id="65" idx="1"/>
          </p:cNvCxnSpPr>
          <p:nvPr/>
        </p:nvCxnSpPr>
        <p:spPr>
          <a:xfrm flipV="1">
            <a:off x="6293194" y="5282662"/>
            <a:ext cx="548600" cy="108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3" name="群組 82"/>
          <p:cNvGrpSpPr/>
          <p:nvPr/>
        </p:nvGrpSpPr>
        <p:grpSpPr>
          <a:xfrm>
            <a:off x="1098930" y="2693111"/>
            <a:ext cx="2123968" cy="523220"/>
            <a:chOff x="816612" y="2797898"/>
            <a:chExt cx="2123968" cy="523220"/>
          </a:xfrm>
        </p:grpSpPr>
        <p:sp>
          <p:nvSpPr>
            <p:cNvPr id="81" name="文字方塊 80"/>
            <p:cNvSpPr txBox="1"/>
            <p:nvPr/>
          </p:nvSpPr>
          <p:spPr>
            <a:xfrm>
              <a:off x="816612" y="2852936"/>
              <a:ext cx="2123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鏈結</a:t>
              </a:r>
              <a:r>
                <a:rPr lang="zh-TW" altLang="en-US" dirty="0" smtClean="0"/>
                <a:t>數 </a:t>
              </a:r>
              <a:r>
                <a:rPr lang="en-US" altLang="zh-TW" dirty="0" smtClean="0"/>
                <a:t>:</a:t>
              </a:r>
              <a:r>
                <a:rPr lang="zh-TW" altLang="en-US" dirty="0" smtClean="0"/>
                <a:t> </a:t>
              </a:r>
              <a:r>
                <a:rPr lang="en-US" altLang="zh-TW" sz="2400" dirty="0" smtClean="0"/>
                <a:t>C</a:t>
              </a:r>
              <a:endParaRPr lang="zh-TW" altLang="en-US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1854854" y="2797898"/>
              <a:ext cx="243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N</a:t>
              </a:r>
            </a:p>
            <a:p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</p:grpSp>
      <p:cxnSp>
        <p:nvCxnSpPr>
          <p:cNvPr id="85" name="直線單箭頭接點 84"/>
          <p:cNvCxnSpPr/>
          <p:nvPr/>
        </p:nvCxnSpPr>
        <p:spPr>
          <a:xfrm>
            <a:off x="734716" y="4260995"/>
            <a:ext cx="405932" cy="27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>
            <a:off x="734716" y="4134843"/>
            <a:ext cx="1044050" cy="589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49" idx="3"/>
          </p:cNvCxnSpPr>
          <p:nvPr/>
        </p:nvCxnSpPr>
        <p:spPr>
          <a:xfrm>
            <a:off x="902973" y="4132476"/>
            <a:ext cx="1713571" cy="398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816612" y="4043122"/>
            <a:ext cx="2923662" cy="638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4846322" y="5661925"/>
            <a:ext cx="358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使用機會少，有 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 才能通訊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668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88655"/>
              </p:ext>
            </p:extLst>
          </p:nvPr>
        </p:nvGraphicFramePr>
        <p:xfrm>
          <a:off x="755575" y="1397000"/>
          <a:ext cx="7848875" cy="2392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69775"/>
                <a:gridCol w="1569775"/>
                <a:gridCol w="1569775"/>
                <a:gridCol w="1569775"/>
                <a:gridCol w="15697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拓樸分類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網狀 </a:t>
                      </a:r>
                      <a:r>
                        <a:rPr lang="en-US" altLang="zh-TW" dirty="0" smtClean="0"/>
                        <a:t>(Mesh)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星狀</a:t>
                      </a:r>
                      <a:r>
                        <a:rPr lang="en-US" altLang="zh-TW" dirty="0" smtClean="0"/>
                        <a:t>(Star)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匯流排</a:t>
                      </a:r>
                      <a:r>
                        <a:rPr lang="en-US" altLang="zh-TW" dirty="0" smtClean="0"/>
                        <a:t>(Bus)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環狀</a:t>
                      </a:r>
                      <a:r>
                        <a:rPr lang="en-US" altLang="zh-TW" dirty="0" smtClean="0"/>
                        <a:t>(Ring)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可靠性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安全性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高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舉例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電話 </a:t>
                      </a:r>
                      <a:r>
                        <a:rPr lang="en-US" altLang="zh-TW" dirty="0" smtClean="0"/>
                        <a:t>(PSTN)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集線器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dirty="0" smtClean="0"/>
                        <a:t>HUB)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IEEE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802.3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Ethernet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IEEE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802.5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Token</a:t>
                      </a:r>
                      <a:r>
                        <a:rPr lang="en-US" altLang="zh-TW" baseline="0" dirty="0" smtClean="0"/>
                        <a:t> Ring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容易產生碰撞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有 </a:t>
                      </a:r>
                      <a:r>
                        <a:rPr lang="en-US" altLang="zh-TW" dirty="0" smtClean="0"/>
                        <a:t>Token</a:t>
                      </a:r>
                      <a:r>
                        <a:rPr lang="zh-TW" altLang="en-US" dirty="0" smtClean="0"/>
                        <a:t>才能通訊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43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0437" y="1171316"/>
            <a:ext cx="13681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r>
              <a:rPr lang="zh-TW" altLang="en-US" dirty="0" smtClean="0"/>
              <a:t> </a:t>
            </a:r>
            <a:r>
              <a:rPr lang="zh-TW" altLang="en-US" dirty="0"/>
              <a:t>應用層</a:t>
            </a:r>
          </a:p>
        </p:txBody>
      </p:sp>
      <p:sp>
        <p:nvSpPr>
          <p:cNvPr id="4" name="矩形 3"/>
          <p:cNvSpPr/>
          <p:nvPr/>
        </p:nvSpPr>
        <p:spPr>
          <a:xfrm>
            <a:off x="550437" y="2602755"/>
            <a:ext cx="13681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r>
              <a:rPr lang="zh-TW" altLang="en-US" dirty="0" smtClean="0"/>
              <a:t> 會議層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0437" y="5411067"/>
            <a:ext cx="13681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r>
              <a:rPr lang="zh-TW" altLang="en-US" dirty="0" smtClean="0"/>
              <a:t> 實體層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0437" y="1882675"/>
            <a:ext cx="13681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r>
              <a:rPr lang="zh-TW" altLang="en-US" dirty="0" smtClean="0"/>
              <a:t> </a:t>
            </a:r>
            <a:r>
              <a:rPr lang="zh-TW" altLang="en-US" dirty="0"/>
              <a:t>展現</a:t>
            </a:r>
            <a:r>
              <a:rPr lang="zh-TW" altLang="en-US" dirty="0" smtClean="0"/>
              <a:t>層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9552" y="3296872"/>
            <a:ext cx="13681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r>
              <a:rPr lang="zh-TW" altLang="en-US" dirty="0" smtClean="0"/>
              <a:t> 傳輸層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0437" y="4013437"/>
            <a:ext cx="13681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r>
              <a:rPr lang="zh-TW" altLang="en-US" dirty="0" smtClean="0"/>
              <a:t> 網路層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0437" y="4713502"/>
            <a:ext cx="13681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r>
              <a:rPr lang="zh-TW" altLang="en-US" dirty="0" smtClean="0"/>
              <a:t> 資料鏈結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2" idx="2"/>
            <a:endCxn id="6" idx="0"/>
          </p:cNvCxnSpPr>
          <p:nvPr/>
        </p:nvCxnSpPr>
        <p:spPr>
          <a:xfrm>
            <a:off x="1234513" y="1603364"/>
            <a:ext cx="0" cy="2793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223628" y="2323444"/>
            <a:ext cx="0" cy="2793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223628" y="3017561"/>
            <a:ext cx="0" cy="2793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219333" y="3728920"/>
            <a:ext cx="0" cy="2793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219333" y="4445485"/>
            <a:ext cx="0" cy="2793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219333" y="5131756"/>
            <a:ext cx="0" cy="2793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51520" y="1170302"/>
            <a:ext cx="0" cy="4672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27584" y="600327"/>
            <a:ext cx="12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主機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8341" y="8009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封裝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20272" y="1189404"/>
            <a:ext cx="13681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020272" y="2620843"/>
            <a:ext cx="13681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Session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020272" y="5429155"/>
            <a:ext cx="13681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Physical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020272" y="1900763"/>
            <a:ext cx="13681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Presentation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009387" y="3314960"/>
            <a:ext cx="13681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Transport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020272" y="4031525"/>
            <a:ext cx="13681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Network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020272" y="4731590"/>
            <a:ext cx="13681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 Link</a:t>
            </a:r>
            <a:endParaRPr lang="zh-TW" altLang="en-US" dirty="0"/>
          </a:p>
        </p:txBody>
      </p:sp>
      <p:cxnSp>
        <p:nvCxnSpPr>
          <p:cNvPr id="41" name="直線單箭頭接點 40"/>
          <p:cNvCxnSpPr>
            <a:stCxn id="34" idx="2"/>
            <a:endCxn id="37" idx="0"/>
          </p:cNvCxnSpPr>
          <p:nvPr/>
        </p:nvCxnSpPr>
        <p:spPr>
          <a:xfrm>
            <a:off x="7704348" y="1621452"/>
            <a:ext cx="0" cy="2793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7693463" y="2341532"/>
            <a:ext cx="0" cy="2793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7693463" y="3035649"/>
            <a:ext cx="0" cy="2793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7689168" y="3747008"/>
            <a:ext cx="0" cy="2793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7689168" y="4463573"/>
            <a:ext cx="0" cy="2793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7689168" y="5149844"/>
            <a:ext cx="0" cy="2793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8783960" y="1189402"/>
            <a:ext cx="0" cy="467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7297419" y="577226"/>
            <a:ext cx="12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主機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8430007" y="77640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拆</a:t>
            </a:r>
            <a:r>
              <a:rPr lang="zh-TW" altLang="en-US" dirty="0" smtClean="0">
                <a:solidFill>
                  <a:srgbClr val="FF0000"/>
                </a:solidFill>
              </a:rPr>
              <a:t>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076054" y="542424"/>
            <a:ext cx="682487" cy="4272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cxnSp>
        <p:nvCxnSpPr>
          <p:cNvPr id="58" name="直線單箭頭接點 57"/>
          <p:cNvCxnSpPr>
            <a:stCxn id="56" idx="1"/>
          </p:cNvCxnSpPr>
          <p:nvPr/>
        </p:nvCxnSpPr>
        <p:spPr>
          <a:xfrm flipH="1">
            <a:off x="1691680" y="756042"/>
            <a:ext cx="3384374" cy="585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56" idx="3"/>
            <a:endCxn id="48" idx="1"/>
          </p:cNvCxnSpPr>
          <p:nvPr/>
        </p:nvCxnSpPr>
        <p:spPr>
          <a:xfrm>
            <a:off x="5758541" y="756042"/>
            <a:ext cx="1538878" cy="585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100665" y="1171316"/>
            <a:ext cx="682487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437448" y="1174175"/>
            <a:ext cx="682487" cy="4291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AH</a:t>
            </a:r>
            <a:endParaRPr lang="zh-TW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4432713" y="1872960"/>
            <a:ext cx="1325828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3769496" y="1875819"/>
            <a:ext cx="682487" cy="4291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PH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3769496" y="2564097"/>
            <a:ext cx="1989045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3087009" y="2566956"/>
            <a:ext cx="682487" cy="4291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</a:t>
            </a:r>
            <a:endParaRPr lang="zh-TW" altLang="en-US" dirty="0"/>
          </a:p>
        </p:txBody>
      </p:sp>
      <p:cxnSp>
        <p:nvCxnSpPr>
          <p:cNvPr id="83" name="直線接點 82"/>
          <p:cNvCxnSpPr/>
          <p:nvPr/>
        </p:nvCxnSpPr>
        <p:spPr>
          <a:xfrm>
            <a:off x="4451983" y="3157216"/>
            <a:ext cx="0" cy="120788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3116217" y="4699708"/>
            <a:ext cx="267153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230407" y="4702567"/>
            <a:ext cx="295270" cy="4291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2820947" y="4699708"/>
            <a:ext cx="295270" cy="4291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2525677" y="4699707"/>
            <a:ext cx="295270" cy="4291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787749" y="4701137"/>
            <a:ext cx="682487" cy="4291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FCS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2230407" y="5411067"/>
            <a:ext cx="4239829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Bit Stream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364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8469" y="1252691"/>
            <a:ext cx="13681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469" y="2113294"/>
            <a:ext cx="13681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Session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469" y="3837881"/>
            <a:ext cx="13681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Physical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469" y="1684739"/>
            <a:ext cx="13681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Presentation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469" y="2541737"/>
            <a:ext cx="13681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Transport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469" y="2973785"/>
            <a:ext cx="13681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Network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469" y="3405833"/>
            <a:ext cx="136815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 Link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71600" y="805354"/>
            <a:ext cx="157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OSI </a:t>
            </a:r>
            <a:r>
              <a:rPr lang="zh-TW" altLang="en-US" dirty="0" smtClean="0"/>
              <a:t>七層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99792" y="1252691"/>
            <a:ext cx="1368152" cy="12890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Application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92422" y="848708"/>
            <a:ext cx="157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TCP/IP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r>
              <a:rPr lang="zh-TW" altLang="en-US" dirty="0" smtClean="0"/>
              <a:t> 層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99791" y="2511649"/>
            <a:ext cx="1368153" cy="4526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Transport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699792" y="3828438"/>
            <a:ext cx="136815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Physical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699792" y="2964342"/>
            <a:ext cx="136815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Network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99792" y="3396390"/>
            <a:ext cx="136815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 Link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572000" y="1270473"/>
            <a:ext cx="1368152" cy="1289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Application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564630" y="866490"/>
            <a:ext cx="157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TCP/IP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r>
              <a:rPr lang="zh-TW" altLang="en-US" dirty="0" smtClean="0"/>
              <a:t> 層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571999" y="2529431"/>
            <a:ext cx="1368153" cy="4526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Transport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572000" y="2982124"/>
            <a:ext cx="1368152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572000" y="3414172"/>
            <a:ext cx="1368152" cy="846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Network</a:t>
            </a:r>
          </a:p>
          <a:p>
            <a:pPr algn="ctr"/>
            <a:r>
              <a:rPr lang="en-US" altLang="zh-TW" dirty="0" smtClean="0"/>
              <a:t>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34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3485544"/>
                  </p:ext>
                </p:extLst>
              </p:nvPr>
            </p:nvGraphicFramePr>
            <p:xfrm>
              <a:off x="827584" y="1556792"/>
              <a:ext cx="2952328" cy="1854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604526"/>
                    <a:gridCol w="134780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網路單位</a:t>
                          </a:r>
                          <a:r>
                            <a:rPr lang="en-US" altLang="zh-TW" dirty="0" smtClean="0"/>
                            <a:t>(Bit)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代號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K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M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G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TW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3485544"/>
                  </p:ext>
                </p:extLst>
              </p:nvPr>
            </p:nvGraphicFramePr>
            <p:xfrm>
              <a:off x="827584" y="1556792"/>
              <a:ext cx="2952328" cy="1854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604526"/>
                    <a:gridCol w="134780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網路單位</a:t>
                          </a:r>
                          <a:r>
                            <a:rPr lang="en-US" altLang="zh-TW" dirty="0" smtClean="0"/>
                            <a:t>(Bit)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代號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80" t="-108197" r="-8441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K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80" t="-208197" r="-8441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M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80" t="-308197" r="-8441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G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80" t="-408197" r="-844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4064624"/>
                  </p:ext>
                </p:extLst>
              </p:nvPr>
            </p:nvGraphicFramePr>
            <p:xfrm>
              <a:off x="4355976" y="1556792"/>
              <a:ext cx="2952328" cy="1866567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604526"/>
                    <a:gridCol w="1347802"/>
                  </a:tblGrid>
                  <a:tr h="3588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電腦單位</a:t>
                          </a:r>
                          <a:r>
                            <a:rPr lang="en-US" altLang="zh-TW" dirty="0" smtClean="0"/>
                            <a:t>(Byte)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代號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83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K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83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M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83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30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G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1893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40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4064624"/>
                  </p:ext>
                </p:extLst>
              </p:nvPr>
            </p:nvGraphicFramePr>
            <p:xfrm>
              <a:off x="4355976" y="1556792"/>
              <a:ext cx="2952328" cy="1866567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604526"/>
                    <a:gridCol w="1347802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電腦單位</a:t>
                          </a:r>
                          <a:r>
                            <a:rPr lang="en-US" altLang="zh-TW" dirty="0" smtClean="0"/>
                            <a:t>(Byte)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代號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834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80" t="-104839" r="-84030" b="-3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K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834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80" t="-201587" r="-84030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M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834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80" t="-306452" r="-8403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G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80" t="-420000" r="-84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T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908064"/>
                  </p:ext>
                </p:extLst>
              </p:nvPr>
            </p:nvGraphicFramePr>
            <p:xfrm>
              <a:off x="2627784" y="4005064"/>
              <a:ext cx="2952329" cy="1854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01615"/>
                    <a:gridCol w="925357"/>
                    <a:gridCol w="92535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時間單位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代號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中文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/>
                            <a:t>ms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毫秒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altLang="zh-TW" sz="1800" kern="1200" dirty="0" smtClean="0">
                              <a:effectLst/>
                            </a:rPr>
                            <a:t> μ</a:t>
                          </a:r>
                          <a:r>
                            <a:rPr lang="en-US" altLang="zh-TW" dirty="0" smtClean="0"/>
                            <a:t>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微秒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奈秒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mtClean="0">
                                        <a:latin typeface="Cambria Math"/>
                                      </a:rPr>
                                      <m:t>−12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/>
                            <a:t>ps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皮秒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908064"/>
                  </p:ext>
                </p:extLst>
              </p:nvPr>
            </p:nvGraphicFramePr>
            <p:xfrm>
              <a:off x="2627784" y="4005064"/>
              <a:ext cx="2952329" cy="1934972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01615"/>
                    <a:gridCol w="925357"/>
                    <a:gridCol w="92535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時間單位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代號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中文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91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3125" r="-167956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/>
                            <a:t>ms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毫秒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91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03125" r="-167956" b="-2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altLang="zh-TW" sz="1800" kern="1200" dirty="0" smtClean="0">
                              <a:effectLst/>
                            </a:rPr>
                            <a:t> μ</a:t>
                          </a:r>
                          <a:r>
                            <a:rPr lang="en-US" altLang="zh-TW" dirty="0" smtClean="0"/>
                            <a:t>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微秒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91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3125" r="-167956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奈秒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91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03125" r="-167956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/>
                            <a:t>ps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皮秒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956376" y="5949280"/>
                <a:ext cx="997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altLang="zh-TW" dirty="0" smtClean="0"/>
                  <a:t>*8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5949280"/>
                <a:ext cx="99786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878" t="-8197" r="-304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8"/>
          <p:cNvCxnSpPr/>
          <p:nvPr/>
        </p:nvCxnSpPr>
        <p:spPr>
          <a:xfrm>
            <a:off x="7956376" y="6318612"/>
            <a:ext cx="10801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009819" y="6365304"/>
                <a:ext cx="9444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1∗10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19" y="6365304"/>
                <a:ext cx="9444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44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/>
          <p:cNvGrpSpPr/>
          <p:nvPr/>
        </p:nvGrpSpPr>
        <p:grpSpPr>
          <a:xfrm>
            <a:off x="1035764" y="580045"/>
            <a:ext cx="6442046" cy="2549586"/>
            <a:chOff x="1035764" y="580045"/>
            <a:chExt cx="6442046" cy="2549586"/>
          </a:xfrm>
        </p:grpSpPr>
        <p:sp>
          <p:nvSpPr>
            <p:cNvPr id="3" name="五邊形 2"/>
            <p:cNvSpPr/>
            <p:nvPr/>
          </p:nvSpPr>
          <p:spPr>
            <a:xfrm>
              <a:off x="2331908" y="580045"/>
              <a:ext cx="864096" cy="2016224"/>
            </a:xfrm>
            <a:prstGeom prst="homePlat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多</a:t>
              </a:r>
              <a:endParaRPr lang="en-US" altLang="zh-TW" dirty="0"/>
            </a:p>
            <a:p>
              <a:pPr algn="ctr"/>
              <a:r>
                <a:rPr lang="zh-TW" altLang="en-US" dirty="0" smtClean="0"/>
                <a:t>工</a:t>
              </a:r>
              <a:endParaRPr lang="en-US" altLang="zh-TW" dirty="0" smtClean="0"/>
            </a:p>
            <a:p>
              <a:pPr algn="ctr"/>
              <a:r>
                <a:rPr lang="zh-TW" altLang="en-US" dirty="0" smtClean="0"/>
                <a:t>器</a:t>
              </a:r>
              <a:endParaRPr lang="zh-TW" altLang="en-US" dirty="0"/>
            </a:p>
          </p:txBody>
        </p:sp>
        <p:sp>
          <p:nvSpPr>
            <p:cNvPr id="5" name="五邊形 4"/>
            <p:cNvSpPr/>
            <p:nvPr/>
          </p:nvSpPr>
          <p:spPr>
            <a:xfrm>
              <a:off x="5623249" y="580045"/>
              <a:ext cx="864096" cy="2016224"/>
            </a:xfrm>
            <a:prstGeom prst="homePlat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反</a:t>
              </a:r>
              <a:endParaRPr lang="en-US" altLang="zh-TW" dirty="0" smtClean="0"/>
            </a:p>
            <a:p>
              <a:pPr algn="ctr"/>
              <a:r>
                <a:rPr lang="zh-TW" altLang="en-US" dirty="0" smtClean="0"/>
                <a:t>多</a:t>
              </a:r>
              <a:endParaRPr lang="en-US" altLang="zh-TW" dirty="0" smtClean="0"/>
            </a:p>
            <a:p>
              <a:pPr algn="ctr"/>
              <a:r>
                <a:rPr lang="zh-TW" altLang="en-US" dirty="0"/>
                <a:t>工</a:t>
              </a:r>
              <a:endParaRPr lang="en-US" altLang="zh-TW" dirty="0" smtClean="0"/>
            </a:p>
            <a:p>
              <a:pPr algn="ctr"/>
              <a:r>
                <a:rPr lang="zh-TW" altLang="en-US" dirty="0"/>
                <a:t>器</a:t>
              </a: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1467812" y="950092"/>
              <a:ext cx="8640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1467812" y="1550564"/>
              <a:ext cx="8640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1467812" y="2174228"/>
              <a:ext cx="8640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6220340" y="923385"/>
              <a:ext cx="8640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6487345" y="1604992"/>
              <a:ext cx="5970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6253674" y="2174228"/>
              <a:ext cx="8640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035764" y="76542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35764" y="142451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117770" y="198956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117770" y="142451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117770" y="72861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035764" y="201313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cxnSp>
          <p:nvCxnSpPr>
            <p:cNvPr id="21" name="直線接點 20"/>
            <p:cNvCxnSpPr>
              <a:stCxn id="3" idx="3"/>
              <a:endCxn id="5" idx="1"/>
            </p:cNvCxnSpPr>
            <p:nvPr/>
          </p:nvCxnSpPr>
          <p:spPr>
            <a:xfrm>
              <a:off x="3196004" y="1588157"/>
              <a:ext cx="242724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2187892" y="275029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Sender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418988" y="2760299"/>
              <a:ext cx="1366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Receiver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682886" y="1134758"/>
              <a:ext cx="360040" cy="41580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3322846" y="1133594"/>
              <a:ext cx="360040" cy="41580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049586" y="1134758"/>
              <a:ext cx="360040" cy="41580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4769666" y="1134758"/>
              <a:ext cx="360040" cy="41580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4409626" y="1134758"/>
              <a:ext cx="360040" cy="41580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5111349" y="1134758"/>
              <a:ext cx="360040" cy="41580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129705" y="1793851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t1</a:t>
              </a:r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4409626" y="1804736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t3</a:t>
              </a:r>
              <a:endParaRPr lang="zh-TW" altLang="en-US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3638362" y="1804736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t5</a:t>
              </a:r>
              <a:endParaRPr lang="zh-TW" altLang="en-US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4000838" y="1807316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t4</a:t>
              </a:r>
              <a:endParaRPr lang="zh-TW" altLang="en-US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256094" y="1784371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t6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4769666" y="1804736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t2</a:t>
              </a:r>
              <a:endParaRPr lang="zh-TW" altLang="en-US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063282" y="3645024"/>
            <a:ext cx="6442046" cy="2549586"/>
            <a:chOff x="1035764" y="580045"/>
            <a:chExt cx="6442046" cy="2549586"/>
          </a:xfrm>
        </p:grpSpPr>
        <p:sp>
          <p:nvSpPr>
            <p:cNvPr id="38" name="五邊形 37"/>
            <p:cNvSpPr/>
            <p:nvPr/>
          </p:nvSpPr>
          <p:spPr>
            <a:xfrm>
              <a:off x="2331908" y="580045"/>
              <a:ext cx="864096" cy="2016224"/>
            </a:xfrm>
            <a:prstGeom prst="homePlat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多</a:t>
              </a:r>
              <a:endParaRPr lang="en-US" altLang="zh-TW" dirty="0"/>
            </a:p>
            <a:p>
              <a:pPr algn="ctr"/>
              <a:r>
                <a:rPr lang="zh-TW" altLang="en-US" dirty="0" smtClean="0"/>
                <a:t>工</a:t>
              </a:r>
              <a:endParaRPr lang="en-US" altLang="zh-TW" dirty="0" smtClean="0"/>
            </a:p>
            <a:p>
              <a:pPr algn="ctr"/>
              <a:r>
                <a:rPr lang="zh-TW" altLang="en-US" dirty="0" smtClean="0"/>
                <a:t>器</a:t>
              </a:r>
              <a:endParaRPr lang="zh-TW" altLang="en-US" dirty="0"/>
            </a:p>
          </p:txBody>
        </p:sp>
        <p:sp>
          <p:nvSpPr>
            <p:cNvPr id="39" name="五邊形 38"/>
            <p:cNvSpPr/>
            <p:nvPr/>
          </p:nvSpPr>
          <p:spPr>
            <a:xfrm>
              <a:off x="5623249" y="580045"/>
              <a:ext cx="864096" cy="2016224"/>
            </a:xfrm>
            <a:prstGeom prst="homePlat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反</a:t>
              </a:r>
              <a:endParaRPr lang="en-US" altLang="zh-TW" dirty="0" smtClean="0"/>
            </a:p>
            <a:p>
              <a:pPr algn="ctr"/>
              <a:r>
                <a:rPr lang="zh-TW" altLang="en-US" dirty="0" smtClean="0"/>
                <a:t>多</a:t>
              </a:r>
              <a:endParaRPr lang="en-US" altLang="zh-TW" dirty="0" smtClean="0"/>
            </a:p>
            <a:p>
              <a:pPr algn="ctr"/>
              <a:r>
                <a:rPr lang="zh-TW" altLang="en-US" dirty="0"/>
                <a:t>工</a:t>
              </a:r>
              <a:endParaRPr lang="en-US" altLang="zh-TW" dirty="0" smtClean="0"/>
            </a:p>
            <a:p>
              <a:pPr algn="ctr"/>
              <a:r>
                <a:rPr lang="zh-TW" altLang="en-US" dirty="0"/>
                <a:t>器</a:t>
              </a:r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1467812" y="950092"/>
              <a:ext cx="8640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1467812" y="1550564"/>
              <a:ext cx="8640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467812" y="2174228"/>
              <a:ext cx="8640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6220340" y="923385"/>
              <a:ext cx="8640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6487345" y="1604992"/>
              <a:ext cx="5970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6253674" y="2174228"/>
              <a:ext cx="8640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>
              <a:off x="1035764" y="76542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1035764" y="142451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117770" y="198956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7117770" y="142451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7117770" y="728615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1035764" y="201313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cxnSp>
          <p:nvCxnSpPr>
            <p:cNvPr id="52" name="直線接點 51"/>
            <p:cNvCxnSpPr>
              <a:stCxn id="38" idx="3"/>
              <a:endCxn id="39" idx="1"/>
            </p:cNvCxnSpPr>
            <p:nvPr/>
          </p:nvCxnSpPr>
          <p:spPr>
            <a:xfrm>
              <a:off x="3196004" y="1588157"/>
              <a:ext cx="242724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/>
            <p:cNvSpPr txBox="1"/>
            <p:nvPr/>
          </p:nvSpPr>
          <p:spPr>
            <a:xfrm>
              <a:off x="2187892" y="275029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Sender</a:t>
              </a:r>
              <a:endParaRPr lang="zh-TW" altLang="en-US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5418988" y="2760299"/>
              <a:ext cx="1366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Receiver</a:t>
              </a:r>
              <a:endParaRPr lang="zh-TW" altLang="en-US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129705" y="1793851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t1</a:t>
              </a:r>
              <a:endParaRPr lang="zh-TW" altLang="en-US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4409626" y="1804736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t3</a:t>
              </a:r>
              <a:endParaRPr lang="zh-TW" altLang="en-US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3638362" y="1804736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t5</a:t>
              </a:r>
              <a:endParaRPr lang="zh-TW" altLang="en-US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4000838" y="1807316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t4</a:t>
              </a:r>
              <a:endParaRPr lang="zh-TW" altLang="en-US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3256094" y="1784371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t6</a:t>
              </a:r>
              <a:endParaRPr lang="zh-TW" altLang="en-US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4769666" y="1804736"/>
              <a:ext cx="493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t2</a:t>
              </a:r>
              <a:endParaRPr lang="zh-TW" altLang="en-US" dirty="0"/>
            </a:p>
          </p:txBody>
        </p:sp>
      </p:grpSp>
      <p:sp>
        <p:nvSpPr>
          <p:cNvPr id="67" name="矩形 66"/>
          <p:cNvSpPr/>
          <p:nvPr/>
        </p:nvSpPr>
        <p:spPr>
          <a:xfrm>
            <a:off x="3297118" y="3838604"/>
            <a:ext cx="2247867" cy="2214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289832" y="4060081"/>
            <a:ext cx="2247867" cy="2214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297118" y="4282903"/>
            <a:ext cx="2247867" cy="2214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334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1073</Words>
  <Application>Microsoft Office PowerPoint</Application>
  <PresentationFormat>如螢幕大小 (4:3)</PresentationFormat>
  <Paragraphs>503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twelvefish</dc:creator>
  <cp:lastModifiedBy>twelvefish</cp:lastModifiedBy>
  <cp:revision>114</cp:revision>
  <dcterms:created xsi:type="dcterms:W3CDTF">2021-07-25T07:47:13Z</dcterms:created>
  <dcterms:modified xsi:type="dcterms:W3CDTF">2021-08-01T13:16:44Z</dcterms:modified>
</cp:coreProperties>
</file>