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9" r:id="rId4"/>
    <p:sldId id="265" r:id="rId5"/>
    <p:sldId id="258" r:id="rId6"/>
    <p:sldId id="260" r:id="rId7"/>
    <p:sldId id="262" r:id="rId8"/>
    <p:sldId id="263" r:id="rId9"/>
    <p:sldId id="264" r:id="rId10"/>
    <p:sldId id="261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514" autoAdjust="0"/>
  </p:normalViewPr>
  <p:slideViewPr>
    <p:cSldViewPr>
      <p:cViewPr>
        <p:scale>
          <a:sx n="100" d="100"/>
          <a:sy n="100" d="100"/>
        </p:scale>
        <p:origin x="-110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164A9-2FC8-4C74-B8F9-614C0EAB0230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708E-CA65-47FD-9C8B-13BBB81B1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403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數十億筆名單資料</a:t>
            </a:r>
            <a:endParaRPr lang="en-US" altLang="zh-TW" dirty="0" smtClean="0"/>
          </a:p>
          <a:p>
            <a:r>
              <a:rPr lang="zh-TW" altLang="en-US" dirty="0" smtClean="0"/>
              <a:t>資料太多，沒有那麼大的空間，可以將資料再進行區分，存到不同的地方 稱之為分片，一個索引可以存儲大量數據，但是會受到單節點限制</a:t>
            </a:r>
            <a:endParaRPr lang="en-US" altLang="zh-TW" dirty="0" smtClean="0"/>
          </a:p>
          <a:p>
            <a:r>
              <a:rPr lang="zh-TW" altLang="en-US" sz="1200" dirty="0" smtClean="0"/>
              <a:t>類似於</a:t>
            </a:r>
            <a:r>
              <a:rPr lang="en-US" altLang="zh-TW" sz="1200" dirty="0" smtClean="0"/>
              <a:t>SQL</a:t>
            </a:r>
            <a:r>
              <a:rPr lang="zh-TW" altLang="en-US" sz="1200" dirty="0" smtClean="0"/>
              <a:t>的分表</a:t>
            </a:r>
            <a:endParaRPr lang="en-US" altLang="zh-TW" sz="1200" dirty="0" smtClean="0"/>
          </a:p>
          <a:p>
            <a:r>
              <a:rPr lang="zh-TW" altLang="en-US" dirty="0" smtClean="0"/>
              <a:t>分片、副本不在同一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90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674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http://localhost:5601</a:t>
            </a:r>
          </a:p>
          <a:p>
            <a:r>
              <a:rPr lang="en-US" altLang="zh-TW" dirty="0" smtClean="0"/>
              <a:t>"D:\user\Desktop\logstash-7.12.1\bin\logstash.bat" -f "D:\user\Desktop\logstash-7.12.1\config\logstash_ES.conf“</a:t>
            </a:r>
          </a:p>
          <a:p>
            <a:r>
              <a:rPr lang="en-US" altLang="zh-TW" smtClean="0"/>
              <a:t>http://localhost:9090/parse/%E6%BC%94%E7%AE%97%E6%B3%95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想必大家應該清楚 </a:t>
            </a:r>
            <a:r>
              <a:rPr lang="en-US" altLang="zh-TW" dirty="0" smtClean="0"/>
              <a:t>SQL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NOSQL</a:t>
            </a:r>
            <a:r>
              <a:rPr lang="zh-TW" altLang="en-US" dirty="0" smtClean="0"/>
              <a:t>的差異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那分散式的意思是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至於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格式的好處 </a:t>
            </a:r>
            <a:r>
              <a:rPr lang="en-US" altLang="zh-TW" dirty="0" smtClean="0"/>
              <a:t>key value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可以用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操控 那我們可以如同前端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直接操控，實質上不這麼用 當然有包好的後端</a:t>
            </a:r>
            <a:r>
              <a:rPr lang="en-US" altLang="zh-TW" dirty="0" smtClean="0"/>
              <a:t>JAVA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28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06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9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為何 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 搜索速度快</a:t>
            </a:r>
            <a:endParaRPr lang="en-US" altLang="zh-TW" dirty="0" smtClean="0"/>
          </a:p>
          <a:p>
            <a:r>
              <a:rPr lang="zh-TW" altLang="en-US" dirty="0" smtClean="0"/>
              <a:t>壓縮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64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至於分詞器使用到的技術</a:t>
            </a:r>
            <a:endParaRPr lang="en-US" altLang="zh-TW" dirty="0" smtClean="0"/>
          </a:p>
          <a:p>
            <a:r>
              <a:rPr lang="zh-TW" altLang="en-US" dirty="0" smtClean="0"/>
              <a:t>這水太深了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最短路徑演算法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HMM</a:t>
            </a:r>
            <a:r>
              <a:rPr lang="zh-TW" altLang="en-US" dirty="0" smtClean="0"/>
              <a:t>隱馬爾可夫模型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25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過濾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r>
              <a:rPr lang="zh-TW" altLang="en-US" dirty="0" smtClean="0"/>
              <a:t>英文空格 中文機器學習</a:t>
            </a:r>
            <a:endParaRPr lang="en-US" altLang="zh-TW" dirty="0" smtClean="0"/>
          </a:p>
          <a:p>
            <a:r>
              <a:rPr lang="zh-TW" altLang="en-US" dirty="0" smtClean="0"/>
              <a:t>大小寫轉換 增加詞 替換詞</a:t>
            </a:r>
            <a:endParaRPr lang="en-US" altLang="zh-TW" dirty="0" smtClean="0"/>
          </a:p>
          <a:p>
            <a:r>
              <a:rPr lang="zh-TW" altLang="en-US" smtClean="0"/>
              <a:t>寫入時、查詢時都會分詞處理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21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演算法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字詞的重要性隨著 在文本出現的頻率越高則越高；在不同文本檔案間出現的次數越高則反而降低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medium.com/datamixcontent-lab/%E6%96%87%E6%9C%AC%E5%88%86%E6%9E%90%E5%85%A5%E9%96%80-%E6%A6%82%E5%BF%B5%E7%AF%87-%E7%B5%A6%E6%88%91%E4%B8%80%E6%AE%B5%E8%A9%B1-%E6%88%91%E5%91%8A%E8%A8%B4%E4%BD%A0%E9%87%8D%E9%BB%9E%E5%9C%A8%E5%93%AA-%E5%B0%8D%E6%96%87%E6%9C%AC%E9%87%8D%E9%BB%9E%E5%AD%97%E8%A9%9E%E5%8A%A0%E6%AC%8A%E7%9A%84tf-idf%E6%96%B9%E6%B3%95-f6a2790b4991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60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r>
              <a:rPr lang="zh-TW" altLang="en-US" dirty="0" smtClean="0"/>
              <a:t>節點負責調度</a:t>
            </a:r>
            <a:endParaRPr lang="en-US" altLang="zh-TW" dirty="0" smtClean="0"/>
          </a:p>
          <a:p>
            <a:r>
              <a:rPr lang="zh-TW" altLang="en-US" dirty="0" smtClean="0"/>
              <a:t>星號 主節點</a:t>
            </a:r>
            <a:endParaRPr lang="en-US" altLang="zh-TW" dirty="0" smtClean="0"/>
          </a:p>
          <a:p>
            <a:r>
              <a:rPr lang="zh-TW" altLang="en-US" dirty="0" smtClean="0"/>
              <a:t>粗框 主分片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6708E-CA65-47FD-9C8B-13BBB81B183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7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591152" y="4486471"/>
            <a:ext cx="452456" cy="358870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en-US" altLang="zh-TW" smtClean="0"/>
              <a:t>1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894"/>
            <a:ext cx="936106" cy="10470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91152" y="4659779"/>
            <a:ext cx="668480" cy="273844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3686358"/>
            <a:ext cx="2476191" cy="1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4815334"/>
            <a:ext cx="9144000" cy="328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91152" y="4594324"/>
            <a:ext cx="380448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1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3783116"/>
            <a:ext cx="961273" cy="10751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ElasticSearch</a:t>
            </a:r>
            <a:r>
              <a:rPr lang="en-US" altLang="zh-TW" dirty="0" smtClean="0"/>
              <a:t> </a:t>
            </a:r>
            <a:r>
              <a:rPr lang="zh-TW" altLang="en-US" dirty="0" smtClean="0"/>
              <a:t>全文搜</a:t>
            </a:r>
            <a:r>
              <a:rPr lang="zh-TW" altLang="en-US" dirty="0"/>
              <a:t>索</a:t>
            </a:r>
            <a:r>
              <a:rPr lang="zh-TW" altLang="en-US" dirty="0" smtClean="0"/>
              <a:t>引擎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9"/>
          <a:stretch/>
        </p:blipFill>
        <p:spPr>
          <a:xfrm>
            <a:off x="-2700808" y="1419622"/>
            <a:ext cx="10980407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TF-IDF 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字詞的重要性</a:t>
            </a:r>
            <a:r>
              <a:rPr lang="zh-TW" altLang="en-US" sz="2400" dirty="0" smtClean="0"/>
              <a:t>隨著在文章出現</a:t>
            </a:r>
            <a:r>
              <a:rPr lang="zh-TW" altLang="en-US" sz="2400" dirty="0"/>
              <a:t>的頻率越高則越</a:t>
            </a:r>
            <a:r>
              <a:rPr lang="zh-TW" altLang="en-US" sz="2400" dirty="0" smtClean="0"/>
              <a:t>高</a:t>
            </a:r>
            <a:endParaRPr lang="en-US" altLang="zh-TW" sz="2400" dirty="0" smtClean="0"/>
          </a:p>
          <a:p>
            <a:r>
              <a:rPr lang="zh-TW" altLang="en-US" sz="2400" dirty="0" smtClean="0"/>
              <a:t>在</a:t>
            </a:r>
            <a:r>
              <a:rPr lang="zh-TW" altLang="en-US" sz="2400" dirty="0"/>
              <a:t>不同</a:t>
            </a:r>
            <a:r>
              <a:rPr lang="zh-TW" altLang="en-US" sz="2400" dirty="0" smtClean="0"/>
              <a:t>文章出現</a:t>
            </a:r>
            <a:r>
              <a:rPr lang="zh-TW" altLang="en-US" sz="2400" dirty="0"/>
              <a:t>的次數越高</a:t>
            </a:r>
            <a:r>
              <a:rPr lang="zh-TW" altLang="en-US" sz="2400" dirty="0" smtClean="0"/>
              <a:t>則</a:t>
            </a:r>
            <a:r>
              <a:rPr lang="zh-TW" altLang="en-US" sz="2400" dirty="0"/>
              <a:t>會</a:t>
            </a:r>
            <a:r>
              <a:rPr lang="zh-TW" altLang="en-US" sz="2400" dirty="0" smtClean="0"/>
              <a:t>降低</a:t>
            </a:r>
            <a:endParaRPr lang="en-US" altLang="zh-TW" sz="2400" dirty="0"/>
          </a:p>
          <a:p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90839"/>
              </p:ext>
            </p:extLst>
          </p:nvPr>
        </p:nvGraphicFramePr>
        <p:xfrm>
          <a:off x="5436096" y="2427734"/>
          <a:ext cx="2664296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4056"/>
                <a:gridCol w="216024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我是大帥哥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帥哥美女看過來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帥哥好帥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美女們好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36954"/>
              </p:ext>
            </p:extLst>
          </p:nvPr>
        </p:nvGraphicFramePr>
        <p:xfrm>
          <a:off x="1475656" y="2427734"/>
          <a:ext cx="2664296" cy="22283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4056"/>
                <a:gridCol w="2160240"/>
              </a:tblGrid>
              <a:tr h="37414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我是誰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是不是晴天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猜猜天氣如何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我們好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今天天氣真是好阿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0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956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ElasticSearch</a:t>
            </a:r>
            <a:r>
              <a:rPr lang="zh-TW" altLang="en-US" dirty="0"/>
              <a:t> 技術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9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3480252" y="3108977"/>
            <a:ext cx="5339614" cy="1690419"/>
            <a:chOff x="3048810" y="3682797"/>
            <a:chExt cx="5339614" cy="1690419"/>
          </a:xfrm>
        </p:grpSpPr>
        <p:sp>
          <p:nvSpPr>
            <p:cNvPr id="15" name="矩形 14"/>
            <p:cNvSpPr/>
            <p:nvPr/>
          </p:nvSpPr>
          <p:spPr>
            <a:xfrm>
              <a:off x="3048810" y="4077072"/>
              <a:ext cx="5339614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935489" y="3682797"/>
              <a:ext cx="2450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ES-Cluster2</a:t>
              </a:r>
            </a:p>
            <a:p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33259" y="4376119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node1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275043" y="4367130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FF0000"/>
                  </a:solidFill>
                </a:rPr>
                <a:t>master </a:t>
              </a:r>
              <a:r>
                <a:rPr lang="en-US" altLang="zh-TW" dirty="0" smtClean="0"/>
                <a:t>node2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337178" y="4376119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node3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89171" y="4367130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node4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308304" y="4358746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node5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063213" y="1171734"/>
            <a:ext cx="3816424" cy="1690419"/>
            <a:chOff x="611560" y="1018501"/>
            <a:chExt cx="3816424" cy="1690419"/>
          </a:xfrm>
        </p:grpSpPr>
        <p:sp>
          <p:nvSpPr>
            <p:cNvPr id="9" name="矩形 8"/>
            <p:cNvSpPr/>
            <p:nvPr/>
          </p:nvSpPr>
          <p:spPr>
            <a:xfrm>
              <a:off x="611560" y="1412776"/>
              <a:ext cx="3816424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837387" y="1018501"/>
              <a:ext cx="14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ES-Cluster1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96008" y="1711823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rgbClr val="FF0000"/>
                  </a:solidFill>
                </a:rPr>
                <a:t>m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aster</a:t>
              </a:r>
            </a:p>
            <a:p>
              <a:pPr algn="ctr"/>
              <a:r>
                <a:rPr lang="en-US" altLang="zh-TW" dirty="0" smtClean="0"/>
                <a:t>node1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51720" y="1682820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node2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275856" y="1682820"/>
              <a:ext cx="823664" cy="75605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node3</a:t>
              </a:r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集</a:t>
            </a:r>
            <a:r>
              <a:rPr lang="zh-TW" altLang="en-US" sz="4000" dirty="0" smtClean="0"/>
              <a:t>群</a:t>
            </a:r>
            <a:r>
              <a:rPr lang="en-US" altLang="zh-TW" sz="4000" dirty="0" smtClean="0"/>
              <a:t>(Cluster)</a:t>
            </a:r>
            <a:r>
              <a:rPr lang="zh-TW" altLang="en-US" sz="4000" dirty="0" smtClean="0"/>
              <a:t>、節點</a:t>
            </a:r>
            <a:r>
              <a:rPr lang="en-US" altLang="zh-TW" sz="4000" dirty="0" smtClean="0"/>
              <a:t>(Node)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3394720" cy="339447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負載量大時如何解決</a:t>
            </a:r>
            <a:r>
              <a:rPr lang="en-US" altLang="zh-TW" sz="2400" dirty="0" smtClean="0"/>
              <a:t>?</a:t>
            </a:r>
          </a:p>
          <a:p>
            <a:r>
              <a:rPr lang="zh-TW" altLang="en-US" sz="2400" dirty="0"/>
              <a:t>如何</a:t>
            </a:r>
            <a:r>
              <a:rPr lang="zh-TW" altLang="en-US" sz="2400" dirty="0" smtClean="0"/>
              <a:t>達成分散式</a:t>
            </a:r>
            <a:r>
              <a:rPr lang="en-US" altLang="zh-TW" sz="2400" dirty="0" smtClean="0"/>
              <a:t>?</a:t>
            </a:r>
          </a:p>
          <a:p>
            <a:r>
              <a:rPr lang="zh-TW" altLang="en-US" sz="2400" dirty="0" smtClean="0"/>
              <a:t>可充當備</a:t>
            </a:r>
            <a:r>
              <a:rPr lang="zh-TW" altLang="en-US" sz="2400" dirty="0"/>
              <a:t>援</a:t>
            </a:r>
            <a:r>
              <a:rPr lang="zh-TW" altLang="en-US" sz="2400" dirty="0" smtClean="0"/>
              <a:t>機制</a:t>
            </a: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9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分片</a:t>
            </a:r>
            <a:r>
              <a:rPr lang="en-US" altLang="zh-TW" dirty="0" smtClean="0"/>
              <a:t>(Shards)</a:t>
            </a:r>
            <a:r>
              <a:rPr lang="zh-TW" altLang="en-US" dirty="0" smtClean="0"/>
              <a:t>、</a:t>
            </a:r>
            <a:r>
              <a:rPr lang="zh-TW" altLang="en-US" dirty="0"/>
              <a:t>副本</a:t>
            </a:r>
            <a:r>
              <a:rPr lang="en-US" altLang="zh-TW" dirty="0" smtClean="0"/>
              <a:t>(Replicas)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分片</a:t>
            </a:r>
            <a:r>
              <a:rPr lang="zh-TW" altLang="en-US" sz="2400" dirty="0" smtClean="0"/>
              <a:t>：資料量大時，可將資料水平分割，儲存於不同節點</a:t>
            </a:r>
            <a:endParaRPr lang="en-US" altLang="zh-TW" sz="2400" dirty="0" smtClean="0"/>
          </a:p>
          <a:p>
            <a:r>
              <a:rPr lang="zh-TW" altLang="en-US" sz="2400" dirty="0" smtClean="0"/>
              <a:t>副本：分片當掉，提供備援機制、故障轉移</a:t>
            </a:r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s.</a:t>
            </a:r>
            <a:r>
              <a:rPr lang="zh-TW" altLang="en-US" sz="2400" dirty="0" smtClean="0"/>
              <a:t>創建索引時就要先進行分片，副本可後續</a:t>
            </a:r>
            <a:r>
              <a:rPr lang="zh-TW" altLang="en-US" sz="2400" dirty="0"/>
              <a:t>增加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21112"/>
            <a:ext cx="3528392" cy="250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32739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green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 ：</a:t>
            </a:r>
            <a:r>
              <a:rPr lang="zh-TW" altLang="en-US" dirty="0">
                <a:latin typeface="+mj-ea"/>
                <a:ea typeface="+mj-ea"/>
              </a:rPr>
              <a:t>主分片、副本都正常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yellow</a:t>
            </a:r>
            <a:r>
              <a:rPr lang="zh-TW" altLang="en-US" dirty="0">
                <a:latin typeface="+mj-ea"/>
              </a:rPr>
              <a:t> ：</a:t>
            </a:r>
            <a:r>
              <a:rPr lang="zh-TW" altLang="en-US" dirty="0" smtClean="0">
                <a:latin typeface="+mj-ea"/>
                <a:ea typeface="+mj-ea"/>
              </a:rPr>
              <a:t>主</a:t>
            </a:r>
            <a:r>
              <a:rPr lang="zh-TW" altLang="en-US" dirty="0">
                <a:latin typeface="+mj-ea"/>
                <a:ea typeface="+mj-ea"/>
              </a:rPr>
              <a:t>分片都正常，但有副本不正常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red</a:t>
            </a:r>
            <a:r>
              <a:rPr lang="zh-TW" altLang="en-US" dirty="0" smtClean="0">
                <a:latin typeface="+mj-ea"/>
                <a:ea typeface="+mj-ea"/>
              </a:rPr>
              <a:t>       </a:t>
            </a:r>
            <a:r>
              <a:rPr lang="zh-TW" altLang="en-US" dirty="0" smtClean="0">
                <a:latin typeface="+mj-ea"/>
              </a:rPr>
              <a:t>：</a:t>
            </a:r>
            <a:r>
              <a:rPr lang="zh-TW" altLang="en-US" dirty="0" smtClean="0">
                <a:latin typeface="+mj-ea"/>
                <a:ea typeface="+mj-ea"/>
              </a:rPr>
              <a:t>有</a:t>
            </a:r>
            <a:r>
              <a:rPr lang="zh-TW" altLang="en-US" dirty="0">
                <a:latin typeface="+mj-ea"/>
                <a:ea typeface="+mj-ea"/>
              </a:rPr>
              <a:t>主分片不正常</a:t>
            </a:r>
          </a:p>
        </p:txBody>
      </p:sp>
    </p:spTree>
    <p:extLst>
      <p:ext uri="{BB962C8B-B14F-4D97-AF65-F5344CB8AC3E}">
        <p14:creationId xmlns:p14="http://schemas.microsoft.com/office/powerpoint/2010/main" val="565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映射</a:t>
            </a:r>
            <a:r>
              <a:rPr lang="en-US" altLang="zh-TW" dirty="0" smtClean="0"/>
              <a:t>(Mapping)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類似於 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 的 </a:t>
            </a:r>
            <a:r>
              <a:rPr lang="en-US" altLang="zh-TW" sz="2400" dirty="0" smtClean="0"/>
              <a:t>Schema</a:t>
            </a:r>
            <a:r>
              <a:rPr lang="zh-TW" altLang="en-US" sz="2400" dirty="0" smtClean="0"/>
              <a:t>，限制搜索條件</a:t>
            </a:r>
            <a:endParaRPr lang="en-US" altLang="zh-TW" sz="2400" dirty="0" smtClean="0"/>
          </a:p>
          <a:p>
            <a:r>
              <a:rPr lang="zh-TW" altLang="en-US" sz="2400" dirty="0" smtClean="0"/>
              <a:t>建立 </a:t>
            </a:r>
            <a:r>
              <a:rPr lang="en-US" altLang="zh-TW" sz="2400" dirty="0" smtClean="0"/>
              <a:t>index</a:t>
            </a:r>
            <a:r>
              <a:rPr lang="zh-TW" altLang="en-US" sz="2400" dirty="0" smtClean="0"/>
              <a:t> 時必須</a:t>
            </a:r>
            <a:r>
              <a:rPr lang="zh-TW" altLang="en-US" sz="2400" dirty="0"/>
              <a:t>設置</a:t>
            </a:r>
            <a:r>
              <a:rPr lang="zh-TW" altLang="en-US" sz="2400" dirty="0" smtClean="0"/>
              <a:t>好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type</a:t>
            </a:r>
            <a:r>
              <a:rPr lang="zh-TW" altLang="en-US" sz="2400" dirty="0" smtClean="0"/>
              <a:t>：型態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text </a:t>
            </a:r>
            <a:r>
              <a:rPr lang="zh-TW" altLang="en-US" sz="2000" dirty="0" smtClean="0"/>
              <a:t>：欄位有</a:t>
            </a:r>
            <a:r>
              <a:rPr lang="zh-TW" altLang="en-US" sz="2000" dirty="0"/>
              <a:t>分詞效果，可被部分</a:t>
            </a:r>
            <a:r>
              <a:rPr lang="zh-TW" altLang="en-US" sz="2000" dirty="0" smtClean="0"/>
              <a:t>查詢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Keyword</a:t>
            </a:r>
            <a:r>
              <a:rPr lang="zh-TW" altLang="en-US" sz="2000" dirty="0"/>
              <a:t> ：</a:t>
            </a:r>
            <a:r>
              <a:rPr lang="zh-TW" altLang="en-US" sz="2000" dirty="0" smtClean="0"/>
              <a:t>必須</a:t>
            </a:r>
            <a:r>
              <a:rPr lang="zh-TW" altLang="en-US" sz="2000" dirty="0"/>
              <a:t>完全符合，才能被</a:t>
            </a:r>
            <a:r>
              <a:rPr lang="zh-TW" altLang="en-US" sz="2000" dirty="0" smtClean="0"/>
              <a:t>查詢</a:t>
            </a:r>
            <a:endParaRPr lang="en-US" altLang="zh-TW" sz="2000" dirty="0" smtClean="0"/>
          </a:p>
          <a:p>
            <a:r>
              <a:rPr lang="en-US" altLang="zh-TW" sz="2400" dirty="0" smtClean="0"/>
              <a:t>index</a:t>
            </a:r>
            <a:r>
              <a:rPr lang="zh-TW" altLang="en-US" sz="2400" dirty="0" smtClean="0"/>
              <a:t>：能否被查詢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92" y="1131590"/>
            <a:ext cx="2517996" cy="367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4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956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6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</a:t>
            </a:r>
            <a:r>
              <a:rPr lang="zh-TW" altLang="en-US" dirty="0" smtClean="0"/>
              <a:t>群配置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1</a:t>
            </a:r>
            <a:r>
              <a:rPr lang="zh-TW" altLang="en-US" sz="2000" dirty="0" smtClean="0"/>
              <a:t>、一個 </a:t>
            </a:r>
            <a:r>
              <a:rPr lang="en-US" altLang="zh-TW" sz="2000" dirty="0" smtClean="0"/>
              <a:t>node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新建一個索引，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個分片，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個副本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</a:t>
            </a:r>
            <a:r>
              <a:rPr lang="zh-TW" altLang="en-US" sz="2000" dirty="0">
                <a:solidFill>
                  <a:srgbClr val="FF0000"/>
                </a:solidFill>
              </a:rPr>
              <a:t> 單節點集群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2</a:t>
            </a:r>
            <a:r>
              <a:rPr lang="zh-TW" altLang="en-US" sz="2000" dirty="0" smtClean="0"/>
              <a:t>、第二個 </a:t>
            </a:r>
            <a:r>
              <a:rPr lang="en-US" altLang="zh-TW" sz="2000" dirty="0" smtClean="0"/>
              <a:t>node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 </a:t>
            </a:r>
            <a:r>
              <a:rPr lang="zh-TW" altLang="en-US" sz="2000" dirty="0">
                <a:solidFill>
                  <a:srgbClr val="FF0000"/>
                </a:solidFill>
              </a:rPr>
              <a:t>故障</a:t>
            </a:r>
            <a:r>
              <a:rPr lang="zh-TW" altLang="en-US" sz="2000" dirty="0" smtClean="0">
                <a:solidFill>
                  <a:srgbClr val="FF0000"/>
                </a:solidFill>
              </a:rPr>
              <a:t>轉移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3</a:t>
            </a:r>
            <a:r>
              <a:rPr lang="zh-TW" altLang="en-US" sz="2000" dirty="0" smtClean="0"/>
              <a:t>、</a:t>
            </a:r>
            <a:r>
              <a:rPr lang="zh-TW" altLang="en-US" sz="2000" dirty="0"/>
              <a:t>第三個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node</a:t>
            </a:r>
            <a:r>
              <a:rPr lang="zh-TW" altLang="en-US" sz="2000" dirty="0" smtClean="0"/>
              <a:t>，增加一個副本</a:t>
            </a:r>
            <a:endParaRPr lang="en-US" altLang="zh-TW" sz="2000" dirty="0" smtClean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 </a:t>
            </a:r>
            <a:r>
              <a:rPr lang="zh-TW" altLang="en-US" sz="2000" dirty="0">
                <a:solidFill>
                  <a:srgbClr val="FF0000"/>
                </a:solidFill>
              </a:rPr>
              <a:t>水平</a:t>
            </a:r>
            <a:r>
              <a:rPr lang="zh-TW" altLang="en-US" sz="2000" dirty="0" smtClean="0">
                <a:solidFill>
                  <a:srgbClr val="FF0000"/>
                </a:solidFill>
              </a:rPr>
              <a:t>擴展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4</a:t>
            </a:r>
            <a:r>
              <a:rPr lang="zh-TW" altLang="en-US" sz="2000" dirty="0" smtClean="0"/>
              <a:t>、關掉第三個 </a:t>
            </a:r>
            <a:r>
              <a:rPr lang="en-US" altLang="zh-TW" sz="2000" dirty="0" smtClean="0"/>
              <a:t>node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 </a:t>
            </a:r>
            <a:r>
              <a:rPr lang="zh-TW" altLang="en-US" sz="2000" dirty="0">
                <a:solidFill>
                  <a:srgbClr val="FF0000"/>
                </a:solidFill>
              </a:rPr>
              <a:t>故障</a:t>
            </a:r>
            <a:r>
              <a:rPr lang="zh-TW" altLang="en-US" sz="2000" dirty="0" smtClean="0">
                <a:solidFill>
                  <a:srgbClr val="FF0000"/>
                </a:solidFill>
              </a:rPr>
              <a:t>發生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5</a:t>
            </a:r>
            <a:r>
              <a:rPr lang="zh-TW" altLang="en-US" sz="2000" dirty="0" smtClean="0"/>
              <a:t>、第</a:t>
            </a:r>
            <a:r>
              <a:rPr lang="zh-TW" altLang="en-US" sz="2000" dirty="0"/>
              <a:t>一個 </a:t>
            </a:r>
            <a:r>
              <a:rPr lang="en-US" altLang="zh-TW" sz="2000" dirty="0" smtClean="0"/>
              <a:t>node</a:t>
            </a:r>
            <a:r>
              <a:rPr lang="zh-TW" altLang="en-US" sz="2000" dirty="0" smtClean="0"/>
              <a:t> 寫入一</a:t>
            </a:r>
            <a:r>
              <a:rPr lang="zh-TW" altLang="en-US" sz="2000" dirty="0"/>
              <a:t>筆資料</a:t>
            </a:r>
            <a:r>
              <a:rPr lang="zh-TW" altLang="en-US" sz="2000" dirty="0" smtClean="0"/>
              <a:t>，第二個 </a:t>
            </a:r>
            <a:r>
              <a:rPr lang="en-US" altLang="zh-TW" sz="2000" dirty="0" smtClean="0"/>
              <a:t>node</a:t>
            </a:r>
            <a:r>
              <a:rPr lang="zh-TW" altLang="en-US" sz="2000" dirty="0" smtClean="0"/>
              <a:t> 能</a:t>
            </a:r>
            <a:r>
              <a:rPr lang="zh-TW" altLang="en-US" sz="2000" dirty="0"/>
              <a:t>查詢到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=&gt;</a:t>
            </a:r>
            <a:r>
              <a:rPr lang="zh-TW" altLang="en-US" sz="2000" dirty="0"/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同一集群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3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書局全文搜索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前後</a:t>
            </a:r>
            <a:r>
              <a:rPr lang="zh-TW" altLang="en-US" sz="2000" dirty="0"/>
              <a:t>端分離，資料庫為 </a:t>
            </a:r>
            <a:r>
              <a:rPr lang="en-US" altLang="zh-TW" sz="2000" dirty="0" err="1"/>
              <a:t>ElasticSearch</a:t>
            </a:r>
            <a:r>
              <a:rPr lang="en-US" altLang="zh-TW" sz="2000" dirty="0"/>
              <a:t> </a:t>
            </a:r>
            <a:r>
              <a:rPr lang="zh-TW" altLang="en-US" sz="2000" dirty="0" smtClean="0"/>
              <a:t>的書局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 smtClean="0"/>
              <a:t>Logstash</a:t>
            </a:r>
            <a:r>
              <a:rPr lang="zh-TW" altLang="en-US" sz="2000" dirty="0" smtClean="0"/>
              <a:t>、</a:t>
            </a:r>
            <a:r>
              <a:rPr lang="en-US" altLang="zh-TW" sz="2000" dirty="0" err="1"/>
              <a:t>Kibana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15766"/>
            <a:ext cx="478634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75806"/>
            <a:ext cx="2887985" cy="130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8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203598"/>
            <a:ext cx="627504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 err="1" smtClean="0"/>
              <a:t>ElasticSearch</a:t>
            </a:r>
            <a:r>
              <a:rPr lang="zh-TW" altLang="en-US" sz="2000" dirty="0" smtClean="0"/>
              <a:t> 介紹</a:t>
            </a:r>
            <a:endParaRPr lang="en-US" altLang="zh-TW" sz="2000" dirty="0" smtClean="0"/>
          </a:p>
          <a:p>
            <a:r>
              <a:rPr lang="en-US" altLang="zh-TW" sz="2000" dirty="0" err="1" smtClean="0"/>
              <a:t>ElasticSearch</a:t>
            </a:r>
            <a:r>
              <a:rPr lang="zh-TW" altLang="en-US" sz="2000" dirty="0" smtClean="0"/>
              <a:t> 原理</a:t>
            </a:r>
            <a:endParaRPr lang="en-US" altLang="zh-TW" sz="2000" dirty="0" smtClean="0"/>
          </a:p>
          <a:p>
            <a:pPr lvl="1"/>
            <a:r>
              <a:rPr lang="zh-TW" altLang="en-US" sz="1600" dirty="0" smtClean="0"/>
              <a:t>正</a:t>
            </a:r>
            <a:r>
              <a:rPr lang="zh-TW" altLang="en-US" sz="1600" dirty="0"/>
              <a:t>排索引 </a:t>
            </a:r>
            <a:r>
              <a:rPr lang="en-US" altLang="zh-TW" sz="1600" dirty="0"/>
              <a:t>vs</a:t>
            </a:r>
            <a:r>
              <a:rPr lang="zh-TW" altLang="en-US" sz="1600" dirty="0"/>
              <a:t> 倒排索引</a:t>
            </a:r>
            <a:endParaRPr lang="en-US" altLang="zh-TW" sz="1600" dirty="0"/>
          </a:p>
          <a:p>
            <a:pPr lvl="1"/>
            <a:r>
              <a:rPr lang="en-US" altLang="zh-TW" sz="1600" dirty="0" err="1" smtClean="0"/>
              <a:t>ElasticSearch</a:t>
            </a:r>
            <a:r>
              <a:rPr lang="zh-TW" altLang="en-US" sz="1600" dirty="0"/>
              <a:t>倒排索引原理</a:t>
            </a:r>
            <a:endParaRPr lang="en-US" altLang="zh-TW" sz="1600" dirty="0"/>
          </a:p>
          <a:p>
            <a:pPr lvl="1"/>
            <a:r>
              <a:rPr lang="zh-TW" altLang="en-US" sz="1600" dirty="0"/>
              <a:t>分詞</a:t>
            </a:r>
            <a:r>
              <a:rPr lang="zh-TW" altLang="en-US" sz="1600" dirty="0" smtClean="0"/>
              <a:t>器</a:t>
            </a:r>
            <a:endParaRPr lang="en-US" altLang="zh-TW" sz="20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TW" sz="2000" dirty="0" err="1"/>
              <a:t>ElasticSearch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技術</a:t>
            </a:r>
            <a:endParaRPr lang="en-US" altLang="zh-TW" sz="2000" dirty="0" smtClean="0"/>
          </a:p>
          <a:p>
            <a:pPr marL="742950" lvl="2" indent="-342900">
              <a:buClr>
                <a:schemeClr val="accent1"/>
              </a:buClr>
              <a:buFont typeface="Wingdings 2"/>
              <a:buChar char=""/>
            </a:pPr>
            <a:r>
              <a:rPr lang="zh-TW" altLang="en-US" sz="1600" dirty="0"/>
              <a:t>集群、節點 </a:t>
            </a:r>
            <a:r>
              <a:rPr lang="en-US" altLang="zh-TW" sz="1600" dirty="0"/>
              <a:t>(Cluster</a:t>
            </a:r>
            <a:r>
              <a:rPr lang="zh-TW" altLang="en-US" sz="1600" dirty="0"/>
              <a:t>、</a:t>
            </a:r>
            <a:r>
              <a:rPr lang="en-US" altLang="zh-TW" sz="1600" dirty="0"/>
              <a:t>Node</a:t>
            </a:r>
            <a:r>
              <a:rPr lang="en-US" altLang="zh-TW" sz="1600" dirty="0" smtClean="0"/>
              <a:t>)</a:t>
            </a:r>
          </a:p>
          <a:p>
            <a:pPr marL="742950" lvl="2" indent="-342900">
              <a:buClr>
                <a:schemeClr val="accent1"/>
              </a:buClr>
              <a:buFont typeface="Wingdings 2"/>
              <a:buChar char=""/>
            </a:pPr>
            <a:r>
              <a:rPr lang="zh-TW" altLang="en-US" sz="1600" dirty="0"/>
              <a:t>分</a:t>
            </a:r>
            <a:r>
              <a:rPr lang="zh-TW" altLang="en-US" sz="1600" dirty="0" smtClean="0"/>
              <a:t>片、副本</a:t>
            </a:r>
            <a:r>
              <a:rPr lang="en-US" altLang="zh-TW" sz="1600" dirty="0" smtClean="0"/>
              <a:t>(Shards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Replicas)</a:t>
            </a:r>
            <a:endParaRPr lang="en-US" altLang="zh-TW" sz="1600" dirty="0"/>
          </a:p>
          <a:p>
            <a:pPr marL="742950" lvl="2" indent="-342900">
              <a:buClr>
                <a:schemeClr val="accent1"/>
              </a:buClr>
              <a:buFont typeface="Wingdings 2"/>
              <a:buChar char=""/>
            </a:pPr>
            <a:r>
              <a:rPr lang="zh-TW" altLang="en-US" sz="1600" dirty="0" smtClean="0"/>
              <a:t>映射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Mapping</a:t>
            </a:r>
            <a:r>
              <a:rPr lang="en-US" altLang="zh-TW" sz="1600" dirty="0" smtClean="0"/>
              <a:t>)</a:t>
            </a:r>
          </a:p>
          <a:p>
            <a:pPr marL="342900" lvl="1" indent="-342900"/>
            <a:r>
              <a:rPr lang="en-US" altLang="zh-TW" sz="2000" dirty="0" smtClean="0"/>
              <a:t>Demo</a:t>
            </a:r>
          </a:p>
          <a:p>
            <a:pPr marL="285750" lvl="1"/>
            <a:r>
              <a:rPr lang="zh-TW" altLang="en-US" sz="1800" dirty="0" smtClean="0"/>
              <a:t> 結論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ElasticSearch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一種 </a:t>
            </a:r>
            <a:r>
              <a:rPr lang="en-US" altLang="zh-TW" sz="2400" dirty="0" smtClean="0"/>
              <a:t>NoSQL </a:t>
            </a:r>
            <a:r>
              <a:rPr lang="zh-TW" altLang="en-US" sz="2400" dirty="0" smtClean="0"/>
              <a:t>資料庫</a:t>
            </a:r>
            <a:endParaRPr lang="en-US" altLang="zh-TW" sz="2400" dirty="0" smtClean="0"/>
          </a:p>
          <a:p>
            <a:r>
              <a:rPr lang="zh-TW" altLang="en-US" sz="2400" dirty="0" smtClean="0"/>
              <a:t>分散式搜索引擎</a:t>
            </a:r>
            <a:endParaRPr lang="en-US" altLang="zh-TW" sz="2400" dirty="0" smtClean="0"/>
          </a:p>
          <a:p>
            <a:r>
              <a:rPr lang="en-US" altLang="zh-TW" sz="2400" dirty="0" err="1" smtClean="0"/>
              <a:t>Json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格式數據</a:t>
            </a:r>
            <a:endParaRPr lang="en-US" altLang="zh-TW" sz="2400" dirty="0" smtClean="0"/>
          </a:p>
          <a:p>
            <a:r>
              <a:rPr lang="en-US" altLang="zh-TW" sz="2400" dirty="0"/>
              <a:t>Rest </a:t>
            </a:r>
            <a:r>
              <a:rPr lang="en-US" altLang="zh-TW" sz="2400" dirty="0" smtClean="0"/>
              <a:t>API </a:t>
            </a:r>
            <a:r>
              <a:rPr lang="zh-TW" altLang="en-US" sz="2400" dirty="0" smtClean="0"/>
              <a:t>操控</a:t>
            </a: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2123728" y="3075806"/>
            <a:ext cx="6826038" cy="1586061"/>
            <a:chOff x="2174454" y="3003798"/>
            <a:chExt cx="6826038" cy="1586061"/>
          </a:xfrm>
        </p:grpSpPr>
        <p:sp>
          <p:nvSpPr>
            <p:cNvPr id="5" name="矩形 4"/>
            <p:cNvSpPr/>
            <p:nvPr/>
          </p:nvSpPr>
          <p:spPr>
            <a:xfrm>
              <a:off x="2174454" y="3003798"/>
              <a:ext cx="1368152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ElasticSearch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42606" y="3003798"/>
              <a:ext cx="136815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Index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264188" y="3003798"/>
              <a:ext cx="1368152" cy="6480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Documents</a:t>
              </a:r>
            </a:p>
            <a:p>
              <a:pPr algn="ctr"/>
              <a:r>
                <a:rPr lang="en-US" altLang="zh-TW" sz="1600" dirty="0" smtClean="0"/>
                <a:t>(</a:t>
              </a:r>
              <a:r>
                <a:rPr lang="zh-TW" altLang="en-US" sz="1600" dirty="0" smtClean="0"/>
                <a:t>文檔</a:t>
              </a:r>
              <a:r>
                <a:rPr lang="en-US" altLang="zh-TW" sz="1600" dirty="0" smtClean="0"/>
                <a:t>)</a:t>
              </a:r>
              <a:endParaRPr lang="zh-TW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632340" y="3003798"/>
              <a:ext cx="1368152" cy="64807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Fields(</a:t>
              </a:r>
              <a:r>
                <a:rPr lang="zh-TW" altLang="en-US" dirty="0" smtClean="0"/>
                <a:t>字段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174454" y="3939902"/>
              <a:ext cx="1368152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MySQL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42606" y="3941787"/>
              <a:ext cx="136815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Database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96036" y="3939902"/>
              <a:ext cx="1368152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Table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64188" y="3939902"/>
              <a:ext cx="1368152" cy="64807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Row(</a:t>
              </a:r>
              <a:r>
                <a:rPr lang="zh-TW" altLang="en-US" dirty="0" smtClean="0"/>
                <a:t>行</a:t>
              </a:r>
              <a:r>
                <a:rPr lang="en-US" altLang="zh-TW" dirty="0" smtClean="0"/>
                <a:t>)</a:t>
              </a:r>
              <a:endParaRPr lang="zh-TW" altLang="en-US" sz="2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632340" y="3939902"/>
              <a:ext cx="1368152" cy="64807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Column(</a:t>
              </a:r>
              <a:r>
                <a:rPr lang="zh-TW" altLang="en-US" dirty="0"/>
                <a:t>列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956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ElasticSearch</a:t>
            </a:r>
            <a:r>
              <a:rPr lang="zh-TW" altLang="en-US" dirty="0"/>
              <a:t> </a:t>
            </a:r>
            <a:r>
              <a:rPr lang="zh-TW" altLang="en-US" dirty="0" smtClean="0"/>
              <a:t>原理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2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正排索引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如何使用正</a:t>
            </a:r>
            <a:r>
              <a:rPr lang="zh-TW" altLang="en-US" sz="2400" dirty="0"/>
              <a:t>排</a:t>
            </a:r>
            <a:r>
              <a:rPr lang="zh-TW" altLang="en-US" sz="2400" dirty="0" smtClean="0"/>
              <a:t>索引進行全文搜索</a:t>
            </a:r>
            <a:r>
              <a:rPr lang="en-US" altLang="zh-TW" sz="2400" dirty="0" smtClean="0"/>
              <a:t>?</a:t>
            </a:r>
          </a:p>
          <a:p>
            <a:r>
              <a:rPr lang="en-US" altLang="zh-TW" sz="2400" dirty="0" smtClean="0"/>
              <a:t>where text like‘%</a:t>
            </a:r>
            <a:r>
              <a:rPr lang="zh-TW" altLang="en-US" sz="2400" dirty="0" smtClean="0"/>
              <a:t>帥哥</a:t>
            </a:r>
            <a:r>
              <a:rPr lang="en-US" altLang="zh-TW" sz="2400" dirty="0" smtClean="0"/>
              <a:t>%’ </a:t>
            </a:r>
          </a:p>
          <a:p>
            <a:r>
              <a:rPr lang="en-US" altLang="zh-TW" sz="2400" dirty="0" smtClean="0"/>
              <a:t>update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delete </a:t>
            </a:r>
            <a:r>
              <a:rPr lang="zh-TW" altLang="en-US" sz="2400" dirty="0" smtClean="0"/>
              <a:t>簡單容易</a:t>
            </a:r>
            <a:endParaRPr lang="en-US" altLang="zh-TW" sz="2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78266"/>
              </p:ext>
            </p:extLst>
          </p:nvPr>
        </p:nvGraphicFramePr>
        <p:xfrm>
          <a:off x="4716016" y="2571750"/>
          <a:ext cx="4104456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064"/>
                <a:gridCol w="3528392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我是大帥哥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帥哥美女看過來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帥哥好帥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美女們好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倒排</a:t>
            </a:r>
            <a:r>
              <a:rPr lang="zh-TW" altLang="en-US" dirty="0" smtClean="0"/>
              <a:t>索引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以關鍵字進行索引</a:t>
            </a:r>
            <a:endParaRPr lang="en-US" altLang="zh-TW" sz="2400" dirty="0" smtClean="0"/>
          </a:p>
          <a:p>
            <a:r>
              <a:rPr lang="zh-TW" altLang="en-US" sz="2400" dirty="0"/>
              <a:t>所以要如何建立倒排索引表</a:t>
            </a:r>
          </a:p>
          <a:p>
            <a:r>
              <a:rPr lang="en-US" altLang="zh-TW" sz="2400" dirty="0"/>
              <a:t>update</a:t>
            </a:r>
            <a:r>
              <a:rPr lang="zh-TW" altLang="en-US" sz="2400" dirty="0"/>
              <a:t>、</a:t>
            </a:r>
            <a:r>
              <a:rPr lang="en-US" altLang="zh-TW" sz="2400" dirty="0"/>
              <a:t>delete</a:t>
            </a:r>
            <a:r>
              <a:rPr lang="zh-TW" altLang="en-US" sz="2400" dirty="0" smtClean="0"/>
              <a:t> 難度較高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9274"/>
              </p:ext>
            </p:extLst>
          </p:nvPr>
        </p:nvGraphicFramePr>
        <p:xfrm>
          <a:off x="1619672" y="2715766"/>
          <a:ext cx="2664296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4056"/>
                <a:gridCol w="216024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我是大帥哥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大帥哥哥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帥哥美女看過來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帥哥好帥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美女們好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83959"/>
              </p:ext>
            </p:extLst>
          </p:nvPr>
        </p:nvGraphicFramePr>
        <p:xfrm>
          <a:off x="4860032" y="2355726"/>
          <a:ext cx="4104456" cy="2595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34855"/>
                <a:gridCol w="1813417"/>
                <a:gridCol w="16561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關鍵字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索引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美女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3,5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帥哥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1,2,3,4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1,2,3,4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ElasticSearch</a:t>
            </a:r>
            <a:r>
              <a:rPr lang="zh-TW" altLang="en-US" dirty="0" smtClean="0"/>
              <a:t>倒</a:t>
            </a:r>
            <a:r>
              <a:rPr lang="zh-TW" altLang="en-US" dirty="0"/>
              <a:t>排</a:t>
            </a:r>
            <a:r>
              <a:rPr lang="zh-TW" altLang="en-US" dirty="0" smtClean="0"/>
              <a:t>索引</a:t>
            </a:r>
            <a:r>
              <a:rPr lang="zh-TW" altLang="en-US" dirty="0"/>
              <a:t>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3347864" y="1178471"/>
            <a:ext cx="194421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Term Dictionary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544" y="1203598"/>
            <a:ext cx="194421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Term </a:t>
            </a:r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162869"/>
            <a:ext cx="194421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Posting List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223628" y="1707654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05744" y="2142951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</a:t>
            </a:r>
          </a:p>
        </p:txBody>
      </p:sp>
      <p:sp>
        <p:nvSpPr>
          <p:cNvPr id="16" name="橢圓 15"/>
          <p:cNvSpPr/>
          <p:nvPr/>
        </p:nvSpPr>
        <p:spPr>
          <a:xfrm>
            <a:off x="2296761" y="2180026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美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endCxn id="12" idx="7"/>
          </p:cNvCxnSpPr>
          <p:nvPr/>
        </p:nvCxnSpPr>
        <p:spPr>
          <a:xfrm flipH="1">
            <a:off x="774520" y="1939709"/>
            <a:ext cx="434989" cy="255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6"/>
            <a:endCxn id="16" idx="1"/>
          </p:cNvCxnSpPr>
          <p:nvPr/>
        </p:nvCxnSpPr>
        <p:spPr>
          <a:xfrm>
            <a:off x="1655676" y="1887674"/>
            <a:ext cx="704357" cy="34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1232504" y="2062155"/>
            <a:ext cx="187901" cy="156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542246" y="2187829"/>
            <a:ext cx="809700" cy="891178"/>
            <a:chOff x="854852" y="2270936"/>
            <a:chExt cx="809700" cy="891178"/>
          </a:xfrm>
        </p:grpSpPr>
        <p:sp>
          <p:nvSpPr>
            <p:cNvPr id="13" name="橢圓 12"/>
            <p:cNvSpPr/>
            <p:nvPr/>
          </p:nvSpPr>
          <p:spPr>
            <a:xfrm>
              <a:off x="854852" y="2802074"/>
              <a:ext cx="432048" cy="36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帥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232504" y="2270936"/>
              <a:ext cx="432048" cy="360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大</a:t>
              </a:r>
              <a:endParaRPr lang="zh-TW" altLang="en-US" dirty="0"/>
            </a:p>
          </p:txBody>
        </p:sp>
        <p:cxnSp>
          <p:nvCxnSpPr>
            <p:cNvPr id="24" name="直線單箭頭接點 23"/>
            <p:cNvCxnSpPr>
              <a:stCxn id="14" idx="3"/>
            </p:cNvCxnSpPr>
            <p:nvPr/>
          </p:nvCxnSpPr>
          <p:spPr>
            <a:xfrm flipH="1">
              <a:off x="1113867" y="2578249"/>
              <a:ext cx="181909" cy="246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橢圓 27"/>
          <p:cNvSpPr/>
          <p:nvPr/>
        </p:nvSpPr>
        <p:spPr>
          <a:xfrm>
            <a:off x="2296761" y="2885056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女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16" idx="4"/>
            <a:endCxn id="28" idx="0"/>
          </p:cNvCxnSpPr>
          <p:nvPr/>
        </p:nvCxnSpPr>
        <p:spPr>
          <a:xfrm>
            <a:off x="2512785" y="2540066"/>
            <a:ext cx="0" cy="344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47864" y="1887674"/>
            <a:ext cx="1944216" cy="33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41762" y="2375915"/>
            <a:ext cx="1944216" cy="33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帥</a:t>
            </a:r>
            <a:r>
              <a:rPr lang="zh-TW" altLang="en-US" dirty="0">
                <a:solidFill>
                  <a:schemeClr val="tx1"/>
                </a:solidFill>
              </a:rPr>
              <a:t>哥</a:t>
            </a:r>
          </a:p>
        </p:txBody>
      </p:sp>
      <p:sp>
        <p:nvSpPr>
          <p:cNvPr id="35" name="矩形 34"/>
          <p:cNvSpPr/>
          <p:nvPr/>
        </p:nvSpPr>
        <p:spPr>
          <a:xfrm>
            <a:off x="3341762" y="2842828"/>
            <a:ext cx="1944216" cy="33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大帥哥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47864" y="3374876"/>
            <a:ext cx="1944216" cy="33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美女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438942" y="2282185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帥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endCxn id="39" idx="1"/>
          </p:cNvCxnSpPr>
          <p:nvPr/>
        </p:nvCxnSpPr>
        <p:spPr>
          <a:xfrm flipH="1">
            <a:off x="1502214" y="2055744"/>
            <a:ext cx="12141" cy="27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1082307" y="2874562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哥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1336504" y="2647869"/>
            <a:ext cx="181909" cy="24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5"/>
          </p:cNvCxnSpPr>
          <p:nvPr/>
        </p:nvCxnSpPr>
        <p:spPr>
          <a:xfrm>
            <a:off x="1592404" y="2014967"/>
            <a:ext cx="531324" cy="603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1870990" y="2618261"/>
            <a:ext cx="432048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哥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000360" y="40310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字典</a:t>
            </a:r>
            <a:r>
              <a:rPr lang="zh-TW" altLang="en-US" b="1" dirty="0" smtClean="0"/>
              <a:t>樹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862318" y="40180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倒排列表</a:t>
            </a:r>
            <a:endParaRPr lang="zh-TW" altLang="en-US" b="1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5311874" y="2741412"/>
            <a:ext cx="772294" cy="24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929790" y="415110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block</a:t>
            </a:r>
            <a:endParaRPr lang="zh-TW" altLang="en-US" b="1" dirty="0"/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51224"/>
              </p:ext>
            </p:extLst>
          </p:nvPr>
        </p:nvGraphicFramePr>
        <p:xfrm>
          <a:off x="6144344" y="2140182"/>
          <a:ext cx="2676128" cy="10905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59904"/>
                <a:gridCol w="576064"/>
                <a:gridCol w="648072"/>
                <a:gridCol w="792088"/>
              </a:tblGrid>
              <a:tr h="348887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docId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頻率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位置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偏移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&lt;2,4&gt;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&lt;0,2&gt;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2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分詞</a:t>
            </a:r>
            <a:r>
              <a:rPr lang="zh-TW" altLang="en-US" dirty="0" smtClean="0"/>
              <a:t>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 </a:t>
            </a:r>
            <a:r>
              <a:rPr lang="en-US" altLang="zh-TW" sz="2400" dirty="0" err="1" smtClean="0"/>
              <a:t>dont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know what </a:t>
            </a:r>
            <a:r>
              <a:rPr lang="en-US" altLang="zh-TW" sz="2400" dirty="0" smtClean="0"/>
              <a:t>do you say ?</a:t>
            </a:r>
          </a:p>
          <a:p>
            <a:r>
              <a:rPr lang="zh-TW" altLang="en-US" sz="2400" dirty="0" smtClean="0"/>
              <a:t>不知道你在說什麼</a:t>
            </a:r>
            <a:endParaRPr lang="en-US" altLang="zh-TW" sz="2400" dirty="0" smtClean="0"/>
          </a:p>
          <a:p>
            <a:r>
              <a:rPr lang="en-US" altLang="zh-TW" sz="2400" dirty="0" smtClean="0"/>
              <a:t>=&gt;</a:t>
            </a:r>
            <a:r>
              <a:rPr lang="zh-TW" altLang="en-US" sz="2400" dirty="0" smtClean="0"/>
              <a:t>不知道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你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在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說什麼</a:t>
            </a:r>
            <a:endParaRPr lang="en-US" altLang="zh-TW" sz="2400" dirty="0" smtClean="0"/>
          </a:p>
          <a:p>
            <a:r>
              <a:rPr lang="en-US" altLang="zh-TW" sz="2400" dirty="0" smtClean="0"/>
              <a:t>=&gt;</a:t>
            </a:r>
            <a:r>
              <a:rPr lang="zh-TW" altLang="en-US" sz="2400" dirty="0" smtClean="0"/>
              <a:t>不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知道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你在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說</a:t>
            </a:r>
            <a:r>
              <a:rPr lang="en-US" altLang="zh-TW" sz="2400" dirty="0"/>
              <a:t>\</a:t>
            </a:r>
            <a:r>
              <a:rPr lang="zh-TW" altLang="en-US" sz="2400" dirty="0" smtClean="0"/>
              <a:t>什麼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中文</a:t>
            </a:r>
            <a:r>
              <a:rPr lang="zh-TW" altLang="en-US" sz="2400" dirty="0"/>
              <a:t>友善分詞器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 err="1" smtClean="0"/>
              <a:t>ik</a:t>
            </a:r>
            <a:r>
              <a:rPr lang="zh-TW" altLang="en-US" sz="2400" dirty="0" smtClean="0"/>
              <a:t>、</a:t>
            </a:r>
            <a:r>
              <a:rPr lang="en-US" altLang="zh-TW" sz="2400" dirty="0" err="1"/>
              <a:t>jieba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9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內建分詞</a:t>
            </a:r>
            <a:r>
              <a:rPr lang="zh-TW" altLang="en-US" dirty="0"/>
              <a:t>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44860" y="1275606"/>
            <a:ext cx="4227140" cy="9001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Character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 filter </a:t>
            </a:r>
            <a:r>
              <a:rPr lang="zh-TW" altLang="en-US" dirty="0"/>
              <a:t>字符過濾器</a:t>
            </a:r>
          </a:p>
        </p:txBody>
      </p:sp>
      <p:sp>
        <p:nvSpPr>
          <p:cNvPr id="10" name="橢圓 9"/>
          <p:cNvSpPr/>
          <p:nvPr/>
        </p:nvSpPr>
        <p:spPr>
          <a:xfrm>
            <a:off x="899592" y="2446784"/>
            <a:ext cx="2952328" cy="9001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tokenizers </a:t>
            </a:r>
            <a:r>
              <a:rPr lang="zh-TW" altLang="en-US" dirty="0" smtClean="0"/>
              <a:t>分詞器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899592" y="3774876"/>
            <a:ext cx="3240360" cy="9001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Token filters </a:t>
            </a:r>
            <a:r>
              <a:rPr lang="zh-TW" altLang="en-US" dirty="0" smtClean="0"/>
              <a:t>過濾器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4048" y="105958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Standard Analyzer </a:t>
            </a:r>
            <a:endParaRPr lang="en-US" altLang="zh-TW" dirty="0" smtClean="0"/>
          </a:p>
          <a:p>
            <a:r>
              <a:rPr lang="zh-TW" altLang="en-US" dirty="0" smtClean="0"/>
              <a:t>默認，按詞切分，小寫處理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Whitespace </a:t>
            </a:r>
            <a:r>
              <a:rPr lang="en-US" altLang="zh-TW" dirty="0"/>
              <a:t>Analyzer </a:t>
            </a:r>
            <a:endParaRPr lang="en-US" altLang="zh-TW" dirty="0" smtClean="0"/>
          </a:p>
          <a:p>
            <a:r>
              <a:rPr lang="zh-TW" altLang="en-US" dirty="0" smtClean="0"/>
              <a:t>按照空格切分，不轉小寫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Keyword Analyzer </a:t>
            </a:r>
          </a:p>
          <a:p>
            <a:r>
              <a:rPr lang="zh-TW" altLang="en-US" dirty="0" smtClean="0"/>
              <a:t>不分詞，直接將輸入當作輸出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Patter Analyzer </a:t>
            </a:r>
          </a:p>
          <a:p>
            <a:r>
              <a:rPr lang="zh-TW" altLang="en-US" dirty="0" smtClean="0"/>
              <a:t>正則表達式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自定義分詞器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3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1064</TotalTime>
  <Words>952</Words>
  <Application>Microsoft Office PowerPoint</Application>
  <PresentationFormat>如螢幕大小 (16:9)</PresentationFormat>
  <Paragraphs>270</Paragraphs>
  <Slides>17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龍騰四海</vt:lpstr>
      <vt:lpstr>ElasticSearch 全文搜索引擎</vt:lpstr>
      <vt:lpstr>目錄</vt:lpstr>
      <vt:lpstr>ElasticSearch 介紹</vt:lpstr>
      <vt:lpstr>ElasticSearch 原理</vt:lpstr>
      <vt:lpstr>正排索引</vt:lpstr>
      <vt:lpstr>倒排索引</vt:lpstr>
      <vt:lpstr>ElasticSearch倒排索引原理</vt:lpstr>
      <vt:lpstr>分詞器</vt:lpstr>
      <vt:lpstr>內建分詞器</vt:lpstr>
      <vt:lpstr>TF-IDF 演算法</vt:lpstr>
      <vt:lpstr>ElasticSearch 技術</vt:lpstr>
      <vt:lpstr>集群(Cluster)、節點(Node)</vt:lpstr>
      <vt:lpstr>分片(Shards)、副本(Replicas)</vt:lpstr>
      <vt:lpstr>映射(Mapping)</vt:lpstr>
      <vt:lpstr>Demo</vt:lpstr>
      <vt:lpstr>集群配置</vt:lpstr>
      <vt:lpstr>書局全文搜索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twelvefish</dc:creator>
  <cp:lastModifiedBy>twelvefish</cp:lastModifiedBy>
  <cp:revision>149</cp:revision>
  <dcterms:created xsi:type="dcterms:W3CDTF">2021-08-15T02:50:37Z</dcterms:created>
  <dcterms:modified xsi:type="dcterms:W3CDTF">2021-08-28T06:20:42Z</dcterms:modified>
</cp:coreProperties>
</file>