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4" r:id="rId3"/>
    <p:sldId id="283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0" r:id="rId14"/>
    <p:sldId id="299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61" r:id="rId28"/>
  </p:sldIdLst>
  <p:sldSz cx="9144000" cy="6858000" type="screen4x3"/>
  <p:notesSz cx="6858000" cy="9144000"/>
  <p:custDataLst>
    <p:tags r:id="rId31"/>
  </p:custDataLst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8129" autoAdjust="0"/>
  </p:normalViewPr>
  <p:slideViewPr>
    <p:cSldViewPr>
      <p:cViewPr varScale="1">
        <p:scale>
          <a:sx n="86" d="100"/>
          <a:sy n="86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20/12/2017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413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groupe.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600200"/>
            <a:ext cx="6180224" cy="1470025"/>
          </a:xfrm>
        </p:spPr>
        <p:txBody>
          <a:bodyPr/>
          <a:lstStyle/>
          <a:p>
            <a:pPr algn="ctr"/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INTRODUCTION À LA</a:t>
            </a:r>
            <a:b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RÉALITÉ VIRTUELLE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410200" y="5562600"/>
            <a:ext cx="3096128" cy="990600"/>
          </a:xfrm>
        </p:spPr>
        <p:txBody>
          <a:bodyPr>
            <a:normAutofit/>
          </a:bodyPr>
          <a:lstStyle/>
          <a:p>
            <a:r>
              <a:rPr lang="fr-FR" sz="1800" b="1" dirty="0" smtClean="0">
                <a:latin typeface="+mn-lt"/>
              </a:rPr>
              <a:t>P</a:t>
            </a:r>
            <a:r>
              <a:rPr lang="fr-FR" sz="1800" b="1" dirty="0" smtClean="0">
                <a:latin typeface="+mn-lt"/>
              </a:rPr>
              <a:t>résentée par: MIHOUBI Khalil</a:t>
            </a:r>
            <a:endParaRPr lang="fr-FR" sz="1800" b="1" dirty="0" smtClean="0">
              <a:latin typeface="+mn-lt"/>
            </a:endParaRPr>
          </a:p>
          <a:p>
            <a:r>
              <a:rPr lang="fr-FR" sz="1800" b="1" dirty="0" smtClean="0">
                <a:latin typeface="+mn-lt"/>
              </a:rPr>
              <a:t>Année </a:t>
            </a:r>
            <a:r>
              <a:rPr lang="fr-FR" sz="1800" b="1" dirty="0" smtClean="0">
                <a:latin typeface="+mn-lt"/>
              </a:rPr>
              <a:t>2017-2018</a:t>
            </a:r>
            <a:endParaRPr lang="fr-FR" sz="18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7200" cy="1143000"/>
          </a:xfrm>
        </p:spPr>
        <p:txBody>
          <a:bodyPr/>
          <a:lstStyle/>
          <a:p>
            <a:pPr algn="ctr"/>
            <a:r>
              <a:rPr lang="fr-FR" b="1" dirty="0"/>
              <a:t>Immersion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dirty="0" smtClean="0">
                <a:solidFill>
                  <a:srgbClr val="002060"/>
                </a:solidFill>
              </a:rPr>
              <a:t>Caractère </a:t>
            </a:r>
            <a:r>
              <a:rPr lang="fr-FR" b="1" i="1" dirty="0">
                <a:solidFill>
                  <a:srgbClr val="002060"/>
                </a:solidFill>
              </a:rPr>
              <a:t>technologique </a:t>
            </a:r>
            <a:endParaRPr lang="fr-FR" b="1" i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fr-FR" dirty="0" smtClean="0"/>
              <a:t>On </a:t>
            </a:r>
            <a:r>
              <a:rPr lang="fr-FR" dirty="0"/>
              <a:t>parle de «degré </a:t>
            </a:r>
            <a:r>
              <a:rPr lang="fr-FR" dirty="0" smtClean="0"/>
              <a:t>d’immersion</a:t>
            </a:r>
            <a:r>
              <a:rPr lang="fr-FR" dirty="0"/>
              <a:t>» pour définir </a:t>
            </a:r>
          </a:p>
          <a:p>
            <a:pPr marL="0" indent="0" algn="just">
              <a:buNone/>
            </a:pPr>
            <a:r>
              <a:rPr lang="fr-FR" dirty="0"/>
              <a:t>le facteur immersif d’une </a:t>
            </a:r>
            <a:r>
              <a:rPr lang="fr-FR" dirty="0" smtClean="0"/>
              <a:t>interface </a:t>
            </a:r>
            <a:r>
              <a:rPr lang="fr-FR" dirty="0"/>
              <a:t>sensorielle.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46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Sentiment de présence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dirty="0" err="1" smtClean="0">
                <a:solidFill>
                  <a:srgbClr val="002060"/>
                </a:solidFill>
              </a:rPr>
              <a:t>Etat</a:t>
            </a:r>
            <a:r>
              <a:rPr lang="fr-FR" b="1" i="1" dirty="0" smtClean="0">
                <a:solidFill>
                  <a:srgbClr val="002060"/>
                </a:solidFill>
              </a:rPr>
              <a:t> </a:t>
            </a:r>
            <a:r>
              <a:rPr lang="fr-FR" b="1" i="1" dirty="0">
                <a:solidFill>
                  <a:srgbClr val="002060"/>
                </a:solidFill>
              </a:rPr>
              <a:t>psychologique </a:t>
            </a:r>
            <a:endParaRPr lang="fr-FR" b="1" i="1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fr-FR" sz="1400" dirty="0" smtClean="0"/>
          </a:p>
          <a:p>
            <a:pPr marL="0" indent="0" algn="just">
              <a:buNone/>
            </a:pPr>
            <a:r>
              <a:rPr lang="fr-FR" dirty="0" smtClean="0"/>
              <a:t>«</a:t>
            </a:r>
            <a:r>
              <a:rPr lang="fr-FR" sz="2800" dirty="0"/>
              <a:t>La présence dans un environnement est la </a:t>
            </a:r>
            <a:r>
              <a:rPr lang="fr-FR" sz="2800" dirty="0" smtClean="0"/>
              <a:t>sensation </a:t>
            </a:r>
            <a:r>
              <a:rPr lang="fr-FR" sz="2800" dirty="0"/>
              <a:t>d’être enveloppé par cet </a:t>
            </a:r>
            <a:r>
              <a:rPr lang="fr-FR" sz="2800" dirty="0" smtClean="0"/>
              <a:t>environnement </a:t>
            </a:r>
            <a:r>
              <a:rPr lang="fr-FR" sz="2800" dirty="0"/>
              <a:t>et de pouvoir interagir avec </a:t>
            </a:r>
            <a:r>
              <a:rPr lang="fr-FR" sz="2800" dirty="0" smtClean="0"/>
              <a:t>lu</a:t>
            </a:r>
            <a:r>
              <a:rPr lang="fr-FR" dirty="0" smtClean="0"/>
              <a:t>i</a:t>
            </a:r>
            <a:r>
              <a:rPr lang="fr-FR" dirty="0"/>
              <a:t>».</a:t>
            </a:r>
          </a:p>
          <a:p>
            <a:pPr marL="0" indent="0" algn="r">
              <a:buNone/>
            </a:pPr>
            <a:r>
              <a:rPr lang="fr-FR" sz="2800" dirty="0"/>
              <a:t>(</a:t>
            </a:r>
            <a:r>
              <a:rPr lang="fr-FR" sz="2800" dirty="0" err="1"/>
              <a:t>Witmer</a:t>
            </a:r>
            <a:r>
              <a:rPr lang="fr-FR" sz="2800" dirty="0"/>
              <a:t> &amp; Singer 1998)</a:t>
            </a:r>
          </a:p>
        </p:txBody>
      </p:sp>
    </p:spTree>
    <p:extLst>
      <p:ext uri="{BB962C8B-B14F-4D97-AF65-F5344CB8AC3E}">
        <p14:creationId xmlns:p14="http://schemas.microsoft.com/office/powerpoint/2010/main" val="365734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Sentiment</a:t>
            </a:r>
            <a:r>
              <a:rPr lang="fr-FR" dirty="0"/>
              <a:t> </a:t>
            </a:r>
            <a:r>
              <a:rPr lang="fr-FR" b="1" dirty="0"/>
              <a:t>de présence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>
                <a:solidFill>
                  <a:srgbClr val="002060"/>
                </a:solidFill>
              </a:rPr>
              <a:t>La théorie de la présence exclusive : </a:t>
            </a:r>
          </a:p>
          <a:p>
            <a:pPr marL="0" indent="0">
              <a:buNone/>
            </a:pPr>
            <a:r>
              <a:rPr lang="fr-FR" dirty="0"/>
              <a:t>« une forte présence dans le monde virtuel n’est </a:t>
            </a:r>
            <a:r>
              <a:rPr lang="fr-FR" dirty="0" smtClean="0"/>
              <a:t>possible </a:t>
            </a:r>
            <a:r>
              <a:rPr lang="fr-FR" dirty="0"/>
              <a:t>que si la présence dans le monde réel </a:t>
            </a:r>
            <a:r>
              <a:rPr lang="fr-FR" dirty="0" smtClean="0"/>
              <a:t>est </a:t>
            </a:r>
            <a:r>
              <a:rPr lang="fr-FR" dirty="0"/>
              <a:t>faible » </a:t>
            </a:r>
            <a:endParaRPr lang="fr-FR" dirty="0" smtClean="0"/>
          </a:p>
          <a:p>
            <a:pPr marL="0" indent="0" algn="r">
              <a:buNone/>
            </a:pPr>
            <a:r>
              <a:rPr lang="fr-FR" sz="2800" dirty="0"/>
              <a:t>(</a:t>
            </a:r>
            <a:r>
              <a:rPr lang="fr-FR" sz="2800" dirty="0"/>
              <a:t>Slater, </a:t>
            </a:r>
            <a:r>
              <a:rPr lang="fr-FR" sz="2800" dirty="0" err="1"/>
              <a:t>Usoh</a:t>
            </a:r>
            <a:r>
              <a:rPr lang="fr-FR" sz="2800" dirty="0"/>
              <a:t>, &amp; </a:t>
            </a:r>
            <a:r>
              <a:rPr lang="fr-FR" sz="2800" dirty="0" err="1"/>
              <a:t>Steed</a:t>
            </a:r>
            <a:r>
              <a:rPr lang="fr-FR" sz="2800" dirty="0"/>
              <a:t> 1994).</a:t>
            </a:r>
          </a:p>
        </p:txBody>
      </p:sp>
    </p:spTree>
    <p:extLst>
      <p:ext uri="{BB962C8B-B14F-4D97-AF65-F5344CB8AC3E}">
        <p14:creationId xmlns:p14="http://schemas.microsoft.com/office/powerpoint/2010/main" val="81947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29600" cy="1143000"/>
          </a:xfrm>
        </p:spPr>
        <p:txBody>
          <a:bodyPr>
            <a:noAutofit/>
          </a:bodyPr>
          <a:lstStyle/>
          <a:p>
            <a:r>
              <a:rPr lang="fr-FR" b="1" dirty="0"/>
              <a:t>Facteurs déterminants la présence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153400" cy="4297363"/>
          </a:xfrm>
        </p:spPr>
        <p:txBody>
          <a:bodyPr>
            <a:noAutofit/>
          </a:bodyPr>
          <a:lstStyle/>
          <a:p>
            <a:pPr algn="just"/>
            <a:r>
              <a:rPr lang="fr-FR" sz="2400" dirty="0"/>
              <a:t>La richesse et la qualité des informations sensorielles.</a:t>
            </a:r>
          </a:p>
          <a:p>
            <a:pPr algn="just"/>
            <a:r>
              <a:rPr lang="fr-FR" sz="2400" dirty="0" smtClean="0"/>
              <a:t>La </a:t>
            </a:r>
            <a:r>
              <a:rPr lang="fr-FR" sz="2400" dirty="0"/>
              <a:t>cohérence sensorielle de l’environnement virtuel, il ne faut </a:t>
            </a:r>
            <a:r>
              <a:rPr lang="fr-FR" sz="2400" dirty="0" smtClean="0"/>
              <a:t>pas </a:t>
            </a:r>
            <a:r>
              <a:rPr lang="fr-FR" sz="2400" dirty="0"/>
              <a:t>qu’il y ait de conflits sensoriels entre les </a:t>
            </a:r>
            <a:r>
              <a:rPr lang="fr-FR" sz="2400" dirty="0" smtClean="0"/>
              <a:t>différentes modalités</a:t>
            </a:r>
            <a:r>
              <a:rPr lang="fr-FR" sz="2400" dirty="0"/>
              <a:t>.</a:t>
            </a:r>
          </a:p>
          <a:p>
            <a:pPr algn="just"/>
            <a:r>
              <a:rPr lang="fr-FR" sz="2400" dirty="0" smtClean="0"/>
              <a:t>Les </a:t>
            </a:r>
            <a:r>
              <a:rPr lang="fr-FR" sz="2400" dirty="0"/>
              <a:t>interactions de l'utilisateur avec l'environnement virtuel.</a:t>
            </a:r>
          </a:p>
          <a:p>
            <a:pPr algn="just"/>
            <a:r>
              <a:rPr lang="fr-FR" sz="2400" dirty="0" smtClean="0"/>
              <a:t>Les </a:t>
            </a:r>
            <a:r>
              <a:rPr lang="fr-FR" sz="2400" dirty="0"/>
              <a:t>attributs personnels de l'utilisateur. </a:t>
            </a:r>
          </a:p>
          <a:p>
            <a:pPr algn="just"/>
            <a:r>
              <a:rPr lang="fr-FR" sz="2400" dirty="0" smtClean="0"/>
              <a:t>Les </a:t>
            </a:r>
            <a:r>
              <a:rPr lang="fr-FR" sz="2400" dirty="0"/>
              <a:t>facteurs de distraction, à quel point l’utilisateur est </a:t>
            </a:r>
          </a:p>
          <a:p>
            <a:pPr marL="0" indent="0" algn="just">
              <a:buNone/>
            </a:pPr>
            <a:r>
              <a:rPr lang="fr-FR" sz="2400" dirty="0"/>
              <a:t>détourné de l’environnement virtuel par des distractions du </a:t>
            </a:r>
            <a:r>
              <a:rPr lang="fr-FR" sz="2400" dirty="0" smtClean="0"/>
              <a:t>monde </a:t>
            </a:r>
            <a:r>
              <a:rPr lang="fr-FR" sz="2400" dirty="0"/>
              <a:t>réel.</a:t>
            </a:r>
          </a:p>
        </p:txBody>
      </p:sp>
    </p:spTree>
    <p:extLst>
      <p:ext uri="{BB962C8B-B14F-4D97-AF65-F5344CB8AC3E}">
        <p14:creationId xmlns:p14="http://schemas.microsoft.com/office/powerpoint/2010/main" val="38440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35953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La préhistoire de la RV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1965 : </a:t>
            </a:r>
            <a:r>
              <a:rPr lang="fr-FR" dirty="0" err="1"/>
              <a:t>Sensorama</a:t>
            </a:r>
            <a:r>
              <a:rPr lang="fr-FR" dirty="0"/>
              <a:t> (Morton </a:t>
            </a:r>
            <a:r>
              <a:rPr lang="fr-FR" dirty="0" err="1"/>
              <a:t>Heilig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23566"/>
            <a:ext cx="2438400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8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err="1"/>
              <a:t>Sketchpad</a:t>
            </a:r>
            <a:r>
              <a:rPr lang="fr-FR" sz="3200" b="1" dirty="0"/>
              <a:t>(Sutherland, 1963)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12" y="1597025"/>
            <a:ext cx="4234576" cy="4297363"/>
          </a:xfrm>
        </p:spPr>
      </p:pic>
    </p:spTree>
    <p:extLst>
      <p:ext uri="{BB962C8B-B14F-4D97-AF65-F5344CB8AC3E}">
        <p14:creationId xmlns:p14="http://schemas.microsoft.com/office/powerpoint/2010/main" val="25246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latin typeface="+mn-lt"/>
                <a:ea typeface="+mn-ea"/>
                <a:cs typeface="+mn-cs"/>
              </a:rPr>
              <a:t/>
            </a:r>
            <a:br>
              <a:rPr lang="fr-FR" sz="3600" dirty="0">
                <a:latin typeface="+mn-lt"/>
                <a:ea typeface="+mn-ea"/>
                <a:cs typeface="+mn-cs"/>
              </a:rPr>
            </a:br>
            <a:r>
              <a:rPr lang="fr-FR" sz="3600" b="1" dirty="0" err="1"/>
              <a:t>Ultimate</a:t>
            </a:r>
            <a:r>
              <a:rPr lang="fr-FR" sz="3600" b="1" dirty="0"/>
              <a:t> Display (Sutherland, 1966-67</a:t>
            </a:r>
            <a:r>
              <a:rPr lang="fr-FR" sz="3600" b="1" dirty="0"/>
              <a:t>)</a:t>
            </a:r>
            <a:br>
              <a:rPr lang="fr-FR" sz="3600" b="1" dirty="0"/>
            </a:br>
            <a:r>
              <a:rPr lang="fr-FR" sz="3600" dirty="0" smtClean="0"/>
              <a:t>-</a:t>
            </a:r>
            <a:r>
              <a:rPr lang="fr-FR" sz="3600" dirty="0" smtClean="0">
                <a:latin typeface="+mn-lt"/>
                <a:ea typeface="+mn-ea"/>
                <a:cs typeface="+mn-cs"/>
              </a:rPr>
              <a:t>Asservissement </a:t>
            </a:r>
            <a:r>
              <a:rPr lang="fr-FR" sz="3600" dirty="0">
                <a:latin typeface="+mn-lt"/>
                <a:ea typeface="+mn-ea"/>
                <a:cs typeface="+mn-cs"/>
              </a:rPr>
              <a:t>vue-mouvement </a:t>
            </a:r>
            <a:r>
              <a:rPr lang="fr-FR" sz="3600" dirty="0" smtClean="0">
                <a:latin typeface="+mn-lt"/>
                <a:ea typeface="+mn-ea"/>
                <a:cs typeface="+mn-cs"/>
              </a:rPr>
              <a:t/>
            </a:r>
            <a:br>
              <a:rPr lang="fr-FR" sz="3600" dirty="0" smtClean="0">
                <a:latin typeface="+mn-lt"/>
                <a:ea typeface="+mn-ea"/>
                <a:cs typeface="+mn-cs"/>
              </a:rPr>
            </a:br>
            <a:r>
              <a:rPr lang="fr-FR" sz="3600" dirty="0" smtClean="0">
                <a:latin typeface="+mn-lt"/>
                <a:ea typeface="+mn-ea"/>
                <a:cs typeface="+mn-cs"/>
              </a:rPr>
              <a:t>-</a:t>
            </a:r>
            <a:r>
              <a:rPr lang="fr-FR" sz="3600" dirty="0" smtClean="0"/>
              <a:t>Point </a:t>
            </a:r>
            <a:r>
              <a:rPr lang="fr-FR" sz="3600" dirty="0"/>
              <a:t>de vue à l’intérieur d’un </a:t>
            </a:r>
            <a:r>
              <a:rPr lang="fr-FR" sz="3600" dirty="0" smtClean="0"/>
              <a:t>espace </a:t>
            </a:r>
            <a:r>
              <a:rPr lang="fr-FR" sz="3600" dirty="0"/>
              <a:t>virtuel</a:t>
            </a:r>
            <a:r>
              <a:rPr lang="fr-FR" sz="3600" dirty="0">
                <a:latin typeface="+mn-lt"/>
                <a:ea typeface="+mn-ea"/>
                <a:cs typeface="+mn-cs"/>
              </a:rPr>
              <a:t/>
            </a:r>
            <a:br>
              <a:rPr lang="fr-FR" sz="3600" dirty="0">
                <a:latin typeface="+mn-lt"/>
                <a:ea typeface="+mn-ea"/>
                <a:cs typeface="+mn-cs"/>
              </a:rPr>
            </a:br>
            <a:endParaRPr lang="fr-FR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2686050" cy="36480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16281"/>
            <a:ext cx="2400300" cy="43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Jeux </a:t>
            </a:r>
            <a:r>
              <a:rPr lang="fr-FR" dirty="0"/>
              <a:t>de rôles, mondes </a:t>
            </a:r>
            <a:r>
              <a:rPr lang="fr-FR" dirty="0" err="1" smtClean="0"/>
              <a:t>multi-tilisateurs</a:t>
            </a:r>
            <a:r>
              <a:rPr lang="fr-FR" dirty="0"/>
              <a:t>, EV collaboratifs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89" y="1597025"/>
            <a:ext cx="6864822" cy="4297363"/>
          </a:xfrm>
        </p:spPr>
      </p:pic>
    </p:spTree>
    <p:extLst>
      <p:ext uri="{BB962C8B-B14F-4D97-AF65-F5344CB8AC3E}">
        <p14:creationId xmlns:p14="http://schemas.microsoft.com/office/powerpoint/2010/main" val="395269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077200" cy="2743200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/>
              <a:t>Contexte 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&amp; </a:t>
            </a:r>
            <a:br>
              <a:rPr lang="fr-FR" sz="6600" b="1" dirty="0" smtClean="0"/>
            </a:br>
            <a:r>
              <a:rPr lang="fr-FR" sz="6600" b="1" dirty="0" smtClean="0"/>
              <a:t>motivation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8125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Définitions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19200" y="1752600"/>
            <a:ext cx="6781800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• </a:t>
            </a:r>
            <a:r>
              <a:rPr lang="fr-FR" sz="3600" dirty="0" smtClean="0"/>
              <a:t>Réel</a:t>
            </a:r>
            <a:endParaRPr lang="fr-FR" sz="3600" dirty="0"/>
          </a:p>
          <a:p>
            <a:pPr>
              <a:lnSpc>
                <a:spcPct val="150000"/>
              </a:lnSpc>
            </a:pPr>
            <a:r>
              <a:rPr lang="fr-FR" sz="3600" dirty="0"/>
              <a:t>• Réalité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• Virtuel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• Immersion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• Présence</a:t>
            </a:r>
          </a:p>
        </p:txBody>
      </p:sp>
    </p:spTree>
    <p:extLst>
      <p:ext uri="{BB962C8B-B14F-4D97-AF65-F5344CB8AC3E}">
        <p14:creationId xmlns:p14="http://schemas.microsoft.com/office/powerpoint/2010/main" val="388595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Arguments pour la simulation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Coût, disponibilité, accessibilité, risque </a:t>
            </a:r>
          </a:p>
          <a:p>
            <a:pPr marL="1257300" lvl="3" indent="0">
              <a:buNone/>
            </a:pPr>
            <a:r>
              <a:rPr lang="fr-FR" dirty="0"/>
              <a:t>– Simuler/contrôler l’environnement</a:t>
            </a:r>
          </a:p>
          <a:p>
            <a:pPr marL="1257300" lvl="3" indent="0">
              <a:buNone/>
            </a:pPr>
            <a:r>
              <a:rPr lang="fr-FR" dirty="0"/>
              <a:t>– Tâches non faisables en réel par l’apprenant</a:t>
            </a:r>
          </a:p>
          <a:p>
            <a:pPr marL="1257300" lvl="3" indent="0">
              <a:buNone/>
            </a:pPr>
            <a:r>
              <a:rPr lang="fr-FR" dirty="0"/>
              <a:t>– Faire faire sans </a:t>
            </a:r>
            <a:r>
              <a:rPr lang="fr-FR" dirty="0" smtClean="0"/>
              <a:t>risque</a:t>
            </a:r>
          </a:p>
          <a:p>
            <a:pPr marL="1257300" lvl="3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829598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Arguments pour la simulation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3212335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Simplification de la situation d’apprentissage </a:t>
            </a:r>
          </a:p>
          <a:p>
            <a:pPr marL="0" indent="0">
              <a:buNone/>
            </a:pPr>
            <a:r>
              <a:rPr lang="fr-FR" sz="2400" dirty="0"/>
              <a:t>– Réduire la complexité de la situation</a:t>
            </a:r>
          </a:p>
          <a:p>
            <a:pPr marL="0" indent="0">
              <a:buNone/>
            </a:pPr>
            <a:r>
              <a:rPr lang="fr-FR" sz="2400" dirty="0"/>
              <a:t>– Enrichir la situation :</a:t>
            </a:r>
          </a:p>
          <a:p>
            <a:pPr marL="800100" lvl="2" indent="0">
              <a:buNone/>
            </a:pPr>
            <a:r>
              <a:rPr lang="fr-FR" dirty="0"/>
              <a:t>• </a:t>
            </a:r>
            <a:r>
              <a:rPr lang="fr-FR" sz="2000" dirty="0"/>
              <a:t>Modification des paramètres spatiaux et/ou temporels</a:t>
            </a:r>
          </a:p>
          <a:p>
            <a:pPr marL="800100" lvl="2" indent="0">
              <a:buNone/>
            </a:pPr>
            <a:r>
              <a:rPr lang="fr-FR" sz="2000" dirty="0"/>
              <a:t>• Présentation d’indices/information non perceptible</a:t>
            </a:r>
          </a:p>
          <a:p>
            <a:pPr marL="800100" lvl="2" indent="0">
              <a:buNone/>
            </a:pPr>
            <a:r>
              <a:rPr lang="fr-FR" sz="2000" dirty="0"/>
              <a:t>• Réification, i.e. fournir une représentation concrète (objet, </a:t>
            </a:r>
            <a:r>
              <a:rPr lang="fr-FR" sz="2000" dirty="0" smtClean="0"/>
              <a:t>matière</a:t>
            </a:r>
            <a:r>
              <a:rPr lang="fr-FR" sz="2000" dirty="0"/>
              <a:t>) </a:t>
            </a:r>
          </a:p>
          <a:p>
            <a:pPr marL="800100" lvl="2" indent="0">
              <a:buNone/>
            </a:pPr>
            <a:r>
              <a:rPr lang="fr-FR" sz="2000" dirty="0"/>
              <a:t>de concepts ou de données abstraites</a:t>
            </a:r>
          </a:p>
          <a:p>
            <a:pPr marL="800100" lvl="2" indent="0">
              <a:buNone/>
            </a:pPr>
            <a:r>
              <a:rPr lang="fr-FR" sz="2000" dirty="0"/>
              <a:t>• Immersion, combinaison d’information multimodale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1535"/>
            <a:ext cx="7591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Arguments pour la simulation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975587"/>
          </a:xfrm>
        </p:spPr>
        <p:txBody>
          <a:bodyPr/>
          <a:lstStyle/>
          <a:p>
            <a:r>
              <a:rPr lang="fr-FR" dirty="0"/>
              <a:t>Assistance aux activités d’apprentissage</a:t>
            </a:r>
          </a:p>
          <a:p>
            <a:pPr marL="1257300" lvl="3" indent="0">
              <a:buNone/>
            </a:pPr>
            <a:r>
              <a:rPr lang="fr-FR" dirty="0"/>
              <a:t>– Adapter (rythme, connaissance, style)</a:t>
            </a:r>
          </a:p>
          <a:p>
            <a:pPr marL="1257300" lvl="3" indent="0">
              <a:buNone/>
            </a:pPr>
            <a:r>
              <a:rPr lang="fr-FR" dirty="0"/>
              <a:t>– Guider</a:t>
            </a:r>
          </a:p>
          <a:p>
            <a:pPr marL="1257300" lvl="3" indent="0">
              <a:buNone/>
            </a:pPr>
            <a:r>
              <a:rPr lang="fr-FR" dirty="0"/>
              <a:t>– Expliquer</a:t>
            </a:r>
          </a:p>
          <a:p>
            <a:pPr marL="1257300" lvl="3" indent="0">
              <a:buNone/>
            </a:pPr>
            <a:r>
              <a:rPr lang="fr-FR" dirty="0"/>
              <a:t>– Feedback</a:t>
            </a:r>
          </a:p>
          <a:p>
            <a:pPr marL="1257300" lvl="3" indent="0">
              <a:buNone/>
            </a:pPr>
            <a:r>
              <a:rPr lang="fr-FR" dirty="0"/>
              <a:t>– Rejouer, soutenir le </a:t>
            </a:r>
            <a:r>
              <a:rPr lang="fr-FR" dirty="0" err="1"/>
              <a:t>debriefing</a:t>
            </a:r>
            <a:r>
              <a:rPr lang="fr-FR" dirty="0"/>
              <a:t>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83627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Difficultés/ risques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Attirance pour l’esthétique, le réalisme graphique, etc.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fidélité </a:t>
            </a:r>
            <a:r>
              <a:rPr lang="fr-FR" dirty="0"/>
              <a:t>des comportements d’apprentissage attendus et </a:t>
            </a:r>
            <a:r>
              <a:rPr lang="fr-FR" dirty="0" smtClean="0"/>
              <a:t>contribution </a:t>
            </a:r>
            <a:r>
              <a:rPr lang="fr-FR" dirty="0"/>
              <a:t>à l’atteinte d’objectifs de formation précis</a:t>
            </a:r>
          </a:p>
          <a:p>
            <a:pPr marL="0" indent="0">
              <a:buNone/>
            </a:pPr>
            <a:r>
              <a:rPr lang="fr-FR" b="1" dirty="0"/>
              <a:t>Hyper-focalisation sur l’apprenant, au détriment du </a:t>
            </a:r>
          </a:p>
          <a:p>
            <a:pPr marL="0" indent="0">
              <a:buNone/>
            </a:pPr>
            <a:r>
              <a:rPr lang="fr-FR" b="1" dirty="0"/>
              <a:t>formateur et de la situation de formation  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fonctionnalités </a:t>
            </a:r>
            <a:r>
              <a:rPr lang="fr-FR" dirty="0"/>
              <a:t>liées aux besoins et contextes d’usages </a:t>
            </a:r>
            <a:r>
              <a:rPr lang="fr-FR" dirty="0" smtClean="0"/>
              <a:t>de </a:t>
            </a:r>
            <a:r>
              <a:rPr lang="fr-FR" dirty="0"/>
              <a:t>tous les utilisateurs, </a:t>
            </a:r>
            <a:r>
              <a:rPr lang="fr-FR" dirty="0" err="1"/>
              <a:t>e.g</a:t>
            </a:r>
            <a:r>
              <a:rPr lang="fr-FR" dirty="0"/>
              <a:t>. formateurs</a:t>
            </a:r>
          </a:p>
          <a:p>
            <a:pPr marL="0" indent="0">
              <a:buNone/>
            </a:pPr>
            <a:r>
              <a:rPr lang="fr-FR" b="1" dirty="0"/>
              <a:t>Tendance à assimiler la simulation à la situation réell</a:t>
            </a:r>
            <a:r>
              <a:rPr lang="fr-FR" dirty="0"/>
              <a:t>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Transferts </a:t>
            </a:r>
            <a:r>
              <a:rPr lang="fr-FR" dirty="0"/>
              <a:t>+/-,  facteurs, variable didactiques</a:t>
            </a:r>
          </a:p>
        </p:txBody>
      </p:sp>
    </p:spTree>
    <p:extLst>
      <p:ext uri="{BB962C8B-B14F-4D97-AF65-F5344CB8AC3E}">
        <p14:creationId xmlns:p14="http://schemas.microsoft.com/office/powerpoint/2010/main" val="12792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Difficultés/ risques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Tendance à voir l’apprentissage comme simple exposition </a:t>
            </a:r>
          </a:p>
          <a:p>
            <a:pPr marL="0" indent="0">
              <a:buNone/>
            </a:pPr>
            <a:r>
              <a:rPr lang="fr-FR" b="1" dirty="0"/>
              <a:t>à un contenu/environnement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Hypothèses</a:t>
            </a:r>
            <a:r>
              <a:rPr lang="fr-FR" dirty="0"/>
              <a:t>, rôle, tâche, processus mis en </a:t>
            </a:r>
            <a:r>
              <a:rPr lang="fr-FR" dirty="0" err="1"/>
              <a:t>oeuvre</a:t>
            </a:r>
            <a:r>
              <a:rPr lang="fr-FR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méthode </a:t>
            </a:r>
            <a:r>
              <a:rPr lang="fr-FR" dirty="0"/>
              <a:t>pour accompagner et valider les choix la </a:t>
            </a:r>
          </a:p>
          <a:p>
            <a:pPr marL="0" indent="0">
              <a:buNone/>
            </a:pPr>
            <a:r>
              <a:rPr lang="fr-FR" dirty="0"/>
              <a:t>conception</a:t>
            </a:r>
          </a:p>
          <a:p>
            <a:pPr marL="0" indent="0">
              <a:buNone/>
            </a:pPr>
            <a:r>
              <a:rPr lang="fr-FR" b="1" dirty="0"/>
              <a:t>Tendance à faire l’impasse sur les travaux « anciens » et </a:t>
            </a:r>
          </a:p>
          <a:p>
            <a:pPr marL="0" indent="0">
              <a:buNone/>
            </a:pPr>
            <a:r>
              <a:rPr lang="fr-FR" b="1" dirty="0"/>
              <a:t>les apports d’autres disciplines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Apprentissage</a:t>
            </a:r>
            <a:r>
              <a:rPr lang="fr-FR" dirty="0"/>
              <a:t>, développement des compétences, </a:t>
            </a:r>
          </a:p>
          <a:p>
            <a:pPr marL="0" indent="0">
              <a:buNone/>
            </a:pPr>
            <a:r>
              <a:rPr lang="fr-FR" dirty="0"/>
              <a:t>situations didactiques, ergonomie, informatique </a:t>
            </a:r>
          </a:p>
          <a:p>
            <a:pPr marL="0" indent="0">
              <a:buNone/>
            </a:pPr>
            <a:r>
              <a:rPr lang="fr-FR" dirty="0"/>
              <a:t>pédagogique, etc.</a:t>
            </a:r>
          </a:p>
        </p:txBody>
      </p:sp>
    </p:spTree>
    <p:extLst>
      <p:ext uri="{BB962C8B-B14F-4D97-AF65-F5344CB8AC3E}">
        <p14:creationId xmlns:p14="http://schemas.microsoft.com/office/powerpoint/2010/main" val="401839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29600" cy="1406768"/>
          </a:xfrm>
        </p:spPr>
        <p:txBody>
          <a:bodyPr>
            <a:noAutofit/>
          </a:bodyPr>
          <a:lstStyle/>
          <a:p>
            <a:r>
              <a:rPr lang="fr-FR" b="1" dirty="0"/>
              <a:t>Principales technologies / disciplines </a:t>
            </a:r>
            <a:r>
              <a:rPr lang="fr-FR" b="1" dirty="0" smtClean="0"/>
              <a:t>impliquées aujourd’hui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42973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smtClean="0"/>
              <a:t>Infographie </a:t>
            </a:r>
            <a:r>
              <a:rPr lang="fr-FR" dirty="0"/>
              <a:t>et synthèse d’image ;</a:t>
            </a:r>
          </a:p>
          <a:p>
            <a:pPr marL="0" indent="0">
              <a:buNone/>
            </a:pPr>
            <a:r>
              <a:rPr lang="fr-FR" dirty="0"/>
              <a:t>• Robotique et télé-opération ; </a:t>
            </a:r>
          </a:p>
          <a:p>
            <a:pPr marL="0" indent="0">
              <a:buNone/>
            </a:pPr>
            <a:r>
              <a:rPr lang="fr-FR" dirty="0"/>
              <a:t>• Simulation temps réel;</a:t>
            </a:r>
          </a:p>
          <a:p>
            <a:pPr marL="0" indent="0">
              <a:buNone/>
            </a:pPr>
            <a:r>
              <a:rPr lang="fr-FR" dirty="0"/>
              <a:t>• Ergonomie ;</a:t>
            </a:r>
          </a:p>
          <a:p>
            <a:pPr marL="0" indent="0">
              <a:buNone/>
            </a:pPr>
            <a:r>
              <a:rPr lang="fr-FR" dirty="0"/>
              <a:t>• Psychologie, Physiologie  ; </a:t>
            </a:r>
          </a:p>
          <a:p>
            <a:pPr marL="0" indent="0">
              <a:buNone/>
            </a:pPr>
            <a:r>
              <a:rPr lang="fr-FR" dirty="0"/>
              <a:t>• Informatique pédagogique ;</a:t>
            </a:r>
          </a:p>
          <a:p>
            <a:pPr marL="0" indent="0">
              <a:buNone/>
            </a:pPr>
            <a:r>
              <a:rPr lang="fr-FR" dirty="0"/>
              <a:t>• Didactique</a:t>
            </a:r>
          </a:p>
        </p:txBody>
      </p:sp>
    </p:spTree>
    <p:extLst>
      <p:ext uri="{BB962C8B-B14F-4D97-AF65-F5344CB8AC3E}">
        <p14:creationId xmlns:p14="http://schemas.microsoft.com/office/powerpoint/2010/main" val="69156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Merci </a:t>
            </a:r>
            <a:br>
              <a:rPr lang="fr-FR" b="1" dirty="0" smtClean="0"/>
            </a:br>
            <a:r>
              <a:rPr lang="fr-FR" b="1" dirty="0" smtClean="0"/>
              <a:t>pour votre attention!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696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solidFill>
                  <a:schemeClr val="tx2">
                    <a:lumMod val="75000"/>
                  </a:schemeClr>
                </a:solidFill>
              </a:rPr>
              <a:t>Références</a:t>
            </a:r>
            <a:endParaRPr lang="fr-FR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209800"/>
            <a:ext cx="7772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http://www.web3d-fr.com/tutoriels/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http://fr.wikipedia.org/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http://rvirtual.free.fr/programmation/program.htm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http://texel3d.free.fr/liens/model.htm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http://jmsoler.free.fr/didacticiel/blender/tutor/index.htm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http://tecfa.unige.ch/guides/vrml/vrmlman/node1.html</a:t>
            </a:r>
          </a:p>
          <a:p>
            <a:endParaRPr lang="fr-FR" sz="1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7800" y="53625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atin typeface="+mj-lt"/>
                <a:ea typeface="+mj-ea"/>
                <a:cs typeface="+mj-cs"/>
              </a:rPr>
              <a:t>Concept Réel / Réalité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47800" y="1752600"/>
            <a:ext cx="716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fr-FR" sz="3200" b="1" dirty="0" smtClean="0"/>
              <a:t>  Réel</a:t>
            </a:r>
            <a:r>
              <a:rPr lang="fr-FR" sz="3200" b="1" dirty="0"/>
              <a:t>:  </a:t>
            </a:r>
            <a:r>
              <a:rPr lang="fr-FR" sz="3200" dirty="0"/>
              <a:t>Désigne tout ce qui existe </a:t>
            </a:r>
          </a:p>
          <a:p>
            <a:r>
              <a:rPr lang="fr-FR" sz="3200" dirty="0"/>
              <a:t>indépendamment de l’idée que nous </a:t>
            </a:r>
          </a:p>
          <a:p>
            <a:r>
              <a:rPr lang="fr-FR" sz="3200" dirty="0"/>
              <a:t>en avons et des représentations que </a:t>
            </a:r>
          </a:p>
          <a:p>
            <a:r>
              <a:rPr lang="fr-FR" sz="3200" dirty="0"/>
              <a:t>nous en faisons.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47800" y="4266181"/>
            <a:ext cx="716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fr-FR" sz="3200" dirty="0" smtClean="0"/>
              <a:t>  </a:t>
            </a:r>
            <a:r>
              <a:rPr lang="fr-FR" sz="3200" b="1" dirty="0" smtClean="0"/>
              <a:t>Réalité: </a:t>
            </a:r>
            <a:r>
              <a:rPr lang="fr-FR" sz="3200" dirty="0"/>
              <a:t>Partie du réel que nous </a:t>
            </a:r>
          </a:p>
          <a:p>
            <a:r>
              <a:rPr lang="fr-FR" sz="3200" dirty="0"/>
              <a:t>reconstruisons par nos sens, notre </a:t>
            </a:r>
          </a:p>
          <a:p>
            <a:r>
              <a:rPr lang="fr-FR" sz="3200" dirty="0"/>
              <a:t>culture, notre langue et nos </a:t>
            </a:r>
          </a:p>
          <a:p>
            <a:r>
              <a:rPr lang="fr-FR" sz="3200" dirty="0"/>
              <a:t>communications avec les autres.</a:t>
            </a:r>
          </a:p>
        </p:txBody>
      </p:sp>
    </p:spTree>
    <p:extLst>
      <p:ext uri="{BB962C8B-B14F-4D97-AF65-F5344CB8AC3E}">
        <p14:creationId xmlns:p14="http://schemas.microsoft.com/office/powerpoint/2010/main" val="252611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Virtuel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295400"/>
            <a:ext cx="8382000" cy="25945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Est virtuel ce qui, sans être réel, a avec </a:t>
            </a:r>
            <a:r>
              <a:rPr lang="fr-FR" dirty="0" smtClean="0"/>
              <a:t>force </a:t>
            </a:r>
            <a:r>
              <a:rPr lang="fr-FR" dirty="0"/>
              <a:t>et de manière pleinement actuelle (</a:t>
            </a:r>
            <a:r>
              <a:rPr lang="fr-FR" dirty="0" err="1"/>
              <a:t>c-à-d</a:t>
            </a:r>
            <a:r>
              <a:rPr lang="fr-FR" dirty="0"/>
              <a:t> non potentielle) les qualités (propriétés, </a:t>
            </a:r>
          </a:p>
          <a:p>
            <a:pPr marL="0" indent="0" algn="just">
              <a:buNone/>
            </a:pPr>
            <a:r>
              <a:rPr lang="fr-FR" dirty="0" err="1"/>
              <a:t>qualia</a:t>
            </a:r>
            <a:r>
              <a:rPr lang="fr-FR" dirty="0"/>
              <a:t>) du réel. </a:t>
            </a:r>
          </a:p>
          <a:p>
            <a:pPr marL="0" indent="0" algn="r">
              <a:buNone/>
            </a:pPr>
            <a:r>
              <a:rPr lang="fr-FR" dirty="0"/>
              <a:t>(Denis Berthier)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2000" y="4191000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/>
              <a:t>le virtuel est une expérience réelle et </a:t>
            </a:r>
            <a:r>
              <a:rPr lang="fr-FR" sz="3200" dirty="0" smtClean="0"/>
              <a:t>actuelle </a:t>
            </a:r>
            <a:r>
              <a:rPr lang="fr-FR" sz="3200" dirty="0"/>
              <a:t>mais médiatisée par une interface, </a:t>
            </a:r>
            <a:r>
              <a:rPr lang="fr-FR" sz="3200" dirty="0" smtClean="0"/>
              <a:t>un </a:t>
            </a:r>
            <a:r>
              <a:rPr lang="fr-FR" sz="3200" dirty="0"/>
              <a:t>objet technique.</a:t>
            </a:r>
          </a:p>
          <a:p>
            <a:pPr algn="r"/>
            <a:r>
              <a:rPr lang="fr-FR" sz="3200" dirty="0"/>
              <a:t>(</a:t>
            </a:r>
            <a:r>
              <a:rPr lang="fr-FR" sz="3200" dirty="0" err="1"/>
              <a:t>Wikipedia</a:t>
            </a:r>
            <a:r>
              <a:rPr lang="fr-F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31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(une) Définition de la RV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«A virtual reality system is an interface</a:t>
            </a:r>
          </a:p>
          <a:p>
            <a:pPr marL="0" indent="0">
              <a:buNone/>
            </a:pPr>
            <a:r>
              <a:rPr lang="en-US" dirty="0"/>
              <a:t>between a man and a machine capable of</a:t>
            </a:r>
          </a:p>
          <a:p>
            <a:pPr marL="0" indent="0">
              <a:buNone/>
            </a:pPr>
            <a:r>
              <a:rPr lang="en-US" dirty="0"/>
              <a:t>creating a real-time sensory experience of</a:t>
            </a:r>
          </a:p>
          <a:p>
            <a:pPr marL="0" indent="0">
              <a:buNone/>
            </a:pPr>
            <a:r>
              <a:rPr lang="en-US" dirty="0"/>
              <a:t>artificial worlds through the various sensory</a:t>
            </a:r>
          </a:p>
          <a:p>
            <a:pPr marL="0" indent="0">
              <a:buNone/>
            </a:pPr>
            <a:r>
              <a:rPr lang="en-US" dirty="0"/>
              <a:t>channels. These sensory channels are vision,</a:t>
            </a:r>
          </a:p>
          <a:p>
            <a:pPr marL="0" indent="0">
              <a:buNone/>
            </a:pPr>
            <a:r>
              <a:rPr lang="en-US" dirty="0"/>
              <a:t>audition, touch, smell etc. »</a:t>
            </a:r>
          </a:p>
          <a:p>
            <a:pPr marL="0" indent="0" algn="r">
              <a:buNone/>
            </a:pPr>
            <a:r>
              <a:rPr lang="en-US" dirty="0"/>
              <a:t>Dr. </a:t>
            </a:r>
            <a:r>
              <a:rPr lang="en-US" dirty="0" err="1"/>
              <a:t>Grigore</a:t>
            </a:r>
            <a:r>
              <a:rPr lang="en-US" dirty="0"/>
              <a:t> </a:t>
            </a:r>
            <a:r>
              <a:rPr lang="en-US" dirty="0" err="1"/>
              <a:t>Burdea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85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(une autre) Définition de la RV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100" baseline="30000" dirty="0" smtClean="0"/>
              <a:t>« </a:t>
            </a:r>
            <a:r>
              <a:rPr lang="fr-FR" sz="4600" dirty="0" smtClean="0"/>
              <a:t>La </a:t>
            </a:r>
            <a:r>
              <a:rPr lang="fr-FR" sz="4600" dirty="0"/>
              <a:t>réalité virtuelle est un domaine scientifique et</a:t>
            </a:r>
          </a:p>
          <a:p>
            <a:pPr marL="0" indent="0">
              <a:buNone/>
            </a:pPr>
            <a:r>
              <a:rPr lang="fr-FR" sz="4600" dirty="0"/>
              <a:t>technique exploitant </a:t>
            </a:r>
            <a:r>
              <a:rPr lang="fr-FR" sz="4600" dirty="0" smtClean="0"/>
              <a:t>l'informatique </a:t>
            </a:r>
            <a:r>
              <a:rPr lang="fr-FR" sz="4600" dirty="0"/>
              <a:t>et des</a:t>
            </a:r>
          </a:p>
          <a:p>
            <a:pPr marL="0" indent="0">
              <a:buNone/>
            </a:pPr>
            <a:r>
              <a:rPr lang="fr-FR" sz="4600" dirty="0"/>
              <a:t>interfaces </a:t>
            </a:r>
            <a:r>
              <a:rPr lang="fr-FR" sz="4600" dirty="0" smtClean="0"/>
              <a:t>comportementales  </a:t>
            </a:r>
            <a:r>
              <a:rPr lang="fr-FR" sz="4600" dirty="0"/>
              <a:t>en vue de simuler</a:t>
            </a:r>
          </a:p>
          <a:p>
            <a:pPr marL="0" indent="0">
              <a:buNone/>
            </a:pPr>
            <a:r>
              <a:rPr lang="fr-FR" sz="4600" dirty="0"/>
              <a:t>dans un monde </a:t>
            </a:r>
            <a:r>
              <a:rPr lang="fr-FR" sz="4600" dirty="0" smtClean="0"/>
              <a:t>virtuel le </a:t>
            </a:r>
            <a:r>
              <a:rPr lang="fr-FR" sz="4600" dirty="0"/>
              <a:t>comportement d'entité</a:t>
            </a:r>
          </a:p>
          <a:p>
            <a:pPr marL="0" indent="0">
              <a:buNone/>
            </a:pPr>
            <a:r>
              <a:rPr lang="fr-FR" sz="4600" dirty="0"/>
              <a:t>3D, qui sont en interaction en temps </a:t>
            </a:r>
            <a:r>
              <a:rPr lang="fr-FR" sz="4600" dirty="0" smtClean="0"/>
              <a:t>réel </a:t>
            </a:r>
            <a:r>
              <a:rPr lang="fr-FR" sz="4600" dirty="0"/>
              <a:t>entre</a:t>
            </a:r>
          </a:p>
          <a:p>
            <a:pPr marL="0" indent="0">
              <a:buNone/>
            </a:pPr>
            <a:r>
              <a:rPr lang="fr-FR" sz="4600" dirty="0"/>
              <a:t>elles et avec un ou des utilisateurs en immersion</a:t>
            </a:r>
          </a:p>
          <a:p>
            <a:pPr marL="0" indent="0">
              <a:buNone/>
            </a:pPr>
            <a:r>
              <a:rPr lang="fr-FR" sz="4600" dirty="0" smtClean="0"/>
              <a:t>pseudo-naturelle </a:t>
            </a:r>
            <a:r>
              <a:rPr lang="fr-FR" sz="4600" dirty="0"/>
              <a:t>par l'intermédiaire de canaux</a:t>
            </a:r>
          </a:p>
          <a:p>
            <a:pPr marL="0" indent="0">
              <a:buNone/>
            </a:pPr>
            <a:r>
              <a:rPr lang="fr-FR" sz="4600" dirty="0"/>
              <a:t>sensori-moteurs. </a:t>
            </a:r>
            <a:r>
              <a:rPr lang="fr-FR" sz="3500" baseline="30000" dirty="0"/>
              <a:t>»</a:t>
            </a:r>
          </a:p>
          <a:p>
            <a:pPr marL="0" indent="0" algn="r">
              <a:buNone/>
            </a:pPr>
            <a:r>
              <a:rPr lang="fr-FR" dirty="0"/>
              <a:t>Dr. Philippe Fuchs</a:t>
            </a:r>
          </a:p>
        </p:txBody>
      </p:sp>
    </p:spTree>
    <p:extLst>
      <p:ext uri="{BB962C8B-B14F-4D97-AF65-F5344CB8AC3E}">
        <p14:creationId xmlns:p14="http://schemas.microsoft.com/office/powerpoint/2010/main" val="221345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Objectifs de la RV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596413"/>
            <a:ext cx="8229600" cy="42973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Permettre à un humain d'interagir en temps </a:t>
            </a:r>
            <a:r>
              <a:rPr lang="fr-FR" dirty="0" smtClean="0"/>
              <a:t>réel </a:t>
            </a:r>
            <a:r>
              <a:rPr lang="fr-FR" dirty="0"/>
              <a:t>avec un monde virtuel via des interfaces et </a:t>
            </a:r>
            <a:r>
              <a:rPr lang="fr-FR" dirty="0" smtClean="0"/>
              <a:t>des </a:t>
            </a:r>
            <a:r>
              <a:rPr lang="fr-FR" dirty="0"/>
              <a:t>protocoles d’interaction basés sur des </a:t>
            </a:r>
            <a:r>
              <a:rPr lang="fr-FR" dirty="0" smtClean="0"/>
              <a:t>capacités </a:t>
            </a:r>
            <a:r>
              <a:rPr lang="fr-FR" dirty="0"/>
              <a:t>naturelles (ou acquises) d’action et </a:t>
            </a:r>
            <a:r>
              <a:rPr lang="fr-FR" dirty="0" smtClean="0"/>
              <a:t>de </a:t>
            </a:r>
            <a:r>
              <a:rPr lang="fr-FR" dirty="0"/>
              <a:t>perception.</a:t>
            </a:r>
          </a:p>
          <a:p>
            <a:pPr marL="800100" lvl="2" indent="0">
              <a:lnSpc>
                <a:spcPct val="170000"/>
              </a:lnSpc>
              <a:buNone/>
            </a:pPr>
            <a:r>
              <a:rPr lang="fr-FR" dirty="0"/>
              <a:t>• </a:t>
            </a:r>
            <a:r>
              <a:rPr lang="fr-FR" sz="2600" b="1" dirty="0"/>
              <a:t>Réduction des efforts cognitifs</a:t>
            </a:r>
          </a:p>
          <a:p>
            <a:pPr marL="800100" lvl="2" indent="0">
              <a:lnSpc>
                <a:spcPct val="170000"/>
              </a:lnSpc>
              <a:buNone/>
            </a:pPr>
            <a:r>
              <a:rPr lang="fr-FR" sz="2600" b="1" dirty="0"/>
              <a:t>• Immersion mentale</a:t>
            </a:r>
          </a:p>
          <a:p>
            <a:pPr marL="800100" lvl="2" indent="0">
              <a:lnSpc>
                <a:spcPct val="170000"/>
              </a:lnSpc>
              <a:buNone/>
            </a:pPr>
            <a:r>
              <a:rPr lang="fr-FR" sz="2600" b="1" dirty="0"/>
              <a:t>• Concentration sur des tâches</a:t>
            </a:r>
          </a:p>
          <a:p>
            <a:pPr marL="800100" lvl="2" indent="0">
              <a:lnSpc>
                <a:spcPct val="170000"/>
              </a:lnSpc>
              <a:buNone/>
            </a:pPr>
            <a:r>
              <a:rPr lang="fr-FR" sz="2600" b="1" dirty="0"/>
              <a:t>• Interface homme-application</a:t>
            </a:r>
          </a:p>
        </p:txBody>
      </p:sp>
    </p:spTree>
    <p:extLst>
      <p:ext uri="{BB962C8B-B14F-4D97-AF65-F5344CB8AC3E}">
        <p14:creationId xmlns:p14="http://schemas.microsoft.com/office/powerpoint/2010/main" val="252975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deux axes majeurs de la RV: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err="1" smtClean="0"/>
              <a:t>Intéraction</a:t>
            </a:r>
            <a:endParaRPr lang="fr-FR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2209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b="1" dirty="0" smtClean="0"/>
              <a:t>UTILISATEUR</a:t>
            </a:r>
          </a:p>
          <a:p>
            <a:pPr algn="ctr"/>
            <a:endParaRPr lang="fr-FR" sz="1000" b="1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smtClean="0"/>
              <a:t>Perception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smtClean="0"/>
              <a:t>Décision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smtClean="0"/>
              <a:t>Action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172200" y="2667000"/>
            <a:ext cx="2743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800" b="1" dirty="0" smtClean="0"/>
              <a:t>MONDE VIRTUEL</a:t>
            </a:r>
          </a:p>
          <a:p>
            <a:endParaRPr lang="fr-FR" sz="1000" b="1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err="1" smtClean="0"/>
              <a:t>Aquisition</a:t>
            </a:r>
            <a:endParaRPr lang="fr-FR" sz="2400" b="1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smtClean="0"/>
              <a:t>Simulation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fr-FR" sz="2400" b="1" dirty="0" smtClean="0"/>
              <a:t>Restitution</a:t>
            </a:r>
            <a:endParaRPr lang="fr-FR" sz="2400" b="1" dirty="0"/>
          </a:p>
        </p:txBody>
      </p:sp>
      <p:sp>
        <p:nvSpPr>
          <p:cNvPr id="7" name="Flèche droite 6"/>
          <p:cNvSpPr/>
          <p:nvPr/>
        </p:nvSpPr>
        <p:spPr>
          <a:xfrm>
            <a:off x="3276600" y="3365653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3276600" y="3975253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038600" y="2743200"/>
            <a:ext cx="1219200" cy="92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smtClean="0"/>
              <a:t>Interfaces motrices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334000" y="3365653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0800000">
            <a:off x="5334000" y="3975253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038600" y="3816427"/>
            <a:ext cx="1219200" cy="92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 smtClean="0"/>
              <a:t>Interfaces Sensorielles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3422" y="533400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Immersion</a:t>
            </a:r>
          </a:p>
        </p:txBody>
      </p:sp>
    </p:spTree>
    <p:extLst>
      <p:ext uri="{BB962C8B-B14F-4D97-AF65-F5344CB8AC3E}">
        <p14:creationId xmlns:p14="http://schemas.microsoft.com/office/powerpoint/2010/main" val="27445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Définitions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i="1" dirty="0"/>
              <a:t>Quel est la différence entre </a:t>
            </a:r>
            <a:r>
              <a:rPr lang="fr-FR" sz="4000" i="1" dirty="0" smtClean="0"/>
              <a:t>l’immersion </a:t>
            </a:r>
            <a:r>
              <a:rPr lang="fr-FR" sz="4000" i="1" dirty="0"/>
              <a:t>et le sentiment </a:t>
            </a:r>
            <a:r>
              <a:rPr lang="fr-FR" sz="4000" i="1" dirty="0" smtClean="0"/>
              <a:t>de </a:t>
            </a:r>
            <a:r>
              <a:rPr lang="fr-FR" sz="4000" i="1" dirty="0"/>
              <a:t>présence?</a:t>
            </a:r>
          </a:p>
        </p:txBody>
      </p:sp>
    </p:spTree>
    <p:extLst>
      <p:ext uri="{BB962C8B-B14F-4D97-AF65-F5344CB8AC3E}">
        <p14:creationId xmlns:p14="http://schemas.microsoft.com/office/powerpoint/2010/main" val="100079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À LA&amp;#x0D;&amp;#x0A;RÉALITÉ VIRTUELLE&amp;quot;&quot;/&gt;&lt;property id=&quot;20307&quot; value=&quot;259&quot;/&gt;&lt;/object&gt;&lt;object type=&quot;3&quot; unique_id=&quot;10006&quot;&gt;&lt;property id=&quot;20148&quot; value=&quot;5&quot;/&gt;&lt;property id=&quot;20300&quot; value=&quot;Slide 3&quot;/&gt;&lt;property id=&quot;20307&quot; value=&quot;283&quot;/&gt;&lt;/object&gt;&lt;object type=&quot;3&quot; unique_id=&quot;10007&quot;&gt;&lt;property id=&quot;20148&quot; value=&quot;5&quot;/&gt;&lt;property id=&quot;20300&quot; value=&quot;Slide 2 - &amp;quot;Définitions&amp;quot;&quot;/&gt;&lt;property id=&quot;20307&quot; value=&quot;284&quot;/&gt;&lt;/object&gt;&lt;object type=&quot;3&quot; unique_id=&quot;10008&quot;&gt;&lt;property id=&quot;20148&quot; value=&quot;5&quot;/&gt;&lt;property id=&quot;20300&quot; value=&quot;Slide 4 - &amp;quot;Virtuel&amp;quot;&quot;/&gt;&lt;property id=&quot;20307&quot; value=&quot;285&quot;/&gt;&lt;/object&gt;&lt;object type=&quot;3&quot; unique_id=&quot;10009&quot;&gt;&lt;property id=&quot;20148&quot; value=&quot;5&quot;/&gt;&lt;property id=&quot;20300&quot; value=&quot;Slide 27 - &amp;quot;Références&amp;quot;&quot;/&gt;&lt;property id=&quot;20307&quot; value=&quot;261&quot;/&gt;&lt;/object&gt;&lt;object type=&quot;3&quot; unique_id=&quot;10010&quot;&gt;&lt;property id=&quot;20148&quot; value=&quot;5&quot;/&gt;&lt;property id=&quot;20300&quot; value=&quot;Slide 5 - &amp;quot;(une) Définition de la RV&amp;quot;&quot;/&gt;&lt;property id=&quot;20307&quot; value=&quot;286&quot;/&gt;&lt;/object&gt;&lt;object type=&quot;3&quot; unique_id=&quot;10011&quot;&gt;&lt;property id=&quot;20148&quot; value=&quot;5&quot;/&gt;&lt;property id=&quot;20300&quot; value=&quot;Slide 6 - &amp;quot;(une autre) Définition de la RV&amp;quot;&quot;/&gt;&lt;property id=&quot;20307&quot; value=&quot;287&quot;/&gt;&lt;/object&gt;&lt;object type=&quot;3&quot; unique_id=&quot;10012&quot;&gt;&lt;property id=&quot;20148&quot; value=&quot;5&quot;/&gt;&lt;property id=&quot;20300&quot; value=&quot;Slide 7 - &amp;quot;Objectifs de la RV ?&amp;quot;&quot;/&gt;&lt;property id=&quot;20307&quot; value=&quot;288&quot;/&gt;&lt;/object&gt;&lt;object type=&quot;3&quot; unique_id=&quot;10013&quot;&gt;&lt;property id=&quot;20148&quot; value=&quot;5&quot;/&gt;&lt;property id=&quot;20300&quot; value=&quot;Slide 8 - &amp;quot;Les deux axes majeurs de la RV:&amp;quot;&quot;/&gt;&lt;property id=&quot;20307&quot; value=&quot;289&quot;/&gt;&lt;/object&gt;&lt;object type=&quot;3&quot; unique_id=&quot;10014&quot;&gt;&lt;property id=&quot;20148&quot; value=&quot;5&quot;/&gt;&lt;property id=&quot;20300&quot; value=&quot;Slide 13 - &amp;quot;Facteurs déterminants la présence&amp;quot;&quot;/&gt;&lt;property id=&quot;20307&quot; value=&quot;290&quot;/&gt;&lt;/object&gt;&lt;object type=&quot;3&quot; unique_id=&quot;10338&quot;&gt;&lt;property id=&quot;20148&quot; value=&quot;5&quot;/&gt;&lt;property id=&quot;20300&quot; value=&quot;Slide 9 - &amp;quot;Définitions :&amp;quot;&quot;/&gt;&lt;property id=&quot;20307&quot; value=&quot;291&quot;/&gt;&lt;/object&gt;&lt;object type=&quot;3&quot; unique_id=&quot;10339&quot;&gt;&lt;property id=&quot;20148&quot; value=&quot;5&quot;/&gt;&lt;property id=&quot;20300&quot; value=&quot;Slide 10 - &amp;quot;Immersion ?&amp;quot;&quot;/&gt;&lt;property id=&quot;20307&quot; value=&quot;292&quot;/&gt;&lt;/object&gt;&lt;object type=&quot;3&quot; unique_id=&quot;10340&quot;&gt;&lt;property id=&quot;20148&quot; value=&quot;5&quot;/&gt;&lt;property id=&quot;20300&quot; value=&quot;Slide 11 - &amp;quot;Sentiment de présence ?&amp;quot;&quot;/&gt;&lt;property id=&quot;20307&quot; value=&quot;293&quot;/&gt;&lt;/object&gt;&lt;object type=&quot;3&quot; unique_id=&quot;10341&quot;&gt;&lt;property id=&quot;20148&quot; value=&quot;5&quot;/&gt;&lt;property id=&quot;20300&quot; value=&quot;Slide 12 - &amp;quot;Sentiment de présence ?&amp;quot;&quot;/&gt;&lt;property id=&quot;20307&quot; value=&quot;294&quot;/&gt;&lt;/object&gt;&lt;object type=&quot;3&quot; unique_id=&quot;10342&quot;&gt;&lt;property id=&quot;20148&quot; value=&quot;5&quot;/&gt;&lt;property id=&quot;20300&quot; value=&quot;Slide 15 - &amp;quot;La préhistoire de la RV&amp;quot;&quot;/&gt;&lt;property id=&quot;20307&quot; value=&quot;295&quot;/&gt;&lt;/object&gt;&lt;object type=&quot;3&quot; unique_id=&quot;10343&quot;&gt;&lt;property id=&quot;20148&quot; value=&quot;5&quot;/&gt;&lt;property id=&quot;20300&quot; value=&quot;Slide 16 - &amp;quot;Sketchpad(Sutherland, 1963)&amp;quot;&quot;/&gt;&lt;property id=&quot;20307&quot; value=&quot;296&quot;/&gt;&lt;/object&gt;&lt;object type=&quot;3&quot; unique_id=&quot;10344&quot;&gt;&lt;property id=&quot;20148&quot; value=&quot;5&quot;/&gt;&lt;property id=&quot;20300&quot; value=&quot;Slide 17 - &amp;quot;&amp;#x0D;&amp;#x0A;Ultimate Display (Sutherland, 1966-67)&amp;#x0D;&amp;#x0A;-Asservissement vue-mouvement &amp;#x0D;&amp;#x0A;-Point de vue à l’intérieur d’un espace vir&quot;/&gt;&lt;property id=&quot;20307&quot; value=&quot;297&quot;/&gt;&lt;/object&gt;&lt;object type=&quot;3&quot; unique_id=&quot;10345&quot;&gt;&lt;property id=&quot;20148&quot; value=&quot;5&quot;/&gt;&lt;property id=&quot;20300&quot; value=&quot;Slide 18 - &amp;quot;Jeux de rôles, mondes multi-tilisateurs, EV collaboratifs&amp;quot;&quot;/&gt;&lt;property id=&quot;20307&quot; value=&quot;298&quot;/&gt;&lt;/object&gt;&lt;object type=&quot;3&quot; unique_id=&quot;10346&quot;&gt;&lt;property id=&quot;20148&quot; value=&quot;5&quot;/&gt;&lt;property id=&quot;20300&quot; value=&quot;Slide 14 - &amp;quot;Historique&amp;quot;&quot;/&gt;&lt;property id=&quot;20307&quot; value=&quot;299&quot;/&gt;&lt;/object&gt;&lt;object type=&quot;3&quot; unique_id=&quot;10600&quot;&gt;&lt;property id=&quot;20148&quot; value=&quot;5&quot;/&gt;&lt;property id=&quot;20300&quot; value=&quot;Slide 19 - &amp;quot;Contexte &amp;#x0D;&amp;#x0A;&amp;amp; &amp;#x0D;&amp;#x0A;motivation&amp;quot;&quot;/&gt;&lt;property id=&quot;20307&quot; value=&quot;300&quot;/&gt;&lt;/object&gt;&lt;object type=&quot;3&quot; unique_id=&quot;10601&quot;&gt;&lt;property id=&quot;20148&quot; value=&quot;5&quot;/&gt;&lt;property id=&quot;20300&quot; value=&quot;Slide 20 - &amp;quot;Arguments pour la simulation (1)&amp;quot;&quot;/&gt;&lt;property id=&quot;20307&quot; value=&quot;301&quot;/&gt;&lt;/object&gt;&lt;object type=&quot;3&quot; unique_id=&quot;10602&quot;&gt;&lt;property id=&quot;20148&quot; value=&quot;5&quot;/&gt;&lt;property id=&quot;20300&quot; value=&quot;Slide 21 - &amp;quot;Arguments pour la simulation (2)&amp;quot;&quot;/&gt;&lt;property id=&quot;20307&quot; value=&quot;302&quot;/&gt;&lt;/object&gt;&lt;object type=&quot;3&quot; unique_id=&quot;10603&quot;&gt;&lt;property id=&quot;20148&quot; value=&quot;5&quot;/&gt;&lt;property id=&quot;20300&quot; value=&quot;Slide 22 - &amp;quot;Arguments pour la simulation (3)&amp;quot;&quot;/&gt;&lt;property id=&quot;20307&quot; value=&quot;303&quot;/&gt;&lt;/object&gt;&lt;object type=&quot;3&quot; unique_id=&quot;10604&quot;&gt;&lt;property id=&quot;20148&quot; value=&quot;5&quot;/&gt;&lt;property id=&quot;20300&quot; value=&quot;Slide 23 - &amp;quot;Difficultés/ risques&amp;quot;&quot;/&gt;&lt;property id=&quot;20307&quot; value=&quot;304&quot;/&gt;&lt;/object&gt;&lt;object type=&quot;3&quot; unique_id=&quot;10605&quot;&gt;&lt;property id=&quot;20148&quot; value=&quot;5&quot;/&gt;&lt;property id=&quot;20300&quot; value=&quot;Slide 24 - &amp;quot;Difficultés/ risques (2)&amp;quot;&quot;/&gt;&lt;property id=&quot;20307&quot; value=&quot;305&quot;/&gt;&lt;/object&gt;&lt;object type=&quot;3&quot; unique_id=&quot;10606&quot;&gt;&lt;property id=&quot;20148&quot; value=&quot;5&quot;/&gt;&lt;property id=&quot;20300&quot; value=&quot;Slide 25 - &amp;quot;Principales technologies / disciplines impliquées aujourd’hui&amp;quot;&quot;/&gt;&lt;property id=&quot;20307&quot; value=&quot;306&quot;/&gt;&lt;/object&gt;&lt;object type=&quot;3&quot; unique_id=&quot;10907&quot;&gt;&lt;property id=&quot;20148&quot; value=&quot;5&quot;/&gt;&lt;property id=&quot;20300&quot; value=&quot;Slide 26 - &amp;quot;Merci &amp;#x0D;&amp;#x0A;pour votre attention!&amp;quot;&quot;/&gt;&lt;property id=&quot;20307&quot; value=&quot;30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1027</Words>
  <Application>Microsoft Office PowerPoint</Application>
  <PresentationFormat>Affichage à l'écran (4:3)</PresentationFormat>
  <Paragraphs>167</Paragraphs>
  <Slides>27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Formation</vt:lpstr>
      <vt:lpstr>INTRODUCTION À LA RÉALITÉ VIRTUELLE</vt:lpstr>
      <vt:lpstr>Définitions</vt:lpstr>
      <vt:lpstr>Présentation PowerPoint</vt:lpstr>
      <vt:lpstr>Virtuel</vt:lpstr>
      <vt:lpstr>(une) Définition de la RV</vt:lpstr>
      <vt:lpstr>(une autre) Définition de la RV</vt:lpstr>
      <vt:lpstr>Objectifs de la RV ?</vt:lpstr>
      <vt:lpstr>Les deux axes majeurs de la RV:</vt:lpstr>
      <vt:lpstr>Définitions :</vt:lpstr>
      <vt:lpstr>Immersion ?</vt:lpstr>
      <vt:lpstr>Sentiment de présence ?</vt:lpstr>
      <vt:lpstr>Sentiment de présence ?</vt:lpstr>
      <vt:lpstr>Facteurs déterminants la présence</vt:lpstr>
      <vt:lpstr>Historique</vt:lpstr>
      <vt:lpstr>La préhistoire de la RV</vt:lpstr>
      <vt:lpstr>Sketchpad(Sutherland, 1963)</vt:lpstr>
      <vt:lpstr> Ultimate Display (Sutherland, 1966-67) -Asservissement vue-mouvement  -Point de vue à l’intérieur d’un espace virtuel </vt:lpstr>
      <vt:lpstr>Jeux de rôles, mondes multi-tilisateurs, EV collaboratifs</vt:lpstr>
      <vt:lpstr>Contexte  &amp;  motivation</vt:lpstr>
      <vt:lpstr>Arguments pour la simulation (1)</vt:lpstr>
      <vt:lpstr>Arguments pour la simulation (2)</vt:lpstr>
      <vt:lpstr>Arguments pour la simulation (3)</vt:lpstr>
      <vt:lpstr>Difficultés/ risques</vt:lpstr>
      <vt:lpstr>Difficultés/ risques (2)</vt:lpstr>
      <vt:lpstr>Principales technologies / disciplines impliquées aujourd’hui</vt:lpstr>
      <vt:lpstr>Merci  pour votre attention!</vt:lpstr>
      <vt:lpstr>Références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2017-12-20T20:53:16Z</dcterms:created>
  <dcterms:modified xsi:type="dcterms:W3CDTF">2017-12-21T04:26:04Z</dcterms:modified>
</cp:coreProperties>
</file>