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2"/>
  </p:sldMasterIdLst>
  <p:notesMasterIdLst>
    <p:notesMasterId r:id="rId50"/>
  </p:notesMasterIdLst>
  <p:handoutMasterIdLst>
    <p:handoutMasterId r:id="rId51"/>
  </p:handoutMasterIdLst>
  <p:sldIdLst>
    <p:sldId id="268" r:id="rId23"/>
    <p:sldId id="269" r:id="rId24"/>
    <p:sldId id="296" r:id="rId25"/>
    <p:sldId id="298" r:id="rId26"/>
    <p:sldId id="299" r:id="rId27"/>
    <p:sldId id="300" r:id="rId28"/>
    <p:sldId id="297" r:id="rId29"/>
    <p:sldId id="301" r:id="rId30"/>
    <p:sldId id="302" r:id="rId31"/>
    <p:sldId id="288" r:id="rId32"/>
    <p:sldId id="289" r:id="rId33"/>
    <p:sldId id="290" r:id="rId34"/>
    <p:sldId id="280" r:id="rId35"/>
    <p:sldId id="293" r:id="rId36"/>
    <p:sldId id="294" r:id="rId37"/>
    <p:sldId id="295" r:id="rId38"/>
    <p:sldId id="292" r:id="rId39"/>
    <p:sldId id="285" r:id="rId40"/>
    <p:sldId id="283" r:id="rId41"/>
    <p:sldId id="284" r:id="rId42"/>
    <p:sldId id="282" r:id="rId43"/>
    <p:sldId id="286" r:id="rId44"/>
    <p:sldId id="281" r:id="rId45"/>
    <p:sldId id="287" r:id="rId46"/>
    <p:sldId id="291" r:id="rId47"/>
    <p:sldId id="273" r:id="rId48"/>
    <p:sldId id="27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3045" autoAdjust="0"/>
  </p:normalViewPr>
  <p:slideViewPr>
    <p:cSldViewPr snapToGrid="0">
      <p:cViewPr>
        <p:scale>
          <a:sx n="83" d="100"/>
          <a:sy n="83" d="100"/>
        </p:scale>
        <p:origin x="45" y="15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6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customXml" Target="../customXml/item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7.xml"/><Relationship Id="rId41" Type="http://schemas.openxmlformats.org/officeDocument/2006/relationships/slide" Target="slides/slide1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de-DE" smtClean="0"/>
              <a:t>20.04.2017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de-DE" smtClean="0"/>
              <a:t>20.04.2017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404040"/>
                </a:solidFill>
              </a:rPr>
              <a:t>https://www.heise.de/developer/artikel/CQRS-neues-Architekturprinzip-zur-Trennung-von-Befehlen-und-Abfragen-1797489.html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583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Ablauf</a:t>
            </a:r>
          </a:p>
          <a:p>
            <a:r>
              <a:rPr lang="de-DE" dirty="0"/>
              <a:t>Mit Rebus und MSMQ erstellt</a:t>
            </a:r>
          </a:p>
          <a:p>
            <a:r>
              <a:rPr lang="de-DE" dirty="0"/>
              <a:t>Zeigen der Demo und des Codes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85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Zeigen des geänderten Ablaufs</a:t>
            </a:r>
          </a:p>
          <a:p>
            <a:r>
              <a:rPr lang="de-DE" dirty="0"/>
              <a:t>Saga erklären</a:t>
            </a:r>
          </a:p>
          <a:p>
            <a:r>
              <a:rPr lang="de-DE" dirty="0"/>
              <a:t>Demo laufen 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97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UI setzt</a:t>
            </a:r>
            <a:r>
              <a:rPr lang="de-DE" baseline="0" dirty="0"/>
              <a:t> ein Befehl (Command ab).</a:t>
            </a:r>
          </a:p>
          <a:p>
            <a:r>
              <a:rPr lang="de-DE" baseline="0" dirty="0"/>
              <a:t>Der Command </a:t>
            </a:r>
            <a:r>
              <a:rPr lang="de-DE" baseline="0" dirty="0" err="1"/>
              <a:t>handler</a:t>
            </a:r>
            <a:r>
              <a:rPr lang="de-DE" baseline="0" dirty="0"/>
              <a:t> empfängt diesen Befehl und verarbeitet ihn. Nach der Verarbeitung wird ein Änderungs-Event gesendet („Ich habe Item X geändert“).</a:t>
            </a:r>
          </a:p>
          <a:p>
            <a:r>
              <a:rPr lang="de-DE" baseline="0" dirty="0"/>
              <a:t>Der Eventstore merkt sich dieses Event.</a:t>
            </a:r>
          </a:p>
          <a:p>
            <a:r>
              <a:rPr lang="de-DE" baseline="0" dirty="0"/>
              <a:t>Die Projektion erzeugt aus dem Event und dessen Informationen seine Read-Models. Jedes Einzelne Read </a:t>
            </a:r>
            <a:r>
              <a:rPr lang="de-DE" baseline="0" dirty="0" err="1"/>
              <a:t>model</a:t>
            </a:r>
            <a:r>
              <a:rPr lang="de-DE" baseline="0" dirty="0"/>
              <a:t> ist für ein bestimmte Abfrage optimiert.</a:t>
            </a:r>
          </a:p>
          <a:p>
            <a:r>
              <a:rPr lang="de-DE" baseline="0" dirty="0"/>
              <a:t>Über die Abfrage-</a:t>
            </a:r>
            <a:r>
              <a:rPr lang="de-DE" baseline="0" dirty="0" err="1"/>
              <a:t>Fassage</a:t>
            </a:r>
            <a:r>
              <a:rPr lang="de-DE" baseline="0" dirty="0"/>
              <a:t> (Webservice) werden </a:t>
            </a:r>
            <a:r>
              <a:rPr lang="de-DE" baseline="0" dirty="0" err="1"/>
              <a:t>daten</a:t>
            </a:r>
            <a:r>
              <a:rPr lang="de-DE" baseline="0" dirty="0"/>
              <a:t> für einen bestimmten Fall abgefragt.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486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</a:t>
            </a:r>
            <a:r>
              <a:rPr lang="de-DE" dirty="0" err="1"/>
              <a:t>ablauf</a:t>
            </a:r>
            <a:r>
              <a:rPr lang="de-DE" dirty="0"/>
              <a:t> -&gt; </a:t>
            </a:r>
            <a:r>
              <a:rPr lang="de-DE" dirty="0" err="1"/>
              <a:t>animation</a:t>
            </a:r>
            <a:endParaRPr lang="de-DE" dirty="0"/>
          </a:p>
          <a:p>
            <a:r>
              <a:rPr lang="de-DE" dirty="0"/>
              <a:t>Code zeigen</a:t>
            </a:r>
          </a:p>
          <a:p>
            <a:r>
              <a:rPr lang="de-DE" dirty="0"/>
              <a:t>Demo zeigen</a:t>
            </a:r>
          </a:p>
          <a:p>
            <a:r>
              <a:rPr lang="de-DE" dirty="0"/>
              <a:t>Payment</a:t>
            </a:r>
            <a:r>
              <a:rPr lang="de-DE" baseline="0" dirty="0"/>
              <a:t> </a:t>
            </a:r>
            <a:r>
              <a:rPr lang="de-DE" baseline="0" dirty="0" err="1"/>
              <a:t>service</a:t>
            </a:r>
            <a:r>
              <a:rPr lang="de-DE" baseline="0" dirty="0"/>
              <a:t> schließen, </a:t>
            </a:r>
            <a:r>
              <a:rPr lang="de-DE" baseline="0" dirty="0" err="1"/>
              <a:t>orders</a:t>
            </a:r>
            <a:r>
              <a:rPr lang="de-DE" baseline="0" dirty="0"/>
              <a:t> erstellen, </a:t>
            </a:r>
            <a:r>
              <a:rPr lang="de-DE" baseline="0" dirty="0" err="1"/>
              <a:t>paymentservice</a:t>
            </a:r>
            <a:r>
              <a:rPr lang="de-DE" baseline="0" dirty="0"/>
              <a:t> wieder öffnen</a:t>
            </a:r>
          </a:p>
          <a:p>
            <a:r>
              <a:rPr lang="de-DE" baseline="0" dirty="0" err="1"/>
              <a:t>Mehrer</a:t>
            </a:r>
            <a:r>
              <a:rPr lang="de-DE" baseline="0" dirty="0"/>
              <a:t> </a:t>
            </a:r>
            <a:r>
              <a:rPr lang="de-DE" baseline="0" dirty="0" err="1"/>
              <a:t>payment</a:t>
            </a:r>
            <a:r>
              <a:rPr lang="de-DE" baseline="0" dirty="0"/>
              <a:t> </a:t>
            </a:r>
            <a:r>
              <a:rPr lang="de-DE" baseline="0" dirty="0" err="1"/>
              <a:t>services</a:t>
            </a:r>
            <a:r>
              <a:rPr lang="de-DE" baseline="0" dirty="0"/>
              <a:t> Öffnen.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39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30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Message Queues:</a:t>
            </a:r>
          </a:p>
          <a:p>
            <a:r>
              <a:rPr lang="de-DE" dirty="0"/>
              <a:t>Eine</a:t>
            </a:r>
            <a:r>
              <a:rPr lang="de-DE" baseline="0" dirty="0"/>
              <a:t> Applikation kann Nachrichten in verschiedene Queues senden</a:t>
            </a:r>
          </a:p>
          <a:p>
            <a:r>
              <a:rPr lang="de-DE" baseline="0" dirty="0"/>
              <a:t>Diese werden von den jeweiligen Applikationen gelesen (FIFO) , verarbeitet und aus der Queue entfernt.</a:t>
            </a:r>
          </a:p>
          <a:p>
            <a:r>
              <a:rPr lang="de-DE" baseline="0" dirty="0"/>
              <a:t>Die lesenden Applikationen brauchen zum Zeitpunkt des Sendens nicht Online sein.</a:t>
            </a:r>
          </a:p>
          <a:p>
            <a:endParaRPr lang="de-DE" baseline="0" dirty="0"/>
          </a:p>
          <a:p>
            <a:r>
              <a:rPr lang="de-DE" baseline="0" dirty="0"/>
              <a:t>Nachteil:</a:t>
            </a:r>
          </a:p>
          <a:p>
            <a:r>
              <a:rPr lang="de-DE" baseline="0" dirty="0"/>
              <a:t>Hinzufügen von neuen Anwendungen bedeutet zum einen das Hinzufügen von neuen Queues (für die gleichen Nachrichten) und dementsprechend das Ändern der sendenden Anwendung (</a:t>
            </a:r>
            <a:r>
              <a:rPr lang="de-DE" baseline="0" dirty="0" err="1"/>
              <a:t>Application</a:t>
            </a:r>
            <a:r>
              <a:rPr lang="de-DE" baseline="0" dirty="0"/>
              <a:t> A).</a:t>
            </a:r>
          </a:p>
          <a:p>
            <a:endParaRPr lang="de-DE" baseline="0" dirty="0"/>
          </a:p>
          <a:p>
            <a:r>
              <a:rPr lang="de-DE" dirty="0"/>
              <a:t>Hiermit wird das Open/</a:t>
            </a:r>
            <a:r>
              <a:rPr lang="de-DE" dirty="0" err="1"/>
              <a:t>Closed-Prinziep</a:t>
            </a:r>
            <a:r>
              <a:rPr lang="de-DE" dirty="0"/>
              <a:t> verletzt. Applikation</a:t>
            </a:r>
            <a:r>
              <a:rPr lang="de-DE" baseline="0" dirty="0"/>
              <a:t> A muss für Erweiterungen geändert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07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</a:t>
            </a:r>
            <a:r>
              <a:rPr lang="de-DE" baseline="0" dirty="0"/>
              <a:t> garantiertes FIFO.</a:t>
            </a:r>
          </a:p>
          <a:p>
            <a:r>
              <a:rPr lang="de-DE" baseline="0" dirty="0"/>
              <a:t>Neue Applikationen können sich an den Bus hängen ohne, dass die sendende Anwendungen davon etwas mitbekommt.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7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</a:t>
            </a:r>
            <a:r>
              <a:rPr lang="de-DE" baseline="0" dirty="0"/>
              <a:t> Backend für die komplette IT-Landschaft</a:t>
            </a:r>
          </a:p>
          <a:p>
            <a:r>
              <a:rPr lang="de-DE" baseline="0" dirty="0"/>
              <a:t>Systeme wie Buchhaltung werden mit Lager , </a:t>
            </a:r>
            <a:r>
              <a:rPr lang="de-DE" baseline="0" dirty="0" err="1"/>
              <a:t>Perso</a:t>
            </a:r>
            <a:r>
              <a:rPr lang="de-DE" baseline="0" dirty="0"/>
              <a:t> </a:t>
            </a:r>
            <a:r>
              <a:rPr lang="de-DE" baseline="0" dirty="0" err="1"/>
              <a:t>etc</a:t>
            </a:r>
            <a:r>
              <a:rPr lang="de-DE" baseline="0" dirty="0"/>
              <a:t> verknüpft. </a:t>
            </a:r>
          </a:p>
          <a:p>
            <a:r>
              <a:rPr lang="de-DE" baseline="0" dirty="0"/>
              <a:t>Ist für heterogene Landschaften gedacht.</a:t>
            </a:r>
          </a:p>
          <a:p>
            <a:r>
              <a:rPr lang="de-DE" baseline="0" dirty="0"/>
              <a:t>Meisten Anbieter bringen Integrationen/Adapter für Standardsoftware (Navision </a:t>
            </a:r>
            <a:r>
              <a:rPr lang="de-DE" baseline="0" dirty="0" err="1"/>
              <a:t>etc</a:t>
            </a:r>
            <a:r>
              <a:rPr lang="de-DE" baseline="0" dirty="0"/>
              <a:t>) mit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43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Wenn wir Empfänger sagen</a:t>
            </a:r>
            <a:r>
              <a:rPr lang="de-DE" baseline="0" dirty="0"/>
              <a:t> meinen wir Queues, nicht Applikationen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283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Wenn wir Empfänger sagen</a:t>
            </a:r>
            <a:r>
              <a:rPr lang="de-DE" baseline="0" dirty="0"/>
              <a:t> meinen wir Queues, nicht Applikationen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2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Service A ein Command sendet muss der </a:t>
            </a:r>
            <a:r>
              <a:rPr lang="de-DE" dirty="0" err="1"/>
              <a:t>MessageBus</a:t>
            </a:r>
            <a:r>
              <a:rPr lang="de-DE" dirty="0"/>
              <a:t> wissen wohin die</a:t>
            </a:r>
            <a:r>
              <a:rPr lang="de-DE" baseline="0" dirty="0"/>
              <a:t> Message geliefert werden soll</a:t>
            </a:r>
          </a:p>
          <a:p>
            <a:endParaRPr lang="de-DE" baseline="0" dirty="0"/>
          </a:p>
          <a:p>
            <a:r>
              <a:rPr lang="de-DE" baseline="0" dirty="0"/>
              <a:t>Die Queues liegen nicht bei jedem Service, sonst hätte Service C und C‘ unterschiedliche Queues.</a:t>
            </a:r>
          </a:p>
          <a:p>
            <a:r>
              <a:rPr lang="de-DE" baseline="0" dirty="0"/>
              <a:t>Wo die Queues physikalisch liegen hängt vom verwendeten Transport </a:t>
            </a:r>
            <a:r>
              <a:rPr lang="de-DE" baseline="0" dirty="0" err="1"/>
              <a:t>system</a:t>
            </a:r>
            <a:r>
              <a:rPr lang="de-DE" baseline="0" dirty="0"/>
              <a:t> ab. (MSMQ = dezentral auf allen beteiligten Rechnern, Broker = Zentral)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213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</a:t>
            </a:r>
            <a:r>
              <a:rPr lang="de-DE" baseline="0" dirty="0"/>
              <a:t> Ablauf</a:t>
            </a:r>
          </a:p>
          <a:p>
            <a:r>
              <a:rPr lang="de-DE" baseline="0" dirty="0"/>
              <a:t>Ist mit MSQM und </a:t>
            </a:r>
            <a:r>
              <a:rPr lang="de-DE" baseline="0" dirty="0" err="1"/>
              <a:t>Shuttle.esb</a:t>
            </a:r>
            <a:r>
              <a:rPr lang="de-DE" baseline="0" dirty="0"/>
              <a:t> entwickelt</a:t>
            </a:r>
          </a:p>
          <a:p>
            <a:r>
              <a:rPr lang="de-DE" baseline="0" dirty="0"/>
              <a:t>Zeigen der lauffähigen Demo</a:t>
            </a:r>
          </a:p>
          <a:p>
            <a:endParaRPr lang="de-DE" baseline="0" dirty="0"/>
          </a:p>
          <a:p>
            <a:r>
              <a:rPr lang="de-DE" baseline="0" dirty="0"/>
              <a:t>Schnelles durchgehen des Codes -&gt; Studio </a:t>
            </a:r>
            <a:r>
              <a:rPr lang="de-DE" baseline="0" dirty="0" err="1"/>
              <a:t>Presentation</a:t>
            </a:r>
            <a:r>
              <a:rPr lang="de-DE" baseline="0" dirty="0"/>
              <a:t> </a:t>
            </a:r>
            <a:r>
              <a:rPr lang="de-DE" baseline="0" dirty="0" err="1"/>
              <a:t>mode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Zeigen von Rebus-Version</a:t>
            </a:r>
          </a:p>
          <a:p>
            <a:r>
              <a:rPr lang="de-DE" baseline="0" dirty="0"/>
              <a:t>Erklären vom Routing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7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Autofit/>
          </a:bodyPr>
          <a:lstStyle>
            <a:lvl1pPr algn="l">
              <a:lnSpc>
                <a:spcPct val="75000"/>
              </a:lnSpc>
              <a:defRPr sz="7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Autofit/>
          </a:bodyPr>
          <a:lstStyle>
            <a:lvl1pPr>
              <a:defRPr sz="5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5.xml"/><Relationship Id="rId7" Type="http://schemas.openxmlformats.org/officeDocument/2006/relationships/notesSlide" Target="../notesSlides/notesSlide10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9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15.xml"/><Relationship Id="rId7" Type="http://schemas.openxmlformats.org/officeDocument/2006/relationships/notesSlide" Target="../notesSlides/notesSlide11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18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1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16.xml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5000"/>
              </a:lnSpc>
              <a:spcBef>
                <a:spcPct val="0"/>
              </a:spcBef>
              <a:buNone/>
            </a:pPr>
            <a:r>
              <a:rPr lang="de-DE" sz="8000" b="0" i="0" baseline="0" dirty="0">
                <a:solidFill>
                  <a:schemeClr val="bg1"/>
                </a:solidFill>
                <a:latin typeface="Calibri"/>
              </a:rPr>
              <a:t>Message Bus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dirty="0" err="1"/>
              <a:t>to</a:t>
            </a:r>
            <a:r>
              <a:rPr lang="de-DE" sz="2800" b="0" i="0" dirty="0"/>
              <a:t> </a:t>
            </a:r>
            <a:r>
              <a:rPr lang="de-DE" sz="2800" b="0" i="0" dirty="0" err="1"/>
              <a:t>the</a:t>
            </a:r>
            <a:r>
              <a:rPr lang="de-DE" sz="2800" b="0" i="0" dirty="0"/>
              <a:t> </a:t>
            </a:r>
            <a:r>
              <a:rPr lang="de-DE" sz="2800" b="0" i="0" dirty="0" err="1"/>
              <a:t>rescue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Modell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8401197" y="4408710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SRV4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4420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SRV3</a:t>
            </a:r>
          </a:p>
        </p:txBody>
      </p:sp>
      <p:sp>
        <p:nvSpPr>
          <p:cNvPr id="20" name="Rechteck 19"/>
          <p:cNvSpPr/>
          <p:nvPr/>
        </p:nvSpPr>
        <p:spPr>
          <a:xfrm>
            <a:off x="4813267" y="2133596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SRV2</a:t>
            </a:r>
          </a:p>
        </p:txBody>
      </p:sp>
      <p:sp>
        <p:nvSpPr>
          <p:cNvPr id="14" name="Rechteck 13"/>
          <p:cNvSpPr/>
          <p:nvPr/>
        </p:nvSpPr>
        <p:spPr>
          <a:xfrm>
            <a:off x="2205049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MSMQ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0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1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909758" y="4872439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sp>
        <p:nvSpPr>
          <p:cNvPr id="3" name="Rechteck 2"/>
          <p:cNvSpPr/>
          <p:nvPr/>
        </p:nvSpPr>
        <p:spPr>
          <a:xfrm>
            <a:off x="4249783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796938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288973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858001" y="3559623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897191" y="168293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7929154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476309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968344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445931" y="5834737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9993086" y="584562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485121" y="4232361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6444344" y="1691638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Broker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4662352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  <a:endCxn id="12" idx="2"/>
          </p:cNvCxnSpPr>
          <p:nvPr/>
        </p:nvCxnSpPr>
        <p:spPr>
          <a:xfrm flipV="1">
            <a:off x="3415937" y="2936969"/>
            <a:ext cx="2934789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2" idx="2"/>
            <a:endCxn id="9" idx="0"/>
          </p:cNvCxnSpPr>
          <p:nvPr/>
        </p:nvCxnSpPr>
        <p:spPr>
          <a:xfrm flipH="1">
            <a:off x="5361215" y="2936969"/>
            <a:ext cx="989511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  <a:endCxn id="12" idx="2"/>
          </p:cNvCxnSpPr>
          <p:nvPr/>
        </p:nvCxnSpPr>
        <p:spPr>
          <a:xfrm flipH="1" flipV="1">
            <a:off x="6350726" y="2936969"/>
            <a:ext cx="931817" cy="193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  <a:endCxn id="12" idx="2"/>
          </p:cNvCxnSpPr>
          <p:nvPr/>
        </p:nvCxnSpPr>
        <p:spPr>
          <a:xfrm flipH="1" flipV="1">
            <a:off x="6350726" y="2936969"/>
            <a:ext cx="2677885" cy="193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51863" y="200950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6879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NServiceBus</a:t>
            </a:r>
            <a:endParaRPr lang="de-DE" dirty="0"/>
          </a:p>
          <a:p>
            <a:r>
              <a:rPr lang="de-DE" dirty="0" err="1"/>
              <a:t>Masstransit</a:t>
            </a:r>
            <a:endParaRPr lang="de-DE" dirty="0"/>
          </a:p>
          <a:p>
            <a:r>
              <a:rPr lang="de-DE" dirty="0" err="1"/>
              <a:t>Shuttle.esb</a:t>
            </a:r>
            <a:endParaRPr lang="de-DE" dirty="0"/>
          </a:p>
          <a:p>
            <a:r>
              <a:rPr lang="de-DE" dirty="0"/>
              <a:t>Rebus</a:t>
            </a:r>
          </a:p>
          <a:p>
            <a:r>
              <a:rPr lang="de-DE" dirty="0"/>
              <a:t>Transport-Systeme</a:t>
            </a:r>
          </a:p>
          <a:p>
            <a:pPr lvl="1"/>
            <a:r>
              <a:rPr lang="de-DE" dirty="0" err="1"/>
              <a:t>Azure</a:t>
            </a:r>
            <a:r>
              <a:rPr lang="de-DE" dirty="0"/>
              <a:t>-Servicebus</a:t>
            </a:r>
          </a:p>
          <a:p>
            <a:pPr lvl="1"/>
            <a:r>
              <a:rPr lang="de-DE" dirty="0" err="1"/>
              <a:t>RabbitMQ</a:t>
            </a:r>
            <a:r>
              <a:rPr lang="de-DE" dirty="0"/>
              <a:t>/</a:t>
            </a:r>
            <a:r>
              <a:rPr lang="de-DE" dirty="0" err="1"/>
              <a:t>ActiveMQ</a:t>
            </a:r>
            <a:endParaRPr lang="de-DE" dirty="0"/>
          </a:p>
          <a:p>
            <a:pPr lvl="1"/>
            <a:r>
              <a:rPr lang="de-DE" dirty="0"/>
              <a:t>MSMQ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6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Bus - Routing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Wichtiger Konfigurationsbestandteil</a:t>
            </a:r>
          </a:p>
          <a:p>
            <a:r>
              <a:rPr lang="de-DE" dirty="0"/>
              <a:t>Definiert wohin ein Command geliefert werden soll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4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503064" y="4872446"/>
            <a:ext cx="760522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984596" y="2390914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Queue2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369669" y="4804951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Queue3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115736" y="4804951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Queue3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3506678" y="5525178"/>
            <a:ext cx="760522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3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Bus - Routing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nach Message Bus Library unterschiedliche Konfigurationsarten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-file (</a:t>
            </a:r>
            <a:r>
              <a:rPr lang="de-DE" dirty="0" err="1"/>
              <a:t>app.config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Im Code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Type-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Convention-Based</a:t>
            </a:r>
            <a:endParaRPr lang="de-DE" dirty="0"/>
          </a:p>
          <a:p>
            <a:pPr lvl="1"/>
            <a:r>
              <a:rPr lang="de-DE" dirty="0"/>
              <a:t>Regeln</a:t>
            </a:r>
          </a:p>
          <a:p>
            <a:pPr lvl="1"/>
            <a:r>
              <a:rPr lang="de-DE" dirty="0"/>
              <a:t>….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8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Veranschaulich des Systems anhand einiger Beispiele.</a:t>
            </a:r>
          </a:p>
        </p:txBody>
      </p:sp>
    </p:spTree>
    <p:extLst>
      <p:ext uri="{BB962C8B-B14F-4D97-AF65-F5344CB8AC3E}">
        <p14:creationId xmlns:p14="http://schemas.microsoft.com/office/powerpoint/2010/main" val="30064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Chat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A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5714052" y="4856690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B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6020941" y="932657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C:\Windows\TheServer.exe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A joined.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B joined.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Gerade Verbindung mit Pfeil 73"/>
          <p:cNvCxnSpPr/>
          <p:nvPr/>
        </p:nvCxnSpPr>
        <p:spPr>
          <a:xfrm flipV="1">
            <a:off x="3812886" y="1854760"/>
            <a:ext cx="1957500" cy="99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3773521" y="2404419"/>
            <a:ext cx="2115037" cy="9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V="1">
            <a:off x="4003742" y="3093183"/>
            <a:ext cx="2073533" cy="111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6803182" y="2866765"/>
            <a:ext cx="507114" cy="18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 rot="20007076">
            <a:off x="3450640" y="1973098"/>
            <a:ext cx="259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möchte Teilnehmen</a:t>
            </a:r>
          </a:p>
        </p:txBody>
      </p:sp>
      <p:sp>
        <p:nvSpPr>
          <p:cNvPr id="91" name="Textfeld 90"/>
          <p:cNvSpPr txBox="1"/>
          <p:nvPr/>
        </p:nvSpPr>
        <p:spPr>
          <a:xfrm rot="19914000">
            <a:off x="4191121" y="326858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  <p:sp>
        <p:nvSpPr>
          <p:cNvPr id="92" name="Textfeld 91"/>
          <p:cNvSpPr txBox="1"/>
          <p:nvPr/>
        </p:nvSpPr>
        <p:spPr>
          <a:xfrm rot="20179789">
            <a:off x="3934844" y="2779611"/>
            <a:ext cx="198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sp>
        <p:nvSpPr>
          <p:cNvPr id="77" name="Textfeld 76"/>
          <p:cNvSpPr txBox="1"/>
          <p:nvPr/>
        </p:nvSpPr>
        <p:spPr>
          <a:xfrm rot="4486638">
            <a:off x="6305682" y="369555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H="1">
            <a:off x="8445761" y="2898638"/>
            <a:ext cx="42008" cy="17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 rot="16354834">
            <a:off x="7882606" y="345852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312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>
                <p:ext uri="{D42A27DB-BD31-4B8C-83A1-F6EECF244321}">
                  <p14:modId xmlns:p14="http://schemas.microsoft.com/office/powerpoint/2010/main" val="2409158938"/>
                </p:ext>
              </p:extLst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762103" y="3418943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62103" y="4026066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652123"/>
            <a:ext cx="1062544" cy="8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1744" y="30730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67658" y="3626542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858837" y="4207214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822718" y="4626360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</p:spTree>
    <p:extLst>
      <p:ext uri="{BB962C8B-B14F-4D97-AF65-F5344CB8AC3E}">
        <p14:creationId xmlns:p14="http://schemas.microsoft.com/office/powerpoint/2010/main" val="4252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90" grpId="0"/>
      <p:bldP spid="91" grpId="0"/>
      <p:bldP spid="92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5000"/>
              </a:lnSpc>
              <a:spcBef>
                <a:spcPct val="0"/>
              </a:spcBef>
              <a:buNone/>
            </a:pPr>
            <a:r>
              <a:rPr lang="de-DE" sz="4400" b="0" i="0" baseline="0" dirty="0">
                <a:solidFill>
                  <a:srgbClr val="1BDCFF"/>
                </a:solidFill>
                <a:latin typeface="Calibri"/>
              </a:rPr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Was ist ein Message Bus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Produkte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404040"/>
                </a:solidFill>
                <a:latin typeface="Calibri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  <a:br>
              <a:rPr lang="de-DE" dirty="0"/>
            </a:br>
            <a:r>
              <a:rPr lang="de-DE" sz="3600" dirty="0"/>
              <a:t>mit </a:t>
            </a:r>
            <a:r>
              <a:rPr lang="de-DE" sz="3600" dirty="0" err="1"/>
              <a:t>saga</a:t>
            </a:r>
            <a:endParaRPr lang="de-DE" dirty="0"/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/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812886" y="3225225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37764" y="4483614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560129"/>
            <a:ext cx="1031965" cy="8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0997" y="28437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71424" y="4175049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764312" y="3669237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764897" y="4053217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 flipH="1">
            <a:off x="3779017" y="3617081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3674501" y="3308516"/>
            <a:ext cx="104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Macht €</a:t>
            </a:r>
          </a:p>
        </p:txBody>
      </p:sp>
    </p:spTree>
    <p:extLst>
      <p:ext uri="{BB962C8B-B14F-4D97-AF65-F5344CB8AC3E}">
        <p14:creationId xmlns:p14="http://schemas.microsoft.com/office/powerpoint/2010/main" val="12699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 mit Saga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Saga steuert und kontrolliert einen Prozess („Bierbestellung“)</a:t>
            </a:r>
          </a:p>
          <a:p>
            <a:r>
              <a:rPr lang="de-DE" dirty="0"/>
              <a:t>Vorteil: Übersicht - Prozess ist nicht auf mehrere Klassen aufgeteilt</a:t>
            </a:r>
          </a:p>
        </p:txBody>
      </p:sp>
    </p:spTree>
    <p:extLst>
      <p:ext uri="{BB962C8B-B14F-4D97-AF65-F5344CB8AC3E}">
        <p14:creationId xmlns:p14="http://schemas.microsoft.com/office/powerpoint/2010/main" val="17201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Minimalistisches Kontroll- und Datenflussmodel</a:t>
            </a:r>
            <a:endParaRPr lang="de-DE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4441371" y="4859383"/>
            <a:ext cx="3069772" cy="183071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>
              <p:custDataLst>
                <p:custData r:id="rId4"/>
              </p:custDataLst>
            </p:nvPr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3" name="CommandPrompt"/>
          <p:cNvGrpSpPr/>
          <p:nvPr>
            <p:custDataLst>
              <p:custData r:id="rId2"/>
            </p:custDataLst>
          </p:nvPr>
        </p:nvGrpSpPr>
        <p:grpSpPr>
          <a:xfrm>
            <a:off x="1240907" y="2045665"/>
            <a:ext cx="2351379" cy="1384163"/>
            <a:chOff x="2133536" y="1959805"/>
            <a:chExt cx="4876928" cy="2916995"/>
          </a:xfrm>
        </p:grpSpPr>
        <p:sp>
          <p:nvSpPr>
            <p:cNvPr id="34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C:\Windows\Handler.exe</a:t>
              </a:r>
            </a:p>
          </p:txBody>
        </p:sp>
        <p:grpSp>
          <p:nvGrpSpPr>
            <p:cNvPr id="35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43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6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Command Handler</a:t>
              </a:r>
            </a:p>
          </p:txBody>
        </p:sp>
        <p:grpSp>
          <p:nvGrpSpPr>
            <p:cNvPr id="37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39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40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CommandPrompt"/>
          <p:cNvGrpSpPr/>
          <p:nvPr>
            <p:custDataLst>
              <p:custData r:id="rId3"/>
            </p:custDataLst>
          </p:nvPr>
        </p:nvGrpSpPr>
        <p:grpSpPr>
          <a:xfrm>
            <a:off x="8363732" y="1891347"/>
            <a:ext cx="2351379" cy="1384163"/>
            <a:chOff x="2133536" y="1959805"/>
            <a:chExt cx="4876928" cy="2916995"/>
          </a:xfrm>
        </p:grpSpPr>
        <p:sp>
          <p:nvSpPr>
            <p:cNvPr id="46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C:\Windows\Query.exe</a:t>
              </a:r>
            </a:p>
          </p:txBody>
        </p:sp>
        <p:grpSp>
          <p:nvGrpSpPr>
            <p:cNvPr id="47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55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8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Query executor</a:t>
              </a: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51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52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Gerade Verbindung mit Pfeil 57"/>
          <p:cNvCxnSpPr/>
          <p:nvPr/>
        </p:nvCxnSpPr>
        <p:spPr>
          <a:xfrm flipH="1" flipV="1">
            <a:off x="3122023" y="3722914"/>
            <a:ext cx="836023" cy="131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7615646" y="3490457"/>
            <a:ext cx="874399" cy="122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7942217" y="3490457"/>
            <a:ext cx="1175657" cy="15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18239309">
            <a:off x="7130471" y="3841054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Gib mir Daten</a:t>
            </a:r>
          </a:p>
        </p:txBody>
      </p:sp>
      <p:sp>
        <p:nvSpPr>
          <p:cNvPr id="67" name="Textfeld 66"/>
          <p:cNvSpPr txBox="1"/>
          <p:nvPr/>
        </p:nvSpPr>
        <p:spPr>
          <a:xfrm rot="18463170">
            <a:off x="7805706" y="4197932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</a:t>
            </a:r>
          </a:p>
        </p:txBody>
      </p:sp>
      <p:sp>
        <p:nvSpPr>
          <p:cNvPr id="68" name="Textfeld 67"/>
          <p:cNvSpPr txBox="1"/>
          <p:nvPr/>
        </p:nvSpPr>
        <p:spPr>
          <a:xfrm rot="3463721">
            <a:off x="2900867" y="4235246"/>
            <a:ext cx="104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3788229" y="2376238"/>
            <a:ext cx="417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440136" y="1925955"/>
            <a:ext cx="2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habe etwas gemacht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027995" y="2445157"/>
            <a:ext cx="7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74" name="Textfeld 73"/>
          <p:cNvSpPr txBox="1"/>
          <p:nvPr/>
        </p:nvSpPr>
        <p:spPr>
          <a:xfrm rot="3463721">
            <a:off x="2813461" y="4086633"/>
            <a:ext cx="17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Führe Befehl aus</a:t>
            </a:r>
          </a:p>
        </p:txBody>
      </p:sp>
    </p:spTree>
    <p:extLst>
      <p:ext uri="{BB962C8B-B14F-4D97-AF65-F5344CB8AC3E}">
        <p14:creationId xmlns:p14="http://schemas.microsoft.com/office/powerpoint/2010/main" val="31617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Überblick der Beispiel Architektur</a:t>
            </a:r>
            <a:endParaRPr lang="de-DE" dirty="0"/>
          </a:p>
        </p:txBody>
      </p:sp>
      <p:sp>
        <p:nvSpPr>
          <p:cNvPr id="75" name="Rechteck 74"/>
          <p:cNvSpPr/>
          <p:nvPr/>
        </p:nvSpPr>
        <p:spPr>
          <a:xfrm>
            <a:off x="3305908" y="5556738"/>
            <a:ext cx="5486400" cy="7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76" name="Rechteck: abgerundete Ecken 75"/>
          <p:cNvSpPr/>
          <p:nvPr/>
        </p:nvSpPr>
        <p:spPr>
          <a:xfrm>
            <a:off x="1651280" y="3615641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Command </a:t>
            </a:r>
            <a:r>
              <a:rPr lang="de-DE" dirty="0" err="1"/>
              <a:t>handler</a:t>
            </a:r>
            <a:endParaRPr lang="de-DE" dirty="0"/>
          </a:p>
        </p:txBody>
      </p:sp>
      <p:sp>
        <p:nvSpPr>
          <p:cNvPr id="77" name="Flussdiagramm: Magnetplattenspeicher 76"/>
          <p:cNvSpPr/>
          <p:nvPr/>
        </p:nvSpPr>
        <p:spPr>
          <a:xfrm>
            <a:off x="5550568" y="1870509"/>
            <a:ext cx="498540" cy="8021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: abgerundete Ecken 77"/>
          <p:cNvSpPr/>
          <p:nvPr/>
        </p:nvSpPr>
        <p:spPr>
          <a:xfrm>
            <a:off x="6787662" y="2646021"/>
            <a:ext cx="2004646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Projektion</a:t>
            </a:r>
          </a:p>
        </p:txBody>
      </p:sp>
      <p:sp>
        <p:nvSpPr>
          <p:cNvPr id="79" name="Rechteck: abgerundete Ecken 78"/>
          <p:cNvSpPr/>
          <p:nvPr/>
        </p:nvSpPr>
        <p:spPr>
          <a:xfrm>
            <a:off x="6362617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0" name="Rechteck: abgerundete Ecken 79"/>
          <p:cNvSpPr/>
          <p:nvPr/>
        </p:nvSpPr>
        <p:spPr>
          <a:xfrm>
            <a:off x="7630719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1" name="Rechteck: abgerundete Ecken 80"/>
          <p:cNvSpPr/>
          <p:nvPr/>
        </p:nvSpPr>
        <p:spPr>
          <a:xfrm>
            <a:off x="8898821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2" name="Rechteck: abgerundete Ecken 81"/>
          <p:cNvSpPr/>
          <p:nvPr/>
        </p:nvSpPr>
        <p:spPr>
          <a:xfrm>
            <a:off x="6362617" y="4500428"/>
            <a:ext cx="3697792" cy="411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Abfrage Fassade</a:t>
            </a:r>
          </a:p>
        </p:txBody>
      </p:sp>
      <p:cxnSp>
        <p:nvCxnSpPr>
          <p:cNvPr id="84" name="Gerade Verbindung mit Pfeil 83"/>
          <p:cNvCxnSpPr/>
          <p:nvPr/>
        </p:nvCxnSpPr>
        <p:spPr>
          <a:xfrm flipH="1" flipV="1">
            <a:off x="2939143" y="4377642"/>
            <a:ext cx="522514" cy="92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41749" y="4876131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Befehl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 flipV="1">
            <a:off x="3056709" y="2271562"/>
            <a:ext cx="2050868" cy="58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3402874" y="222141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Ereignis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5121645" y="2855496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 </a:t>
            </a:r>
            <a:r>
              <a:rPr lang="de-DE" dirty="0" err="1"/>
              <a:t>store</a:t>
            </a:r>
            <a:endParaRPr lang="de-DE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362617" y="2210392"/>
            <a:ext cx="1566537" cy="30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>
            <a:off x="8307977" y="4206117"/>
            <a:ext cx="770709" cy="118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8571747" y="5118854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Abfrageergebnis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9078686" y="3142700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DTOs</a:t>
            </a:r>
          </a:p>
        </p:txBody>
      </p:sp>
      <p:sp>
        <p:nvSpPr>
          <p:cNvPr id="99" name="Rechteck: abgerundete Ecken 98"/>
          <p:cNvSpPr/>
          <p:nvPr/>
        </p:nvSpPr>
        <p:spPr>
          <a:xfrm>
            <a:off x="1651280" y="2918339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Domäne</a:t>
            </a:r>
          </a:p>
        </p:txBody>
      </p:sp>
    </p:spTree>
    <p:extLst>
      <p:ext uri="{BB962C8B-B14F-4D97-AF65-F5344CB8AC3E}">
        <p14:creationId xmlns:p14="http://schemas.microsoft.com/office/powerpoint/2010/main" val="7874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CQRS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CQRS mit einem Message Bus?</a:t>
            </a:r>
          </a:p>
          <a:p>
            <a:pPr lvl="1"/>
            <a:r>
              <a:rPr lang="de-DE" dirty="0"/>
              <a:t>Ja, aber..... </a:t>
            </a:r>
          </a:p>
          <a:p>
            <a:pPr lvl="2"/>
            <a:r>
              <a:rPr lang="de-DE" dirty="0"/>
              <a:t>Nur als Teil eines bestehenden Systems</a:t>
            </a:r>
          </a:p>
          <a:p>
            <a:pPr lvl="2"/>
            <a:r>
              <a:rPr lang="de-DE" dirty="0"/>
              <a:t>Ansonsten lieber ein reines CQRS </a:t>
            </a:r>
            <a:r>
              <a:rPr lang="de-DE" dirty="0" err="1"/>
              <a:t>framework</a:t>
            </a:r>
            <a:r>
              <a:rPr lang="de-DE" dirty="0"/>
              <a:t> (</a:t>
            </a:r>
            <a:r>
              <a:rPr lang="de-DE" dirty="0" err="1"/>
              <a:t>Cirqus</a:t>
            </a:r>
            <a:r>
              <a:rPr lang="de-DE" dirty="0"/>
              <a:t>) verwenden oder sogar selbst schreiben</a:t>
            </a:r>
          </a:p>
        </p:txBody>
      </p:sp>
    </p:spTree>
    <p:extLst>
      <p:ext uri="{BB962C8B-B14F-4D97-AF65-F5344CB8AC3E}">
        <p14:creationId xmlns:p14="http://schemas.microsoft.com/office/powerpoint/2010/main" val="38692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</a:t>
            </a:r>
            <a:r>
              <a:rPr lang="de-DE" dirty="0" err="1"/>
              <a:t>Scalability</a:t>
            </a: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5" name="Rechteck 4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6" name="Rechteck 5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7" name="Rechteck 6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8" name="Rechteck 7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9" name="Gerader Verbinder 8"/>
          <p:cNvCxnSpPr>
            <a:stCxn id="5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6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541595" y="241662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9240458" y="3344089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3" grpId="0" animBg="1"/>
      <p:bldP spid="1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 Message Bus kann eine Architektur und Softwarelandschaft vereinfachen (Skalierung, Erweiterbarkeit </a:t>
            </a:r>
            <a:r>
              <a:rPr lang="de-DE" dirty="0" err="1"/>
              <a:t>etc</a:t>
            </a:r>
            <a:r>
              <a:rPr lang="de-DE" dirty="0"/>
              <a:t>) bringt aber auch eine gewisse Komplexität (Übersicht, Verwaltung).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Toni Wenzel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twitter.com/</a:t>
            </a:r>
            <a:r>
              <a:rPr lang="de-DE" dirty="0" err="1"/>
              <a:t>twenzel</a:t>
            </a:r>
            <a:br>
              <a:rPr lang="de-DE" dirty="0"/>
            </a:br>
            <a:r>
              <a:rPr lang="de-DE" dirty="0"/>
              <a:t>github.com/</a:t>
            </a:r>
            <a:r>
              <a:rPr lang="de-DE" dirty="0" err="1"/>
              <a:t>twenzel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Message Bus = (Message) Queues + Pub/Sub Model + </a:t>
            </a:r>
          </a:p>
          <a:p>
            <a:r>
              <a:rPr lang="de-DE" dirty="0"/>
              <a:t>Service Bus = Message Bus</a:t>
            </a:r>
          </a:p>
        </p:txBody>
      </p:sp>
    </p:spTree>
    <p:extLst>
      <p:ext uri="{BB962C8B-B14F-4D97-AF65-F5344CB8AC3E}">
        <p14:creationId xmlns:p14="http://schemas.microsoft.com/office/powerpoint/2010/main" val="8876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 - Queues</a:t>
            </a:r>
          </a:p>
        </p:txBody>
      </p:sp>
      <p:sp>
        <p:nvSpPr>
          <p:cNvPr id="5" name="Rechteck 4"/>
          <p:cNvSpPr/>
          <p:nvPr/>
        </p:nvSpPr>
        <p:spPr>
          <a:xfrm>
            <a:off x="2274251" y="2940129"/>
            <a:ext cx="145236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A</a:t>
            </a:r>
          </a:p>
        </p:txBody>
      </p:sp>
      <p:sp>
        <p:nvSpPr>
          <p:cNvPr id="6" name="Rechteck 5"/>
          <p:cNvSpPr/>
          <p:nvPr/>
        </p:nvSpPr>
        <p:spPr>
          <a:xfrm>
            <a:off x="5954937" y="2360800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Queue1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954937" y="3253638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954937" y="4215480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Queue3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37957" y="226231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B</a:t>
            </a:r>
          </a:p>
        </p:txBody>
      </p:sp>
      <p:sp>
        <p:nvSpPr>
          <p:cNvPr id="10" name="Rechteck 9"/>
          <p:cNvSpPr/>
          <p:nvPr/>
        </p:nvSpPr>
        <p:spPr>
          <a:xfrm>
            <a:off x="7337957" y="3155150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37957" y="411699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D</a:t>
            </a:r>
          </a:p>
        </p:txBody>
      </p:sp>
      <p:cxnSp>
        <p:nvCxnSpPr>
          <p:cNvPr id="13" name="Gerade Verbindung mit Pfeil 12"/>
          <p:cNvCxnSpPr>
            <a:stCxn id="5" idx="3"/>
            <a:endCxn id="6" idx="1"/>
          </p:cNvCxnSpPr>
          <p:nvPr/>
        </p:nvCxnSpPr>
        <p:spPr>
          <a:xfrm flipV="1">
            <a:off x="3726611" y="2511022"/>
            <a:ext cx="2228326" cy="8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7" idx="1"/>
          </p:cNvCxnSpPr>
          <p:nvPr/>
        </p:nvCxnSpPr>
        <p:spPr>
          <a:xfrm flipV="1">
            <a:off x="3726611" y="3403860"/>
            <a:ext cx="2228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3"/>
            <a:endCxn id="8" idx="1"/>
          </p:cNvCxnSpPr>
          <p:nvPr/>
        </p:nvCxnSpPr>
        <p:spPr>
          <a:xfrm>
            <a:off x="3726611" y="3403861"/>
            <a:ext cx="2228326" cy="96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6" idx="3"/>
            <a:endCxn id="9" idx="1"/>
          </p:cNvCxnSpPr>
          <p:nvPr/>
        </p:nvCxnSpPr>
        <p:spPr>
          <a:xfrm>
            <a:off x="6719813" y="2511022"/>
            <a:ext cx="61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7" idx="3"/>
            <a:endCxn id="10" idx="1"/>
          </p:cNvCxnSpPr>
          <p:nvPr/>
        </p:nvCxnSpPr>
        <p:spPr>
          <a:xfrm>
            <a:off x="6719813" y="3403860"/>
            <a:ext cx="61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3"/>
            <a:endCxn id="11" idx="1"/>
          </p:cNvCxnSpPr>
          <p:nvPr/>
        </p:nvCxnSpPr>
        <p:spPr>
          <a:xfrm>
            <a:off x="6719813" y="4365702"/>
            <a:ext cx="61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 - Bus</a:t>
            </a:r>
          </a:p>
        </p:txBody>
      </p:sp>
      <p:sp>
        <p:nvSpPr>
          <p:cNvPr id="5" name="Rechteck 4"/>
          <p:cNvSpPr/>
          <p:nvPr/>
        </p:nvSpPr>
        <p:spPr>
          <a:xfrm>
            <a:off x="2274251" y="2940129"/>
            <a:ext cx="145236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A</a:t>
            </a:r>
          </a:p>
        </p:txBody>
      </p:sp>
      <p:sp>
        <p:nvSpPr>
          <p:cNvPr id="6" name="Rechteck 5"/>
          <p:cNvSpPr/>
          <p:nvPr/>
        </p:nvSpPr>
        <p:spPr>
          <a:xfrm>
            <a:off x="5645865" y="2940130"/>
            <a:ext cx="764876" cy="927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9" name="Rechteck 8"/>
          <p:cNvSpPr/>
          <p:nvPr/>
        </p:nvSpPr>
        <p:spPr>
          <a:xfrm>
            <a:off x="7337957" y="226231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B</a:t>
            </a:r>
          </a:p>
        </p:txBody>
      </p:sp>
      <p:sp>
        <p:nvSpPr>
          <p:cNvPr id="10" name="Rechteck 9"/>
          <p:cNvSpPr/>
          <p:nvPr/>
        </p:nvSpPr>
        <p:spPr>
          <a:xfrm>
            <a:off x="7337957" y="3155150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37957" y="411699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D</a:t>
            </a:r>
          </a:p>
        </p:txBody>
      </p:sp>
      <p:cxnSp>
        <p:nvCxnSpPr>
          <p:cNvPr id="13" name="Gerade Verbindung mit Pfeil 12"/>
          <p:cNvCxnSpPr>
            <a:stCxn id="5" idx="3"/>
            <a:endCxn id="6" idx="1"/>
          </p:cNvCxnSpPr>
          <p:nvPr/>
        </p:nvCxnSpPr>
        <p:spPr>
          <a:xfrm>
            <a:off x="3726611" y="3403861"/>
            <a:ext cx="191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6" idx="3"/>
            <a:endCxn id="9" idx="1"/>
          </p:cNvCxnSpPr>
          <p:nvPr/>
        </p:nvCxnSpPr>
        <p:spPr>
          <a:xfrm flipV="1">
            <a:off x="6410741" y="2511022"/>
            <a:ext cx="927216" cy="89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3"/>
            <a:endCxn id="10" idx="1"/>
          </p:cNvCxnSpPr>
          <p:nvPr/>
        </p:nvCxnSpPr>
        <p:spPr>
          <a:xfrm flipV="1">
            <a:off x="6410741" y="3403860"/>
            <a:ext cx="9272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6" idx="3"/>
            <a:endCxn id="11" idx="1"/>
          </p:cNvCxnSpPr>
          <p:nvPr/>
        </p:nvCxnSpPr>
        <p:spPr>
          <a:xfrm>
            <a:off x="6410741" y="3403861"/>
            <a:ext cx="927216" cy="9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Enterprise Service Bus = Message Bus + Integrationen</a:t>
            </a:r>
          </a:p>
        </p:txBody>
      </p:sp>
    </p:spTree>
    <p:extLst>
      <p:ext uri="{BB962C8B-B14F-4D97-AF65-F5344CB8AC3E}">
        <p14:creationId xmlns:p14="http://schemas.microsoft.com/office/powerpoint/2010/main" val="2926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Vorteile: </a:t>
            </a:r>
          </a:p>
          <a:p>
            <a:pPr lvl="1"/>
            <a:r>
              <a:rPr lang="de-DE" dirty="0"/>
              <a:t>Skalierbarkeit</a:t>
            </a:r>
          </a:p>
          <a:p>
            <a:pPr lvl="1"/>
            <a:r>
              <a:rPr lang="de-DE" dirty="0"/>
              <a:t>Entkopplung</a:t>
            </a:r>
          </a:p>
          <a:p>
            <a:pPr lvl="1"/>
            <a:r>
              <a:rPr lang="de-DE" dirty="0"/>
              <a:t>Erweiterbarkeit</a:t>
            </a:r>
          </a:p>
          <a:p>
            <a:pPr lvl="1"/>
            <a:r>
              <a:rPr lang="de-DE" dirty="0"/>
              <a:t>Anbindung für heterogene Landschaften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Nachteile: Komplexität</a:t>
            </a:r>
          </a:p>
        </p:txBody>
      </p:sp>
    </p:spTree>
    <p:extLst>
      <p:ext uri="{BB962C8B-B14F-4D97-AF65-F5344CB8AC3E}">
        <p14:creationId xmlns:p14="http://schemas.microsoft.com/office/powerpoint/2010/main" val="181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Nachrichtentypen:</a:t>
            </a:r>
          </a:p>
          <a:p>
            <a:r>
              <a:rPr lang="de-DE" dirty="0"/>
              <a:t>Events</a:t>
            </a:r>
          </a:p>
          <a:p>
            <a:pPr lvl="1"/>
            <a:r>
              <a:rPr lang="de-DE" dirty="0"/>
              <a:t>Für 0 oder mehr Empfänger</a:t>
            </a:r>
          </a:p>
          <a:p>
            <a:pPr lvl="1"/>
            <a:r>
              <a:rPr lang="de-DE" dirty="0"/>
              <a:t>Wird für Ereignisse verwendet: Etwas wurde getan/verändert, etwas ist passiert</a:t>
            </a:r>
          </a:p>
          <a:p>
            <a:pPr lvl="1"/>
            <a:endParaRPr lang="de-DE" dirty="0"/>
          </a:p>
          <a:p>
            <a:r>
              <a:rPr lang="de-DE" dirty="0" err="1"/>
              <a:t>Commands</a:t>
            </a:r>
            <a:endParaRPr lang="de-DE" dirty="0"/>
          </a:p>
          <a:p>
            <a:pPr lvl="1"/>
            <a:r>
              <a:rPr lang="de-DE" dirty="0"/>
              <a:t>Für genau 1 Empfänger (nicht mehr/weniger)</a:t>
            </a:r>
          </a:p>
          <a:p>
            <a:pPr lvl="1"/>
            <a:r>
              <a:rPr lang="de-DE" dirty="0"/>
              <a:t>Wird für Aufgaben verwendet: Mache dies, Erstelle X, Drucke A</a:t>
            </a:r>
          </a:p>
        </p:txBody>
      </p:sp>
    </p:spTree>
    <p:extLst>
      <p:ext uri="{BB962C8B-B14F-4D97-AF65-F5344CB8AC3E}">
        <p14:creationId xmlns:p14="http://schemas.microsoft.com/office/powerpoint/2010/main" val="17388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Transportsysteme:</a:t>
            </a:r>
          </a:p>
          <a:p>
            <a:r>
              <a:rPr lang="de-DE" dirty="0"/>
              <a:t>Broker</a:t>
            </a:r>
          </a:p>
          <a:p>
            <a:pPr lvl="1"/>
            <a:r>
              <a:rPr lang="de-DE" dirty="0"/>
              <a:t>Zentral</a:t>
            </a:r>
          </a:p>
          <a:p>
            <a:pPr lvl="1"/>
            <a:r>
              <a:rPr lang="de-DE" dirty="0"/>
              <a:t>Stellt Queues bereit</a:t>
            </a:r>
          </a:p>
          <a:p>
            <a:pPr lvl="1"/>
            <a:endParaRPr lang="de-DE" dirty="0"/>
          </a:p>
          <a:p>
            <a:r>
              <a:rPr lang="de-DE"/>
              <a:t>Bus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5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FCBA8645-7628-40FD-BD48-9894A000608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9102666-D8B3-45A6-A237-D03BA6B8825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E704730-EFDA-4001-A7F8-263EBDB030C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FB835FA-19CC-4327-BD13-E7AE34EDE02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FFD75C83-7A2F-4943-AB60-CBD5D885256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0C8E5F5-1416-464B-A1B7-CE94504B61F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7F8476C-D6DB-4C8A-B112-BC73850541D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568DDD6-00D9-4A10-A9FD-9890E6AF054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8CCA937-E606-46D8-93A5-CD19DF5CBD6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2C281E9-5844-4442-A6FD-9A3E9747C41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FB0BF3-931D-42FC-B7D9-AACC7C02A66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CA785B5-CD07-476E-84EF-C220FC02946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A752559-DE03-40A5-BC9A-062C23185F4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100C7F5-F71D-494D-88E2-0E0242A7FB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E5AFCAC-BA2A-4796-A1DE-805386B60B1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C444F71-33D9-4F82-8040-A02C57AF694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52C99CD-8514-4025-8271-D645EBF63B3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826D02C-1449-4302-8C50-E9D7F17D4DC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37B8CF7-CBBD-4984-8567-C9428FDF89F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B43B946-5F3F-496A-BAC0-FDE1610E5D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Drahtmodellgebäude (Breitbild)</Template>
  <TotalTime>0</TotalTime>
  <Words>1032</Words>
  <Application>Microsoft Office PowerPoint</Application>
  <PresentationFormat>Breitbild</PresentationFormat>
  <Paragraphs>254</Paragraphs>
  <Slides>27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Wireframe Building 16x9</vt:lpstr>
      <vt:lpstr>Message Bus</vt:lpstr>
      <vt:lpstr>Agenda</vt:lpstr>
      <vt:lpstr>Was ist ein message Bus</vt:lpstr>
      <vt:lpstr>Was ist ein message Bus - Queues</vt:lpstr>
      <vt:lpstr>Was ist ein message Bus - Bus</vt:lpstr>
      <vt:lpstr>Was ist ein message Bus</vt:lpstr>
      <vt:lpstr>Was ist ein message Bus</vt:lpstr>
      <vt:lpstr>Was ist ein message Bus</vt:lpstr>
      <vt:lpstr>Was ist ein message Bus</vt:lpstr>
      <vt:lpstr>Allgemeines Modell</vt:lpstr>
      <vt:lpstr>Die Wirklichkeit - MSMQ</vt:lpstr>
      <vt:lpstr>Die Wirklichkeit - Broker</vt:lpstr>
      <vt:lpstr>Produkte</vt:lpstr>
      <vt:lpstr>Message Bus - Routing</vt:lpstr>
      <vt:lpstr>Routing</vt:lpstr>
      <vt:lpstr>Message Bus - Routing</vt:lpstr>
      <vt:lpstr>Demos</vt:lpstr>
      <vt:lpstr>Demo – Chat</vt:lpstr>
      <vt:lpstr>Demo – Beer Market</vt:lpstr>
      <vt:lpstr>Demo – Beer Market mit saga</vt:lpstr>
      <vt:lpstr>Demo – Beer Market mit Saga</vt:lpstr>
      <vt:lpstr>CQRS Minimalistisches Kontroll- und Datenflussmodel</vt:lpstr>
      <vt:lpstr>CQRS Überblick der Beispiel Architektur</vt:lpstr>
      <vt:lpstr>CQRS</vt:lpstr>
      <vt:lpstr>Demo – Scalability</vt:lpstr>
      <vt:lpstr>Fazit</vt:lpstr>
      <vt:lpstr>Toni Wenzel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2017-03-14T19:54:25Z</dcterms:created>
  <dcterms:modified xsi:type="dcterms:W3CDTF">2017-04-20T20:50:37Z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  <property fmtid="{D5CDD505-2E9C-101B-9397-08002B2CF9AE}" pid="3" name="Tfs.IsStoryboard">
    <vt:bool>true</vt:bool>
  </property>
</Properties>
</file>