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2"/>
  </p:sldMasterIdLst>
  <p:notesMasterIdLst>
    <p:notesMasterId r:id="rId54"/>
  </p:notesMasterIdLst>
  <p:handoutMasterIdLst>
    <p:handoutMasterId r:id="rId55"/>
  </p:handoutMasterIdLst>
  <p:sldIdLst>
    <p:sldId id="268" r:id="rId23"/>
    <p:sldId id="269" r:id="rId24"/>
    <p:sldId id="306" r:id="rId25"/>
    <p:sldId id="296" r:id="rId26"/>
    <p:sldId id="298" r:id="rId27"/>
    <p:sldId id="299" r:id="rId28"/>
    <p:sldId id="300" r:id="rId29"/>
    <p:sldId id="297" r:id="rId30"/>
    <p:sldId id="301" r:id="rId31"/>
    <p:sldId id="302" r:id="rId32"/>
    <p:sldId id="288" r:id="rId33"/>
    <p:sldId id="289" r:id="rId34"/>
    <p:sldId id="290" r:id="rId35"/>
    <p:sldId id="293" r:id="rId36"/>
    <p:sldId id="294" r:id="rId37"/>
    <p:sldId id="295" r:id="rId38"/>
    <p:sldId id="305" r:id="rId39"/>
    <p:sldId id="303" r:id="rId40"/>
    <p:sldId id="280" r:id="rId41"/>
    <p:sldId id="304" r:id="rId42"/>
    <p:sldId id="292" r:id="rId43"/>
    <p:sldId id="285" r:id="rId44"/>
    <p:sldId id="283" r:id="rId45"/>
    <p:sldId id="284" r:id="rId46"/>
    <p:sldId id="282" r:id="rId47"/>
    <p:sldId id="286" r:id="rId48"/>
    <p:sldId id="281" r:id="rId49"/>
    <p:sldId id="287" r:id="rId50"/>
    <p:sldId id="291" r:id="rId51"/>
    <p:sldId id="273" r:id="rId52"/>
    <p:sldId id="27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3045" autoAdjust="0"/>
  </p:normalViewPr>
  <p:slideViewPr>
    <p:cSldViewPr snapToGrid="0">
      <p:cViewPr>
        <p:scale>
          <a:sx n="83" d="100"/>
          <a:sy n="83" d="100"/>
        </p:scale>
        <p:origin x="45" y="15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16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customXml" Target="../customXml/item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50" Type="http://schemas.openxmlformats.org/officeDocument/2006/relationships/slide" Target="slides/slide28.xml"/><Relationship Id="rId55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7.xml"/><Relationship Id="rId41" Type="http://schemas.openxmlformats.org/officeDocument/2006/relationships/slide" Target="slides/slide1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slide" Target="slides/slide29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1</c:v>
                </c:pt>
                <c:pt idx="2">
                  <c:v>2.2999999999999998</c:v>
                </c:pt>
                <c:pt idx="3">
                  <c:v>1.8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FB-4A40-BF69-A916C83FCA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ysClr val="window" lastClr="FFFFFF">
                  <a:lumMod val="7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1.4</c:v>
                </c:pt>
                <c:pt idx="1">
                  <c:v>2</c:v>
                </c:pt>
                <c:pt idx="2">
                  <c:v>1.7</c:v>
                </c:pt>
                <c:pt idx="3">
                  <c:v>2.4</c:v>
                </c:pt>
                <c:pt idx="4">
                  <c:v>2.2000000000000002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FB-4A40-BF69-A916C83FCA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ysClr val="window" lastClr="FFFFFF">
                  <a:lumMod val="65000"/>
                </a:sysClr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2</c:v>
                </c:pt>
                <c:pt idx="1">
                  <c:v>2.6</c:v>
                </c:pt>
                <c:pt idx="2">
                  <c:v>2.5</c:v>
                </c:pt>
                <c:pt idx="3">
                  <c:v>3</c:v>
                </c:pt>
                <c:pt idx="4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FB-4A40-BF69-A916C83FC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15456"/>
        <c:axId val="82604800"/>
      </c:lineChart>
      <c:catAx>
        <c:axId val="809154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3175"/>
        </c:spPr>
        <c:crossAx val="82604800"/>
        <c:crosses val="autoZero"/>
        <c:auto val="1"/>
        <c:lblAlgn val="ctr"/>
        <c:lblOffset val="100"/>
        <c:noMultiLvlLbl val="0"/>
      </c:catAx>
      <c:valAx>
        <c:axId val="82604800"/>
        <c:scaling>
          <c:orientation val="minMax"/>
        </c:scaling>
        <c:delete val="0"/>
        <c:axPos val="l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915456"/>
        <c:crosses val="autoZero"/>
        <c:crossBetween val="between"/>
        <c:majorUnit val="0.8500000000000002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de-DE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de-DE" smtClean="0"/>
              <a:t>20.04.2017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de-DE" smtClean="0"/>
              <a:t>20.04.2017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258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07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</a:t>
            </a:r>
            <a:r>
              <a:rPr lang="de-DE" baseline="0" dirty="0"/>
              <a:t> Ablauf</a:t>
            </a:r>
          </a:p>
          <a:p>
            <a:r>
              <a:rPr lang="de-DE" baseline="0" dirty="0"/>
              <a:t>Ist mit MSQM und </a:t>
            </a:r>
            <a:r>
              <a:rPr lang="de-DE" baseline="0" dirty="0" err="1"/>
              <a:t>Shuttle.esb</a:t>
            </a:r>
            <a:r>
              <a:rPr lang="de-DE" baseline="0" dirty="0"/>
              <a:t> entwickelt</a:t>
            </a:r>
          </a:p>
          <a:p>
            <a:r>
              <a:rPr lang="de-DE" baseline="0" dirty="0"/>
              <a:t>Zeigen der lauffähigen Demo</a:t>
            </a:r>
          </a:p>
          <a:p>
            <a:endParaRPr lang="de-DE" baseline="0" dirty="0"/>
          </a:p>
          <a:p>
            <a:r>
              <a:rPr lang="de-DE" baseline="0" dirty="0"/>
              <a:t>Schnelles durchgehen des Codes -&gt; Studio </a:t>
            </a:r>
            <a:r>
              <a:rPr lang="de-DE" baseline="0" dirty="0" err="1"/>
              <a:t>Presentation</a:t>
            </a:r>
            <a:r>
              <a:rPr lang="de-DE" baseline="0" dirty="0"/>
              <a:t> </a:t>
            </a:r>
            <a:r>
              <a:rPr lang="de-DE" baseline="0" dirty="0" err="1"/>
              <a:t>mode</a:t>
            </a:r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Zeigen von Rebus-Version</a:t>
            </a:r>
          </a:p>
          <a:p>
            <a:r>
              <a:rPr lang="de-DE" baseline="0" dirty="0"/>
              <a:t>Erklären vom Routing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5762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Vorstellung Ablauf</a:t>
            </a:r>
          </a:p>
          <a:p>
            <a:r>
              <a:rPr lang="de-DE" dirty="0"/>
              <a:t>Mit Rebus und MSMQ erstellt</a:t>
            </a:r>
          </a:p>
          <a:p>
            <a:r>
              <a:rPr lang="de-DE" dirty="0"/>
              <a:t>Zeigen der Demo und des Codes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85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Zeigen des geänderten Ablaufs</a:t>
            </a:r>
          </a:p>
          <a:p>
            <a:r>
              <a:rPr lang="de-DE" dirty="0"/>
              <a:t>Saga erklären</a:t>
            </a:r>
          </a:p>
          <a:p>
            <a:r>
              <a:rPr lang="de-DE" dirty="0"/>
              <a:t>Demo laufen lassen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2975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UI setzt</a:t>
            </a:r>
            <a:r>
              <a:rPr lang="de-DE" baseline="0" dirty="0"/>
              <a:t> ein Befehl (Command ab).</a:t>
            </a:r>
          </a:p>
          <a:p>
            <a:r>
              <a:rPr lang="de-DE" baseline="0" dirty="0"/>
              <a:t>Der Command </a:t>
            </a:r>
            <a:r>
              <a:rPr lang="de-DE" baseline="0" dirty="0" err="1"/>
              <a:t>handler</a:t>
            </a:r>
            <a:r>
              <a:rPr lang="de-DE" baseline="0" dirty="0"/>
              <a:t> empfängt diesen Befehl und verarbeitet ihn. Nach der Verarbeitung wird ein Änderungs-Event gesendet („Ich habe Item X geändert“).</a:t>
            </a:r>
          </a:p>
          <a:p>
            <a:r>
              <a:rPr lang="de-DE" baseline="0" dirty="0"/>
              <a:t>Der Eventstore merkt sich dieses Event.</a:t>
            </a:r>
          </a:p>
          <a:p>
            <a:r>
              <a:rPr lang="de-DE" baseline="0" dirty="0"/>
              <a:t>Die Projektion erzeugt aus dem Event und dessen Informationen seine Read-Models. Jedes Einzelne Read </a:t>
            </a:r>
            <a:r>
              <a:rPr lang="de-DE" baseline="0" dirty="0" err="1"/>
              <a:t>model</a:t>
            </a:r>
            <a:r>
              <a:rPr lang="de-DE" baseline="0" dirty="0"/>
              <a:t> ist für ein bestimmte Abfrage optimiert.</a:t>
            </a:r>
          </a:p>
          <a:p>
            <a:r>
              <a:rPr lang="de-DE" baseline="0" dirty="0"/>
              <a:t>Über die Abfrage-</a:t>
            </a:r>
            <a:r>
              <a:rPr lang="de-DE" baseline="0" dirty="0" err="1"/>
              <a:t>Fassage</a:t>
            </a:r>
            <a:r>
              <a:rPr lang="de-DE" baseline="0" dirty="0"/>
              <a:t> (Webservice) werden </a:t>
            </a:r>
            <a:r>
              <a:rPr lang="de-DE" baseline="0" dirty="0" err="1"/>
              <a:t>daten</a:t>
            </a:r>
            <a:r>
              <a:rPr lang="de-DE" baseline="0" dirty="0"/>
              <a:t> für einen bestimmten Fall abgefragt.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486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</a:t>
            </a:r>
            <a:r>
              <a:rPr lang="de-DE" dirty="0" err="1"/>
              <a:t>ablauf</a:t>
            </a:r>
            <a:r>
              <a:rPr lang="de-DE" dirty="0"/>
              <a:t> -&gt; </a:t>
            </a:r>
            <a:r>
              <a:rPr lang="de-DE" dirty="0" err="1"/>
              <a:t>animation</a:t>
            </a:r>
            <a:endParaRPr lang="de-DE" dirty="0"/>
          </a:p>
          <a:p>
            <a:r>
              <a:rPr lang="de-DE" dirty="0"/>
              <a:t>Code zeigen</a:t>
            </a:r>
          </a:p>
          <a:p>
            <a:r>
              <a:rPr lang="de-DE" dirty="0"/>
              <a:t>Demo zeigen</a:t>
            </a:r>
          </a:p>
          <a:p>
            <a:r>
              <a:rPr lang="de-DE" dirty="0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</a:t>
            </a:r>
            <a:r>
              <a:rPr lang="de-DE" baseline="0" dirty="0"/>
              <a:t> schließen, </a:t>
            </a:r>
            <a:r>
              <a:rPr lang="de-DE" baseline="0" dirty="0" err="1"/>
              <a:t>orders</a:t>
            </a:r>
            <a:r>
              <a:rPr lang="de-DE" baseline="0" dirty="0"/>
              <a:t> erstellen, </a:t>
            </a:r>
            <a:r>
              <a:rPr lang="de-DE" baseline="0" dirty="0" err="1"/>
              <a:t>paymentservice</a:t>
            </a:r>
            <a:r>
              <a:rPr lang="de-DE" baseline="0" dirty="0"/>
              <a:t> wieder öffnen</a:t>
            </a:r>
          </a:p>
          <a:p>
            <a:r>
              <a:rPr lang="de-DE" baseline="0" dirty="0" err="1"/>
              <a:t>Mehrer</a:t>
            </a:r>
            <a:r>
              <a:rPr lang="de-DE" baseline="0" dirty="0"/>
              <a:t> </a:t>
            </a:r>
            <a:r>
              <a:rPr lang="de-DE" baseline="0" dirty="0" err="1"/>
              <a:t>payment</a:t>
            </a:r>
            <a:r>
              <a:rPr lang="de-DE" baseline="0" dirty="0"/>
              <a:t> </a:t>
            </a:r>
            <a:r>
              <a:rPr lang="de-DE" baseline="0" dirty="0" err="1"/>
              <a:t>services</a:t>
            </a:r>
            <a:r>
              <a:rPr lang="de-DE" baseline="0" dirty="0"/>
              <a:t> Öffnen.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139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9303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Message Queues:</a:t>
            </a:r>
          </a:p>
          <a:p>
            <a:r>
              <a:rPr lang="de-DE" dirty="0"/>
              <a:t>Eine</a:t>
            </a:r>
            <a:r>
              <a:rPr lang="de-DE" baseline="0" dirty="0"/>
              <a:t> Applikation kann Nachrichten in verschiedene Queues senden</a:t>
            </a:r>
          </a:p>
          <a:p>
            <a:r>
              <a:rPr lang="de-DE" baseline="0" dirty="0"/>
              <a:t>Diese werden von den jeweiligen Applikationen gelesen (FIFO) , verarbeitet und aus der Queue entfernt.</a:t>
            </a:r>
          </a:p>
          <a:p>
            <a:r>
              <a:rPr lang="de-DE" baseline="0" dirty="0"/>
              <a:t>Die lesenden Applikationen brauchen zum Zeitpunkt des Sendens nicht Online sein.</a:t>
            </a:r>
          </a:p>
          <a:p>
            <a:endParaRPr lang="de-DE" baseline="0" dirty="0"/>
          </a:p>
          <a:p>
            <a:r>
              <a:rPr lang="de-DE" baseline="0" dirty="0"/>
              <a:t>Nachteil:</a:t>
            </a:r>
          </a:p>
          <a:p>
            <a:r>
              <a:rPr lang="de-DE" baseline="0" dirty="0"/>
              <a:t>Hinzufügen von neuen Anwendungen bedeutet zum einen das Hinzufügen von neuen Queues (für die gleichen Nachrichten) und dementsprechend das Ändern der sendenden Anwendung (</a:t>
            </a:r>
            <a:r>
              <a:rPr lang="de-DE" baseline="0" dirty="0" err="1"/>
              <a:t>Application</a:t>
            </a:r>
            <a:r>
              <a:rPr lang="de-DE" baseline="0" dirty="0"/>
              <a:t> A).</a:t>
            </a:r>
          </a:p>
          <a:p>
            <a:endParaRPr lang="de-DE" baseline="0" dirty="0"/>
          </a:p>
          <a:p>
            <a:r>
              <a:rPr lang="de-DE" dirty="0"/>
              <a:t>Hiermit wird das Open/</a:t>
            </a:r>
            <a:r>
              <a:rPr lang="de-DE" dirty="0" err="1"/>
              <a:t>Closed-Prinziep</a:t>
            </a:r>
            <a:r>
              <a:rPr lang="de-DE" dirty="0"/>
              <a:t> verletzt. Applikation</a:t>
            </a:r>
            <a:r>
              <a:rPr lang="de-DE" baseline="0" dirty="0"/>
              <a:t> A muss für Erweiterungen geändert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407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</a:t>
            </a:r>
            <a:r>
              <a:rPr lang="de-DE" baseline="0" dirty="0"/>
              <a:t> garantiertes FIFO.</a:t>
            </a:r>
          </a:p>
          <a:p>
            <a:r>
              <a:rPr lang="de-DE" baseline="0" dirty="0"/>
              <a:t>Neue Applikationen können sich an den Bus hängen ohne, dass die sendende Anwendungen davon etwas mitbekommt.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7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</a:t>
            </a:r>
            <a:r>
              <a:rPr lang="de-DE" baseline="0" dirty="0"/>
              <a:t> Backend für die komplette IT-Landschaft</a:t>
            </a:r>
          </a:p>
          <a:p>
            <a:r>
              <a:rPr lang="de-DE" baseline="0" dirty="0"/>
              <a:t>Systeme wie Buchhaltung werden mit Lager , </a:t>
            </a:r>
            <a:r>
              <a:rPr lang="de-DE" baseline="0" dirty="0" err="1"/>
              <a:t>Perso</a:t>
            </a:r>
            <a:r>
              <a:rPr lang="de-DE" baseline="0" dirty="0"/>
              <a:t> </a:t>
            </a:r>
            <a:r>
              <a:rPr lang="de-DE" baseline="0" dirty="0" err="1"/>
              <a:t>etc</a:t>
            </a:r>
            <a:r>
              <a:rPr lang="de-DE" baseline="0" dirty="0"/>
              <a:t> verknüpft. </a:t>
            </a:r>
          </a:p>
          <a:p>
            <a:r>
              <a:rPr lang="de-DE" baseline="0" dirty="0"/>
              <a:t>Ist für heterogene Landschaften gedacht.</a:t>
            </a:r>
          </a:p>
          <a:p>
            <a:r>
              <a:rPr lang="de-DE" baseline="0" dirty="0"/>
              <a:t>Meisten Anbieter bringen Integrationen/Adapter für Standardsoftware (Navision </a:t>
            </a:r>
            <a:r>
              <a:rPr lang="de-DE" baseline="0" dirty="0" err="1"/>
              <a:t>etc</a:t>
            </a:r>
            <a:r>
              <a:rPr lang="de-DE" baseline="0" dirty="0"/>
              <a:t>) mit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5437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Achtung: Wenn wir Empfänger sagen</a:t>
            </a:r>
            <a:r>
              <a:rPr lang="de-DE" baseline="0" dirty="0"/>
              <a:t> meinen wir Queues, nicht Applikationen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2831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722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Wenn Service A ein Command sendet muss der </a:t>
            </a:r>
            <a:r>
              <a:rPr lang="de-DE" dirty="0" err="1"/>
              <a:t>MessageBus</a:t>
            </a:r>
            <a:r>
              <a:rPr lang="de-DE" dirty="0"/>
              <a:t> wissen wohin die</a:t>
            </a:r>
            <a:r>
              <a:rPr lang="de-DE" baseline="0" dirty="0"/>
              <a:t> Message geliefert werden soll</a:t>
            </a:r>
          </a:p>
          <a:p>
            <a:endParaRPr lang="de-DE" baseline="0" dirty="0"/>
          </a:p>
          <a:p>
            <a:r>
              <a:rPr lang="de-DE" baseline="0" dirty="0"/>
              <a:t>Die Queues liegen nicht bei jedem Service, sonst hätte Service C und C‘ unterschiedliche Queues.</a:t>
            </a:r>
          </a:p>
          <a:p>
            <a:r>
              <a:rPr lang="de-DE" baseline="0" dirty="0"/>
              <a:t>Wo die Queues physikalisch liegen hängt vom verwendeten Transport </a:t>
            </a:r>
            <a:r>
              <a:rPr lang="de-DE" baseline="0" dirty="0" err="1"/>
              <a:t>system</a:t>
            </a:r>
            <a:r>
              <a:rPr lang="de-DE" baseline="0" dirty="0"/>
              <a:t> ab. (MSMQ = dezentral auf allen beteiligten Rechnern, Broker = Zentral)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213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Vereinheitlichen Zugriff auf ein </a:t>
            </a:r>
            <a:r>
              <a:rPr lang="de-DE" dirty="0" err="1"/>
              <a:t>MessageBus</a:t>
            </a:r>
            <a:endParaRPr lang="de-DE" dirty="0"/>
          </a:p>
          <a:p>
            <a:r>
              <a:rPr lang="de-DE" dirty="0"/>
              <a:t> - Message Bus</a:t>
            </a:r>
            <a:r>
              <a:rPr lang="de-DE" baseline="0" dirty="0"/>
              <a:t> ist konfigurierbar</a:t>
            </a:r>
          </a:p>
          <a:p>
            <a:r>
              <a:rPr lang="de-DE" baseline="0" dirty="0"/>
              <a:t> - Erledigen den Zugriff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Serialisierung</a:t>
            </a:r>
            <a:endParaRPr lang="de-DE" baseline="0" dirty="0"/>
          </a:p>
          <a:p>
            <a:r>
              <a:rPr lang="de-DE" baseline="0" dirty="0"/>
              <a:t> - Rufen bei neuen Nachrichten die Handler auf</a:t>
            </a:r>
          </a:p>
          <a:p>
            <a:r>
              <a:rPr lang="de-DE" baseline="0" dirty="0"/>
              <a:t> - Füllen fehlende Features auf (z.b. natives Pub/Sub bei SQL Server)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Exception</a:t>
            </a:r>
            <a:r>
              <a:rPr lang="de-DE" baseline="0" dirty="0"/>
              <a:t> Handling</a:t>
            </a:r>
          </a:p>
          <a:p>
            <a:r>
              <a:rPr lang="de-DE" baseline="0" dirty="0"/>
              <a:t> - Routing</a:t>
            </a:r>
          </a:p>
          <a:p>
            <a:r>
              <a:rPr lang="de-DE" baseline="0" dirty="0"/>
              <a:t> - </a:t>
            </a:r>
            <a:r>
              <a:rPr lang="de-DE" baseline="0" dirty="0" err="1"/>
              <a:t>uvm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CF8BB-EBC7-4B8F-9632-A5A136FBB880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88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7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Autofit/>
          </a:bodyPr>
          <a:lstStyle>
            <a:lvl1pPr>
              <a:defRPr sz="56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1631790" y="5691673"/>
            <a:ext cx="280731" cy="77884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31375A4-56A4-47D6-9801-1991572033F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0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customXml" Target="../../customXml/item5.xml"/><Relationship Id="rId7" Type="http://schemas.openxmlformats.org/officeDocument/2006/relationships/notesSlide" Target="../notesSlides/notesSlide12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9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3.xml"/><Relationship Id="rId4" Type="http://schemas.openxmlformats.org/officeDocument/2006/relationships/customXml" Target="../../customXml/item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customXml" Target="../../customXml/item15.xml"/><Relationship Id="rId7" Type="http://schemas.openxmlformats.org/officeDocument/2006/relationships/notesSlide" Target="../notesSlides/notesSlide13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1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7.xml"/><Relationship Id="rId4" Type="http://schemas.openxmlformats.org/officeDocument/2006/relationships/customXml" Target="../../customXml/item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../customXml/item18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5" Type="http://schemas.openxmlformats.org/officeDocument/2006/relationships/customXml" Target="../../customXml/item11.xml"/><Relationship Id="rId10" Type="http://schemas.openxmlformats.org/officeDocument/2006/relationships/image" Target="../media/image9.png"/><Relationship Id="rId4" Type="http://schemas.openxmlformats.org/officeDocument/2006/relationships/customXml" Target="../../customXml/item16.xml"/><Relationship Id="rId9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75000"/>
              </a:lnSpc>
              <a:spcBef>
                <a:spcPct val="0"/>
              </a:spcBef>
              <a:buNone/>
            </a:pPr>
            <a:r>
              <a:rPr lang="de-DE" sz="8000" b="0" i="0" baseline="0" dirty="0">
                <a:solidFill>
                  <a:schemeClr val="bg1"/>
                </a:solidFill>
                <a:latin typeface="Calibri"/>
              </a:rPr>
              <a:t>Message Bus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sz="2800" b="0" i="0" dirty="0" err="1"/>
              <a:t>to</a:t>
            </a:r>
            <a:r>
              <a:rPr lang="de-DE" sz="2800" b="0" i="0" dirty="0"/>
              <a:t> </a:t>
            </a:r>
            <a:r>
              <a:rPr lang="de-DE" sz="2800" b="0" i="0" dirty="0" err="1"/>
              <a:t>the</a:t>
            </a:r>
            <a:r>
              <a:rPr lang="de-DE" sz="2800" b="0" i="0" dirty="0"/>
              <a:t> </a:t>
            </a:r>
            <a:r>
              <a:rPr lang="de-DE" sz="2800" b="0" i="0" dirty="0" err="1"/>
              <a:t>rescue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Transportsysteme:</a:t>
            </a:r>
          </a:p>
          <a:p>
            <a:r>
              <a:rPr lang="de-DE" dirty="0"/>
              <a:t>Broker</a:t>
            </a:r>
          </a:p>
          <a:p>
            <a:pPr lvl="1"/>
            <a:r>
              <a:rPr lang="de-DE" dirty="0"/>
              <a:t>Zentral</a:t>
            </a:r>
          </a:p>
          <a:p>
            <a:pPr lvl="1"/>
            <a:r>
              <a:rPr lang="de-DE" dirty="0"/>
              <a:t>Stellt Queues bereit</a:t>
            </a:r>
          </a:p>
          <a:p>
            <a:pPr lvl="1"/>
            <a:endParaRPr lang="de-DE" dirty="0"/>
          </a:p>
          <a:p>
            <a:r>
              <a:rPr lang="de-DE" dirty="0"/>
              <a:t>Bus (Store-</a:t>
            </a:r>
            <a:r>
              <a:rPr lang="de-DE" dirty="0" err="1"/>
              <a:t>And</a:t>
            </a:r>
            <a:r>
              <a:rPr lang="de-DE" dirty="0"/>
              <a:t>-Forward)</a:t>
            </a:r>
          </a:p>
          <a:p>
            <a:pPr lvl="1"/>
            <a:r>
              <a:rPr lang="de-DE" dirty="0"/>
              <a:t>Verteilt</a:t>
            </a:r>
          </a:p>
          <a:p>
            <a:pPr lvl="1"/>
            <a:r>
              <a:rPr lang="de-DE" dirty="0"/>
              <a:t>Jede Maschine/</a:t>
            </a:r>
            <a:r>
              <a:rPr lang="de-DE" dirty="0" err="1"/>
              <a:t>Node</a:t>
            </a:r>
            <a:r>
              <a:rPr lang="de-DE" dirty="0"/>
              <a:t> hat ihre eigenen Queues</a:t>
            </a:r>
          </a:p>
        </p:txBody>
      </p:sp>
    </p:spTree>
    <p:extLst>
      <p:ext uri="{BB962C8B-B14F-4D97-AF65-F5344CB8AC3E}">
        <p14:creationId xmlns:p14="http://schemas.microsoft.com/office/powerpoint/2010/main" val="126659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Allgemeines Modell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8401197" y="4408710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SRV4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84420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813267" y="2133596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SRV2</a:t>
            </a:r>
          </a:p>
        </p:txBody>
      </p:sp>
      <p:sp>
        <p:nvSpPr>
          <p:cNvPr id="14" name="Rechteck 13"/>
          <p:cNvSpPr/>
          <p:nvPr/>
        </p:nvSpPr>
        <p:spPr>
          <a:xfrm>
            <a:off x="2205049" y="4441368"/>
            <a:ext cx="2414849" cy="160237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 err="1"/>
              <a:t>Machine</a:t>
            </a:r>
            <a:r>
              <a:rPr lang="de-DE" dirty="0"/>
              <a:t> SRV1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MSMQ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0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1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909758" y="4872439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sp>
        <p:nvSpPr>
          <p:cNvPr id="3" name="Rechteck 2"/>
          <p:cNvSpPr/>
          <p:nvPr/>
        </p:nvSpPr>
        <p:spPr>
          <a:xfrm>
            <a:off x="4249783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3796938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4288973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858001" y="3559623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6897191" y="168293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7929154" y="586739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476309" y="5865215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7968344" y="4265019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10445931" y="5834737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9993086" y="5845620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10485121" y="4232361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6444344" y="1691638"/>
            <a:ext cx="391886" cy="3526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2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Wirklichkeit - Broker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4662352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  <a:endCxn id="12" idx="2"/>
          </p:cNvCxnSpPr>
          <p:nvPr/>
        </p:nvCxnSpPr>
        <p:spPr>
          <a:xfrm flipV="1">
            <a:off x="3415937" y="2936969"/>
            <a:ext cx="2934789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12" idx="2"/>
            <a:endCxn id="9" idx="0"/>
          </p:cNvCxnSpPr>
          <p:nvPr/>
        </p:nvCxnSpPr>
        <p:spPr>
          <a:xfrm flipH="1">
            <a:off x="5361215" y="2936969"/>
            <a:ext cx="989511" cy="1935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  <a:endCxn id="12" idx="2"/>
          </p:cNvCxnSpPr>
          <p:nvPr/>
        </p:nvCxnSpPr>
        <p:spPr>
          <a:xfrm flipH="1" flipV="1">
            <a:off x="6350726" y="2936969"/>
            <a:ext cx="931817" cy="1935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  <a:endCxn id="12" idx="2"/>
          </p:cNvCxnSpPr>
          <p:nvPr/>
        </p:nvCxnSpPr>
        <p:spPr>
          <a:xfrm flipH="1" flipV="1">
            <a:off x="6350726" y="2936969"/>
            <a:ext cx="2677885" cy="193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5651863" y="200950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Broker</a:t>
            </a:r>
          </a:p>
        </p:txBody>
      </p:sp>
    </p:spTree>
    <p:extLst>
      <p:ext uri="{BB962C8B-B14F-4D97-AF65-F5344CB8AC3E}">
        <p14:creationId xmlns:p14="http://schemas.microsoft.com/office/powerpoint/2010/main" val="3687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Wichtiger Konfigurationsbestandteil</a:t>
            </a:r>
          </a:p>
          <a:p>
            <a:r>
              <a:rPr lang="de-DE" dirty="0"/>
              <a:t>Definiert wohin ein Command geliefert werden soll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4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Routing</a:t>
            </a:r>
          </a:p>
        </p:txBody>
      </p:sp>
      <p:sp>
        <p:nvSpPr>
          <p:cNvPr id="6" name="Rechteck: abgerundete Ecken 5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8" name="Rechteck 7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9" name="Rechteck 8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10" name="Rechteck 9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3" name="Gerader Verbinder 12"/>
          <p:cNvCxnSpPr>
            <a:stCxn id="8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stCxn id="9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stCxn id="10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stCxn id="11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3503064" y="4872446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984596" y="2390914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7369669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9115736" y="4804951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506678" y="5525178"/>
            <a:ext cx="760522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38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Bus - Routing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 nach Message Bus Library unterschiedliche Konfigurationsarten</a:t>
            </a:r>
          </a:p>
          <a:p>
            <a:pPr lvl="1"/>
            <a:r>
              <a:rPr lang="de-DE" dirty="0" err="1"/>
              <a:t>Config</a:t>
            </a:r>
            <a:r>
              <a:rPr lang="de-DE" dirty="0"/>
              <a:t>-file (</a:t>
            </a:r>
            <a:r>
              <a:rPr lang="de-DE" dirty="0" err="1"/>
              <a:t>app.config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Im Code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Type-</a:t>
            </a:r>
            <a:r>
              <a:rPr lang="de-DE" dirty="0" err="1"/>
              <a:t>Based</a:t>
            </a:r>
            <a:endParaRPr lang="de-DE" dirty="0"/>
          </a:p>
          <a:p>
            <a:pPr lvl="1"/>
            <a:r>
              <a:rPr lang="de-DE" dirty="0" err="1"/>
              <a:t>Convention-Based</a:t>
            </a:r>
            <a:endParaRPr lang="de-DE" dirty="0"/>
          </a:p>
          <a:p>
            <a:pPr lvl="1"/>
            <a:r>
              <a:rPr lang="de-DE" dirty="0"/>
              <a:t>Regeln</a:t>
            </a:r>
          </a:p>
          <a:p>
            <a:pPr lvl="1"/>
            <a:r>
              <a:rPr lang="de-DE" dirty="0"/>
              <a:t>….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382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Auswahl an Produkten auf dem Markt</a:t>
            </a:r>
          </a:p>
        </p:txBody>
      </p:sp>
    </p:spTree>
    <p:extLst>
      <p:ext uri="{BB962C8B-B14F-4D97-AF65-F5344CB8AC3E}">
        <p14:creationId xmlns:p14="http://schemas.microsoft.com/office/powerpoint/2010/main" val="4073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Transport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Broker:</a:t>
            </a:r>
          </a:p>
          <a:p>
            <a:r>
              <a:rPr lang="de-DE" dirty="0" err="1"/>
              <a:t>Azure</a:t>
            </a:r>
            <a:r>
              <a:rPr lang="de-DE" dirty="0"/>
              <a:t> Service Bus</a:t>
            </a:r>
          </a:p>
          <a:p>
            <a:r>
              <a:rPr lang="de-DE" dirty="0" err="1"/>
              <a:t>RabbitMQ</a:t>
            </a:r>
            <a:r>
              <a:rPr lang="de-DE" dirty="0"/>
              <a:t>/</a:t>
            </a:r>
            <a:r>
              <a:rPr lang="de-DE" dirty="0" err="1"/>
              <a:t>ActiveMQ</a:t>
            </a:r>
            <a:endParaRPr lang="de-DE" dirty="0"/>
          </a:p>
          <a:p>
            <a:r>
              <a:rPr lang="de-DE" dirty="0"/>
              <a:t>SQL Server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Bus:</a:t>
            </a:r>
          </a:p>
          <a:p>
            <a:r>
              <a:rPr lang="de-DE" dirty="0"/>
              <a:t>MSMQ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54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Frameworks</a:t>
            </a:r>
          </a:p>
        </p:txBody>
      </p:sp>
      <p:sp>
        <p:nvSpPr>
          <p:cNvPr id="5" name="Rechteck 4"/>
          <p:cNvSpPr/>
          <p:nvPr/>
        </p:nvSpPr>
        <p:spPr>
          <a:xfrm>
            <a:off x="2252932" y="2428335"/>
            <a:ext cx="4418161" cy="3278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264770" y="914400"/>
            <a:ext cx="776377" cy="5543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7" name="Rechteck 6"/>
          <p:cNvSpPr/>
          <p:nvPr/>
        </p:nvSpPr>
        <p:spPr>
          <a:xfrm>
            <a:off x="5290868" y="2500180"/>
            <a:ext cx="1303328" cy="3164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Message Bus Framework</a:t>
            </a:r>
            <a:endParaRPr lang="de-DE" dirty="0"/>
          </a:p>
        </p:txBody>
      </p:sp>
      <p:cxnSp>
        <p:nvCxnSpPr>
          <p:cNvPr id="9" name="Gerade Verbindung mit Pfeil 8"/>
          <p:cNvCxnSpPr>
            <a:stCxn id="7" idx="3"/>
            <a:endCxn id="6" idx="1"/>
          </p:cNvCxnSpPr>
          <p:nvPr/>
        </p:nvCxnSpPr>
        <p:spPr>
          <a:xfrm flipV="1">
            <a:off x="6594196" y="3686355"/>
            <a:ext cx="2670574" cy="396075"/>
          </a:xfrm>
          <a:prstGeom prst="straightConnector1">
            <a:avLst/>
          </a:prstGeom>
          <a:ln w="1587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4400" b="0" i="0" baseline="0" dirty="0">
                <a:solidFill>
                  <a:srgbClr val="1BDCFF"/>
                </a:solidFill>
                <a:latin typeface="Calibri"/>
              </a:rPr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Was ist ein Message Bus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sz="2400" b="0" i="0" dirty="0">
                <a:solidFill>
                  <a:srgbClr val="404040"/>
                </a:solidFill>
                <a:latin typeface="Calibri"/>
              </a:rPr>
              <a:t>Produkte</a:t>
            </a:r>
          </a:p>
          <a:p>
            <a:pPr marL="274320" indent="-274320" algn="l" defTabSz="914400">
              <a:lnSpc>
                <a:spcPct val="90000"/>
              </a:lnSpc>
              <a:spcBef>
                <a:spcPts val="1800"/>
              </a:spcBef>
              <a:buClr>
                <a:srgbClr val="404040"/>
              </a:buClr>
              <a:buSzPct val="100000"/>
              <a:buFont typeface="Arial"/>
              <a:buChar char="▪"/>
            </a:pPr>
            <a:r>
              <a:rPr lang="de-DE" dirty="0">
                <a:solidFill>
                  <a:srgbClr val="404040"/>
                </a:solidFill>
                <a:latin typeface="Calibri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Produkte - Frameworks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NServiceBus</a:t>
            </a:r>
            <a:endParaRPr lang="de-DE" dirty="0"/>
          </a:p>
          <a:p>
            <a:r>
              <a:rPr lang="de-DE" dirty="0" err="1"/>
              <a:t>Masstransit</a:t>
            </a:r>
            <a:endParaRPr lang="de-DE" dirty="0"/>
          </a:p>
          <a:p>
            <a:r>
              <a:rPr lang="de-DE" dirty="0" err="1"/>
              <a:t>Shuttle.esb</a:t>
            </a:r>
            <a:endParaRPr lang="de-DE" dirty="0"/>
          </a:p>
          <a:p>
            <a:r>
              <a:rPr lang="de-DE" dirty="0"/>
              <a:t>Rebus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Veranschaulich des Systems anhand einiger Beispiele.</a:t>
            </a:r>
          </a:p>
        </p:txBody>
      </p:sp>
    </p:spTree>
    <p:extLst>
      <p:ext uri="{BB962C8B-B14F-4D97-AF65-F5344CB8AC3E}">
        <p14:creationId xmlns:p14="http://schemas.microsoft.com/office/powerpoint/2010/main" val="30064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Chat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A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5714052" y="4856690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C:\Windows\Clientexe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Hi, my name is B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6020941" y="932657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C:\Windows\TheServer.exe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A joined.</a:t>
              </a:r>
            </a:p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User B joined.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Gerade Verbindung mit Pfeil 73"/>
          <p:cNvCxnSpPr/>
          <p:nvPr/>
        </p:nvCxnSpPr>
        <p:spPr>
          <a:xfrm flipV="1">
            <a:off x="3812886" y="1854760"/>
            <a:ext cx="1957500" cy="99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H="1">
            <a:off x="3773521" y="2404419"/>
            <a:ext cx="2115037" cy="9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V="1">
            <a:off x="4003742" y="3093183"/>
            <a:ext cx="2073533" cy="111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6803182" y="2866765"/>
            <a:ext cx="507114" cy="182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 rot="20007076">
            <a:off x="3450640" y="1973098"/>
            <a:ext cx="259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möchte Teilnehmen</a:t>
            </a:r>
          </a:p>
        </p:txBody>
      </p:sp>
      <p:sp>
        <p:nvSpPr>
          <p:cNvPr id="91" name="Textfeld 90"/>
          <p:cNvSpPr txBox="1"/>
          <p:nvPr/>
        </p:nvSpPr>
        <p:spPr>
          <a:xfrm rot="19914000">
            <a:off x="4191121" y="326858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  <p:sp>
        <p:nvSpPr>
          <p:cNvPr id="92" name="Textfeld 91"/>
          <p:cNvSpPr txBox="1"/>
          <p:nvPr/>
        </p:nvSpPr>
        <p:spPr>
          <a:xfrm rot="20179789">
            <a:off x="3934844" y="2779611"/>
            <a:ext cx="198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sp>
        <p:nvSpPr>
          <p:cNvPr id="77" name="Textfeld 76"/>
          <p:cNvSpPr txBox="1"/>
          <p:nvPr/>
        </p:nvSpPr>
        <p:spPr>
          <a:xfrm rot="4486638">
            <a:off x="6305682" y="369555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 A nimmt teil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 flipH="1">
            <a:off x="8445761" y="2898638"/>
            <a:ext cx="42008" cy="174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 rot="16354834">
            <a:off x="7882606" y="3458527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 </a:t>
            </a:r>
            <a:r>
              <a:rPr lang="de-DE" dirty="0" err="1"/>
              <a:t>bla</a:t>
            </a:r>
            <a:r>
              <a:rPr lang="de-DE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63120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>
                <p:ext uri="{D42A27DB-BD31-4B8C-83A1-F6EECF244321}">
                  <p14:modId xmlns:p14="http://schemas.microsoft.com/office/powerpoint/2010/main" val="2409158938"/>
                </p:ext>
              </p:extLst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762103" y="3418943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62103" y="4026066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652123"/>
            <a:ext cx="1062544" cy="80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1744" y="30730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67658" y="3626542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858837" y="4207214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822718" y="4626360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</p:spTree>
    <p:extLst>
      <p:ext uri="{BB962C8B-B14F-4D97-AF65-F5344CB8AC3E}">
        <p14:creationId xmlns:p14="http://schemas.microsoft.com/office/powerpoint/2010/main" val="42521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90" grpId="0"/>
      <p:bldP spid="91" grpId="0"/>
      <p:bldP spid="92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</a:t>
            </a:r>
            <a:br>
              <a:rPr lang="de-DE" dirty="0"/>
            </a:br>
            <a:r>
              <a:rPr lang="de-DE" sz="3600" dirty="0"/>
              <a:t>mit </a:t>
            </a:r>
            <a:r>
              <a:rPr lang="de-DE" sz="3600" dirty="0" err="1"/>
              <a:t>saga</a:t>
            </a:r>
            <a:endParaRPr lang="de-DE" dirty="0"/>
          </a:p>
        </p:txBody>
      </p:sp>
      <p:grpSp>
        <p:nvGrpSpPr>
          <p:cNvPr id="4" name="CommandPrompt"/>
          <p:cNvGrpSpPr/>
          <p:nvPr>
            <p:custDataLst>
              <p:custData r:id="rId1"/>
            </p:custDataLst>
          </p:nvPr>
        </p:nvGrpSpPr>
        <p:grpSpPr>
          <a:xfrm>
            <a:off x="808762" y="2843756"/>
            <a:ext cx="2839058" cy="1752412"/>
            <a:chOff x="2133536" y="1959805"/>
            <a:chExt cx="4876928" cy="2916995"/>
          </a:xfrm>
        </p:grpSpPr>
        <p:sp>
          <p:nvSpPr>
            <p:cNvPr id="5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C:\Windows\Customer.exe</a:t>
              </a:r>
            </a:p>
          </p:txBody>
        </p:sp>
        <p:grpSp>
          <p:nvGrpSpPr>
            <p:cNvPr id="6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14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15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I want Beer</a:t>
              </a:r>
            </a:p>
          </p:txBody>
        </p:sp>
        <p:grpSp>
          <p:nvGrpSpPr>
            <p:cNvPr id="8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10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11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CommandPrompt"/>
          <p:cNvGrpSpPr/>
          <p:nvPr>
            <p:custDataLst>
              <p:custData r:id="rId2"/>
            </p:custDataLst>
          </p:nvPr>
        </p:nvGrpSpPr>
        <p:grpSpPr>
          <a:xfrm>
            <a:off x="4797681" y="2843756"/>
            <a:ext cx="2839058" cy="1752412"/>
            <a:chOff x="2133536" y="1959805"/>
            <a:chExt cx="4876928" cy="2916995"/>
          </a:xfrm>
        </p:grpSpPr>
        <p:sp>
          <p:nvSpPr>
            <p:cNvPr id="17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C:\Windows\TheBar.exe</a:t>
              </a:r>
            </a:p>
          </p:txBody>
        </p:sp>
        <p:grpSp>
          <p:nvGrpSpPr>
            <p:cNvPr id="18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26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7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19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How many do you want?</a:t>
              </a:r>
            </a:p>
          </p:txBody>
        </p:sp>
        <p:grpSp>
          <p:nvGrpSpPr>
            <p:cNvPr id="20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22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23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CommandPrompt"/>
          <p:cNvGrpSpPr/>
          <p:nvPr>
            <p:custDataLst>
              <p:custData r:id="rId3"/>
            </p:custDataLst>
          </p:nvPr>
        </p:nvGrpSpPr>
        <p:grpSpPr>
          <a:xfrm>
            <a:off x="8419236" y="1076936"/>
            <a:ext cx="2839058" cy="1752412"/>
            <a:chOff x="2133536" y="1959805"/>
            <a:chExt cx="4876928" cy="2916995"/>
          </a:xfrm>
        </p:grpSpPr>
        <p:sp>
          <p:nvSpPr>
            <p:cNvPr id="29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C:\Windows\TheTrader.exe</a:t>
              </a:r>
            </a:p>
          </p:txBody>
        </p:sp>
        <p:grpSp>
          <p:nvGrpSpPr>
            <p:cNvPr id="30" name="Minimize - Maximize - Close"/>
            <p:cNvGrpSpPr/>
            <p:nvPr/>
          </p:nvGrpSpPr>
          <p:grpSpPr>
            <a:xfrm>
              <a:off x="6704486" y="2137231"/>
              <a:ext cx="121577" cy="126839"/>
              <a:chOff x="9533539" y="202423"/>
              <a:chExt cx="121577" cy="126839"/>
            </a:xfrm>
          </p:grpSpPr>
          <p:cxnSp>
            <p:nvCxnSpPr>
              <p:cNvPr id="38" name="X2"/>
              <p:cNvCxnSpPr>
                <a:cxnSpLocks/>
              </p:cNvCxnSpPr>
              <p:nvPr/>
            </p:nvCxnSpPr>
            <p:spPr>
              <a:xfrm>
                <a:off x="9533541" y="202423"/>
                <a:ext cx="121575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39" name="X1"/>
              <p:cNvCxnSpPr>
                <a:cxnSpLocks/>
              </p:cNvCxnSpPr>
              <p:nvPr/>
            </p:nvCxnSpPr>
            <p:spPr>
              <a:xfrm flipH="1">
                <a:off x="9533539" y="202423"/>
                <a:ext cx="121574" cy="126839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1" name="Content"/>
            <p:cNvSpPr>
              <a:spLocks/>
            </p:cNvSpPr>
            <p:nvPr/>
          </p:nvSpPr>
          <p:spPr>
            <a:xfrm>
              <a:off x="2230306" y="2406113"/>
              <a:ext cx="4419389" cy="235583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More beer -&gt; more money!</a:t>
              </a:r>
            </a:p>
          </p:txBody>
        </p:sp>
        <p:grpSp>
          <p:nvGrpSpPr>
            <p:cNvPr id="32" name="Group 5"/>
            <p:cNvGrpSpPr/>
            <p:nvPr/>
          </p:nvGrpSpPr>
          <p:grpSpPr>
            <a:xfrm>
              <a:off x="6643999" y="2406114"/>
              <a:ext cx="254223" cy="2355830"/>
              <a:chOff x="216405" y="1508308"/>
              <a:chExt cx="254223" cy="2355830"/>
            </a:xfrm>
          </p:grpSpPr>
          <p:sp>
            <p:nvSpPr>
              <p:cNvPr id="34" name="ScrollBar"/>
              <p:cNvSpPr>
                <a:spLocks/>
              </p:cNvSpPr>
              <p:nvPr/>
            </p:nvSpPr>
            <p:spPr>
              <a:xfrm>
                <a:off x="216405" y="1508308"/>
                <a:ext cx="254221" cy="2355830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35" name="ScrollSlider"/>
              <p:cNvSpPr>
                <a:spLocks/>
              </p:cNvSpPr>
              <p:nvPr/>
            </p:nvSpPr>
            <p:spPr>
              <a:xfrm>
                <a:off x="219736" y="2019432"/>
                <a:ext cx="250892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UpArrow"/>
              <p:cNvSpPr>
                <a:spLocks/>
              </p:cNvSpPr>
              <p:nvPr/>
            </p:nvSpPr>
            <p:spPr>
              <a:xfrm>
                <a:off x="277226" y="1612257"/>
                <a:ext cx="139668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DownArrow"/>
              <p:cNvSpPr>
                <a:spLocks/>
              </p:cNvSpPr>
              <p:nvPr/>
            </p:nvSpPr>
            <p:spPr>
              <a:xfrm rot="10800000">
                <a:off x="271199" y="3722123"/>
                <a:ext cx="139669" cy="81176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3" name="WindowIcon"/>
            <p:cNvSpPr>
              <a:spLocks/>
            </p:cNvSpPr>
            <p:nvPr/>
          </p:nvSpPr>
          <p:spPr>
            <a:xfrm>
              <a:off x="2236880" y="2086496"/>
              <a:ext cx="227273" cy="228309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8611702" y="4288683"/>
            <a:ext cx="2779166" cy="1780683"/>
            <a:chOff x="8611702" y="4288683"/>
            <a:chExt cx="2779166" cy="1780683"/>
          </a:xfrm>
        </p:grpSpPr>
        <p:grpSp>
          <p:nvGrpSpPr>
            <p:cNvPr id="60" name="Window"/>
            <p:cNvGrpSpPr/>
            <p:nvPr>
              <p:custDataLst>
                <p:custData r:id="rId4"/>
              </p:custDataLst>
            </p:nvPr>
          </p:nvGrpSpPr>
          <p:grpSpPr>
            <a:xfrm>
              <a:off x="8611702" y="4288683"/>
              <a:ext cx="2779166" cy="1780683"/>
              <a:chOff x="0" y="0"/>
              <a:chExt cx="9144000" cy="6858000"/>
            </a:xfrm>
          </p:grpSpPr>
          <p:grpSp>
            <p:nvGrpSpPr>
              <p:cNvPr id="61" name="Group 2"/>
              <p:cNvGrpSpPr/>
              <p:nvPr/>
            </p:nvGrpSpPr>
            <p:grpSpPr>
              <a:xfrm>
                <a:off x="0" y="0"/>
                <a:ext cx="9144000" cy="6858000"/>
                <a:chOff x="0" y="0"/>
                <a:chExt cx="9144000" cy="6858000"/>
              </a:xfrm>
            </p:grpSpPr>
            <p:sp>
              <p:nvSpPr>
                <p:cNvPr id="69" name="Rectangle 10"/>
                <p:cNvSpPr/>
                <p:nvPr/>
              </p:nvSpPr>
              <p:spPr>
                <a:xfrm>
                  <a:off x="0" y="0"/>
                  <a:ext cx="9144000" cy="6858000"/>
                </a:xfrm>
                <a:prstGeom prst="rect">
                  <a:avLst/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0" name="Rectangle 11"/>
                <p:cNvSpPr/>
                <p:nvPr/>
              </p:nvSpPr>
              <p:spPr>
                <a:xfrm>
                  <a:off x="76200" y="309484"/>
                  <a:ext cx="8991600" cy="6437733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800" kern="0">
                    <a:solidFill>
                      <a:prstClr val="white"/>
                    </a:solidFill>
                    <a:latin typeface="Segoe UI"/>
                  </a:endParaRPr>
                </a:p>
              </p:txBody>
            </p:sp>
            <p:sp>
              <p:nvSpPr>
                <p:cNvPr id="71" name="WindowTitle"/>
                <p:cNvSpPr txBox="1"/>
                <p:nvPr/>
              </p:nvSpPr>
              <p:spPr>
                <a:xfrm>
                  <a:off x="240976" y="42736"/>
                  <a:ext cx="874983" cy="230832"/>
                </a:xfrm>
                <a:prstGeom prst="rect">
                  <a:avLst/>
                </a:prstGeom>
                <a:noFill/>
              </p:spPr>
              <p:txBody>
                <a:bodyPr wrap="none" lIns="45720" tIns="18288" rIns="91440" bIns="27432" rtlCol="0" anchor="ctr" anchorCtr="0">
                  <a:spAutoFit/>
                </a:bodyPr>
                <a:lstStyle/>
                <a:p>
                  <a:r>
                    <a:rPr lang="en-US" sz="1200" dirty="0">
                      <a:solidFill>
                        <a:prstClr val="white"/>
                      </a:solidFill>
                      <a:latin typeface="Segoe UI" pitchFamily="34" charset="0"/>
                      <a:ea typeface="Segoe UI" pitchFamily="34" charset="0"/>
                      <a:cs typeface="Segoe UI" pitchFamily="34" charset="0"/>
                    </a:rPr>
                    <a:t>Dashboard</a:t>
                  </a:r>
                </a:p>
              </p:txBody>
            </p:sp>
          </p:grpSp>
          <p:grpSp>
            <p:nvGrpSpPr>
              <p:cNvPr id="62" name="Minimize - Maximize - Close"/>
              <p:cNvGrpSpPr/>
              <p:nvPr/>
            </p:nvGrpSpPr>
            <p:grpSpPr>
              <a:xfrm>
                <a:off x="8632311" y="92599"/>
                <a:ext cx="384527" cy="78032"/>
                <a:chOff x="9347642" y="131588"/>
                <a:chExt cx="384527" cy="78032"/>
              </a:xfrm>
            </p:grpSpPr>
            <p:cxnSp>
              <p:nvCxnSpPr>
                <p:cNvPr id="64" name="Line"/>
                <p:cNvCxnSpPr/>
                <p:nvPr/>
              </p:nvCxnSpPr>
              <p:spPr>
                <a:xfrm>
                  <a:off x="9661396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65" name="Line"/>
                <p:cNvCxnSpPr/>
                <p:nvPr/>
              </p:nvCxnSpPr>
              <p:spPr>
                <a:xfrm flipH="1">
                  <a:off x="9661395" y="1315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sp>
              <p:nvSpPr>
                <p:cNvPr id="66" name="Line"/>
                <p:cNvSpPr/>
                <p:nvPr/>
              </p:nvSpPr>
              <p:spPr>
                <a:xfrm rot="10800000" flipV="1">
                  <a:off x="9499472" y="143255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7" name="Line"/>
                <p:cNvSpPr/>
                <p:nvPr/>
              </p:nvSpPr>
              <p:spPr>
                <a:xfrm rot="10800000" flipV="1">
                  <a:off x="9498658" y="135261"/>
                  <a:ext cx="91440" cy="72527"/>
                </a:xfrm>
                <a:prstGeom prst="rect">
                  <a:avLst/>
                </a:pr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8" name="Line"/>
                <p:cNvSpPr/>
                <p:nvPr/>
              </p:nvSpPr>
              <p:spPr>
                <a:xfrm rot="10800000" flipV="1">
                  <a:off x="9347642" y="200476"/>
                  <a:ext cx="91440" cy="9144"/>
                </a:xfrm>
                <a:prstGeom prst="rect">
                  <a:avLst/>
                </a:prstGeom>
                <a:solidFill>
                  <a:srgbClr val="919191"/>
                </a:solidFill>
                <a:ln w="3175">
                  <a:solidFill>
                    <a:srgbClr val="FFFFFF"/>
                  </a:solidFill>
                </a:ln>
              </p:spPr>
              <p:style>
                <a:lnRef idx="2">
                  <a:srgbClr val="4F81BD">
                    <a:shade val="50000"/>
                  </a:srgbClr>
                </a:lnRef>
                <a:fillRef idx="1001">
                  <a:srgbClr val="000000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63" name="Oval 4"/>
              <p:cNvSpPr/>
              <p:nvPr/>
            </p:nvSpPr>
            <p:spPr>
              <a:xfrm>
                <a:off x="83477" y="80065"/>
                <a:ext cx="145536" cy="150875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31" tIns="48766" rIns="97531" bIns="48766"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aphicFrame>
          <p:nvGraphicFramePr>
            <p:cNvPr id="72" name="LineChart"/>
            <p:cNvGraphicFramePr/>
            <p:nvPr>
              <p:custDataLst>
                <p:custData r:id="rId5"/>
              </p:custDataLst>
              <p:extLst/>
            </p:nvPr>
          </p:nvGraphicFramePr>
          <p:xfrm>
            <a:off x="8648758" y="4410626"/>
            <a:ext cx="2646386" cy="154711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cxnSp>
        <p:nvCxnSpPr>
          <p:cNvPr id="74" name="Gerade Verbindung mit Pfeil 73"/>
          <p:cNvCxnSpPr/>
          <p:nvPr/>
        </p:nvCxnSpPr>
        <p:spPr>
          <a:xfrm>
            <a:off x="3812886" y="3225225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 flipH="1">
            <a:off x="3737764" y="4483614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 flipV="1">
            <a:off x="6859374" y="1560129"/>
            <a:ext cx="1031965" cy="89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 flipH="1">
            <a:off x="7492272" y="2021097"/>
            <a:ext cx="859293" cy="69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/>
          <p:nvPr/>
        </p:nvCxnSpPr>
        <p:spPr>
          <a:xfrm>
            <a:off x="7921918" y="3544905"/>
            <a:ext cx="759388" cy="55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/>
          <p:cNvCxnSpPr/>
          <p:nvPr/>
        </p:nvCxnSpPr>
        <p:spPr>
          <a:xfrm>
            <a:off x="10206129" y="2988446"/>
            <a:ext cx="0" cy="10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3650997" y="2843756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Bestellung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871424" y="4175049"/>
            <a:ext cx="8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</a:t>
            </a:r>
          </a:p>
        </p:txBody>
      </p:sp>
      <p:sp>
        <p:nvSpPr>
          <p:cNvPr id="87" name="Textfeld 86"/>
          <p:cNvSpPr txBox="1"/>
          <p:nvPr/>
        </p:nvSpPr>
        <p:spPr>
          <a:xfrm>
            <a:off x="3764312" y="3669237"/>
            <a:ext cx="117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Geld</a:t>
            </a:r>
          </a:p>
        </p:txBody>
      </p:sp>
      <p:cxnSp>
        <p:nvCxnSpPr>
          <p:cNvPr id="89" name="Gerade Verbindung mit Pfeil 88"/>
          <p:cNvCxnSpPr/>
          <p:nvPr/>
        </p:nvCxnSpPr>
        <p:spPr>
          <a:xfrm>
            <a:off x="3764897" y="4053217"/>
            <a:ext cx="800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9317968">
            <a:off x="6252024" y="1710371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1" name="Textfeld 90"/>
          <p:cNvSpPr txBox="1"/>
          <p:nvPr/>
        </p:nvSpPr>
        <p:spPr>
          <a:xfrm rot="19130642">
            <a:off x="7030179" y="2022173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sp>
        <p:nvSpPr>
          <p:cNvPr id="92" name="Textfeld 91"/>
          <p:cNvSpPr txBox="1"/>
          <p:nvPr/>
        </p:nvSpPr>
        <p:spPr>
          <a:xfrm rot="2226501">
            <a:off x="7522406" y="3519982"/>
            <a:ext cx="197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Bier wurde bestellt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10245494" y="3280480"/>
            <a:ext cx="159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Preis geändert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 flipH="1">
            <a:off x="3779017" y="3617081"/>
            <a:ext cx="809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/>
          <p:cNvSpPr txBox="1"/>
          <p:nvPr/>
        </p:nvSpPr>
        <p:spPr>
          <a:xfrm>
            <a:off x="3674501" y="3308516"/>
            <a:ext cx="1048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Macht €</a:t>
            </a:r>
          </a:p>
        </p:txBody>
      </p:sp>
    </p:spTree>
    <p:extLst>
      <p:ext uri="{BB962C8B-B14F-4D97-AF65-F5344CB8AC3E}">
        <p14:creationId xmlns:p14="http://schemas.microsoft.com/office/powerpoint/2010/main" val="12699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Beer Market mit Saga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Saga steuert und kontrolliert einen Prozess („Bierbestellung“)</a:t>
            </a:r>
          </a:p>
          <a:p>
            <a:r>
              <a:rPr lang="de-DE" dirty="0"/>
              <a:t>Vorteil: Übersicht - Prozess ist nicht auf mehrere Klassen aufgeteilt</a:t>
            </a:r>
          </a:p>
        </p:txBody>
      </p:sp>
    </p:spTree>
    <p:extLst>
      <p:ext uri="{BB962C8B-B14F-4D97-AF65-F5344CB8AC3E}">
        <p14:creationId xmlns:p14="http://schemas.microsoft.com/office/powerpoint/2010/main" val="17201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Minimalistisches Kontroll- und Datenflussmodel</a:t>
            </a:r>
            <a:endParaRPr lang="de-DE" dirty="0"/>
          </a:p>
        </p:txBody>
      </p:sp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4441371" y="4859383"/>
            <a:ext cx="3069772" cy="1830716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176028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Web page title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>
              <p:custDataLst>
                <p:custData r:id="rId4"/>
              </p:custDataLst>
            </p:nvPr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http://www.url.com</a:t>
                </a:r>
              </a:p>
            </p:txBody>
          </p:sp>
          <p:grpSp>
            <p:nvGrpSpPr>
              <p:cNvPr id="14" name="Group 11"/>
              <p:cNvGrpSpPr/>
              <p:nvPr>
                <p:custDataLst>
                  <p:custData r:id="rId5"/>
                </p:custDataLst>
              </p:nvPr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grpSp>
        <p:nvGrpSpPr>
          <p:cNvPr id="33" name="CommandPrompt"/>
          <p:cNvGrpSpPr/>
          <p:nvPr>
            <p:custDataLst>
              <p:custData r:id="rId2"/>
            </p:custDataLst>
          </p:nvPr>
        </p:nvGrpSpPr>
        <p:grpSpPr>
          <a:xfrm>
            <a:off x="1240907" y="2045665"/>
            <a:ext cx="2351379" cy="1384163"/>
            <a:chOff x="2133536" y="1959805"/>
            <a:chExt cx="4876928" cy="2916995"/>
          </a:xfrm>
        </p:grpSpPr>
        <p:sp>
          <p:nvSpPr>
            <p:cNvPr id="34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C:\Windows\Handler.exe</a:t>
              </a:r>
            </a:p>
          </p:txBody>
        </p:sp>
        <p:grpSp>
          <p:nvGrpSpPr>
            <p:cNvPr id="35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43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44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36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Command Handler</a:t>
              </a:r>
            </a:p>
          </p:txBody>
        </p:sp>
        <p:grpSp>
          <p:nvGrpSpPr>
            <p:cNvPr id="37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39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40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CommandPrompt"/>
          <p:cNvGrpSpPr/>
          <p:nvPr>
            <p:custDataLst>
              <p:custData r:id="rId3"/>
            </p:custDataLst>
          </p:nvPr>
        </p:nvGrpSpPr>
        <p:grpSpPr>
          <a:xfrm>
            <a:off x="8363732" y="1891347"/>
            <a:ext cx="2351379" cy="1384163"/>
            <a:chOff x="2133536" y="1959805"/>
            <a:chExt cx="4876928" cy="2916995"/>
          </a:xfrm>
        </p:grpSpPr>
        <p:sp>
          <p:nvSpPr>
            <p:cNvPr id="46" name="Rounded Rectangle 2"/>
            <p:cNvSpPr/>
            <p:nvPr/>
          </p:nvSpPr>
          <p:spPr>
            <a:xfrm>
              <a:off x="2133536" y="1959805"/>
              <a:ext cx="4876928" cy="2916995"/>
            </a:xfrm>
            <a:prstGeom prst="roundRect">
              <a:avLst>
                <a:gd name="adj" fmla="val 1605"/>
              </a:avLst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95000"/>
                  <a:lumOff val="5000"/>
                </a:srgbClr>
              </a:solidFill>
              <a:prstDash val="solid"/>
            </a:ln>
            <a:effectLst/>
          </p:spPr>
          <p:txBody>
            <a:bodyPr lIns="228600" tIns="36576" rtlCol="0" anchor="t"/>
            <a:lstStyle/>
            <a:p>
              <a:r>
                <a:rPr lang="en-US" sz="12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C:\Windows\Query.exe</a:t>
              </a:r>
            </a:p>
          </p:txBody>
        </p:sp>
        <p:grpSp>
          <p:nvGrpSpPr>
            <p:cNvPr id="47" name="Minimize - Maximize - Close"/>
            <p:cNvGrpSpPr/>
            <p:nvPr/>
          </p:nvGrpSpPr>
          <p:grpSpPr>
            <a:xfrm>
              <a:off x="6641026" y="2184436"/>
              <a:ext cx="146790" cy="160584"/>
              <a:chOff x="9470079" y="249628"/>
              <a:chExt cx="146790" cy="160584"/>
            </a:xfrm>
          </p:grpSpPr>
          <p:cxnSp>
            <p:nvCxnSpPr>
              <p:cNvPr id="55" name="X2"/>
              <p:cNvCxnSpPr>
                <a:cxnSpLocks/>
              </p:cNvCxnSpPr>
              <p:nvPr/>
            </p:nvCxnSpPr>
            <p:spPr>
              <a:xfrm>
                <a:off x="9470081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6" name="X1"/>
              <p:cNvCxnSpPr>
                <a:cxnSpLocks/>
              </p:cNvCxnSpPr>
              <p:nvPr/>
            </p:nvCxnSpPr>
            <p:spPr>
              <a:xfrm flipH="1">
                <a:off x="9470079" y="249628"/>
                <a:ext cx="146788" cy="160584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</p:grpSp>
        <p:sp>
          <p:nvSpPr>
            <p:cNvPr id="48" name="Content"/>
            <p:cNvSpPr>
              <a:spLocks/>
            </p:cNvSpPr>
            <p:nvPr/>
          </p:nvSpPr>
          <p:spPr>
            <a:xfrm>
              <a:off x="2250377" y="2524851"/>
              <a:ext cx="4324495" cy="220653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16" tIns="45708" rIns="91416" bIns="45708" rtlCol="0" anchor="t"/>
            <a:lstStyle/>
            <a:p>
              <a:r>
                <a:rPr lang="en-US" sz="1000" dirty="0">
                  <a:solidFill>
                    <a:srgbClr val="FFFFFF"/>
                  </a:solidFill>
                  <a:latin typeface="Consolas" pitchFamily="49" charset="0"/>
                </a:rPr>
                <a:t>Query executor</a:t>
              </a:r>
            </a:p>
          </p:txBody>
        </p:sp>
        <p:grpSp>
          <p:nvGrpSpPr>
            <p:cNvPr id="49" name="Group 5"/>
            <p:cNvGrpSpPr/>
            <p:nvPr/>
          </p:nvGrpSpPr>
          <p:grpSpPr>
            <a:xfrm>
              <a:off x="6567995" y="2524854"/>
              <a:ext cx="306947" cy="2206537"/>
              <a:chOff x="140401" y="1627048"/>
              <a:chExt cx="306947" cy="2206537"/>
            </a:xfrm>
          </p:grpSpPr>
          <p:sp>
            <p:nvSpPr>
              <p:cNvPr id="51" name="ScrollBar"/>
              <p:cNvSpPr>
                <a:spLocks/>
              </p:cNvSpPr>
              <p:nvPr/>
            </p:nvSpPr>
            <p:spPr>
              <a:xfrm>
                <a:off x="140401" y="1627048"/>
                <a:ext cx="306946" cy="2206537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 defTabSz="913915"/>
                <a:endParaRPr lang="en-US"/>
              </a:p>
            </p:txBody>
          </p:sp>
          <p:sp>
            <p:nvSpPr>
              <p:cNvPr id="52" name="ScrollSlider"/>
              <p:cNvSpPr>
                <a:spLocks/>
              </p:cNvSpPr>
              <p:nvPr/>
            </p:nvSpPr>
            <p:spPr>
              <a:xfrm>
                <a:off x="144423" y="2019433"/>
                <a:ext cx="302925" cy="419343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UpArrow"/>
              <p:cNvSpPr>
                <a:spLocks/>
              </p:cNvSpPr>
              <p:nvPr/>
            </p:nvSpPr>
            <p:spPr>
              <a:xfrm>
                <a:off x="213836" y="1758652"/>
                <a:ext cx="168634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DownArrow"/>
              <p:cNvSpPr>
                <a:spLocks/>
              </p:cNvSpPr>
              <p:nvPr/>
            </p:nvSpPr>
            <p:spPr>
              <a:xfrm rot="10800000">
                <a:off x="206562" y="3653783"/>
                <a:ext cx="168635" cy="102772"/>
              </a:xfrm>
              <a:prstGeom prst="triangle">
                <a:avLst/>
              </a:prstGeom>
              <a:solidFill>
                <a:srgbClr val="FFFFFF">
                  <a:lumMod val="50000"/>
                  <a:alpha val="99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lIns="97548" tIns="48774" rIns="97548" bIns="48774"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WindowIcon"/>
            <p:cNvSpPr>
              <a:spLocks/>
            </p:cNvSpPr>
            <p:nvPr/>
          </p:nvSpPr>
          <p:spPr>
            <a:xfrm>
              <a:off x="2258314" y="2120202"/>
              <a:ext cx="274410" cy="289050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Gerade Verbindung mit Pfeil 57"/>
          <p:cNvCxnSpPr/>
          <p:nvPr/>
        </p:nvCxnSpPr>
        <p:spPr>
          <a:xfrm flipH="1" flipV="1">
            <a:off x="3122023" y="3722914"/>
            <a:ext cx="836023" cy="1319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V="1">
            <a:off x="7615646" y="3490457"/>
            <a:ext cx="874399" cy="122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flipH="1">
            <a:off x="7942217" y="3490457"/>
            <a:ext cx="1175657" cy="152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18239309">
            <a:off x="7130471" y="3841054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Gib mir Daten</a:t>
            </a:r>
          </a:p>
        </p:txBody>
      </p:sp>
      <p:sp>
        <p:nvSpPr>
          <p:cNvPr id="67" name="Textfeld 66"/>
          <p:cNvSpPr txBox="1"/>
          <p:nvPr/>
        </p:nvSpPr>
        <p:spPr>
          <a:xfrm rot="18463170">
            <a:off x="7805706" y="4197932"/>
            <a:ext cx="15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68" name="Textfeld 67"/>
          <p:cNvSpPr txBox="1"/>
          <p:nvPr/>
        </p:nvSpPr>
        <p:spPr>
          <a:xfrm rot="3463721">
            <a:off x="2900867" y="4235246"/>
            <a:ext cx="1042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>
            <a:off x="3788229" y="2376238"/>
            <a:ext cx="417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4440136" y="1925955"/>
            <a:ext cx="2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 habe etwas gemacht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5027995" y="2445157"/>
            <a:ext cx="724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Event</a:t>
            </a:r>
          </a:p>
        </p:txBody>
      </p:sp>
      <p:sp>
        <p:nvSpPr>
          <p:cNvPr id="74" name="Textfeld 73"/>
          <p:cNvSpPr txBox="1"/>
          <p:nvPr/>
        </p:nvSpPr>
        <p:spPr>
          <a:xfrm rot="3463721">
            <a:off x="2813461" y="4086633"/>
            <a:ext cx="179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Führe Befehl aus</a:t>
            </a:r>
          </a:p>
        </p:txBody>
      </p:sp>
    </p:spTree>
    <p:extLst>
      <p:ext uri="{BB962C8B-B14F-4D97-AF65-F5344CB8AC3E}">
        <p14:creationId xmlns:p14="http://schemas.microsoft.com/office/powerpoint/2010/main" val="31617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CQRS</a:t>
            </a:r>
            <a:br>
              <a:rPr lang="de-DE" dirty="0"/>
            </a:br>
            <a:r>
              <a:rPr lang="de-DE" sz="2200" dirty="0"/>
              <a:t>Überblick der Beispiel Architektur</a:t>
            </a:r>
            <a:endParaRPr lang="de-DE" dirty="0"/>
          </a:p>
        </p:txBody>
      </p:sp>
      <p:sp>
        <p:nvSpPr>
          <p:cNvPr id="75" name="Rechteck 74"/>
          <p:cNvSpPr/>
          <p:nvPr/>
        </p:nvSpPr>
        <p:spPr>
          <a:xfrm>
            <a:off x="3305908" y="5556738"/>
            <a:ext cx="5486400" cy="78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UI</a:t>
            </a:r>
          </a:p>
        </p:txBody>
      </p:sp>
      <p:sp>
        <p:nvSpPr>
          <p:cNvPr id="76" name="Rechteck: abgerundete Ecken 75"/>
          <p:cNvSpPr/>
          <p:nvPr/>
        </p:nvSpPr>
        <p:spPr>
          <a:xfrm>
            <a:off x="1651280" y="3615641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Command </a:t>
            </a:r>
            <a:r>
              <a:rPr lang="de-DE" dirty="0" err="1"/>
              <a:t>handler</a:t>
            </a:r>
            <a:endParaRPr lang="de-DE" dirty="0"/>
          </a:p>
        </p:txBody>
      </p:sp>
      <p:sp>
        <p:nvSpPr>
          <p:cNvPr id="77" name="Flussdiagramm: Magnetplattenspeicher 76"/>
          <p:cNvSpPr/>
          <p:nvPr/>
        </p:nvSpPr>
        <p:spPr>
          <a:xfrm>
            <a:off x="5550568" y="1870509"/>
            <a:ext cx="498540" cy="8021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Rechteck: abgerundete Ecken 77"/>
          <p:cNvSpPr/>
          <p:nvPr/>
        </p:nvSpPr>
        <p:spPr>
          <a:xfrm>
            <a:off x="6787662" y="2646021"/>
            <a:ext cx="2004646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Projektion</a:t>
            </a:r>
          </a:p>
        </p:txBody>
      </p:sp>
      <p:sp>
        <p:nvSpPr>
          <p:cNvPr id="79" name="Rechteck: abgerundete Ecken 78"/>
          <p:cNvSpPr/>
          <p:nvPr/>
        </p:nvSpPr>
        <p:spPr>
          <a:xfrm>
            <a:off x="6362617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Read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80" name="Rechteck: abgerundete Ecken 79"/>
          <p:cNvSpPr/>
          <p:nvPr/>
        </p:nvSpPr>
        <p:spPr>
          <a:xfrm>
            <a:off x="7630719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1" name="Rechteck: abgerundete Ecken 80"/>
          <p:cNvSpPr/>
          <p:nvPr/>
        </p:nvSpPr>
        <p:spPr>
          <a:xfrm>
            <a:off x="8898821" y="3615642"/>
            <a:ext cx="1161589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82" name="Rechteck: abgerundete Ecken 81"/>
          <p:cNvSpPr/>
          <p:nvPr/>
        </p:nvSpPr>
        <p:spPr>
          <a:xfrm>
            <a:off x="6362617" y="4500428"/>
            <a:ext cx="3697792" cy="411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Abfrage Fassade</a:t>
            </a:r>
          </a:p>
        </p:txBody>
      </p:sp>
      <p:cxnSp>
        <p:nvCxnSpPr>
          <p:cNvPr id="84" name="Gerade Verbindung mit Pfeil 83"/>
          <p:cNvCxnSpPr/>
          <p:nvPr/>
        </p:nvCxnSpPr>
        <p:spPr>
          <a:xfrm flipH="1" flipV="1">
            <a:off x="2939143" y="4377642"/>
            <a:ext cx="522514" cy="925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441749" y="4876131"/>
            <a:ext cx="10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Befehl</a:t>
            </a:r>
          </a:p>
        </p:txBody>
      </p:sp>
      <p:cxnSp>
        <p:nvCxnSpPr>
          <p:cNvPr id="87" name="Gerade Verbindung mit Pfeil 86"/>
          <p:cNvCxnSpPr/>
          <p:nvPr/>
        </p:nvCxnSpPr>
        <p:spPr>
          <a:xfrm flipV="1">
            <a:off x="3056709" y="2271562"/>
            <a:ext cx="2050868" cy="58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/>
          <p:cNvSpPr txBox="1"/>
          <p:nvPr/>
        </p:nvSpPr>
        <p:spPr>
          <a:xfrm>
            <a:off x="3402874" y="2221411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Ereignis</a:t>
            </a:r>
          </a:p>
        </p:txBody>
      </p:sp>
      <p:sp>
        <p:nvSpPr>
          <p:cNvPr id="89" name="Textfeld 88"/>
          <p:cNvSpPr txBox="1"/>
          <p:nvPr/>
        </p:nvSpPr>
        <p:spPr>
          <a:xfrm>
            <a:off x="5121645" y="2855496"/>
            <a:ext cx="124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Event </a:t>
            </a:r>
            <a:r>
              <a:rPr lang="de-DE" dirty="0" err="1"/>
              <a:t>store</a:t>
            </a:r>
            <a:endParaRPr lang="de-DE" dirty="0"/>
          </a:p>
        </p:txBody>
      </p:sp>
      <p:cxnSp>
        <p:nvCxnSpPr>
          <p:cNvPr id="90" name="Gerade Verbindung mit Pfeil 89"/>
          <p:cNvCxnSpPr/>
          <p:nvPr/>
        </p:nvCxnSpPr>
        <p:spPr>
          <a:xfrm>
            <a:off x="6362617" y="2210392"/>
            <a:ext cx="1566537" cy="30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/>
          <p:nvPr/>
        </p:nvCxnSpPr>
        <p:spPr>
          <a:xfrm flipH="1">
            <a:off x="8307977" y="4206117"/>
            <a:ext cx="770709" cy="118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feld 95"/>
          <p:cNvSpPr txBox="1"/>
          <p:nvPr/>
        </p:nvSpPr>
        <p:spPr>
          <a:xfrm>
            <a:off x="8571747" y="5118854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Abfrageergebnis</a:t>
            </a:r>
          </a:p>
        </p:txBody>
      </p:sp>
      <p:sp>
        <p:nvSpPr>
          <p:cNvPr id="97" name="Textfeld 96"/>
          <p:cNvSpPr txBox="1"/>
          <p:nvPr/>
        </p:nvSpPr>
        <p:spPr>
          <a:xfrm>
            <a:off x="9078686" y="3142700"/>
            <a:ext cx="199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DTOs</a:t>
            </a:r>
          </a:p>
        </p:txBody>
      </p:sp>
      <p:sp>
        <p:nvSpPr>
          <p:cNvPr id="99" name="Rechteck: abgerundete Ecken 98"/>
          <p:cNvSpPr/>
          <p:nvPr/>
        </p:nvSpPr>
        <p:spPr>
          <a:xfrm>
            <a:off x="1651280" y="2918339"/>
            <a:ext cx="2004646" cy="5904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Domäne</a:t>
            </a:r>
          </a:p>
        </p:txBody>
      </p:sp>
    </p:spTree>
    <p:extLst>
      <p:ext uri="{BB962C8B-B14F-4D97-AF65-F5344CB8AC3E}">
        <p14:creationId xmlns:p14="http://schemas.microsoft.com/office/powerpoint/2010/main" val="787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CQRS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CQRS mit einem Message Bus?</a:t>
            </a:r>
          </a:p>
          <a:p>
            <a:pPr lvl="1"/>
            <a:r>
              <a:rPr lang="de-DE" dirty="0"/>
              <a:t>Ja, aber..... </a:t>
            </a:r>
          </a:p>
          <a:p>
            <a:pPr lvl="2"/>
            <a:r>
              <a:rPr lang="de-DE" dirty="0"/>
              <a:t>Nur als Teil eines bestehenden Systems</a:t>
            </a:r>
          </a:p>
          <a:p>
            <a:pPr lvl="2"/>
            <a:r>
              <a:rPr lang="de-DE" dirty="0"/>
              <a:t>Ansonsten lieber ein reines CQRS </a:t>
            </a:r>
            <a:r>
              <a:rPr lang="de-DE" dirty="0" err="1"/>
              <a:t>framework</a:t>
            </a:r>
            <a:r>
              <a:rPr lang="de-DE" dirty="0"/>
              <a:t> (</a:t>
            </a:r>
            <a:r>
              <a:rPr lang="de-DE" dirty="0" err="1"/>
              <a:t>Cirqus</a:t>
            </a:r>
            <a:r>
              <a:rPr lang="de-DE" dirty="0"/>
              <a:t>) verwenden oder sogar selbst schreiben</a:t>
            </a:r>
          </a:p>
        </p:txBody>
      </p:sp>
    </p:spTree>
    <p:extLst>
      <p:ext uri="{BB962C8B-B14F-4D97-AF65-F5344CB8AC3E}">
        <p14:creationId xmlns:p14="http://schemas.microsoft.com/office/powerpoint/2010/main" val="386928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– </a:t>
            </a:r>
            <a:r>
              <a:rPr lang="de-DE" dirty="0" err="1"/>
              <a:t>Scalability</a:t>
            </a:r>
            <a:endParaRPr lang="de-DE" dirty="0"/>
          </a:p>
        </p:txBody>
      </p:sp>
      <p:sp>
        <p:nvSpPr>
          <p:cNvPr id="4" name="Rechteck: abgerundete Ecken 3"/>
          <p:cNvSpPr/>
          <p:nvPr/>
        </p:nvSpPr>
        <p:spPr>
          <a:xfrm>
            <a:off x="2510246" y="3866605"/>
            <a:ext cx="8098972" cy="483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717074" y="487244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A</a:t>
            </a:r>
          </a:p>
        </p:txBody>
      </p:sp>
      <p:sp>
        <p:nvSpPr>
          <p:cNvPr id="6" name="Rechteck 5"/>
          <p:cNvSpPr/>
          <p:nvPr/>
        </p:nvSpPr>
        <p:spPr>
          <a:xfrm>
            <a:off x="5162006" y="2484122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B</a:t>
            </a:r>
          </a:p>
        </p:txBody>
      </p:sp>
      <p:sp>
        <p:nvSpPr>
          <p:cNvPr id="7" name="Rechteck 6"/>
          <p:cNvSpPr/>
          <p:nvPr/>
        </p:nvSpPr>
        <p:spPr>
          <a:xfrm>
            <a:off x="6583680" y="4872448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</a:t>
            </a:r>
          </a:p>
        </p:txBody>
      </p:sp>
      <p:sp>
        <p:nvSpPr>
          <p:cNvPr id="8" name="Rechteck 7"/>
          <p:cNvSpPr/>
          <p:nvPr/>
        </p:nvSpPr>
        <p:spPr>
          <a:xfrm>
            <a:off x="8329748" y="4872447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9" name="Gerader Verbinder 8"/>
          <p:cNvCxnSpPr>
            <a:stCxn id="5" idx="0"/>
          </p:cNvCxnSpPr>
          <p:nvPr/>
        </p:nvCxnSpPr>
        <p:spPr>
          <a:xfrm flipV="1">
            <a:off x="3415937" y="4349931"/>
            <a:ext cx="0" cy="522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>
            <a:stCxn id="6" idx="2"/>
          </p:cNvCxnSpPr>
          <p:nvPr/>
        </p:nvCxnSpPr>
        <p:spPr>
          <a:xfrm>
            <a:off x="5860869" y="3411585"/>
            <a:ext cx="0" cy="45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>
            <a:stCxn id="7" idx="0"/>
          </p:cNvCxnSpPr>
          <p:nvPr/>
        </p:nvCxnSpPr>
        <p:spPr>
          <a:xfrm flipV="1">
            <a:off x="7282543" y="4349931"/>
            <a:ext cx="0" cy="52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>
            <a:stCxn id="8" idx="0"/>
          </p:cNvCxnSpPr>
          <p:nvPr/>
        </p:nvCxnSpPr>
        <p:spPr>
          <a:xfrm flipV="1">
            <a:off x="9028611" y="4349931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541595" y="2416626"/>
            <a:ext cx="1397726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 C‘</a:t>
            </a:r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9240458" y="3344089"/>
            <a:ext cx="0" cy="522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13" grpId="0" animBg="1"/>
      <p:bldP spid="1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Message Bus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Einführung/Übersicht</a:t>
            </a:r>
          </a:p>
        </p:txBody>
      </p:sp>
    </p:spTree>
    <p:extLst>
      <p:ext uri="{BB962C8B-B14F-4D97-AF65-F5344CB8AC3E}">
        <p14:creationId xmlns:p14="http://schemas.microsoft.com/office/powerpoint/2010/main" val="205225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Ein Message Bus kann eine Architektur und Softwarelandschaft vereinfachen (Skalierung, Erweiterbarkeit </a:t>
            </a:r>
            <a:r>
              <a:rPr lang="de-DE" dirty="0" err="1"/>
              <a:t>etc</a:t>
            </a:r>
            <a:r>
              <a:rPr lang="de-DE" dirty="0"/>
              <a:t>) bringt aber auch eine gewisse Komplexität (Übersicht, Verwaltung).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Toni Wenzel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twitter.com/</a:t>
            </a:r>
            <a:r>
              <a:rPr lang="de-DE" dirty="0" err="1"/>
              <a:t>twenzel</a:t>
            </a:r>
            <a:br>
              <a:rPr lang="de-DE" dirty="0"/>
            </a:br>
            <a:r>
              <a:rPr lang="de-DE" dirty="0"/>
              <a:t>github.com/</a:t>
            </a:r>
            <a:r>
              <a:rPr lang="de-DE" dirty="0" err="1"/>
              <a:t>twenzel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Message Bus = (Message) Queues + Pub/Sub Model + </a:t>
            </a:r>
          </a:p>
          <a:p>
            <a:r>
              <a:rPr lang="de-DE" dirty="0"/>
              <a:t>Service Bus = Message Bus</a:t>
            </a:r>
          </a:p>
        </p:txBody>
      </p:sp>
    </p:spTree>
    <p:extLst>
      <p:ext uri="{BB962C8B-B14F-4D97-AF65-F5344CB8AC3E}">
        <p14:creationId xmlns:p14="http://schemas.microsoft.com/office/powerpoint/2010/main" val="88768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Queues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954937" y="236080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Queue1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954937" y="3253638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Queue2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954937" y="4215480"/>
            <a:ext cx="764876" cy="3004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Queue3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 flipV="1">
            <a:off x="3726611" y="2511022"/>
            <a:ext cx="2228326" cy="8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7" idx="1"/>
          </p:cNvCxnSpPr>
          <p:nvPr/>
        </p:nvCxnSpPr>
        <p:spPr>
          <a:xfrm flipV="1">
            <a:off x="3726611" y="3403860"/>
            <a:ext cx="22283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5" idx="3"/>
            <a:endCxn id="8" idx="1"/>
          </p:cNvCxnSpPr>
          <p:nvPr/>
        </p:nvCxnSpPr>
        <p:spPr>
          <a:xfrm>
            <a:off x="3726611" y="3403861"/>
            <a:ext cx="2228326" cy="96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>
            <a:off x="6719813" y="251102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7" idx="3"/>
            <a:endCxn id="10" idx="1"/>
          </p:cNvCxnSpPr>
          <p:nvPr/>
        </p:nvCxnSpPr>
        <p:spPr>
          <a:xfrm>
            <a:off x="6719813" y="3403860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8" idx="3"/>
            <a:endCxn id="11" idx="1"/>
          </p:cNvCxnSpPr>
          <p:nvPr/>
        </p:nvCxnSpPr>
        <p:spPr>
          <a:xfrm>
            <a:off x="6719813" y="4365702"/>
            <a:ext cx="61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0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 - Bus</a:t>
            </a:r>
          </a:p>
        </p:txBody>
      </p:sp>
      <p:sp>
        <p:nvSpPr>
          <p:cNvPr id="5" name="Rechteck 4"/>
          <p:cNvSpPr/>
          <p:nvPr/>
        </p:nvSpPr>
        <p:spPr>
          <a:xfrm>
            <a:off x="2274251" y="2940129"/>
            <a:ext cx="1452360" cy="92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A</a:t>
            </a:r>
          </a:p>
        </p:txBody>
      </p:sp>
      <p:sp>
        <p:nvSpPr>
          <p:cNvPr id="6" name="Rechteck 5"/>
          <p:cNvSpPr/>
          <p:nvPr/>
        </p:nvSpPr>
        <p:spPr>
          <a:xfrm>
            <a:off x="5645865" y="2940130"/>
            <a:ext cx="764876" cy="927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sp>
        <p:nvSpPr>
          <p:cNvPr id="9" name="Rechteck 8"/>
          <p:cNvSpPr/>
          <p:nvPr/>
        </p:nvSpPr>
        <p:spPr>
          <a:xfrm>
            <a:off x="7337957" y="226231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B</a:t>
            </a:r>
          </a:p>
        </p:txBody>
      </p:sp>
      <p:sp>
        <p:nvSpPr>
          <p:cNvPr id="10" name="Rechteck 9"/>
          <p:cNvSpPr/>
          <p:nvPr/>
        </p:nvSpPr>
        <p:spPr>
          <a:xfrm>
            <a:off x="7337957" y="3155150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C</a:t>
            </a:r>
          </a:p>
        </p:txBody>
      </p:sp>
      <p:sp>
        <p:nvSpPr>
          <p:cNvPr id="11" name="Rechteck 10"/>
          <p:cNvSpPr/>
          <p:nvPr/>
        </p:nvSpPr>
        <p:spPr>
          <a:xfrm>
            <a:off x="7337957" y="4116992"/>
            <a:ext cx="1452360" cy="49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D</a:t>
            </a:r>
          </a:p>
        </p:txBody>
      </p:sp>
      <p:cxnSp>
        <p:nvCxnSpPr>
          <p:cNvPr id="13" name="Gerade Verbindung mit Pfeil 12"/>
          <p:cNvCxnSpPr>
            <a:stCxn id="5" idx="3"/>
            <a:endCxn id="6" idx="1"/>
          </p:cNvCxnSpPr>
          <p:nvPr/>
        </p:nvCxnSpPr>
        <p:spPr>
          <a:xfrm>
            <a:off x="3726611" y="3403861"/>
            <a:ext cx="191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6" idx="3"/>
            <a:endCxn id="9" idx="1"/>
          </p:cNvCxnSpPr>
          <p:nvPr/>
        </p:nvCxnSpPr>
        <p:spPr>
          <a:xfrm flipV="1">
            <a:off x="6410741" y="2511022"/>
            <a:ext cx="927216" cy="89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3"/>
            <a:endCxn id="10" idx="1"/>
          </p:cNvCxnSpPr>
          <p:nvPr/>
        </p:nvCxnSpPr>
        <p:spPr>
          <a:xfrm flipV="1">
            <a:off x="6410741" y="3403860"/>
            <a:ext cx="9272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6" idx="3"/>
            <a:endCxn id="11" idx="1"/>
          </p:cNvCxnSpPr>
          <p:nvPr/>
        </p:nvCxnSpPr>
        <p:spPr>
          <a:xfrm>
            <a:off x="6410741" y="3403861"/>
            <a:ext cx="927216" cy="96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7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Enterprise Service Bus = Message Bus + Integrationen</a:t>
            </a:r>
          </a:p>
        </p:txBody>
      </p:sp>
    </p:spTree>
    <p:extLst>
      <p:ext uri="{BB962C8B-B14F-4D97-AF65-F5344CB8AC3E}">
        <p14:creationId xmlns:p14="http://schemas.microsoft.com/office/powerpoint/2010/main" val="29269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Vorteile: </a:t>
            </a:r>
          </a:p>
          <a:p>
            <a:pPr lvl="1"/>
            <a:r>
              <a:rPr lang="de-DE" dirty="0"/>
              <a:t>Skalierbarkeit</a:t>
            </a:r>
          </a:p>
          <a:p>
            <a:pPr lvl="1"/>
            <a:r>
              <a:rPr lang="de-DE" dirty="0"/>
              <a:t>Entkopplung</a:t>
            </a:r>
          </a:p>
          <a:p>
            <a:pPr lvl="1"/>
            <a:r>
              <a:rPr lang="de-DE" dirty="0"/>
              <a:t>Erweiterbarkeit</a:t>
            </a:r>
          </a:p>
          <a:p>
            <a:pPr lvl="1"/>
            <a:r>
              <a:rPr lang="de-DE" dirty="0"/>
              <a:t>Anbindung für heterogene Landschaften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Nachteile: Komplexität</a:t>
            </a:r>
          </a:p>
          <a:p>
            <a:pPr lvl="1"/>
            <a:r>
              <a:rPr lang="de-DE" dirty="0"/>
              <a:t>Asynchron (außer Request/Response </a:t>
            </a:r>
            <a:r>
              <a:rPr lang="de-DE" dirty="0" err="1"/>
              <a:t>pattern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 </a:t>
            </a:r>
            <a:r>
              <a:rPr lang="de-DE" dirty="0" err="1"/>
              <a:t>message</a:t>
            </a:r>
            <a:r>
              <a:rPr lang="de-DE" dirty="0"/>
              <a:t> Bus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Nachrichtentypen:</a:t>
            </a:r>
          </a:p>
          <a:p>
            <a:r>
              <a:rPr lang="de-DE" dirty="0"/>
              <a:t>Events</a:t>
            </a:r>
          </a:p>
          <a:p>
            <a:pPr lvl="1"/>
            <a:r>
              <a:rPr lang="de-DE" dirty="0"/>
              <a:t>Für 0 oder mehr Empfänger</a:t>
            </a:r>
          </a:p>
          <a:p>
            <a:pPr lvl="1"/>
            <a:r>
              <a:rPr lang="de-DE" dirty="0"/>
              <a:t>Wird für Ereignisse verwendet: Etwas wurde getan/verändert, etwas ist passiert</a:t>
            </a:r>
          </a:p>
          <a:p>
            <a:pPr lvl="1"/>
            <a:endParaRPr lang="de-DE" dirty="0"/>
          </a:p>
          <a:p>
            <a:r>
              <a:rPr lang="de-DE" dirty="0" err="1"/>
              <a:t>Commands</a:t>
            </a:r>
            <a:endParaRPr lang="de-DE" dirty="0"/>
          </a:p>
          <a:p>
            <a:pPr lvl="1"/>
            <a:r>
              <a:rPr lang="de-DE" dirty="0"/>
              <a:t>Für genau 1 Empfänger (nicht mehr/weniger)</a:t>
            </a:r>
          </a:p>
          <a:p>
            <a:pPr lvl="1"/>
            <a:r>
              <a:rPr lang="de-DE" dirty="0"/>
              <a:t>Wird für Aufgaben verwendet: Mache dies, Erstelle X, Drucke A</a:t>
            </a:r>
          </a:p>
        </p:txBody>
      </p:sp>
    </p:spTree>
    <p:extLst>
      <p:ext uri="{BB962C8B-B14F-4D97-AF65-F5344CB8AC3E}">
        <p14:creationId xmlns:p14="http://schemas.microsoft.com/office/powerpoint/2010/main" val="17388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14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1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.xml><?xml version="1.0" encoding="utf-8"?>
<Control xmlns="http://schemas.microsoft.com/VisualStudio/2011/storyboarding/control">
  <Id Name="System.Storyboarding.Backgrounds.Window" Revision="1" Stencil="System.Storyboarding.Backgrounds" StencilVersion="0.1"/>
</Control>
</file>

<file path=customXml/item20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6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7.xml><?xml version="1.0" encoding="utf-8"?>
<Control xmlns="http://schemas.microsoft.com/VisualStudio/2011/storyboarding/control">
  <Id Name="System.Storyboarding.Media.Line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WindowsDesktop.CommandPrompt" Revision="1" Stencil="System.Storyboarding.WindowsDesktop" StencilVersion="0.1"/>
</Control>
</file>

<file path=customXml/itemProps1.xml><?xml version="1.0" encoding="utf-8"?>
<ds:datastoreItem xmlns:ds="http://schemas.openxmlformats.org/officeDocument/2006/customXml" ds:itemID="{FCBA8645-7628-40FD-BD48-9894A000608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9102666-D8B3-45A6-A237-D03BA6B8825A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E704730-EFDA-4001-A7F8-263EBDB030CD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EFB835FA-19CC-4327-BD13-E7AE34EDE02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C1EF0E57-12D2-4B54-A790-AA6D167593A8}">
  <ds:schemaRefs>
    <ds:schemaRef ds:uri="http://schemas.microsoft.com/sharepoint/v3/contenttype/forms"/>
  </ds:schemaRefs>
</ds:datastoreItem>
</file>

<file path=customXml/itemProps14.xml><?xml version="1.0" encoding="utf-8"?>
<ds:datastoreItem xmlns:ds="http://schemas.openxmlformats.org/officeDocument/2006/customXml" ds:itemID="{FFD75C83-7A2F-4943-AB60-CBD5D8852569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D0C8E5F5-1416-464B-A1B7-CE94504B61FF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7F8476C-D6DB-4C8A-B112-BC73850541D8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9568DDD6-00D9-4A10-A9FD-9890E6AF054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F8CCA937-E606-46D8-93A5-CD19DF5CBD6C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2C281E9-5844-4442-A6FD-9A3E9747C415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56FB0BF3-931D-42FC-B7D9-AACC7C02A665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7CA785B5-CD07-476E-84EF-C220FC029469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A752559-DE03-40A5-BC9A-062C23185F4A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100C7F5-F71D-494D-88E2-0E0242A7FB81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E5AFCAC-BA2A-4796-A1DE-805386B60B15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C444F71-33D9-4F82-8040-A02C57AF694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652C99CD-8514-4025-8271-D645EBF63B3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826D02C-1449-4302-8C50-E9D7F17D4DC9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37B8CF7-CBBD-4984-8567-C9428FDF89F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B43B946-5F3F-496A-BAC0-FDE1610E5DF7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Drahtmodellgebäude (Breitbild)</Template>
  <TotalTime>0</TotalTime>
  <Words>1120</Words>
  <Application>Microsoft Office PowerPoint</Application>
  <PresentationFormat>Breitbild</PresentationFormat>
  <Paragraphs>278</Paragraphs>
  <Slides>31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Wireframe Building 16x9</vt:lpstr>
      <vt:lpstr>Message Bus</vt:lpstr>
      <vt:lpstr>Agenda</vt:lpstr>
      <vt:lpstr>Was ist ein Message Bus</vt:lpstr>
      <vt:lpstr>Was ist ein message Bus</vt:lpstr>
      <vt:lpstr>Was ist ein message Bus - Queues</vt:lpstr>
      <vt:lpstr>Was ist ein message Bus - Bus</vt:lpstr>
      <vt:lpstr>Was ist ein message Bus</vt:lpstr>
      <vt:lpstr>Was ist ein message Bus</vt:lpstr>
      <vt:lpstr>Was ist ein message Bus</vt:lpstr>
      <vt:lpstr>Was ist ein message Bus</vt:lpstr>
      <vt:lpstr>Allgemeines Modell</vt:lpstr>
      <vt:lpstr>Die Wirklichkeit - MSMQ</vt:lpstr>
      <vt:lpstr>Die Wirklichkeit - Broker</vt:lpstr>
      <vt:lpstr>Message Bus - Routing</vt:lpstr>
      <vt:lpstr>Routing</vt:lpstr>
      <vt:lpstr>Message Bus - Routing</vt:lpstr>
      <vt:lpstr>Produkte</vt:lpstr>
      <vt:lpstr>Produkte - Transport</vt:lpstr>
      <vt:lpstr>Produkte - Frameworks</vt:lpstr>
      <vt:lpstr>Produkte - Frameworks</vt:lpstr>
      <vt:lpstr>Demos</vt:lpstr>
      <vt:lpstr>Demo – Chat</vt:lpstr>
      <vt:lpstr>Demo – Beer Market</vt:lpstr>
      <vt:lpstr>Demo – Beer Market mit saga</vt:lpstr>
      <vt:lpstr>Demo – Beer Market mit Saga</vt:lpstr>
      <vt:lpstr>CQRS Minimalistisches Kontroll- und Datenflussmodel</vt:lpstr>
      <vt:lpstr>CQRS Überblick der Beispiel Architektur</vt:lpstr>
      <vt:lpstr>CQRS</vt:lpstr>
      <vt:lpstr>Demo – Scalability</vt:lpstr>
      <vt:lpstr>Fazit</vt:lpstr>
      <vt:lpstr>Toni Wenzel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2017-03-14T19:54:25Z</dcterms:created>
  <dcterms:modified xsi:type="dcterms:W3CDTF">2017-04-25T19:25:30Z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TC030310279991</vt:lpwstr>
  </property>
  <property fmtid="{D5CDD505-2E9C-101B-9397-08002B2CF9AE}" pid="3" name="Tfs.IsStoryboard">
    <vt:bool>true</vt:bool>
  </property>
</Properties>
</file>