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822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59984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59984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6648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6648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6648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599840"/>
            <a:ext cx="8229600" cy="4530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82296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600" cy="52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599840"/>
            <a:ext cx="8229600" cy="4530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822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59984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59984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648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96648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966480"/>
            <a:ext cx="264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82296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7920"/>
            <a:ext cx="8229600" cy="5284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648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spAutoFit/>
          </a:bodyPr>
          <a:lstStyle/>
          <a:p>
            <a:endParaRPr lang="en-US" sz="42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599840"/>
            <a:ext cx="40158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6480"/>
            <a:ext cx="8229600" cy="216108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7920"/>
            <a:ext cx="8229600" cy="1139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4200" b="0" strike="noStrike" spc="-1">
                <a:solidFill>
                  <a:srgbClr val="006633"/>
                </a:solidFill>
                <a:latin typeface="Garamond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8229600" cy="4530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4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69600" lvl="1" indent="-325440">
              <a:spcBef>
                <a:spcPts val="748"/>
              </a:spcBef>
              <a:buClr>
                <a:srgbClr val="3B812F"/>
              </a:buClr>
              <a:buSzPct val="60000"/>
              <a:buFont typeface="Wingdings" charset="2"/>
              <a:buChar char="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022040" lvl="2" indent="-350640">
              <a:spcBef>
                <a:spcPts val="74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339560" lvl="3" indent="-315720">
              <a:spcBef>
                <a:spcPts val="748"/>
              </a:spcBef>
              <a:buClr>
                <a:srgbClr val="3B812F"/>
              </a:buClr>
              <a:buSzPct val="70000"/>
              <a:buFont typeface="Wingdings" charset="2"/>
              <a:buChar char="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80840" lvl="4" indent="-339480">
              <a:spcBef>
                <a:spcPts val="748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680840" lvl="5" indent="-339480">
              <a:spcBef>
                <a:spcPts val="748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1680840" lvl="6" indent="-339480">
              <a:spcBef>
                <a:spcPts val="748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348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latin typeface="Garamond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latin typeface="Garamond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348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4D2E43C5-D674-40B5-AA3F-9780F492E2E1}" type="slidenum">
              <a:rPr lang="ru-RU" sz="1200" b="0" strike="noStrike" spc="-1">
                <a:latin typeface="Garamon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380880" y="228600"/>
            <a:ext cx="8229600" cy="60948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8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040" y="1523520"/>
            <a:ext cx="7623000" cy="175284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5000" b="0" strike="noStrike" spc="-1">
                <a:solidFill>
                  <a:srgbClr val="006633"/>
                </a:solidFill>
                <a:latin typeface="Garamond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456840" y="624348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latin typeface="Garamond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124080" y="6243480"/>
            <a:ext cx="289584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latin typeface="Garamond"/>
              </a:rPr>
              <a:t>&lt;footer&gt;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6552720" y="624348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9B4BB026-BE60-488F-B53A-7AE8C5F2D3EA}" type="slidenum">
              <a:rPr lang="ru-RU" sz="1200" b="0" strike="noStrike" spc="-1">
                <a:latin typeface="Garamon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609480" y="1219320"/>
            <a:ext cx="7925040" cy="9144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6"/>
          <p:cNvSpPr/>
          <p:nvPr/>
        </p:nvSpPr>
        <p:spPr>
          <a:xfrm>
            <a:off x="1981080" y="3962520"/>
            <a:ext cx="6512040" cy="0"/>
          </a:xfrm>
          <a:prstGeom prst="line">
            <a:avLst/>
          </a:prstGeom>
          <a:ln w="19080">
            <a:solidFill>
              <a:srgbClr val="CC99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Bef>
                <a:spcPts val="69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4160" lvl="1" algn="ctr"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671400" lvl="2" algn="ctr"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023840" lvl="3" algn="ctr">
              <a:spcBef>
                <a:spcPts val="499"/>
              </a:spcBef>
              <a:buClr>
                <a:srgbClr val="3B812F"/>
              </a:buClr>
              <a:buSzPct val="7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341360" lvl="4" algn="ctr">
              <a:spcBef>
                <a:spcPts val="499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341360" lvl="5" algn="ctr">
              <a:spcBef>
                <a:spcPts val="499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1341360" lvl="6" algn="ctr">
              <a:spcBef>
                <a:spcPts val="499"/>
              </a:spcBef>
              <a:buClr>
                <a:srgbClr val="CC9900"/>
              </a:buClr>
              <a:buSzPct val="75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14040" y="1523880"/>
            <a:ext cx="7623000" cy="19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ru-RU" sz="5000" b="1" strike="noStrike" spc="-1">
                <a:solidFill>
                  <a:srgbClr val="003A1D"/>
                </a:solidFill>
                <a:latin typeface="Garamond"/>
              </a:rPr>
              <a:t>Реляционная модель.</a:t>
            </a:r>
            <a:r>
              <a:t/>
            </a:r>
            <a:br/>
            <a:r>
              <a:rPr lang="ru-RU" sz="5000" b="1" strike="noStrike" spc="-1">
                <a:solidFill>
                  <a:srgbClr val="003A1D"/>
                </a:solidFill>
                <a:latin typeface="Garamond"/>
              </a:rPr>
              <a:t>Реляционная алгебра и реляционное исчисление</a:t>
            </a:r>
            <a:endParaRPr lang="en-US" sz="5000" b="0" strike="noStrike" spc="-1">
              <a:solidFill>
                <a:srgbClr val="006633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Альтернативная терминология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grpSp>
        <p:nvGrpSpPr>
          <p:cNvPr id="174" name="Group 2"/>
          <p:cNvGrpSpPr/>
          <p:nvPr/>
        </p:nvGrpSpPr>
        <p:grpSpPr>
          <a:xfrm>
            <a:off x="685800" y="1523880"/>
            <a:ext cx="7543440" cy="4190760"/>
            <a:chOff x="685800" y="1523880"/>
            <a:chExt cx="7543440" cy="4190760"/>
          </a:xfrm>
        </p:grpSpPr>
        <p:grpSp>
          <p:nvGrpSpPr>
            <p:cNvPr id="175" name="Group 3"/>
            <p:cNvGrpSpPr/>
            <p:nvPr/>
          </p:nvGrpSpPr>
          <p:grpSpPr>
            <a:xfrm>
              <a:off x="691200" y="1532520"/>
              <a:ext cx="7531920" cy="4172040"/>
              <a:chOff x="691200" y="1532520"/>
              <a:chExt cx="7531920" cy="4172040"/>
            </a:xfrm>
          </p:grpSpPr>
          <p:grpSp>
            <p:nvGrpSpPr>
              <p:cNvPr id="176" name="Group 4"/>
              <p:cNvGrpSpPr/>
              <p:nvPr/>
            </p:nvGrpSpPr>
            <p:grpSpPr>
              <a:xfrm>
                <a:off x="691200" y="1532520"/>
                <a:ext cx="2510280" cy="1042920"/>
                <a:chOff x="691200" y="1532520"/>
                <a:chExt cx="2510280" cy="1042920"/>
              </a:xfrm>
            </p:grpSpPr>
            <p:sp>
              <p:nvSpPr>
                <p:cNvPr id="177" name="CustomShape 5"/>
                <p:cNvSpPr/>
                <p:nvPr/>
              </p:nvSpPr>
              <p:spPr>
                <a:xfrm>
                  <a:off x="770400" y="1532520"/>
                  <a:ext cx="235152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Официальные термины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78" name="CustomShape 6"/>
                <p:cNvSpPr/>
                <p:nvPr/>
              </p:nvSpPr>
              <p:spPr>
                <a:xfrm>
                  <a:off x="691200" y="153252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79" name="Group 7"/>
              <p:cNvGrpSpPr/>
              <p:nvPr/>
            </p:nvGrpSpPr>
            <p:grpSpPr>
              <a:xfrm>
                <a:off x="3201840" y="1532520"/>
                <a:ext cx="2510280" cy="1042920"/>
                <a:chOff x="3201840" y="1532520"/>
                <a:chExt cx="2510280" cy="1042920"/>
              </a:xfrm>
            </p:grpSpPr>
            <p:sp>
              <p:nvSpPr>
                <p:cNvPr id="180" name="CustomShape 8"/>
                <p:cNvSpPr/>
                <p:nvPr/>
              </p:nvSpPr>
              <p:spPr>
                <a:xfrm>
                  <a:off x="3281040" y="1532520"/>
                  <a:ext cx="235152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Альтернативный вариант 1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81" name="CustomShape 9"/>
                <p:cNvSpPr/>
                <p:nvPr/>
              </p:nvSpPr>
              <p:spPr>
                <a:xfrm>
                  <a:off x="3201840" y="153252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82" name="Group 10"/>
              <p:cNvGrpSpPr/>
              <p:nvPr/>
            </p:nvGrpSpPr>
            <p:grpSpPr>
              <a:xfrm>
                <a:off x="5712840" y="1532520"/>
                <a:ext cx="2510280" cy="1042920"/>
                <a:chOff x="5712840" y="1532520"/>
                <a:chExt cx="2510280" cy="1042920"/>
              </a:xfrm>
            </p:grpSpPr>
            <p:sp>
              <p:nvSpPr>
                <p:cNvPr id="183" name="CustomShape 11"/>
                <p:cNvSpPr/>
                <p:nvPr/>
              </p:nvSpPr>
              <p:spPr>
                <a:xfrm>
                  <a:off x="5792040" y="1532520"/>
                  <a:ext cx="235188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Альтернативный вариант 2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84" name="CustomShape 12"/>
                <p:cNvSpPr/>
                <p:nvPr/>
              </p:nvSpPr>
              <p:spPr>
                <a:xfrm>
                  <a:off x="5712840" y="153252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85" name="Group 13"/>
              <p:cNvGrpSpPr/>
              <p:nvPr/>
            </p:nvGrpSpPr>
            <p:grpSpPr>
              <a:xfrm>
                <a:off x="691200" y="2575800"/>
                <a:ext cx="2510280" cy="1042920"/>
                <a:chOff x="691200" y="2575800"/>
                <a:chExt cx="2510280" cy="1042920"/>
              </a:xfrm>
            </p:grpSpPr>
            <p:sp>
              <p:nvSpPr>
                <p:cNvPr id="186" name="CustomShape 14"/>
                <p:cNvSpPr/>
                <p:nvPr/>
              </p:nvSpPr>
              <p:spPr>
                <a:xfrm>
                  <a:off x="770400" y="2575800"/>
                  <a:ext cx="235152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Отношение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87" name="CustomShape 15"/>
                <p:cNvSpPr/>
                <p:nvPr/>
              </p:nvSpPr>
              <p:spPr>
                <a:xfrm>
                  <a:off x="691200" y="257580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88" name="Group 16"/>
              <p:cNvGrpSpPr/>
              <p:nvPr/>
            </p:nvGrpSpPr>
            <p:grpSpPr>
              <a:xfrm>
                <a:off x="3201840" y="2575800"/>
                <a:ext cx="2510280" cy="1042920"/>
                <a:chOff x="3201840" y="2575800"/>
                <a:chExt cx="2510280" cy="1042920"/>
              </a:xfrm>
            </p:grpSpPr>
            <p:sp>
              <p:nvSpPr>
                <p:cNvPr id="189" name="CustomShape 17"/>
                <p:cNvSpPr/>
                <p:nvPr/>
              </p:nvSpPr>
              <p:spPr>
                <a:xfrm>
                  <a:off x="3281040" y="2575800"/>
                  <a:ext cx="235152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Таблица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90" name="CustomShape 18"/>
                <p:cNvSpPr/>
                <p:nvPr/>
              </p:nvSpPr>
              <p:spPr>
                <a:xfrm>
                  <a:off x="3201840" y="257580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91" name="Group 19"/>
              <p:cNvGrpSpPr/>
              <p:nvPr/>
            </p:nvGrpSpPr>
            <p:grpSpPr>
              <a:xfrm>
                <a:off x="5712840" y="2575800"/>
                <a:ext cx="2510280" cy="1042920"/>
                <a:chOff x="5712840" y="2575800"/>
                <a:chExt cx="2510280" cy="1042920"/>
              </a:xfrm>
            </p:grpSpPr>
            <p:sp>
              <p:nvSpPr>
                <p:cNvPr id="192" name="CustomShape 20"/>
                <p:cNvSpPr/>
                <p:nvPr/>
              </p:nvSpPr>
              <p:spPr>
                <a:xfrm>
                  <a:off x="5792040" y="2575800"/>
                  <a:ext cx="235188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Файл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93" name="CustomShape 21"/>
                <p:cNvSpPr/>
                <p:nvPr/>
              </p:nvSpPr>
              <p:spPr>
                <a:xfrm>
                  <a:off x="5712840" y="257580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94" name="Group 22"/>
              <p:cNvGrpSpPr/>
              <p:nvPr/>
            </p:nvGrpSpPr>
            <p:grpSpPr>
              <a:xfrm>
                <a:off x="691200" y="3619080"/>
                <a:ext cx="2510280" cy="1042200"/>
                <a:chOff x="691200" y="3619080"/>
                <a:chExt cx="2510280" cy="1042200"/>
              </a:xfrm>
            </p:grpSpPr>
            <p:sp>
              <p:nvSpPr>
                <p:cNvPr id="195" name="CustomShape 23"/>
                <p:cNvSpPr/>
                <p:nvPr/>
              </p:nvSpPr>
              <p:spPr>
                <a:xfrm>
                  <a:off x="770400" y="3619080"/>
                  <a:ext cx="2351520" cy="104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Кортеж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96" name="CustomShape 24"/>
                <p:cNvSpPr/>
                <p:nvPr/>
              </p:nvSpPr>
              <p:spPr>
                <a:xfrm>
                  <a:off x="691200" y="3619080"/>
                  <a:ext cx="2510280" cy="1042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97" name="Group 25"/>
              <p:cNvGrpSpPr/>
              <p:nvPr/>
            </p:nvGrpSpPr>
            <p:grpSpPr>
              <a:xfrm>
                <a:off x="3201840" y="3619080"/>
                <a:ext cx="2510280" cy="1042200"/>
                <a:chOff x="3201840" y="3619080"/>
                <a:chExt cx="2510280" cy="1042200"/>
              </a:xfrm>
            </p:grpSpPr>
            <p:sp>
              <p:nvSpPr>
                <p:cNvPr id="198" name="CustomShape 26"/>
                <p:cNvSpPr/>
                <p:nvPr/>
              </p:nvSpPr>
              <p:spPr>
                <a:xfrm>
                  <a:off x="3281040" y="3619080"/>
                  <a:ext cx="2351520" cy="104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Строка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99" name="CustomShape 27"/>
                <p:cNvSpPr/>
                <p:nvPr/>
              </p:nvSpPr>
              <p:spPr>
                <a:xfrm>
                  <a:off x="3201840" y="3619080"/>
                  <a:ext cx="2510280" cy="1042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00" name="Group 28"/>
              <p:cNvGrpSpPr/>
              <p:nvPr/>
            </p:nvGrpSpPr>
            <p:grpSpPr>
              <a:xfrm>
                <a:off x="5712840" y="3619080"/>
                <a:ext cx="2510280" cy="1042200"/>
                <a:chOff x="5712840" y="3619080"/>
                <a:chExt cx="2510280" cy="1042200"/>
              </a:xfrm>
            </p:grpSpPr>
            <p:sp>
              <p:nvSpPr>
                <p:cNvPr id="201" name="CustomShape 29"/>
                <p:cNvSpPr/>
                <p:nvPr/>
              </p:nvSpPr>
              <p:spPr>
                <a:xfrm>
                  <a:off x="5792040" y="3619080"/>
                  <a:ext cx="2351880" cy="104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Запись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02" name="CustomShape 30"/>
                <p:cNvSpPr/>
                <p:nvPr/>
              </p:nvSpPr>
              <p:spPr>
                <a:xfrm>
                  <a:off x="5712840" y="3619080"/>
                  <a:ext cx="2510280" cy="1042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03" name="Group 31"/>
              <p:cNvGrpSpPr/>
              <p:nvPr/>
            </p:nvGrpSpPr>
            <p:grpSpPr>
              <a:xfrm>
                <a:off x="691200" y="4661640"/>
                <a:ext cx="2510280" cy="1042920"/>
                <a:chOff x="691200" y="4661640"/>
                <a:chExt cx="2510280" cy="1042920"/>
              </a:xfrm>
            </p:grpSpPr>
            <p:sp>
              <p:nvSpPr>
                <p:cNvPr id="204" name="CustomShape 32"/>
                <p:cNvSpPr/>
                <p:nvPr/>
              </p:nvSpPr>
              <p:spPr>
                <a:xfrm>
                  <a:off x="770400" y="4661640"/>
                  <a:ext cx="235152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Атрибут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05" name="CustomShape 33"/>
                <p:cNvSpPr/>
                <p:nvPr/>
              </p:nvSpPr>
              <p:spPr>
                <a:xfrm>
                  <a:off x="691200" y="466164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06" name="Group 34"/>
              <p:cNvGrpSpPr/>
              <p:nvPr/>
            </p:nvGrpSpPr>
            <p:grpSpPr>
              <a:xfrm>
                <a:off x="3201840" y="4661640"/>
                <a:ext cx="2510280" cy="1042920"/>
                <a:chOff x="3201840" y="4661640"/>
                <a:chExt cx="2510280" cy="1042920"/>
              </a:xfrm>
            </p:grpSpPr>
            <p:sp>
              <p:nvSpPr>
                <p:cNvPr id="207" name="CustomShape 35"/>
                <p:cNvSpPr/>
                <p:nvPr/>
              </p:nvSpPr>
              <p:spPr>
                <a:xfrm>
                  <a:off x="3281040" y="4661640"/>
                  <a:ext cx="235152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Столбец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08" name="CustomShape 36"/>
                <p:cNvSpPr/>
                <p:nvPr/>
              </p:nvSpPr>
              <p:spPr>
                <a:xfrm>
                  <a:off x="3201840" y="466164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09" name="Group 37"/>
              <p:cNvGrpSpPr/>
              <p:nvPr/>
            </p:nvGrpSpPr>
            <p:grpSpPr>
              <a:xfrm>
                <a:off x="5712840" y="4661640"/>
                <a:ext cx="2510280" cy="1042920"/>
                <a:chOff x="5712840" y="4661640"/>
                <a:chExt cx="2510280" cy="1042920"/>
              </a:xfrm>
            </p:grpSpPr>
            <p:sp>
              <p:nvSpPr>
                <p:cNvPr id="210" name="CustomShape 38"/>
                <p:cNvSpPr/>
                <p:nvPr/>
              </p:nvSpPr>
              <p:spPr>
                <a:xfrm>
                  <a:off x="5792040" y="4661640"/>
                  <a:ext cx="2351880" cy="104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000" b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Поле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11" name="CustomShape 39"/>
                <p:cNvSpPr/>
                <p:nvPr/>
              </p:nvSpPr>
              <p:spPr>
                <a:xfrm>
                  <a:off x="5712840" y="4661640"/>
                  <a:ext cx="2510280" cy="104292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12" name="CustomShape 40"/>
            <p:cNvSpPr/>
            <p:nvPr/>
          </p:nvSpPr>
          <p:spPr>
            <a:xfrm>
              <a:off x="685800" y="1523880"/>
              <a:ext cx="7543440" cy="4190760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7560"/>
            <a:ext cx="8153280" cy="941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Отношения и их свойства в базе</a:t>
            </a:r>
            <a:r>
              <a:t/>
            </a:r>
            <a:br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данных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457200" y="1447920"/>
            <a:ext cx="8305920" cy="4682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Реляционная схема </a:t>
            </a:r>
            <a:r>
              <a:rPr lang="ru-RU" sz="2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– это имя отношения,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26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за которым следует множество пар атрибутов и доменов.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атрибут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ы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А</a:t>
            </a:r>
            <a:r>
              <a:rPr lang="ru-RU" sz="2400" b="0" strike="noStrike" spc="-1" baseline="-300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А</a:t>
            </a:r>
            <a:r>
              <a:rPr lang="ru-RU" sz="2400" b="0" strike="noStrike" spc="-1" baseline="-30000">
                <a:solidFill>
                  <a:srgbClr val="000000"/>
                </a:solidFill>
                <a:latin typeface="Times New Roman"/>
                <a:ea typeface="Times New Roman"/>
              </a:rPr>
              <a:t>2,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.... А</a:t>
            </a:r>
            <a:r>
              <a:rPr lang="en-US" sz="2400" b="0" strike="noStrike" spc="-1" baseline="-30000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lang="ru-RU" sz="2400" b="0" strike="noStrike" spc="-1" baseline="-30000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реляционн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ая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схем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а: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домен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ы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ru-RU" sz="2400" b="0" strike="noStrike" spc="-1" baseline="-30000">
                <a:solidFill>
                  <a:srgbClr val="000000"/>
                </a:solidFill>
                <a:latin typeface="Times New Roman"/>
                <a:ea typeface="Times New Roman"/>
              </a:rPr>
              <a:t>1,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ru-RU" sz="2400" b="0" strike="noStrike" spc="-1" baseline="-300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....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sz="2400" b="0" strike="noStrike" spc="-1" baseline="-30000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{А1: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1...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Dn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}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2600" b="0" strike="noStrike" spc="-1" baseline="-3000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В реляционной модели отношение можно представить как произвольное подмножество декартового произведения,  а таблица – это физическое представление такого отношения.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284720" y="3141720"/>
            <a:ext cx="685800" cy="380880"/>
          </a:xfrm>
          <a:custGeom>
            <a:avLst/>
            <a:gdLst/>
            <a:ahLst/>
            <a:cxnLst/>
            <a:rect l="0" t="0" r="r" b="b"/>
            <a:pathLst>
              <a:path w="1907" h="1060">
                <a:moveTo>
                  <a:pt x="0" y="264"/>
                </a:moveTo>
                <a:lnTo>
                  <a:pt x="1429" y="264"/>
                </a:lnTo>
                <a:lnTo>
                  <a:pt x="1429" y="0"/>
                </a:lnTo>
                <a:lnTo>
                  <a:pt x="1906" y="529"/>
                </a:lnTo>
                <a:lnTo>
                  <a:pt x="1429" y="1059"/>
                </a:lnTo>
                <a:lnTo>
                  <a:pt x="1429" y="794"/>
                </a:lnTo>
                <a:lnTo>
                  <a:pt x="0" y="794"/>
                </a:lnTo>
                <a:lnTo>
                  <a:pt x="238" y="529"/>
                </a:lnTo>
                <a:lnTo>
                  <a:pt x="0" y="264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"/>
          <p:cNvSpPr/>
          <p:nvPr/>
        </p:nvSpPr>
        <p:spPr>
          <a:xfrm>
            <a:off x="5003640" y="2708280"/>
            <a:ext cx="3200400" cy="113976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7920"/>
            <a:ext cx="8229600" cy="636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Отношения и их свойства в базе</a:t>
            </a:r>
            <a:r>
              <a:t/>
            </a:r>
            <a:br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данных</a:t>
            </a:r>
            <a:r>
              <a:rPr lang="en-US" sz="3600" b="1" strike="noStrike" spc="-1">
                <a:solidFill>
                  <a:srgbClr val="004623"/>
                </a:solidFill>
                <a:latin typeface="Garamond"/>
              </a:rPr>
              <a:t> </a:t>
            </a:r>
            <a:r>
              <a:t/>
            </a:r>
            <a:br/>
            <a:r>
              <a:rPr lang="en-US" sz="2600" b="1" strike="noStrike" spc="-1">
                <a:solidFill>
                  <a:srgbClr val="000000"/>
                </a:solidFill>
                <a:latin typeface="Times New Roman"/>
              </a:rPr>
              <a:t>Свойства отношений:</a:t>
            </a:r>
            <a:endParaRPr lang="en-US" sz="2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915920"/>
            <a:ext cx="8229600" cy="4214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Отношение имеет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неповторимое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имя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Каждая ячейка отношения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содержит только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атомарное (неделимое) значение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Каждый атрибут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имеет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уникальное имя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Значения атрибута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берутся из одного и того же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домена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Порядок следования атрибутов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не имеет никакого значения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Каждый кортеж является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уникальным,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т.е.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дубликатов кортежей быть не может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П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орядок следования кортежей в отношении не имеет никакого значения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Реляционные ключи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052640"/>
            <a:ext cx="8229600" cy="5078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80000"/>
              </a:lnSpc>
              <a:spcBef>
                <a:spcPts val="598"/>
              </a:spcBef>
            </a:pP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Суперкпюч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(superkey) –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а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трибут или множество атрибутов, которое единственным образом идентифицирует кортеж данного отношения.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4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598"/>
              </a:spcBef>
            </a:pP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Потенциальный ключ</a:t>
            </a:r>
            <a:r>
              <a:rPr lang="uk-UA" sz="20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– это суперключ, который не содержит подмножества, также являющегося суперключом данного отношения.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Потенциальный ключ К для данного отношения R обладает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двумя свойствами: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Уникальность. В каждом кортеже отношения R значение ключа К единственным образом идентифицируют этот кортеж.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Неприводимость. Никакое допустимое подмножество ключа К не обладает свойством уникальности.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000" b="1" strike="noStrike" spc="-1">
                <a:solidFill>
                  <a:srgbClr val="006633"/>
                </a:solidFill>
                <a:latin typeface="Garamond"/>
              </a:rPr>
              <a:t>             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Реляционные ключи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980640"/>
            <a:ext cx="8229600" cy="5149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Н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аличие значений-дубликатов в конкретном существующем наборе кортежей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доказывает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то, что некоторая комбинация атрибутов не может быть потенциальным ключом.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50"/>
              </a:spcBef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Если ключ состоит из нескольких атрибутов, то он называется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составным ключом.</a:t>
            </a:r>
            <a:r>
              <a:rPr lang="uk-UA" sz="26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50"/>
              </a:spcBef>
            </a:pP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   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Первичный </a:t>
            </a:r>
            <a:r>
              <a:rPr lang="ru-RU" sz="2600" b="1" strike="noStrike" spc="-1">
                <a:solidFill>
                  <a:srgbClr val="000000"/>
                </a:solidFill>
                <a:latin typeface="Times New Roman"/>
              </a:rPr>
              <a:t>к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люч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000" b="0" i="1" strike="noStrike" spc="-1">
                <a:solidFill>
                  <a:srgbClr val="000000"/>
                </a:solidFill>
                <a:latin typeface="Times New Roman"/>
              </a:rPr>
              <a:t>–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это потенциальный ключ, который выбран для уникальной идентификации кортежей внутри отношения.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i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Поскольку отношение не содержит кортежей-дубликатов, всегда можно уникальным образом идентифицировать каждую его строку.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 Это значит, что </a:t>
            </a:r>
            <a:r>
              <a:rPr lang="uk-UA" sz="2200" b="0" i="1" strike="noStrike" spc="-1">
                <a:solidFill>
                  <a:srgbClr val="000000"/>
                </a:solidFill>
                <a:latin typeface="Times New Roman"/>
              </a:rPr>
              <a:t>отношение всегда имеет первичный ключ.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              Реляционные ключи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052640"/>
            <a:ext cx="8229600" cy="5078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   Потенциальные ключи, которые не выбраны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в качестве первичного ключа, называются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альтернативными ключами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Внешний ключ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–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это атрибут или множество атрибутов внутри отношения, которое соответствует потенциальному ключу некоторого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может быть, того же самого) отношения.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Представление схем в реляционной базе данных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56840" y="1371600"/>
            <a:ext cx="7924680" cy="47592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Реляционная база данных может состоять из произвольного количества отношений.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Концептуальной моделью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или концептуальной схемой, называется множество всех реляционных баз данных.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97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000" b="1" strike="noStrike" spc="-1">
                <a:solidFill>
                  <a:srgbClr val="006633"/>
                </a:solidFill>
                <a:latin typeface="Garamond"/>
              </a:rPr>
              <a:t>         Реляционная целостность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457200" y="1052640"/>
            <a:ext cx="8229600" cy="5078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Модель данных имеет две части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-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управляющую часть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, которая определяет типы допустимых операций с данными,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-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набор ограничений целостности,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которые гарантируют корректность данных.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Определитель  </a:t>
            </a:r>
            <a:r>
              <a:rPr lang="en-US" sz="2600" b="1" strike="noStrike" spc="-1">
                <a:solidFill>
                  <a:srgbClr val="000000"/>
                </a:solidFill>
                <a:latin typeface="Times New Roman"/>
              </a:rPr>
              <a:t>NULL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вводится в связи с поддержанием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правил целостности  и указывает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что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значение атрибута в настоящий момент неизвестно или неприемлемо для этого кортежа.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Нули и пробелы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представляют собой некоторые значения, тогда как ключевое слово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NULL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призвано обозначать отсутствие какого-либо значения.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 Реляционная целостность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196640"/>
            <a:ext cx="8153280" cy="493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0000" lnSpcReduction="10000"/>
          </a:bodyPr>
          <a:lstStyle/>
          <a:p>
            <a:pPr marL="495000" indent="-495000" algn="ctr">
              <a:lnSpc>
                <a:spcPct val="90000"/>
              </a:lnSpc>
              <a:spcBef>
                <a:spcPts val="649"/>
              </a:spcBef>
            </a:pPr>
            <a:r>
              <a:rPr lang="ru-RU" sz="2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Целостность  сущностей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означает, что в отношении ни один атрибут первичного ключа не может содержать отсутствующих значений, обозначаемых определителем </a:t>
            </a:r>
            <a:r>
              <a:rPr lang="en-US" sz="2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NULL</a:t>
            </a:r>
            <a:r>
              <a:rPr lang="ru-RU" sz="2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ru-RU" sz="26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>
              <a:lnSpc>
                <a:spcPct val="90000"/>
              </a:lnSpc>
              <a:spcBef>
                <a:spcPts val="697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 algn="ctr">
              <a:lnSpc>
                <a:spcPct val="90000"/>
              </a:lnSpc>
              <a:spcBef>
                <a:spcPts val="697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 algn="ctr">
              <a:lnSpc>
                <a:spcPct val="90000"/>
              </a:lnSpc>
              <a:spcBef>
                <a:spcPts val="598"/>
              </a:spcBef>
            </a:pP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Если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определител</a:t>
            </a:r>
            <a:r>
              <a:rPr lang="ru-RU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ь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NULL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</a:rPr>
              <a:t>будет находиться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в 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любой части первичного ключа, это утвержд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ает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что не все его атрибуты необходимы для уникальной идентификации кортежей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. Это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противоречит определению первичного ключа.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 algn="ctr">
              <a:lnSpc>
                <a:spcPct val="9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95000" indent="-49500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338415" y="2585063"/>
            <a:ext cx="838440" cy="457200"/>
          </a:xfrm>
          <a:custGeom>
            <a:avLst/>
            <a:gdLst/>
            <a:ahLst/>
            <a:cxnLst/>
            <a:rect l="0" t="0" r="r" b="b"/>
            <a:pathLst>
              <a:path w="2331" h="1272">
                <a:moveTo>
                  <a:pt x="0" y="253"/>
                </a:moveTo>
                <a:lnTo>
                  <a:pt x="1165" y="0"/>
                </a:lnTo>
                <a:lnTo>
                  <a:pt x="2330" y="253"/>
                </a:lnTo>
                <a:lnTo>
                  <a:pt x="1747" y="253"/>
                </a:lnTo>
                <a:lnTo>
                  <a:pt x="1747" y="1017"/>
                </a:lnTo>
                <a:lnTo>
                  <a:pt x="2330" y="1017"/>
                </a:lnTo>
                <a:lnTo>
                  <a:pt x="1165" y="1271"/>
                </a:lnTo>
                <a:lnTo>
                  <a:pt x="0" y="1017"/>
                </a:lnTo>
                <a:lnTo>
                  <a:pt x="582" y="1017"/>
                </a:lnTo>
                <a:lnTo>
                  <a:pt x="582" y="253"/>
                </a:lnTo>
                <a:lnTo>
                  <a:pt x="0" y="253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57200" y="277920"/>
            <a:ext cx="8229600" cy="6364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Реляционная целостность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457200" y="990720"/>
            <a:ext cx="8153280" cy="5140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Ссылочная целостность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600" b="0" i="1" strike="noStrike" spc="-1">
                <a:solidFill>
                  <a:srgbClr val="000000"/>
                </a:solidFill>
                <a:latin typeface="Times New Roman"/>
              </a:rPr>
              <a:t>Если в отношении существует внешний ключ, то значение   внешнего ключа должно либо соответствовать значению потенциального ключа  некоторого кортежа в его базовом отношении, либо задаваться определителем NULL.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Times New Roman"/>
              </a:rPr>
              <a:t>   Корпоративные ограничения целостности данных</a:t>
            </a:r>
            <a:r>
              <a:rPr lang="en-US" sz="26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600" b="0" i="1" strike="noStrike" spc="-1">
                <a:solidFill>
                  <a:srgbClr val="000000"/>
                </a:solidFill>
                <a:latin typeface="Times New Roman"/>
              </a:rPr>
              <a:t>это дополнительные правила поддержки целостности, определяемые пользователями или администраторами базы данных.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24000" y="188640"/>
            <a:ext cx="8229600" cy="865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000" b="1" strike="noStrike" spc="-1">
                <a:solidFill>
                  <a:srgbClr val="003A1D"/>
                </a:solidFill>
                <a:latin typeface="Garamond"/>
              </a:rPr>
              <a:t>Рассматриваемые вопросы</a:t>
            </a:r>
            <a:r>
              <a:rPr lang="en-US" sz="4000" b="1" strike="noStrike" spc="-1">
                <a:solidFill>
                  <a:srgbClr val="3B812F"/>
                </a:solidFill>
                <a:latin typeface="Garamond"/>
              </a:rPr>
              <a:t>: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907920"/>
            <a:ext cx="8229600" cy="5222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1" strike="noStrike" spc="-1">
                <a:solidFill>
                  <a:srgbClr val="000000"/>
                </a:solidFill>
                <a:latin typeface="Times New Roman"/>
              </a:rPr>
              <a:t>1.Реляционная модель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- Краткий обзор истории реляционной модели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Используемая терминология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Альтернативная терминология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Математические отношения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Отношения и их свойства  в базе данных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Реляционные ключи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Представление схем в реляционной базе данных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Реляционная целостность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1" strike="noStrike" spc="-1">
                <a:solidFill>
                  <a:srgbClr val="000000"/>
                </a:solidFill>
                <a:latin typeface="Times New Roman"/>
              </a:rPr>
              <a:t>2.Реляционные языки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1" strike="noStrike" spc="-1">
                <a:solidFill>
                  <a:srgbClr val="000000"/>
                </a:solidFill>
                <a:latin typeface="Times New Roman"/>
              </a:rPr>
              <a:t>3.Реляционная алгебра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Унарные операции реляционной алгебры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Операции с множествами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Операции соединения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Деление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1" strike="noStrike" spc="-1">
                <a:solidFill>
                  <a:srgbClr val="000000"/>
                </a:solidFill>
                <a:latin typeface="Times New Roman"/>
              </a:rPr>
              <a:t>4.Реляционное исчисление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Реляционное исчисление кортежей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</a:rPr>
              <a:t>   - Реляционное исчисление доменов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22"/>
              </a:spcBef>
            </a:pPr>
            <a:r>
              <a:rPr lang="en-US" sz="1700" b="1" strike="noStrike" spc="-1">
                <a:solidFill>
                  <a:srgbClr val="000000"/>
                </a:solidFill>
                <a:latin typeface="Times New Roman"/>
              </a:rPr>
              <a:t>5.Другие языки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Реляционные языки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6840" y="692280"/>
            <a:ext cx="8435880" cy="5976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80000"/>
              </a:lnSpc>
              <a:spcBef>
                <a:spcPts val="44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499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en-US" sz="2400" b="1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Р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еляционн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ая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 алгебра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- (высокоуровневый) процедурный язык.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Использ</a:t>
            </a:r>
            <a:r>
              <a:rPr lang="ru-RU" sz="2200" b="1" strike="noStrike" spc="-1">
                <a:solidFill>
                  <a:srgbClr val="000000"/>
                </a:solidFill>
                <a:latin typeface="Times New Roman"/>
              </a:rPr>
              <a:t>ование: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сообщение</a:t>
            </a:r>
            <a:r>
              <a:rPr lang="uk-UA" sz="2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СУБД о том, как</a:t>
            </a:r>
            <a:r>
              <a:rPr lang="uk-UA" sz="2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следует построить требуемое отношение</a:t>
            </a:r>
            <a:r>
              <a:rPr lang="uk-UA" sz="22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на базе одного или нескольких существующих в базе данных отношений.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49"/>
              </a:spcBef>
            </a:pPr>
            <a:r>
              <a:rPr lang="uk-UA" sz="1800" b="1" i="1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Реляционное исчисление</a:t>
            </a: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-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непроцедурный язык.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Использ</a:t>
            </a:r>
            <a:r>
              <a:rPr lang="ru-RU" sz="2200" b="1" strike="noStrike" spc="-1">
                <a:solidFill>
                  <a:srgbClr val="000000"/>
                </a:solidFill>
                <a:latin typeface="Times New Roman"/>
              </a:rPr>
              <a:t>ование: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определения того, каким будет некоторое отношение, созданное на основе одного или нескольких других отношений базы данных.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97"/>
              </a:spcBef>
            </a:pP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Реляционно-полный язык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          Использ</a:t>
            </a:r>
            <a:r>
              <a:rPr lang="ru-RU" sz="2200" b="1" strike="noStrike" spc="-1">
                <a:solidFill>
                  <a:srgbClr val="000000"/>
                </a:solidFill>
                <a:latin typeface="Times New Roman"/>
              </a:rPr>
              <a:t>ование: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получение любого отношения, которое можно вывести с помощью реляционного исчисления.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50"/>
              </a:spcBef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Реляционная алгебра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68360" y="1125000"/>
            <a:ext cx="7920000" cy="4967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r>
              <a:rPr lang="uk-UA" sz="2800" b="1" i="1" strike="noStrike" spc="-1">
                <a:solidFill>
                  <a:srgbClr val="000000"/>
                </a:solidFill>
                <a:latin typeface="Times New Roman"/>
              </a:rPr>
              <a:t>   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uk-UA" sz="2800" b="1" i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Реляционная алгебра</a:t>
            </a: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-  </a:t>
            </a:r>
            <a:r>
              <a:rPr lang="uk-UA" sz="2800" b="0" i="1" strike="noStrike" spc="-1">
                <a:solidFill>
                  <a:srgbClr val="000000"/>
                </a:solidFill>
                <a:latin typeface="Times New Roman"/>
              </a:rPr>
              <a:t>теоретический язык операций, который на основе одного или нескольких отношений позволяет создавать другое отношение без изменения самих исходных отношений.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1125360"/>
            <a:ext cx="8229600" cy="5005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Основные операции реляционной алгебры: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выборка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selection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проекция (р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rojection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декартово произведение (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с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artesian product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объединение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union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разность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set difference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Дополнительные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операции: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соединения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join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пересечения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intersection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деления 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division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uk-UA" sz="4000" b="1" strike="noStrike" spc="-1">
                <a:solidFill>
                  <a:srgbClr val="004623"/>
                </a:solidFill>
                <a:latin typeface="Times New Roman"/>
              </a:rPr>
              <a:t>             </a:t>
            </a:r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Реляционная алгебра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95280" y="260280"/>
            <a:ext cx="874872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Унарные операции реляционной алгебры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23640" y="1412640"/>
            <a:ext cx="8135640" cy="4141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748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Операция выборки:</a:t>
            </a:r>
            <a:r>
              <a:rPr lang="uk-UA" sz="30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Работает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с одним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отношением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	   </a:t>
            </a:r>
            <a:r>
              <a:rPr lang="uk-UA" sz="26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Определяет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результирующее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отношение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с тем же заголовком,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 что и отношение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телом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состоящ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м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из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кортежей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значения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атрибутов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которых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при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подстановке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в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условие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(предикат)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дают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значение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истина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94920" y="260280"/>
            <a:ext cx="899964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Унарные операции реляционной алгебры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781200" y="907560"/>
            <a:ext cx="8362800" cy="486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624"/>
              </a:spcBef>
            </a:pPr>
            <a:r>
              <a:rPr lang="uk-UA" sz="2500" b="1" strike="noStrike" spc="-1" dirty="0">
                <a:solidFill>
                  <a:srgbClr val="000000"/>
                </a:solidFill>
                <a:latin typeface="Times New Roman"/>
              </a:rPr>
              <a:t>                           </a:t>
            </a:r>
            <a:r>
              <a:rPr lang="en-US" sz="2500" b="1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en-US" sz="2500" b="1" strike="noStrike" spc="-1" dirty="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uk-UA" sz="25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1" strike="noStrike" spc="-1" dirty="0" err="1">
                <a:solidFill>
                  <a:srgbClr val="000000"/>
                </a:solidFill>
                <a:latin typeface="Times New Roman"/>
              </a:rPr>
              <a:t>Простейший</a:t>
            </a:r>
            <a:r>
              <a:rPr lang="uk-UA" sz="2600" b="1" strike="noStrike" spc="-1" dirty="0">
                <a:solidFill>
                  <a:srgbClr val="996600"/>
                </a:solidFill>
                <a:latin typeface="Times New Roman"/>
              </a:rPr>
              <a:t> 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</a:rPr>
              <a:t>случай: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400" b="1" strike="noStrike" spc="-1" dirty="0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Y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-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условие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(предикат),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uk-UA" sz="2400" b="1" strike="noStrike" spc="-1" dirty="0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– один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из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операторов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сравнения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uk-UA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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uk-UA" sz="2400" b="0" strike="noStrike" spc="-1" dirty="0">
                <a:solidFill>
                  <a:srgbClr val="000000"/>
                </a:solidFill>
                <a:latin typeface="Symbol"/>
                <a:ea typeface="Symbol"/>
              </a:rPr>
              <a:t>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, &lt;, &gt; и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т.д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.),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-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атрибуты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отношения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или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скалярные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значения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операции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выборки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 where </a:t>
            </a: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или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where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uk-UA" sz="2400" b="1" strike="noStrike" spc="-1" dirty="0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на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языке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SQL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select * from R where (X </a:t>
            </a:r>
            <a:r>
              <a:rPr lang="en-US" sz="2400" b="1" strike="noStrike" spc="-1" dirty="0">
                <a:solidFill>
                  <a:srgbClr val="000000"/>
                </a:solidFill>
                <a:latin typeface="Symbol"/>
                <a:ea typeface="Symbol"/>
              </a:rPr>
              <a:t>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Y)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Formula 3"/>
              <p:cNvSpPr txBox="1"/>
              <p:nvPr/>
            </p:nvSpPr>
            <p:spPr>
              <a:xfrm>
                <a:off x="2268360" y="4149720"/>
                <a:ext cx="360720" cy="360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24000" y="189000"/>
            <a:ext cx="921672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Унарные операции реляционной алгебры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95280" y="1014120"/>
            <a:ext cx="8229600" cy="507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r>
              <a:rPr lang="uk-UA" sz="2800" b="1" strike="noStrike" spc="-1" dirty="0">
                <a:solidFill>
                  <a:srgbClr val="000000"/>
                </a:solidFill>
                <a:latin typeface="Times New Roman"/>
              </a:rPr>
              <a:t>                         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Пример </a:t>
            </a: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о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</a:rPr>
              <a:t>пераци</a:t>
            </a: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и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</a:rPr>
              <a:t>выборки</a:t>
            </a:r>
            <a:r>
              <a:rPr lang="uk-UA" sz="28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800" b="1" strike="noStrike" spc="-1" dirty="0">
                <a:solidFill>
                  <a:srgbClr val="000000"/>
                </a:solidFill>
                <a:latin typeface="Times New Roman"/>
              </a:rPr>
              <a:t>  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Отношение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(информация о студентах)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Результат </a:t>
            </a: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выборки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where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Средний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бал&lt;5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684360" y="2060640"/>
            <a:ext cx="7272360" cy="1655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4"/>
          <p:cNvSpPr/>
          <p:nvPr/>
        </p:nvSpPr>
        <p:spPr>
          <a:xfrm>
            <a:off x="684360" y="2421000"/>
            <a:ext cx="7272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5"/>
          <p:cNvSpPr/>
          <p:nvPr/>
        </p:nvSpPr>
        <p:spPr>
          <a:xfrm>
            <a:off x="684360" y="2852640"/>
            <a:ext cx="7272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6"/>
          <p:cNvSpPr/>
          <p:nvPr/>
        </p:nvSpPr>
        <p:spPr>
          <a:xfrm>
            <a:off x="684360" y="3284640"/>
            <a:ext cx="7272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7"/>
          <p:cNvSpPr/>
          <p:nvPr/>
        </p:nvSpPr>
        <p:spPr>
          <a:xfrm>
            <a:off x="6300720" y="2060640"/>
            <a:ext cx="0" cy="1655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8"/>
          <p:cNvSpPr/>
          <p:nvPr/>
        </p:nvSpPr>
        <p:spPr>
          <a:xfrm>
            <a:off x="3780000" y="2060640"/>
            <a:ext cx="0" cy="1655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9"/>
          <p:cNvSpPr/>
          <p:nvPr/>
        </p:nvSpPr>
        <p:spPr>
          <a:xfrm>
            <a:off x="1102680" y="1955880"/>
            <a:ext cx="215424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 Номер студента</a:t>
            </a:r>
            <a:r>
              <a:rPr lang="en-US" sz="2800" b="0" strike="noStrike" spc="-1">
                <a:solidFill>
                  <a:srgbClr val="000000"/>
                </a:solidFill>
                <a:latin typeface="Garamond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4429080" y="2038320"/>
            <a:ext cx="117144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Фамилия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6300720" y="1916280"/>
            <a:ext cx="179712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Средний балл</a:t>
            </a:r>
            <a:r>
              <a:rPr lang="en-US" sz="2800" b="0" strike="noStrike" spc="-1">
                <a:solidFill>
                  <a:srgbClr val="000000"/>
                </a:solidFill>
                <a:latin typeface="Garamond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828000" y="2470320"/>
            <a:ext cx="3088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13"/>
          <p:cNvSpPr/>
          <p:nvPr/>
        </p:nvSpPr>
        <p:spPr>
          <a:xfrm>
            <a:off x="827640" y="2924280"/>
            <a:ext cx="4366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17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14"/>
          <p:cNvSpPr/>
          <p:nvPr/>
        </p:nvSpPr>
        <p:spPr>
          <a:xfrm>
            <a:off x="828720" y="3357720"/>
            <a:ext cx="4093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3780000" y="2470320"/>
            <a:ext cx="170640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Иванов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3780360" y="2852640"/>
            <a:ext cx="96552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Петров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17"/>
          <p:cNvSpPr/>
          <p:nvPr/>
        </p:nvSpPr>
        <p:spPr>
          <a:xfrm>
            <a:off x="3780000" y="3284640"/>
            <a:ext cx="176832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Сидоров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18"/>
          <p:cNvSpPr/>
          <p:nvPr/>
        </p:nvSpPr>
        <p:spPr>
          <a:xfrm>
            <a:off x="6301800" y="2421000"/>
            <a:ext cx="3088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19"/>
          <p:cNvSpPr/>
          <p:nvPr/>
        </p:nvSpPr>
        <p:spPr>
          <a:xfrm>
            <a:off x="6301800" y="2852640"/>
            <a:ext cx="3088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20"/>
          <p:cNvSpPr/>
          <p:nvPr/>
        </p:nvSpPr>
        <p:spPr>
          <a:xfrm>
            <a:off x="6301080" y="3284640"/>
            <a:ext cx="50076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4,5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1"/>
          <p:cNvSpPr/>
          <p:nvPr/>
        </p:nvSpPr>
        <p:spPr>
          <a:xfrm>
            <a:off x="684360" y="4221000"/>
            <a:ext cx="7272360" cy="122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Line 22"/>
          <p:cNvSpPr/>
          <p:nvPr/>
        </p:nvSpPr>
        <p:spPr>
          <a:xfrm>
            <a:off x="684360" y="4581360"/>
            <a:ext cx="7272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Line 23"/>
          <p:cNvSpPr/>
          <p:nvPr/>
        </p:nvSpPr>
        <p:spPr>
          <a:xfrm>
            <a:off x="684360" y="5013360"/>
            <a:ext cx="7272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Line 24"/>
          <p:cNvSpPr/>
          <p:nvPr/>
        </p:nvSpPr>
        <p:spPr>
          <a:xfrm>
            <a:off x="3780000" y="4221000"/>
            <a:ext cx="0" cy="1224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Line 25"/>
          <p:cNvSpPr/>
          <p:nvPr/>
        </p:nvSpPr>
        <p:spPr>
          <a:xfrm>
            <a:off x="6300720" y="4221000"/>
            <a:ext cx="0" cy="1224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6"/>
          <p:cNvSpPr/>
          <p:nvPr/>
        </p:nvSpPr>
        <p:spPr>
          <a:xfrm>
            <a:off x="1114560" y="4221000"/>
            <a:ext cx="204156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Номер студента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7"/>
          <p:cNvSpPr/>
          <p:nvPr/>
        </p:nvSpPr>
        <p:spPr>
          <a:xfrm>
            <a:off x="4429080" y="4221000"/>
            <a:ext cx="117144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Фамилия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8"/>
          <p:cNvSpPr/>
          <p:nvPr/>
        </p:nvSpPr>
        <p:spPr>
          <a:xfrm>
            <a:off x="6300720" y="4149720"/>
            <a:ext cx="170820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Средний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балл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9"/>
          <p:cNvSpPr/>
          <p:nvPr/>
        </p:nvSpPr>
        <p:spPr>
          <a:xfrm>
            <a:off x="826920" y="4653000"/>
            <a:ext cx="50508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0"/>
          <p:cNvSpPr/>
          <p:nvPr/>
        </p:nvSpPr>
        <p:spPr>
          <a:xfrm>
            <a:off x="827640" y="5062680"/>
            <a:ext cx="4366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19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31"/>
          <p:cNvSpPr/>
          <p:nvPr/>
        </p:nvSpPr>
        <p:spPr>
          <a:xfrm>
            <a:off x="3780360" y="4581360"/>
            <a:ext cx="96552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Петров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2"/>
          <p:cNvSpPr/>
          <p:nvPr/>
        </p:nvSpPr>
        <p:spPr>
          <a:xfrm>
            <a:off x="3780360" y="5013360"/>
            <a:ext cx="111960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Сидоров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3"/>
          <p:cNvSpPr/>
          <p:nvPr/>
        </p:nvSpPr>
        <p:spPr>
          <a:xfrm>
            <a:off x="6301800" y="4581360"/>
            <a:ext cx="3088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4"/>
          <p:cNvSpPr/>
          <p:nvPr/>
        </p:nvSpPr>
        <p:spPr>
          <a:xfrm>
            <a:off x="6301080" y="5013360"/>
            <a:ext cx="50076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4,5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23640" y="260280"/>
            <a:ext cx="900108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Унарные операции реляционной алгебры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95280" y="620640"/>
            <a:ext cx="8291520" cy="551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i="1" strike="noStrike" spc="-1" dirty="0">
                <a:solidFill>
                  <a:srgbClr val="000000"/>
                </a:solidFill>
                <a:latin typeface="Times New Roman"/>
              </a:rPr>
              <a:t>        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799"/>
              </a:spcBef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Операция проекции</a:t>
            </a:r>
            <a:r>
              <a:rPr lang="uk-UA" sz="3200" b="1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Работает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с одним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отношением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uk-UA" sz="26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Определяет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новое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отношение</a:t>
            </a:r>
            <a:r>
              <a:rPr lang="uk-UA" sz="26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с заголовком 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</a:rPr>
              <a:t>,…,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Z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содержащее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вертикальное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подмножество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отношения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создаваемое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посредством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извлечения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значений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указанных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атрибутов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из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результата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 строк-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</a:rPr>
              <a:t>дубликатов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Синтаксис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операции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проекции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 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,…,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Синтаксис на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языке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SQL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Select X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,…,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from 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24000" y="260280"/>
            <a:ext cx="9154800" cy="165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7000"/>
          </a:bodyPr>
          <a:lstStyle/>
          <a:p>
            <a:pPr marL="342720" indent="-342720">
              <a:lnSpc>
                <a:spcPct val="8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 Унарные операции реляционной алгебры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о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пераци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и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проекции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(информация о преподавателях)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2" name="Table 2"/>
          <p:cNvGraphicFramePr/>
          <p:nvPr/>
        </p:nvGraphicFramePr>
        <p:xfrm>
          <a:off x="3419640" y="4437000"/>
          <a:ext cx="2376360" cy="1660680"/>
        </p:xfrm>
        <a:graphic>
          <a:graphicData uri="http://schemas.openxmlformats.org/drawingml/2006/table">
            <a:tbl>
              <a:tblPr/>
              <a:tblGrid>
                <a:gridCol w="237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840"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Предмет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География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60"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История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920"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Философия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3" name="Table 3"/>
          <p:cNvGraphicFramePr/>
          <p:nvPr/>
        </p:nvGraphicFramePr>
        <p:xfrm>
          <a:off x="395280" y="1916280"/>
          <a:ext cx="8459640" cy="1994400"/>
        </p:xfrm>
        <a:graphic>
          <a:graphicData uri="http://schemas.openxmlformats.org/drawingml/2006/table">
            <a:tbl>
              <a:tblPr/>
              <a:tblGrid>
                <a:gridCol w="253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Табельный 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Предмет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4587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Бондаренко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География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2136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Воронин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История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5496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Анисимова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История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5496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Анисимова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Философия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4" name="CustomShape 4"/>
          <p:cNvSpPr/>
          <p:nvPr/>
        </p:nvSpPr>
        <p:spPr>
          <a:xfrm>
            <a:off x="468360" y="3206520"/>
            <a:ext cx="5095800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Проекция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[Предмет]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539640" y="33336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4623"/>
                </a:solidFill>
                <a:latin typeface="Garamond"/>
              </a:rPr>
              <a:t>        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1341360"/>
            <a:ext cx="8229600" cy="4896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Декартово произведение R×S</a:t>
            </a:r>
            <a:r>
              <a:rPr lang="ru-RU" sz="26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u="sng" strike="noStrike" spc="-1" dirty="0" err="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определяет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новое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которое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является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результатом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конкатенации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т.е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сцепления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каждого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кортежа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из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с 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к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аждым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кортежем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из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800" b="0" strike="noStrike" spc="-1" dirty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операции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декартового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произведения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 times 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на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языке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SQL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: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</a:rPr>
              <a:t>Select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* 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Table 1"/>
          <p:cNvGraphicFramePr/>
          <p:nvPr/>
        </p:nvGraphicFramePr>
        <p:xfrm>
          <a:off x="1835280" y="2421000"/>
          <a:ext cx="4249440" cy="1595520"/>
        </p:xfrm>
        <a:graphic>
          <a:graphicData uri="http://schemas.openxmlformats.org/drawingml/2006/table">
            <a:tbl>
              <a:tblPr/>
              <a:tblGrid>
                <a:gridCol w="216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8" name="Table 2"/>
          <p:cNvGraphicFramePr/>
          <p:nvPr/>
        </p:nvGraphicFramePr>
        <p:xfrm>
          <a:off x="2050920" y="4508640"/>
          <a:ext cx="3889440" cy="1595520"/>
        </p:xfrm>
        <a:graphic>
          <a:graphicData uri="http://schemas.openxmlformats.org/drawingml/2006/table">
            <a:tbl>
              <a:tblPr/>
              <a:tblGrid>
                <a:gridCol w="208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102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Информатика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9" name="CustomShape 3"/>
          <p:cNvSpPr/>
          <p:nvPr/>
        </p:nvSpPr>
        <p:spPr>
          <a:xfrm>
            <a:off x="324000" y="248760"/>
            <a:ext cx="8351640" cy="15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декартового произведения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468360" y="1945080"/>
            <a:ext cx="420696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(Студенты)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5"/>
          <p:cNvSpPr/>
          <p:nvPr/>
        </p:nvSpPr>
        <p:spPr>
          <a:xfrm>
            <a:off x="611280" y="3970800"/>
            <a:ext cx="51847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(Предметы)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11280" y="304920"/>
            <a:ext cx="7705800" cy="15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4623"/>
                </a:solidFill>
                <a:latin typeface="Garamond"/>
              </a:rPr>
              <a:t>Реляционная модель</a:t>
            </a:r>
            <a:r>
              <a:t/>
            </a:r>
            <a:br/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Структура обработки информации в реляционной БД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1403280" y="2060640"/>
            <a:ext cx="6019560" cy="3960360"/>
            <a:chOff x="1403280" y="2060640"/>
            <a:chExt cx="6019560" cy="3960360"/>
          </a:xfrm>
        </p:grpSpPr>
        <p:sp>
          <p:nvSpPr>
            <p:cNvPr id="91" name="Line 3"/>
            <p:cNvSpPr/>
            <p:nvPr/>
          </p:nvSpPr>
          <p:spPr>
            <a:xfrm>
              <a:off x="5463000" y="4065480"/>
              <a:ext cx="97992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3923280" y="3736080"/>
              <a:ext cx="1541520" cy="760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Реляционная алгебра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6442920" y="3736080"/>
              <a:ext cx="979920" cy="914040"/>
            </a:xfrm>
            <a:prstGeom prst="can">
              <a:avLst>
                <a:gd name="adj" fmla="val 25000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Данные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Line 6"/>
            <p:cNvSpPr/>
            <p:nvPr/>
          </p:nvSpPr>
          <p:spPr>
            <a:xfrm>
              <a:off x="4623120" y="4497840"/>
              <a:ext cx="0" cy="45684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7"/>
            <p:cNvSpPr/>
            <p:nvPr/>
          </p:nvSpPr>
          <p:spPr>
            <a:xfrm>
              <a:off x="1403280" y="3736080"/>
              <a:ext cx="1540800" cy="9140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Реляционная модель данных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Line 8"/>
            <p:cNvSpPr/>
            <p:nvPr/>
          </p:nvSpPr>
          <p:spPr>
            <a:xfrm>
              <a:off x="2943360" y="4041000"/>
              <a:ext cx="979920" cy="72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3223080" y="2060640"/>
              <a:ext cx="2939760" cy="1371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C0C0C0"/>
            </a:solidFill>
            <a:ln w="936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000000"/>
                  </a:solidFill>
                  <a:latin typeface="Times New Roman"/>
                </a:rPr>
                <a:t>Реляционная     БД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CustomShape 10"/>
            <p:cNvSpPr/>
            <p:nvPr/>
          </p:nvSpPr>
          <p:spPr>
            <a:xfrm>
              <a:off x="3923280" y="5107320"/>
              <a:ext cx="1540800" cy="913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Times New Roman"/>
                </a:rPr>
                <a:t>SQL-стандартный язык запросов</a:t>
              </a:r>
              <a:endParaRPr lang="en-US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9" name="CustomShape 11"/>
          <p:cNvSpPr/>
          <p:nvPr/>
        </p:nvSpPr>
        <p:spPr>
          <a:xfrm>
            <a:off x="1219320" y="3500280"/>
            <a:ext cx="6737400" cy="2665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Table 1"/>
          <p:cNvGraphicFramePr/>
          <p:nvPr/>
        </p:nvGraphicFramePr>
        <p:xfrm>
          <a:off x="684360" y="1700280"/>
          <a:ext cx="7991280" cy="4174920"/>
        </p:xfrm>
        <a:graphic>
          <a:graphicData uri="http://schemas.openxmlformats.org/drawingml/2006/table">
            <a:tbl>
              <a:tblPr/>
              <a:tblGrid>
                <a:gridCol w="200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7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Информатика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Информатика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Информатика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3" name="CustomShape 2"/>
          <p:cNvSpPr/>
          <p:nvPr/>
        </p:nvSpPr>
        <p:spPr>
          <a:xfrm>
            <a:off x="684360" y="1161831"/>
            <a:ext cx="36734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Отношение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TIMES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1099080" y="260280"/>
            <a:ext cx="71377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68360" y="260280"/>
            <a:ext cx="8229600" cy="8366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200" b="0" strike="noStrike" spc="-1">
                <a:solidFill>
                  <a:srgbClr val="006633"/>
                </a:solidFill>
                <a:latin typeface="Garamond"/>
              </a:rPr>
              <a:t>            </a:t>
            </a:r>
            <a:r>
              <a:rPr lang="en-US" sz="38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t/>
            </a:r>
            <a:br/>
            <a:endParaRPr lang="en-US" sz="38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395280" y="980640"/>
            <a:ext cx="8291520" cy="5149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80000"/>
              </a:lnSpc>
              <a:spcBef>
                <a:spcPts val="624"/>
              </a:spcBef>
            </a:pPr>
            <a:r>
              <a:rPr lang="ru-RU" sz="2500" b="1" strike="noStrike" spc="-1" dirty="0">
                <a:solidFill>
                  <a:srgbClr val="000000"/>
                </a:solidFill>
                <a:latin typeface="Arial"/>
              </a:rPr>
              <a:t>                      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799"/>
              </a:spcBef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Операция объединения R   S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49"/>
              </a:spcBef>
            </a:pP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ru-RU" sz="26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получается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в результате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конкатенации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97"/>
              </a:spcBef>
            </a:pP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с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образованием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одного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с тем же заголовком,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что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и у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отношений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и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телом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состоящим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из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кортежей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прин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адлежащих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или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или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или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обоим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отношениям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с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максимальным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количеством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кортеже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й)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если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кортежи-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дубликаты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исключены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ru-RU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97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операции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объединения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 union S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на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языке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SQL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: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Select * from R) union (select * from S)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598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254480" y="3246480"/>
            <a:ext cx="184320" cy="36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Formula 5"/>
              <p:cNvSpPr txBox="1"/>
              <p:nvPr/>
            </p:nvSpPr>
            <p:spPr>
              <a:xfrm>
                <a:off x="7020000" y="1484280"/>
                <a:ext cx="231840" cy="2890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Table 1"/>
          <p:cNvGraphicFramePr/>
          <p:nvPr/>
        </p:nvGraphicFramePr>
        <p:xfrm>
          <a:off x="2268360" y="2421000"/>
          <a:ext cx="5882040" cy="1595520"/>
        </p:xfrm>
        <a:graphic>
          <a:graphicData uri="http://schemas.openxmlformats.org/drawingml/2006/table">
            <a:tbl>
              <a:tblPr/>
              <a:tblGrid>
                <a:gridCol w="24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1" name="Table 2"/>
          <p:cNvGraphicFramePr/>
          <p:nvPr/>
        </p:nvGraphicFramePr>
        <p:xfrm>
          <a:off x="2268360" y="4508640"/>
          <a:ext cx="5878800" cy="1595520"/>
        </p:xfrm>
        <a:graphic>
          <a:graphicData uri="http://schemas.openxmlformats.org/drawingml/2006/table">
            <a:tbl>
              <a:tblPr/>
              <a:tblGrid>
                <a:gridCol w="24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Пушников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CustomShape 3"/>
          <p:cNvSpPr/>
          <p:nvPr/>
        </p:nvSpPr>
        <p:spPr>
          <a:xfrm>
            <a:off x="395280" y="259560"/>
            <a:ext cx="8353440" cy="19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операции объединения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611280" y="1987920"/>
            <a:ext cx="676908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(информация о студентах)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5"/>
          <p:cNvSpPr/>
          <p:nvPr/>
        </p:nvSpPr>
        <p:spPr>
          <a:xfrm>
            <a:off x="611280" y="4075560"/>
            <a:ext cx="604836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0" strike="noStrike" spc="-1" dirty="0" err="1">
                <a:solidFill>
                  <a:srgbClr val="000000"/>
                </a:solidFill>
                <a:latin typeface="Times New Roman"/>
              </a:rPr>
              <a:t>Отношение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(информация о студентах)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Table 1"/>
          <p:cNvGraphicFramePr/>
          <p:nvPr/>
        </p:nvGraphicFramePr>
        <p:xfrm>
          <a:off x="1116000" y="2060640"/>
          <a:ext cx="6842160" cy="2057400"/>
        </p:xfrm>
        <a:graphic>
          <a:graphicData uri="http://schemas.openxmlformats.org/drawingml/2006/table">
            <a:tbl>
              <a:tblPr/>
              <a:tblGrid>
                <a:gridCol w="259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Пушников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3,5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6" name="CustomShape 2"/>
          <p:cNvSpPr/>
          <p:nvPr/>
        </p:nvSpPr>
        <p:spPr>
          <a:xfrm>
            <a:off x="684360" y="1556280"/>
            <a:ext cx="66848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Объединение отношений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2050920" y="404640"/>
            <a:ext cx="5977080" cy="173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2248"/>
              </a:spcBef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t/>
            </a:r>
            <a:br/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200" b="0" strike="noStrike" spc="-1">
                <a:solidFill>
                  <a:srgbClr val="006633"/>
                </a:solidFill>
                <a:latin typeface="Garamond"/>
              </a:rPr>
              <a:t>        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</a:t>
            </a:r>
            <a:r>
              <a:rPr lang="en-US" sz="3800" b="1" strike="noStrike" spc="-1">
                <a:solidFill>
                  <a:srgbClr val="006633"/>
                </a:solidFill>
                <a:latin typeface="Garamond"/>
              </a:rPr>
              <a:t> с множествами</a:t>
            </a:r>
            <a:endParaRPr lang="en-US" sz="38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457200" y="907920"/>
            <a:ext cx="8229600" cy="5222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5500"/>
          </a:bodyPr>
          <a:lstStyle/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lang="ru-RU" sz="26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</a:pPr>
            <a:r>
              <a:rPr lang="ru-RU" sz="2600" b="1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</a:t>
            </a: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Операция разности R-S 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ru-RU" sz="2600" b="0" u="sng" strike="noStrike" spc="-1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определяет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отношение с 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тем же заголовком,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что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и у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отношений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и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телом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состоящим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из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кортежей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принадлежащих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отношению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и не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принадлежащих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отношению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ru-RU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таких, 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которые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имеются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в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но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отсутствуют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в </a:t>
            </a:r>
            <a:r>
              <a:rPr lang="uk-UA" sz="26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отношении</a:t>
            </a:r>
            <a:r>
              <a:rPr lang="uk-UA" sz="2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uk-UA" sz="26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uk-UA" sz="26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800" b="0" strike="noStrike" spc="-1" dirty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операции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разности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:                                             </a:t>
            </a: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                                                              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R minus 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Синтаксис на </a:t>
            </a:r>
            <a:r>
              <a:rPr lang="uk-UA" sz="2400" b="0" u="sng" strike="noStrike" spc="-1" dirty="0" err="1">
                <a:solidFill>
                  <a:srgbClr val="000000"/>
                </a:solidFill>
                <a:uFillTx/>
                <a:latin typeface="Times New Roman"/>
              </a:rPr>
              <a:t>языке</a:t>
            </a:r>
            <a:r>
              <a:rPr lang="uk-UA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Times New Roman"/>
              </a:rPr>
              <a:t>SQL</a:t>
            </a: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:                                                       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       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select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*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from R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Times New Roman"/>
              </a:rPr>
              <a:t>exept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select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*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from S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68360" y="224793"/>
            <a:ext cx="7920000" cy="19411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rPr lang="en-US" sz="3600" b="1" strike="noStrike" spc="-1" dirty="0" smtClean="0">
                <a:solidFill>
                  <a:srgbClr val="006633"/>
                </a:solidFill>
                <a:latin typeface="Garamond"/>
              </a:rPr>
              <a:t>(</a:t>
            </a:r>
            <a:r>
              <a:rPr lang="ru-RU" sz="3600" b="1" spc="-1" dirty="0">
                <a:solidFill>
                  <a:srgbClr val="006633"/>
                </a:solidFill>
                <a:latin typeface="Garamond"/>
              </a:rPr>
              <a:t>о</a:t>
            </a:r>
            <a:r>
              <a:rPr lang="ru-RU" sz="3600" b="1" strike="noStrike" spc="-1" dirty="0" smtClean="0">
                <a:solidFill>
                  <a:srgbClr val="006633"/>
                </a:solidFill>
                <a:latin typeface="Garamond"/>
              </a:rPr>
              <a:t>шибка</a:t>
            </a:r>
            <a:r>
              <a:rPr lang="ru-RU" sz="3600" b="1" strike="noStrike" spc="-1" dirty="0">
                <a:solidFill>
                  <a:srgbClr val="006633"/>
                </a:solidFill>
                <a:latin typeface="Garamond"/>
              </a:rPr>
              <a:t>)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Пример 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</a:rPr>
              <a:t>операции</a:t>
            </a:r>
            <a:r>
              <a:rPr lang="uk-UA" sz="2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1" strike="noStrike" spc="-1" dirty="0" err="1">
                <a:solidFill>
                  <a:srgbClr val="000000"/>
                </a:solidFill>
                <a:latin typeface="Times New Roman"/>
              </a:rPr>
              <a:t>разности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uk-UA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758880" y="1987920"/>
            <a:ext cx="19760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2" name="Table 3"/>
          <p:cNvGraphicFramePr/>
          <p:nvPr>
            <p:extLst>
              <p:ext uri="{D42A27DB-BD31-4B8C-83A1-F6EECF244321}">
                <p14:modId xmlns:p14="http://schemas.microsoft.com/office/powerpoint/2010/main" val="3948954728"/>
              </p:ext>
            </p:extLst>
          </p:nvPr>
        </p:nvGraphicFramePr>
        <p:xfrm>
          <a:off x="2124000" y="2421000"/>
          <a:ext cx="5878440" cy="1595520"/>
        </p:xfrm>
        <a:graphic>
          <a:graphicData uri="http://schemas.openxmlformats.org/drawingml/2006/table">
            <a:tbl>
              <a:tblPr/>
              <a:tblGrid>
                <a:gridCol w="271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студента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Средний</a:t>
                      </a: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балл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3" name="CustomShape 4"/>
          <p:cNvSpPr/>
          <p:nvPr/>
        </p:nvSpPr>
        <p:spPr>
          <a:xfrm>
            <a:off x="830160" y="4148640"/>
            <a:ext cx="19256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4" name="Table 5"/>
          <p:cNvGraphicFramePr/>
          <p:nvPr>
            <p:extLst>
              <p:ext uri="{D42A27DB-BD31-4B8C-83A1-F6EECF244321}">
                <p14:modId xmlns:p14="http://schemas.microsoft.com/office/powerpoint/2010/main" val="3852676428"/>
              </p:ext>
            </p:extLst>
          </p:nvPr>
        </p:nvGraphicFramePr>
        <p:xfrm>
          <a:off x="2124000" y="4581360"/>
          <a:ext cx="6013440" cy="1196640"/>
        </p:xfrm>
        <a:graphic>
          <a:graphicData uri="http://schemas.openxmlformats.org/drawingml/2006/table">
            <a:tbl>
              <a:tblPr/>
              <a:tblGrid>
                <a:gridCol w="278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       Номер </a:t>
                      </a:r>
                      <a:r>
                        <a:rPr lang="uk-UA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студента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5" name="CustomShape 6"/>
          <p:cNvSpPr/>
          <p:nvPr/>
        </p:nvSpPr>
        <p:spPr>
          <a:xfrm>
            <a:off x="2124000" y="5734080"/>
            <a:ext cx="6048360" cy="358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latin typeface="Times New Roman"/>
              </a:rPr>
              <a:t>20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Line 7"/>
          <p:cNvSpPr/>
          <p:nvPr/>
        </p:nvSpPr>
        <p:spPr>
          <a:xfrm>
            <a:off x="6443640" y="5373720"/>
            <a:ext cx="0" cy="7192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8"/>
          <p:cNvSpPr/>
          <p:nvPr/>
        </p:nvSpPr>
        <p:spPr>
          <a:xfrm>
            <a:off x="4932360" y="5734080"/>
            <a:ext cx="0" cy="3589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9"/>
          <p:cNvSpPr/>
          <p:nvPr/>
        </p:nvSpPr>
        <p:spPr>
          <a:xfrm>
            <a:off x="2124720" y="5734080"/>
            <a:ext cx="4366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20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10"/>
          <p:cNvSpPr/>
          <p:nvPr/>
        </p:nvSpPr>
        <p:spPr>
          <a:xfrm>
            <a:off x="4933440" y="5734080"/>
            <a:ext cx="133272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Пушников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6443640" y="5734080"/>
            <a:ext cx="93672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3,5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39640" y="334800"/>
            <a:ext cx="7920000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2" name="Table 2"/>
          <p:cNvGraphicFramePr/>
          <p:nvPr/>
        </p:nvGraphicFramePr>
        <p:xfrm>
          <a:off x="1908000" y="2276640"/>
          <a:ext cx="5342040" cy="1203120"/>
        </p:xfrm>
        <a:graphic>
          <a:graphicData uri="http://schemas.openxmlformats.org/drawingml/2006/table">
            <a:tbl>
              <a:tblPr/>
              <a:tblGrid>
                <a:gridCol w="221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3" name="CustomShape 3"/>
          <p:cNvSpPr/>
          <p:nvPr/>
        </p:nvSpPr>
        <p:spPr>
          <a:xfrm>
            <a:off x="760680" y="1772280"/>
            <a:ext cx="33127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MINUS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ru-RU" sz="4200" b="0" strike="noStrike" spc="-1">
                <a:solidFill>
                  <a:srgbClr val="006633"/>
                </a:solidFill>
                <a:latin typeface="Garamond"/>
              </a:rPr>
              <a:t>           </a:t>
            </a:r>
            <a:r>
              <a:rPr lang="ru-RU" sz="38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r>
              <a:t/>
            </a:r>
            <a:br/>
            <a:endParaRPr lang="en-US" sz="38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457200" y="1196640"/>
            <a:ext cx="8229600" cy="493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799"/>
              </a:spcBef>
            </a:pP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Операция пересечения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∩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u="sng" strike="noStrike" spc="-1">
                <a:solidFill>
                  <a:srgbClr val="000000"/>
                </a:solidFill>
                <a:uFillTx/>
                <a:latin typeface="Times New Roman"/>
              </a:rPr>
              <a:t>определяет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отношение, которое содержит кортежи, присутствующие как в отношении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, так и в отношении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операции пересечения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       R intersect 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на языке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 SQL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Select * from R) intersect (select * from 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68360" y="-30960"/>
            <a:ext cx="8175600" cy="19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 множествами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операции пересечения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7" name="Table 2"/>
          <p:cNvGraphicFramePr/>
          <p:nvPr/>
        </p:nvGraphicFramePr>
        <p:xfrm>
          <a:off x="1692360" y="2349360"/>
          <a:ext cx="6418080" cy="1765440"/>
        </p:xfrm>
        <a:graphic>
          <a:graphicData uri="http://schemas.openxmlformats.org/drawingml/2006/table">
            <a:tbl>
              <a:tblPr/>
              <a:tblGrid>
                <a:gridCol w="241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" name="CustomShape 3"/>
          <p:cNvSpPr/>
          <p:nvPr/>
        </p:nvSpPr>
        <p:spPr>
          <a:xfrm>
            <a:off x="468360" y="1915200"/>
            <a:ext cx="76327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(информация о студентах)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9" name="Table 4"/>
          <p:cNvGraphicFramePr/>
          <p:nvPr/>
        </p:nvGraphicFramePr>
        <p:xfrm>
          <a:off x="1692360" y="4508640"/>
          <a:ext cx="6381720" cy="1595520"/>
        </p:xfrm>
        <a:graphic>
          <a:graphicData uri="http://schemas.openxmlformats.org/drawingml/2006/table">
            <a:tbl>
              <a:tblPr/>
              <a:tblGrid>
                <a:gridCol w="241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Пушников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20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" name="CustomShape 5"/>
          <p:cNvSpPr/>
          <p:nvPr/>
        </p:nvSpPr>
        <p:spPr>
          <a:xfrm>
            <a:off x="468360" y="4075560"/>
            <a:ext cx="684036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(информация о студентах)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Table 1"/>
          <p:cNvGraphicFramePr/>
          <p:nvPr/>
        </p:nvGraphicFramePr>
        <p:xfrm>
          <a:off x="1258920" y="2421000"/>
          <a:ext cx="6553080" cy="1150920"/>
        </p:xfrm>
        <a:graphic>
          <a:graphicData uri="http://schemas.openxmlformats.org/drawingml/2006/table">
            <a:tbl>
              <a:tblPr/>
              <a:tblGrid>
                <a:gridCol w="30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2" name="CustomShape 2"/>
          <p:cNvSpPr/>
          <p:nvPr/>
        </p:nvSpPr>
        <p:spPr>
          <a:xfrm>
            <a:off x="611280" y="333000"/>
            <a:ext cx="792144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Операции с множествами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02120" y="1843560"/>
            <a:ext cx="411876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/>
            <a:r>
              <a:rPr lang="uk-UA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INTERSECT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4000" b="1" strike="noStrike" spc="-1">
                <a:solidFill>
                  <a:srgbClr val="004623"/>
                </a:solidFill>
                <a:latin typeface="Garamond"/>
              </a:rPr>
              <a:t>Реляционная модель</a:t>
            </a:r>
            <a:r>
              <a:t/>
            </a:r>
            <a:br/>
            <a:r>
              <a:t/>
            </a:r>
            <a:br/>
            <a:r>
              <a:rPr lang="en-US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Цели создания реляционной модели</a:t>
            </a:r>
            <a:r>
              <a:rPr lang="en-US" sz="32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4000" b="1" strike="noStrike" spc="-1">
                <a:solidFill>
                  <a:srgbClr val="004623"/>
                </a:solidFill>
                <a:latin typeface="Garamond"/>
                <a:ea typeface="Times New Roman"/>
              </a:rPr>
              <a:t> 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24000" y="1844640"/>
            <a:ext cx="8153280" cy="289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  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1)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Обеспечение высокой степени независимости от данных.        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2)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Н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ормализ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ация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отношений, т.е.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создание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отношени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й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без повторяющихся групп.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 3) Рас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ширение языков управления данными за счет включения операций над множествами.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000" b="1" strike="noStrike" spc="-1">
                <a:solidFill>
                  <a:srgbClr val="004623"/>
                </a:solidFill>
                <a:latin typeface="Garamond"/>
              </a:rPr>
              <a:t>          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196640"/>
            <a:ext cx="8229600" cy="493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800" b="1" i="1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Операция соединения</a:t>
            </a: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-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комбинация декартового произведения и выборки, эквивалентна операции выборки из декартового произведения двух операндов отношений тех кортежей, которые удовлетворяют условию, указанному в предикате соединения в качестве формулы выборки.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1" i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Соединением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отношений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по условию </a:t>
            </a:r>
            <a:r>
              <a:rPr lang="en-US" sz="2400" b="1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называется отношение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 times S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where 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на языке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 SQL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Select R.*, S.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*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from R, S where 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000" b="1" strike="noStrike" spc="-1">
                <a:solidFill>
                  <a:srgbClr val="004623"/>
                </a:solidFill>
                <a:latin typeface="Garamond"/>
              </a:rPr>
              <a:t>          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Тип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ы 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операций соединения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- 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ета-соединение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- соединение по эквивалентности (частный случай тета-соединения)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- естественное соединение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- внешнее соединение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- полусоединение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457200" y="259920"/>
            <a:ext cx="8229600" cy="115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uk-UA" sz="4200" b="0" strike="noStrike" spc="-1">
                <a:solidFill>
                  <a:srgbClr val="006633"/>
                </a:solidFill>
                <a:latin typeface="Garamond"/>
              </a:rPr>
              <a:t> </a:t>
            </a: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39" name="TextShape 2"/>
          <p:cNvSpPr txBox="1"/>
          <p:nvPr/>
        </p:nvSpPr>
        <p:spPr>
          <a:xfrm>
            <a:off x="250560" y="980640"/>
            <a:ext cx="8893080" cy="49690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Т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ета-соединение</a:t>
            </a: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определяет отношение,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которое содержит кортежи из декартового произведения отношений </a:t>
            </a:r>
            <a:r>
              <a:rPr lang="en-US" sz="2600" b="1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600" b="1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удовлетворяющие предикату </a:t>
            </a:r>
            <a:r>
              <a:rPr lang="en-US" sz="2600" b="1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Предикат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имеет вид                          ,  где  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-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один из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операторов сравнения (&lt;, &lt;=, &gt;, &gt;=, = или -=).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uk-UA" sz="2400" b="0" strike="noStrike" spc="-1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соединением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отношения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по атрибуту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с отношением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по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атрибуту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Y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называют отношение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 times S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where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400" b="1" strike="noStrike" spc="-1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Y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на языке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 SQL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Select * from R, S where (R.X </a:t>
            </a:r>
            <a:r>
              <a:rPr lang="en-US" sz="2400" b="1" strike="noStrike" spc="-1">
                <a:solidFill>
                  <a:srgbClr val="000000"/>
                </a:solidFill>
                <a:latin typeface="Symbol"/>
                <a:ea typeface="Symbol"/>
              </a:rPr>
              <a:t>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S.Y)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0" y="332892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Formula 5"/>
              <p:cNvSpPr txBox="1"/>
              <p:nvPr/>
            </p:nvSpPr>
            <p:spPr>
              <a:xfrm>
                <a:off x="3995640" y="981000"/>
                <a:ext cx="1225800" cy="5097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>
                          <a:latin typeface="Cambria Math" panose="02040503050406030204" pitchFamily="18" charset="0"/>
                        </a:rPr>
                        <m:t>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⊲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343" name="CustomShape 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Formula 7"/>
              <p:cNvSpPr txBox="1"/>
              <p:nvPr/>
            </p:nvSpPr>
            <p:spPr>
              <a:xfrm>
                <a:off x="3708360" y="2781360"/>
                <a:ext cx="2016000" cy="504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lit/>
                          <m:nor/>
                        </m:rPr>
                        <a:rPr/>
                        <m:t>.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lit/>
                          <m:nor/>
                        </m:rPr>
                        <a:rPr/>
                        <m:t>.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345" name="CustomShape 8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Formula 9"/>
              <p:cNvSpPr txBox="1"/>
              <p:nvPr/>
            </p:nvSpPr>
            <p:spPr>
              <a:xfrm>
                <a:off x="6443640" y="2708280"/>
                <a:ext cx="504720" cy="4316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𝛩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347" name="CustomShape 10"/>
          <p:cNvSpPr/>
          <p:nvPr/>
        </p:nvSpPr>
        <p:spPr>
          <a:xfrm>
            <a:off x="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250560" y="189000"/>
            <a:ext cx="8893080" cy="2448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80000"/>
              </a:lnSpc>
              <a:spcBef>
                <a:spcPts val="899"/>
              </a:spcBef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тета-соединения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</a:pP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В базе данных хранится информация о: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- преподавателях;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- предметах.</a:t>
            </a: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uk-UA" sz="1800" b="0" u="sng" strike="noStrike" spc="-1">
                <a:solidFill>
                  <a:srgbClr val="000000"/>
                </a:solidFill>
                <a:uFillTx/>
                <a:latin typeface="Times New Roman"/>
              </a:rPr>
              <a:t>Примечание</a:t>
            </a: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: преподаватели имеют право преподавать предметы, статус которых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48"/>
              </a:spcBef>
            </a:pPr>
            <a:r>
              <a:rPr lang="uk-UA" sz="1800" b="0" strike="noStrike" spc="-1">
                <a:solidFill>
                  <a:srgbClr val="000000"/>
                </a:solidFill>
                <a:latin typeface="Times New Roman"/>
              </a:rPr>
              <a:t>  не выше статуса преподавателя.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9" name="Table 2"/>
          <p:cNvGraphicFramePr/>
          <p:nvPr/>
        </p:nvGraphicFramePr>
        <p:xfrm>
          <a:off x="684360" y="2708280"/>
          <a:ext cx="8064360" cy="1581120"/>
        </p:xfrm>
        <a:graphic>
          <a:graphicData uri="http://schemas.openxmlformats.org/drawingml/2006/table">
            <a:tbl>
              <a:tblPr/>
              <a:tblGrid>
                <a:gridCol w="22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Табельный 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X(Статус преподавателя)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4587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Бондаренко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2136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Воронин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5496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Анисимова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0" name="CustomShape 3"/>
          <p:cNvSpPr/>
          <p:nvPr/>
        </p:nvSpPr>
        <p:spPr>
          <a:xfrm>
            <a:off x="250920" y="2348640"/>
            <a:ext cx="813744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(Преподаватели)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1" name="Table 4"/>
          <p:cNvGraphicFramePr/>
          <p:nvPr/>
        </p:nvGraphicFramePr>
        <p:xfrm>
          <a:off x="684360" y="4581360"/>
          <a:ext cx="8064360" cy="1624320"/>
        </p:xfrm>
        <a:graphic>
          <a:graphicData uri="http://schemas.openxmlformats.org/drawingml/2006/table">
            <a:tbl>
              <a:tblPr/>
              <a:tblGrid>
                <a:gridCol w="226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Y(Статус предмета)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История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География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Философия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CustomShape 5"/>
          <p:cNvSpPr/>
          <p:nvPr/>
        </p:nvSpPr>
        <p:spPr>
          <a:xfrm>
            <a:off x="392760" y="4220280"/>
            <a:ext cx="31132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(Предметы)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68360" y="172440"/>
            <a:ext cx="8191440" cy="180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899"/>
              </a:spcBef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Ответ на вопрос: “Какие преподаватели имеют право преподавать какие предметы?" дает </a:t>
            </a:r>
            <a:r>
              <a:rPr lang="uk-UA" sz="2000" b="0" strike="noStrike" spc="-1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-соединение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[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X </a:t>
            </a:r>
            <a:r>
              <a:rPr lang="en-US" sz="2000" b="1" strike="noStrike" spc="-1">
                <a:solidFill>
                  <a:srgbClr val="000000"/>
                </a:solidFill>
                <a:latin typeface="Symbol"/>
                <a:ea typeface="Symbol"/>
              </a:rPr>
              <a:t>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Y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]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4" name="Table 2"/>
          <p:cNvGraphicFramePr/>
          <p:nvPr/>
        </p:nvGraphicFramePr>
        <p:xfrm>
          <a:off x="0" y="2421000"/>
          <a:ext cx="9036000" cy="3531960"/>
        </p:xfrm>
        <a:graphic>
          <a:graphicData uri="http://schemas.openxmlformats.org/drawingml/2006/table">
            <a:tbl>
              <a:tblPr/>
              <a:tblGrid>
                <a:gridCol w="161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Табельный    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X(Статус преподавателя)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   Код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Y(Статус предмета)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4587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Бондаренко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История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4587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Бондаренко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География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2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4587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Бондаренко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Философия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2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2136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Воронин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Философия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6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5496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Анисимова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География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4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5496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Анисимова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Философия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5" name="CustomShape 3"/>
          <p:cNvSpPr/>
          <p:nvPr/>
        </p:nvSpPr>
        <p:spPr>
          <a:xfrm>
            <a:off x="0" y="1916280"/>
            <a:ext cx="89647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Отношение "Какие преподаватели преподают какие предметы?"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57200" y="1196640"/>
            <a:ext cx="8507520" cy="4933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2800" b="1" i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Э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кви-соединение (соединение по эквивалентности)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-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частный случай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1" i="1" strike="noStrike" spc="-1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-соединения, когда </a:t>
            </a:r>
            <a:r>
              <a:rPr lang="uk-UA" sz="2600" b="1" i="1" strike="noStrike" spc="-1">
                <a:solidFill>
                  <a:srgbClr val="000000"/>
                </a:solidFill>
                <a:latin typeface="Symbol"/>
                <a:ea typeface="Symbol"/>
              </a:rPr>
              <a:t>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есть просто равенство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2600" b="0" i="1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предикат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содержи</a:t>
            </a:r>
            <a:r>
              <a:rPr lang="ru-RU" sz="2600" b="0" i="1" strike="noStrike" spc="-1">
                <a:solidFill>
                  <a:srgbClr val="000000"/>
                </a:solidFill>
                <a:latin typeface="Times New Roman"/>
              </a:rPr>
              <a:t>т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только оператор равенства (=)).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экви-соединения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[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Y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]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на языке</a:t>
            </a:r>
            <a:r>
              <a:rPr lang="en-US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 SQL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select R.*, S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.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*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from R, S where (R.X = S.Y)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95280" y="-36360"/>
            <a:ext cx="7648560" cy="21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     </a:t>
            </a: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соединения(Ошибка)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экви-соединения</a:t>
            </a: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9" name="Table 2"/>
          <p:cNvGraphicFramePr/>
          <p:nvPr/>
        </p:nvGraphicFramePr>
        <p:xfrm>
          <a:off x="539640" y="2421000"/>
          <a:ext cx="7993080" cy="1647720"/>
        </p:xfrm>
        <a:graphic>
          <a:graphicData uri="http://schemas.openxmlformats.org/drawingml/2006/table">
            <a:tbl>
              <a:tblPr/>
              <a:tblGrid>
                <a:gridCol w="36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студента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NUM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Фамилия студента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0" name="CustomShape 3"/>
          <p:cNvSpPr/>
          <p:nvPr/>
        </p:nvSpPr>
        <p:spPr>
          <a:xfrm>
            <a:off x="250920" y="1915200"/>
            <a:ext cx="532908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(Студенты)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1" name="Table 4"/>
          <p:cNvGraphicFramePr/>
          <p:nvPr/>
        </p:nvGraphicFramePr>
        <p:xfrm>
          <a:off x="539640" y="4581360"/>
          <a:ext cx="7993080" cy="1581480"/>
        </p:xfrm>
        <a:graphic>
          <a:graphicData uri="http://schemas.openxmlformats.org/drawingml/2006/table">
            <a:tbl>
              <a:tblPr/>
              <a:tblGrid>
                <a:gridCol w="36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 предмета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PCOD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 предмета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Информатика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2" name="CustomShape 5"/>
          <p:cNvSpPr/>
          <p:nvPr/>
        </p:nvSpPr>
        <p:spPr>
          <a:xfrm>
            <a:off x="324000" y="4088520"/>
            <a:ext cx="619272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Отношение </a:t>
            </a:r>
            <a:r>
              <a:rPr lang="uk-UA" sz="2800" b="1" strike="noStrike" spc="-1">
                <a:solidFill>
                  <a:srgbClr val="000000"/>
                </a:solidFill>
                <a:latin typeface="Garamond"/>
              </a:rPr>
              <a:t>P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(Предметы)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Table 1"/>
          <p:cNvGraphicFramePr/>
          <p:nvPr/>
        </p:nvGraphicFramePr>
        <p:xfrm>
          <a:off x="826920" y="1341360"/>
          <a:ext cx="7561440" cy="3132360"/>
        </p:xfrm>
        <a:graphic>
          <a:graphicData uri="http://schemas.openxmlformats.org/drawingml/2006/table">
            <a:tbl>
              <a:tblPr/>
              <a:tblGrid>
                <a:gridCol w="237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1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NUM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PCOD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Средний бал по предмету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SRBALL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4" name="CustomShape 2"/>
          <p:cNvSpPr/>
          <p:nvPr/>
        </p:nvSpPr>
        <p:spPr>
          <a:xfrm>
            <a:off x="684360" y="20160"/>
            <a:ext cx="6551640" cy="15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           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SP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(Изучение)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395280" y="4365000"/>
            <a:ext cx="8497800" cy="186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     Ответ на вопрос: </a:t>
            </a:r>
            <a:r>
              <a:rPr lang="uk-UA" sz="2800" b="0" strike="noStrike" spc="-1">
                <a:solidFill>
                  <a:srgbClr val="000000"/>
                </a:solidFill>
                <a:latin typeface="Garamond"/>
              </a:rPr>
              <a:t>"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Какие предметы изучаются студентами? “,</a:t>
            </a:r>
            <a:r>
              <a:rPr lang="ru-RU" sz="2800" b="0" strike="noStrike" spc="-1">
                <a:solidFill>
                  <a:srgbClr val="000000"/>
                </a:solidFill>
                <a:latin typeface="Garamond"/>
              </a:rPr>
              <a:t>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дает экви-соединение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[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NUM=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NUM]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SP</a:t>
            </a:r>
            <a:r>
              <a:rPr lang="uk-UA" sz="2800" b="0" strike="noStrike" spc="-1">
                <a:solidFill>
                  <a:srgbClr val="000000"/>
                </a:solidFill>
                <a:latin typeface="Garamond"/>
              </a:rPr>
              <a:t>.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Т.к</a:t>
            </a:r>
            <a:r>
              <a:rPr lang="uk-UA" sz="2000" b="0" i="1" strike="noStrike" spc="-1">
                <a:solidFill>
                  <a:srgbClr val="000000"/>
                </a:solidFill>
                <a:latin typeface="Times New Roman"/>
              </a:rPr>
              <a:t>.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в отношениях имеются одинаковые атрибуты, то требуется сначала их переименовать.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      Получаем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: (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 rename 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as 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 1)[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NUM1=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NUM2](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SP rename 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as S</a:t>
            </a:r>
            <a:r>
              <a:rPr lang="uk-UA" sz="2000" b="1" strike="noStrike" spc="-1">
                <a:solidFill>
                  <a:srgbClr val="000000"/>
                </a:solidFill>
                <a:latin typeface="Times New Roman"/>
              </a:rPr>
              <a:t>NUM2).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Table 1"/>
          <p:cNvGraphicFramePr/>
          <p:nvPr/>
        </p:nvGraphicFramePr>
        <p:xfrm>
          <a:off x="395280" y="1916280"/>
          <a:ext cx="8282160" cy="3497040"/>
        </p:xfrm>
        <a:graphic>
          <a:graphicData uri="http://schemas.openxmlformats.org/drawingml/2006/table">
            <a:tbl>
              <a:tblPr/>
              <a:tblGrid>
                <a:gridCol w="162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студента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NUM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студента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студента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NUM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PCOD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 предмету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SRBALL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7" name="CustomShape 2"/>
          <p:cNvSpPr/>
          <p:nvPr/>
        </p:nvSpPr>
        <p:spPr>
          <a:xfrm>
            <a:off x="324000" y="290160"/>
            <a:ext cx="9001080" cy="15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/>
            <a:r>
              <a:rPr lang="uk-UA" sz="1800" b="1" strike="noStrike" spc="-1">
                <a:solidFill>
                  <a:srgbClr val="006633"/>
                </a:solidFill>
                <a:latin typeface="Arial"/>
              </a:rPr>
              <a:t> </a:t>
            </a: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Отношение "Какие предметы изучаются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какими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студентами?"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457200" y="277920"/>
            <a:ext cx="8229600" cy="5587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519120" y="980640"/>
            <a:ext cx="8229600" cy="5149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Естественное соединене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            -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соединение по эквивалентности  двух отношений </a:t>
            </a:r>
            <a:r>
              <a:rPr lang="en-US" sz="2600" b="1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600" b="1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выполненное по всем общим атрибутам, из результатов которого исключается по одному экземпляру каждого общего  атрибута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Синтаксис естественного соединения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2400" b="1" i="1" strike="noStrike" spc="-1">
                <a:solidFill>
                  <a:srgbClr val="000000"/>
                </a:solidFill>
                <a:latin typeface="Times New Roman"/>
              </a:rPr>
              <a:t>R join S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Естественное соединение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производится по всем одинаковым атрибутам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Formula 4"/>
              <p:cNvSpPr txBox="1"/>
              <p:nvPr/>
            </p:nvSpPr>
            <p:spPr>
              <a:xfrm>
                <a:off x="6516720" y="1484280"/>
                <a:ext cx="1008000" cy="4050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>
                          <a:latin typeface="Cambria Math" panose="02040503050406030204" pitchFamily="18" charset="0"/>
                        </a:rPr>
                        <m:t>⊳⊲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4000" b="1" strike="noStrike" spc="-1">
                <a:solidFill>
                  <a:srgbClr val="004623"/>
                </a:solidFill>
                <a:latin typeface="Garamond"/>
              </a:rPr>
              <a:t>Реляционная модель</a:t>
            </a:r>
            <a:r>
              <a:rPr lang="en-US" sz="4000" b="1" strike="noStrike" spc="-1">
                <a:solidFill>
                  <a:srgbClr val="006633"/>
                </a:solidFill>
                <a:latin typeface="Garamond"/>
              </a:rPr>
              <a:t> </a:t>
            </a:r>
            <a:r>
              <a:t/>
            </a:r>
            <a:br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Используемая терминология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28280"/>
            <a:ext cx="7848720" cy="38926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5000"/>
          </a:bodyPr>
          <a:lstStyle/>
          <a:p>
            <a:pPr marL="342720" indent="-342720" algn="ctr">
              <a:lnSpc>
                <a:spcPct val="90000"/>
              </a:lnSpc>
              <a:spcBef>
                <a:spcPts val="697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97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97"/>
              </a:spcBef>
            </a:pPr>
            <a:r>
              <a:rPr lang="en-US" sz="28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Реляционная</a:t>
            </a:r>
            <a:r>
              <a:rPr lang="en-US" sz="28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модель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основана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на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математическом</a:t>
            </a:r>
            <a:r>
              <a:rPr lang="en-US" sz="28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понятии</a:t>
            </a:r>
            <a:r>
              <a:rPr lang="en-US" sz="28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отношения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физическим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представлением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которого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является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таблица</a:t>
            </a:r>
            <a:r>
              <a:rPr lang="en-US" sz="2800" b="0" i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97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 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39640" y="290880"/>
            <a:ext cx="7993080" cy="192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естественного соединения</a:t>
            </a:r>
            <a:r>
              <a:rPr lang="uk-UA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uk-UA" sz="2000" b="0" u="sng" strike="noStrike" spc="-1">
                <a:solidFill>
                  <a:srgbClr val="000000"/>
                </a:solidFill>
                <a:uFillTx/>
                <a:latin typeface="Times New Roman"/>
              </a:rPr>
              <a:t>Упрощенная запись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Ответ на вопрос   "Какие предметы изучаются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какими 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студентами?“ в виде естественного соединения трех отношений </a:t>
            </a: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S join SP join P</a:t>
            </a: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3" name="Table 2"/>
          <p:cNvGraphicFramePr/>
          <p:nvPr/>
        </p:nvGraphicFramePr>
        <p:xfrm>
          <a:off x="395280" y="2708280"/>
          <a:ext cx="8393040" cy="3497400"/>
        </p:xfrm>
        <a:graphic>
          <a:graphicData uri="http://schemas.openxmlformats.org/drawingml/2006/table">
            <a:tbl>
              <a:tblPr/>
              <a:tblGrid>
                <a:gridCol w="160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1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3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студента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NUM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студента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PCOD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P</a:t>
                      </a: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NAME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Средний балл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по предмету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SRBALL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Информатика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uk-UA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4320">
                      <a:solidFill>
                        <a:srgbClr val="000000"/>
                      </a:solidFill>
                    </a:lnL>
                    <a:lnR w="4320">
                      <a:solidFill>
                        <a:srgbClr val="000000"/>
                      </a:solidFill>
                    </a:lnR>
                    <a:lnT w="4320">
                      <a:solidFill>
                        <a:srgbClr val="000000"/>
                      </a:solidFill>
                    </a:lnT>
                    <a:lnB w="432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4" name="CustomShape 3"/>
          <p:cNvSpPr/>
          <p:nvPr/>
        </p:nvSpPr>
        <p:spPr>
          <a:xfrm>
            <a:off x="254520" y="2275560"/>
            <a:ext cx="43045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JOIN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SP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JOIN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539640" y="260280"/>
            <a:ext cx="8229600" cy="7192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ru-RU" sz="3800" b="1" strike="noStrike" spc="-1">
                <a:solidFill>
                  <a:srgbClr val="006633"/>
                </a:solidFill>
                <a:latin typeface="Garamond"/>
              </a:rPr>
              <a:t>Операции </a:t>
            </a: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соединения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468360" y="981000"/>
            <a:ext cx="8229600" cy="5112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5000"/>
          </a:bodyPr>
          <a:lstStyle/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</a:rPr>
              <a:t>Операция внешнего соединения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600" b="0" i="1" strike="noStrike" spc="-1">
                <a:solidFill>
                  <a:srgbClr val="000000"/>
                </a:solidFill>
                <a:latin typeface="Times New Roman"/>
              </a:rPr>
              <a:t>используется при соединении двух отношений, столбцы которых имеют несовпадающие значения.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Внешнее соединение :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левое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и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правое.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Arial"/>
              </a:rPr>
              <a:t>	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Arial"/>
              </a:rPr>
              <a:t>      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Левое внешнее соединение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    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кортежи отношения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не имеющие совпадающих значений в общих столбцах отношения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также включаются в результирующее отношение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.          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                                                    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 О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бозначения отсутствующих значений во втором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отношении - определитель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NULL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Formula 4"/>
              <p:cNvSpPr txBox="1"/>
              <p:nvPr/>
            </p:nvSpPr>
            <p:spPr>
              <a:xfrm>
                <a:off x="5940360" y="3068640"/>
                <a:ext cx="1081080" cy="3841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>
                          <a:latin typeface="Cambria Math" panose="02040503050406030204" pitchFamily="18" charset="0"/>
                        </a:rPr>
                        <m:t>⊃⊲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0" y="3295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80" name="Table 2"/>
          <p:cNvGraphicFramePr/>
          <p:nvPr/>
        </p:nvGraphicFramePr>
        <p:xfrm>
          <a:off x="1476360" y="3500280"/>
          <a:ext cx="6408720" cy="1886040"/>
        </p:xfrm>
        <a:graphic>
          <a:graphicData uri="http://schemas.openxmlformats.org/drawingml/2006/table">
            <a:tbl>
              <a:tblPr/>
              <a:tblGrid>
                <a:gridCol w="228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Средний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бал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1" name="CustomShape 3"/>
          <p:cNvSpPr/>
          <p:nvPr/>
        </p:nvSpPr>
        <p:spPr>
          <a:xfrm>
            <a:off x="468360" y="1595880"/>
            <a:ext cx="8351640" cy="161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r>
              <a:rPr lang="ru-RU" sz="20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     </a:t>
            </a:r>
            <a:r>
              <a:rPr lang="ru-RU" sz="2000" b="0" u="sng" strike="noStrike" spc="-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Примечание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 с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тудент может принимать участие в олимпиадах по предметам, установленный общий бал которых не больше среднего бала студента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ru-RU" sz="20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     </a:t>
            </a:r>
            <a:r>
              <a:rPr lang="ru-RU" sz="2000" b="0" u="sng" strike="noStrike" spc="-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Задание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 н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а основе отношений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 создать список, в котором указаны студенты и предметы, по которым они учавствуют в олимпиадах.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2" name="Object 4"/>
          <p:cNvGraphicFramePr/>
          <p:nvPr/>
        </p:nvGraphicFramePr>
        <p:xfrm>
          <a:off x="-4424400" y="3433680"/>
          <a:ext cx="266760" cy="11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83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-4424400" y="3433680"/>
                        <a:ext cx="266760" cy="11448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" name="CustomShape 5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6"/>
          <p:cNvSpPr/>
          <p:nvPr/>
        </p:nvSpPr>
        <p:spPr>
          <a:xfrm>
            <a:off x="1258920" y="138240"/>
            <a:ext cx="6988320" cy="16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Пример левого внешнего соединения</a:t>
            </a:r>
            <a:r>
              <a:rPr lang="en-US" sz="2400" b="1" u="sng" strike="noStrike" spc="-1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900000" y="3067560"/>
            <a:ext cx="276408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Отношение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1800" b="0" strike="noStrike" spc="-1">
                <a:solidFill>
                  <a:srgbClr val="000000"/>
                </a:solidFill>
                <a:latin typeface="Arial"/>
              </a:rPr>
              <a:t>          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252000" y="979920"/>
            <a:ext cx="245016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 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8" name="Table 2"/>
          <p:cNvGraphicFramePr/>
          <p:nvPr/>
        </p:nvGraphicFramePr>
        <p:xfrm>
          <a:off x="1908000" y="1484280"/>
          <a:ext cx="6121440" cy="1185840"/>
        </p:xfrm>
        <a:graphic>
          <a:graphicData uri="http://schemas.openxmlformats.org/drawingml/2006/table">
            <a:tbl>
              <a:tblPr/>
              <a:tblGrid>
                <a:gridCol w="174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Общий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Химия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9" name="Table 3"/>
          <p:cNvGraphicFramePr/>
          <p:nvPr/>
        </p:nvGraphicFramePr>
        <p:xfrm>
          <a:off x="0" y="3500280"/>
          <a:ext cx="9263160" cy="2446560"/>
        </p:xfrm>
        <a:graphic>
          <a:graphicData uri="http://schemas.openxmlformats.org/drawingml/2006/table">
            <a:tbl>
              <a:tblPr/>
              <a:tblGrid>
                <a:gridCol w="15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Общий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Химия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17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NULL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Химия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0" name="CustomShape 4"/>
          <p:cNvSpPr/>
          <p:nvPr/>
        </p:nvSpPr>
        <p:spPr>
          <a:xfrm>
            <a:off x="394560" y="2996280"/>
            <a:ext cx="37573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/>
            <a:r>
              <a:rPr lang="uk-UA" sz="1800" b="0" strike="noStrike" spc="-1">
                <a:solidFill>
                  <a:srgbClr val="000000"/>
                </a:solidFill>
                <a:latin typeface="Arial"/>
              </a:rPr>
              <a:t>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Таблица 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((П 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))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S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1" name="Object 5"/>
          <p:cNvGraphicFramePr/>
          <p:nvPr/>
        </p:nvGraphicFramePr>
        <p:xfrm>
          <a:off x="3059280" y="3068640"/>
          <a:ext cx="718920" cy="30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392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3059280" y="3068640"/>
                        <a:ext cx="718920" cy="3078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" name="CustomShape 6"/>
          <p:cNvSpPr/>
          <p:nvPr/>
        </p:nvSpPr>
        <p:spPr>
          <a:xfrm>
            <a:off x="1636920" y="260280"/>
            <a:ext cx="631476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                 Операции</a:t>
            </a:r>
            <a:r>
              <a:rPr lang="en-US" sz="3800" b="1" strike="noStrike" spc="-1">
                <a:solidFill>
                  <a:srgbClr val="006633"/>
                </a:solidFill>
                <a:latin typeface="Garamond"/>
              </a:rPr>
              <a:t> соединения</a:t>
            </a:r>
            <a:r>
              <a:t/>
            </a:r>
            <a:br/>
            <a:endParaRPr lang="en-US" sz="38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456840" y="1341360"/>
            <a:ext cx="8147160" cy="478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Правое внешнее соединение: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в результирующем отношении содержатся все кортежи правого отношения.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Полное внешнее соединение: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</a:pP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в результирующее отношение помещаются все кортежи из обоих отношений и</a:t>
            </a:r>
            <a:r>
              <a:rPr lang="uk-UA" sz="2600" b="0" i="1" strike="noStrike" spc="-1">
                <a:solidFill>
                  <a:srgbClr val="CC9900"/>
                </a:solidFill>
                <a:latin typeface="Times New Roman"/>
              </a:rPr>
              <a:t>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для обозначения несовпадающих значений кортежей используются определители </a:t>
            </a:r>
            <a:r>
              <a:rPr lang="en-US" sz="2600" b="0" i="1" strike="noStrike" spc="-1">
                <a:solidFill>
                  <a:srgbClr val="000000"/>
                </a:solidFill>
                <a:latin typeface="Times New Roman"/>
              </a:rPr>
              <a:t>NULL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</a:t>
            </a:r>
            <a:r>
              <a:rPr lang="en-US" sz="3800" b="1" strike="noStrike" spc="-1">
                <a:solidFill>
                  <a:srgbClr val="006633"/>
                </a:solidFill>
                <a:latin typeface="Garamond"/>
              </a:rPr>
              <a:t> соединения</a:t>
            </a:r>
            <a:r>
              <a:t/>
            </a:r>
            <a:br/>
            <a:endParaRPr lang="en-US" sz="38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457200" y="980640"/>
            <a:ext cx="8229600" cy="5149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                  </a:t>
            </a:r>
            <a:r>
              <a:rPr lang="uk-UA" sz="3200" b="1" strike="noStrike" spc="-1">
                <a:solidFill>
                  <a:srgbClr val="000000"/>
                </a:solidFill>
                <a:latin typeface="Times New Roman"/>
              </a:rPr>
              <a:t>Операция полусоединения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     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uk-UA" sz="26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определяет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отношение, которое содержит те кортежи отношения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которые входят в соединение отношений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 и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 S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Формулировка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операции полусоединения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с помощью операторов проекции и соединения</a:t>
            </a:r>
            <a:r>
              <a:rPr lang="uk-UA" sz="2400" b="0" strike="noStrike" spc="-1">
                <a:solidFill>
                  <a:srgbClr val="000000"/>
                </a:solidFill>
                <a:latin typeface="Arial"/>
              </a:rPr>
              <a:t>: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Formula 4"/>
              <p:cNvSpPr txBox="1"/>
              <p:nvPr/>
            </p:nvSpPr>
            <p:spPr>
              <a:xfrm>
                <a:off x="7020000" y="1125360"/>
                <a:ext cx="1224000" cy="460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⊳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00" name="CustomShape 5"/>
          <p:cNvSpPr/>
          <p:nvPr/>
        </p:nvSpPr>
        <p:spPr>
          <a:xfrm>
            <a:off x="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Formula 6"/>
              <p:cNvSpPr txBox="1"/>
              <p:nvPr/>
            </p:nvSpPr>
            <p:spPr>
              <a:xfrm>
                <a:off x="1835280" y="4005360"/>
                <a:ext cx="3600360" cy="4492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⊳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П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>
                          <a:latin typeface="Cambria Math" panose="02040503050406030204" pitchFamily="18" charset="0"/>
                        </a:rPr>
                        <m:t>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⊲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02" name="CustomShape 7"/>
          <p:cNvSpPr/>
          <p:nvPr/>
        </p:nvSpPr>
        <p:spPr>
          <a:xfrm>
            <a:off x="826920" y="4435920"/>
            <a:ext cx="75614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где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 набор всех атрибутов в отношении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r>
              <a:rPr lang="uk-UA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0" y="330984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2"/>
          <p:cNvSpPr/>
          <p:nvPr/>
        </p:nvSpPr>
        <p:spPr>
          <a:xfrm>
            <a:off x="1619280" y="1340280"/>
            <a:ext cx="60595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     Пример операции полусоединения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05" name="Table 3"/>
          <p:cNvGraphicFramePr/>
          <p:nvPr/>
        </p:nvGraphicFramePr>
        <p:xfrm>
          <a:off x="34920" y="2060640"/>
          <a:ext cx="9145440" cy="1886040"/>
        </p:xfrm>
        <a:graphic>
          <a:graphicData uri="http://schemas.openxmlformats.org/drawingml/2006/table">
            <a:tbl>
              <a:tblPr/>
              <a:tblGrid>
                <a:gridCol w="15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Номер студента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Фамилия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Средний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Общий балл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Химия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19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Химия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6" name="CustomShape 4"/>
          <p:cNvSpPr/>
          <p:nvPr/>
        </p:nvSpPr>
        <p:spPr>
          <a:xfrm>
            <a:off x="1946160" y="260280"/>
            <a:ext cx="615636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Операции соединения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Операция деления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457200" y="1267920"/>
            <a:ext cx="8075520" cy="4862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ru-RU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П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усть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- отношение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определено на множестве атрибутов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А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- отношение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— на множестве атрибутов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В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;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- 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В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А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 -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С=А-В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С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является множеством атрибутов отношения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, которые не являются атрибутами отношения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4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Результат </a:t>
            </a:r>
            <a:r>
              <a:rPr lang="uk-UA" sz="2800" b="1" strike="noStrike" spc="-1">
                <a:solidFill>
                  <a:srgbClr val="000000"/>
                </a:solidFill>
                <a:latin typeface="Times New Roman"/>
              </a:rPr>
              <a:t>деления</a:t>
            </a: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ru-RU" sz="28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6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- 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набор кортежей отношения </a:t>
            </a:r>
            <a:r>
              <a:rPr lang="en-US" sz="2600" b="1" i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определенных на множестве атрибутов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С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, которые соответствуют комбинации всех кортежей отношения 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Formula 4"/>
              <p:cNvSpPr txBox="1"/>
              <p:nvPr/>
            </p:nvSpPr>
            <p:spPr>
              <a:xfrm>
                <a:off x="1116000" y="2708280"/>
                <a:ext cx="360360" cy="2890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Formula 5"/>
              <p:cNvSpPr txBox="1"/>
              <p:nvPr/>
            </p:nvSpPr>
            <p:spPr>
              <a:xfrm>
                <a:off x="4788000" y="4437000"/>
                <a:ext cx="288720" cy="2890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1908000" y="333360"/>
            <a:ext cx="5400720" cy="2232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lnSpcReduction="10000"/>
          </a:bodyPr>
          <a:lstStyle/>
          <a:p>
            <a:pPr marL="342720" indent="-342720" algn="ctr">
              <a:lnSpc>
                <a:spcPct val="100000"/>
              </a:lnSpc>
              <a:spcBef>
                <a:spcPts val="899"/>
              </a:spcBef>
            </a:pPr>
            <a:r>
              <a:rPr lang="ru-RU" sz="3600" b="1" strike="noStrike" spc="-1">
                <a:solidFill>
                  <a:srgbClr val="006633"/>
                </a:solidFill>
                <a:latin typeface="Garamond"/>
              </a:rPr>
              <a:t>Операция деления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операции деления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   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0" y="329580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3"/>
          <p:cNvSpPr/>
          <p:nvPr/>
        </p:nvSpPr>
        <p:spPr>
          <a:xfrm>
            <a:off x="182520" y="1987920"/>
            <a:ext cx="19760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5" name="Table 4"/>
          <p:cNvGraphicFramePr/>
          <p:nvPr/>
        </p:nvGraphicFramePr>
        <p:xfrm>
          <a:off x="539640" y="2637000"/>
          <a:ext cx="8146800" cy="3493440"/>
        </p:xfrm>
        <a:graphic>
          <a:graphicData uri="http://schemas.openxmlformats.org/drawingml/2006/table">
            <a:tbl>
              <a:tblPr/>
              <a:tblGrid>
                <a:gridCol w="144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0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группы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студентов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ФИО куратора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ТИ-31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41482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614160" y="1124280"/>
            <a:ext cx="1925640" cy="73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just"/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Отношение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611280" y="2806200"/>
            <a:ext cx="8281800" cy="155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1: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Select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’Код предмета’, ’Название предмета’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from 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1865880" y="306360"/>
            <a:ext cx="52189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Операция деления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0" name="Table 5"/>
          <p:cNvGraphicFramePr/>
          <p:nvPr/>
        </p:nvGraphicFramePr>
        <p:xfrm>
          <a:off x="2195640" y="1844640"/>
          <a:ext cx="5327280" cy="1886040"/>
        </p:xfrm>
        <a:graphic>
          <a:graphicData uri="http://schemas.openxmlformats.org/drawingml/2006/table">
            <a:tbl>
              <a:tblPr/>
              <a:tblGrid>
                <a:gridCol w="155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3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группы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студентов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ФИО куратора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ТИ-31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1" name="Table 6"/>
          <p:cNvGraphicFramePr/>
          <p:nvPr/>
        </p:nvGraphicFramePr>
        <p:xfrm>
          <a:off x="2700360" y="4581360"/>
          <a:ext cx="4321080" cy="1185840"/>
        </p:xfrm>
        <a:graphic>
          <a:graphicData uri="http://schemas.openxmlformats.org/drawingml/2006/table">
            <a:tbl>
              <a:tblPr/>
              <a:tblGrid>
                <a:gridCol w="186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95280" y="115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4000" b="1" strike="noStrike" spc="-1">
                <a:solidFill>
                  <a:srgbClr val="006633"/>
                </a:solidFill>
                <a:latin typeface="Garamond"/>
              </a:rPr>
              <a:t>  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Используемая терминология</a:t>
            </a:r>
            <a:r>
              <a:rPr lang="en-US" sz="3600" b="1" strike="noStrike" spc="-1">
                <a:solidFill>
                  <a:srgbClr val="006633"/>
                </a:solidFill>
                <a:latin typeface="Times New Roman"/>
                <a:ea typeface="Times New Roman"/>
              </a:rPr>
              <a:t> </a:t>
            </a:r>
            <a:r>
              <a:t/>
            </a:r>
            <a:br/>
            <a:r>
              <a:rPr lang="en-US" sz="3900" b="1" strike="noStrike" spc="-1">
                <a:solidFill>
                  <a:srgbClr val="006633"/>
                </a:solidFill>
                <a:latin typeface="Times New Roman"/>
                <a:ea typeface="Times New Roman"/>
              </a:rPr>
              <a:t>   </a:t>
            </a: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Структура реляционных данных</a:t>
            </a:r>
            <a:endParaRPr lang="en-US" sz="28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332000" y="1483920"/>
            <a:ext cx="8028000" cy="46069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Отношение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Атрибут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Домен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                     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Кардинальность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Кортеж 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                  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Степень отношения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           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            Таблицы данных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      Реляционная база данных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8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211640" y="2492280"/>
            <a:ext cx="15228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4211640" y="2852640"/>
            <a:ext cx="15228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797" y="0"/>
                </a:moveTo>
                <a:lnTo>
                  <a:pt x="8278" y="8256"/>
                </a:lnTo>
                <a:lnTo>
                  <a:pt x="0" y="8256"/>
                </a:lnTo>
                <a:lnTo>
                  <a:pt x="6722" y="13405"/>
                </a:lnTo>
                <a:lnTo>
                  <a:pt x="4198" y="21600"/>
                </a:lnTo>
                <a:lnTo>
                  <a:pt x="10797" y="16580"/>
                </a:lnTo>
                <a:lnTo>
                  <a:pt x="17401" y="21600"/>
                </a:lnTo>
                <a:lnTo>
                  <a:pt x="14878" y="13405"/>
                </a:lnTo>
                <a:lnTo>
                  <a:pt x="21600" y="8256"/>
                </a:lnTo>
                <a:lnTo>
                  <a:pt x="13321" y="8256"/>
                </a:lnTo>
                <a:lnTo>
                  <a:pt x="10797" y="0"/>
                </a:lnTo>
                <a:close/>
              </a:path>
            </a:pathLst>
          </a:custGeom>
          <a:solidFill>
            <a:srgbClr val="CC99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1835280" y="5300640"/>
            <a:ext cx="5638680" cy="792360"/>
          </a:xfrm>
          <a:prstGeom prst="horizontalScroll">
            <a:avLst>
              <a:gd name="adj" fmla="val 12500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3708360" y="3645000"/>
            <a:ext cx="1447920" cy="609480"/>
          </a:xfrm>
          <a:custGeom>
            <a:avLst/>
            <a:gdLst/>
            <a:ahLst/>
            <a:cxnLst/>
            <a:rect l="0" t="0" r="r" b="b"/>
            <a:pathLst>
              <a:path w="4024" h="1695">
                <a:moveTo>
                  <a:pt x="1005" y="0"/>
                </a:moveTo>
                <a:lnTo>
                  <a:pt x="1005" y="1270"/>
                </a:lnTo>
                <a:lnTo>
                  <a:pt x="0" y="1270"/>
                </a:lnTo>
                <a:lnTo>
                  <a:pt x="2011" y="1694"/>
                </a:lnTo>
                <a:lnTo>
                  <a:pt x="4023" y="1270"/>
                </a:lnTo>
                <a:lnTo>
                  <a:pt x="3017" y="1270"/>
                </a:lnTo>
                <a:lnTo>
                  <a:pt x="3017" y="0"/>
                </a:lnTo>
                <a:lnTo>
                  <a:pt x="1005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"/>
          <p:cNvSpPr/>
          <p:nvPr/>
        </p:nvSpPr>
        <p:spPr>
          <a:xfrm>
            <a:off x="1187280" y="1413000"/>
            <a:ext cx="6551640" cy="2209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8"/>
          <p:cNvSpPr/>
          <p:nvPr/>
        </p:nvSpPr>
        <p:spPr>
          <a:xfrm>
            <a:off x="3851280" y="4724280"/>
            <a:ext cx="1295280" cy="685800"/>
          </a:xfrm>
          <a:custGeom>
            <a:avLst/>
            <a:gdLst/>
            <a:ahLst/>
            <a:cxnLst/>
            <a:rect l="0" t="0" r="r" b="b"/>
            <a:pathLst>
              <a:path w="3600" h="1907">
                <a:moveTo>
                  <a:pt x="899" y="0"/>
                </a:moveTo>
                <a:lnTo>
                  <a:pt x="899" y="1429"/>
                </a:lnTo>
                <a:lnTo>
                  <a:pt x="0" y="1429"/>
                </a:lnTo>
                <a:lnTo>
                  <a:pt x="1799" y="1906"/>
                </a:lnTo>
                <a:lnTo>
                  <a:pt x="3599" y="1429"/>
                </a:lnTo>
                <a:lnTo>
                  <a:pt x="2699" y="1429"/>
                </a:lnTo>
                <a:lnTo>
                  <a:pt x="2699" y="0"/>
                </a:lnTo>
                <a:lnTo>
                  <a:pt x="899" y="0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9"/>
          <p:cNvSpPr/>
          <p:nvPr/>
        </p:nvSpPr>
        <p:spPr>
          <a:xfrm>
            <a:off x="3059280" y="4292640"/>
            <a:ext cx="2819160" cy="380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23280" y="1483200"/>
            <a:ext cx="314640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T21: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Select * from T1,S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2008800" y="235080"/>
            <a:ext cx="52189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Операция деления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4" name="Table 3"/>
          <p:cNvGraphicFramePr/>
          <p:nvPr/>
        </p:nvGraphicFramePr>
        <p:xfrm>
          <a:off x="457200" y="2133720"/>
          <a:ext cx="8229240" cy="3996720"/>
        </p:xfrm>
        <a:graphic>
          <a:graphicData uri="http://schemas.openxmlformats.org/drawingml/2006/table">
            <a:tbl>
              <a:tblPr/>
              <a:tblGrid>
                <a:gridCol w="142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 группы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 студентов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ФИО куратора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Математика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ТИ-31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Иванов 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ТМ-32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Петров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ТИ-31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64040" y="1051560"/>
            <a:ext cx="639396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T22: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(Select * from T21) exept (Select * from R)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468360" y="3036240"/>
            <a:ext cx="7991280" cy="52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2: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Select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 ’Код предмета’, ’Название предмета’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from T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22</a:t>
            </a:r>
            <a:r>
              <a:rPr lang="ru-RU" sz="2800" b="0" strike="noStrike" spc="-1">
                <a:solidFill>
                  <a:srgbClr val="000000"/>
                </a:solidFill>
                <a:latin typeface="Garamond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684360" y="3383640"/>
            <a:ext cx="647640" cy="192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              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4"/>
          <p:cNvSpPr/>
          <p:nvPr/>
        </p:nvSpPr>
        <p:spPr>
          <a:xfrm>
            <a:off x="1937160" y="306360"/>
            <a:ext cx="521892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Операция деления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5"/>
          <p:cNvSpPr/>
          <p:nvPr/>
        </p:nvSpPr>
        <p:spPr>
          <a:xfrm>
            <a:off x="541080" y="4653000"/>
            <a:ext cx="135252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Р=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1-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6"/>
          <p:cNvSpPr/>
          <p:nvPr/>
        </p:nvSpPr>
        <p:spPr>
          <a:xfrm>
            <a:off x="1117080" y="5160960"/>
            <a:ext cx="3088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31" name="Table 7"/>
          <p:cNvGraphicFramePr/>
          <p:nvPr/>
        </p:nvGraphicFramePr>
        <p:xfrm>
          <a:off x="457200" y="1600200"/>
          <a:ext cx="7427880" cy="1181160"/>
        </p:xfrm>
        <a:graphic>
          <a:graphicData uri="http://schemas.openxmlformats.org/drawingml/2006/table">
            <a:tbl>
              <a:tblPr/>
              <a:tblGrid>
                <a:gridCol w="12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560"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Номер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группы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Количество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студентов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ФИО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720" indent="-342720" algn="ctr">
                        <a:lnSpc>
                          <a:spcPct val="100000"/>
                        </a:lnSpc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куратора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0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ТИ-31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Сидоров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2" name="Table 8"/>
          <p:cNvGraphicFramePr/>
          <p:nvPr/>
        </p:nvGraphicFramePr>
        <p:xfrm>
          <a:off x="2627280" y="3573360"/>
          <a:ext cx="4038480" cy="1152720"/>
        </p:xfrm>
        <a:graphic>
          <a:graphicData uri="http://schemas.openxmlformats.org/drawingml/2006/table">
            <a:tbl>
              <a:tblPr/>
              <a:tblGrid>
                <a:gridCol w="174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Код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Название предмета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40"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02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720" indent="-342720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Физика</a:t>
                      </a:r>
                      <a:endParaRPr lang="en-US" sz="20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3" name="CustomShape 9"/>
          <p:cNvSpPr/>
          <p:nvPr/>
        </p:nvSpPr>
        <p:spPr>
          <a:xfrm>
            <a:off x="2627280" y="5013360"/>
            <a:ext cx="4032360" cy="1079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10"/>
          <p:cNvSpPr/>
          <p:nvPr/>
        </p:nvSpPr>
        <p:spPr>
          <a:xfrm>
            <a:off x="2627280" y="5516640"/>
            <a:ext cx="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11"/>
          <p:cNvSpPr/>
          <p:nvPr/>
        </p:nvSpPr>
        <p:spPr>
          <a:xfrm>
            <a:off x="2627280" y="5516640"/>
            <a:ext cx="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Line 12"/>
          <p:cNvSpPr/>
          <p:nvPr/>
        </p:nvSpPr>
        <p:spPr>
          <a:xfrm>
            <a:off x="2627280" y="5516640"/>
            <a:ext cx="403236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3"/>
          <p:cNvSpPr/>
          <p:nvPr/>
        </p:nvSpPr>
        <p:spPr>
          <a:xfrm>
            <a:off x="4356000" y="5013360"/>
            <a:ext cx="0" cy="1008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Line 14"/>
          <p:cNvSpPr/>
          <p:nvPr/>
        </p:nvSpPr>
        <p:spPr>
          <a:xfrm flipV="1">
            <a:off x="4356000" y="5877000"/>
            <a:ext cx="0" cy="2160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15"/>
          <p:cNvSpPr/>
          <p:nvPr/>
        </p:nvSpPr>
        <p:spPr>
          <a:xfrm>
            <a:off x="2626920" y="5084640"/>
            <a:ext cx="167580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Код предмета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16"/>
          <p:cNvSpPr/>
          <p:nvPr/>
        </p:nvSpPr>
        <p:spPr>
          <a:xfrm>
            <a:off x="4356720" y="5084640"/>
            <a:ext cx="226404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Название предмета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17"/>
          <p:cNvSpPr/>
          <p:nvPr/>
        </p:nvSpPr>
        <p:spPr>
          <a:xfrm>
            <a:off x="2628000" y="5589720"/>
            <a:ext cx="4366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01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18"/>
          <p:cNvSpPr/>
          <p:nvPr/>
        </p:nvSpPr>
        <p:spPr>
          <a:xfrm>
            <a:off x="4357440" y="5589720"/>
            <a:ext cx="1500480" cy="39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Математика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Реляционное исчисление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395280" y="980640"/>
            <a:ext cx="8748720" cy="5078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uk-UA" sz="2600" b="0" u="sng" strike="noStrike" spc="-1">
                <a:solidFill>
                  <a:srgbClr val="000000"/>
                </a:solidFill>
                <a:uFillTx/>
                <a:latin typeface="Times New Roman"/>
              </a:rPr>
              <a:t>Происхождение</a:t>
            </a:r>
            <a:r>
              <a:rPr lang="ru-RU" sz="2600" b="0" strike="noStrike" spc="-1">
                <a:solidFill>
                  <a:srgbClr val="000000"/>
                </a:solidFill>
                <a:latin typeface="Times New Roman"/>
              </a:rPr>
              <a:t> н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азвания “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реляционное исчисление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”: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от части символьной логики, которая называется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  исчислением предикатов.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9"/>
              </a:spcBef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Реляционное исчисление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существует в двух формах: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- реляционного исчисления кортежей;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- реляционного исчисления доменов.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57200" y="277920"/>
            <a:ext cx="8229600" cy="847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        Реляционное исчисление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46" name="TextShape 2"/>
          <p:cNvSpPr txBox="1"/>
          <p:nvPr/>
        </p:nvSpPr>
        <p:spPr>
          <a:xfrm>
            <a:off x="394920" y="907920"/>
            <a:ext cx="8218440" cy="532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0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Предикат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в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логике первого порядка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─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истинностная функция с параметрами.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Суждение</a:t>
            </a: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ru-RU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─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выражение, которое принимает функция после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подстановки значений вместо параметров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Суждение: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истинное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ложное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Пусть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Р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 предикат;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    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х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 переменная.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Тогда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                      - множество всех значений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х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, при которых суждение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Р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– истина.            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Предикаты могут соединяться с помощью логических операторов:   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AND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),    (О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и    (N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OT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с образованием составных предикатов.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Formula 3"/>
              <p:cNvSpPr txBox="1"/>
              <p:nvPr/>
            </p:nvSpPr>
            <p:spPr>
              <a:xfrm>
                <a:off x="3635280" y="5516640"/>
                <a:ext cx="266760" cy="2444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48" name="CustomShape 4"/>
          <p:cNvSpPr/>
          <p:nvPr/>
        </p:nvSpPr>
        <p:spPr>
          <a:xfrm>
            <a:off x="0" y="331488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Formula 5"/>
              <p:cNvSpPr txBox="1"/>
              <p:nvPr/>
            </p:nvSpPr>
            <p:spPr>
              <a:xfrm>
                <a:off x="2050920" y="4005360"/>
                <a:ext cx="1800360" cy="433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Formula 6"/>
              <p:cNvSpPr txBox="1"/>
              <p:nvPr/>
            </p:nvSpPr>
            <p:spPr>
              <a:xfrm>
                <a:off x="4859280" y="5445000"/>
                <a:ext cx="231840" cy="4874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barPr>
                        <m:e/>
                      </m:ba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Formula 7"/>
              <p:cNvSpPr txBox="1"/>
              <p:nvPr/>
            </p:nvSpPr>
            <p:spPr>
              <a:xfrm>
                <a:off x="2411280" y="5516640"/>
                <a:ext cx="244440" cy="2221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кортежей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468360" y="1341360"/>
            <a:ext cx="8229600" cy="478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800" b="1" i="1" strike="noStrike" spc="-1">
                <a:solidFill>
                  <a:srgbClr val="000000"/>
                </a:solidFill>
                <a:latin typeface="Times New Roman"/>
              </a:rPr>
              <a:t>     </a:t>
            </a:r>
            <a:r>
              <a:rPr lang="uk-UA" sz="2600" b="0" i="1" u="sng" strike="noStrike" spc="-1">
                <a:solidFill>
                  <a:srgbClr val="000000"/>
                </a:solidFill>
                <a:uFillTx/>
                <a:latin typeface="Times New Roman"/>
              </a:rPr>
              <a:t>Задача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реляционного исчисления кортежей</a:t>
            </a:r>
            <a:r>
              <a:rPr lang="uk-UA" sz="2600" b="1" i="1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uk-UA" sz="26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600" b="0" i="1" strike="noStrike" spc="-1">
                <a:solidFill>
                  <a:srgbClr val="000000"/>
                </a:solidFill>
                <a:latin typeface="Times New Roman"/>
              </a:rPr>
              <a:t>нахождение кортежей, для которых предикат является истинным.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Исчисление основано на переменных кортежа.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Переменными кортежа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переменные, областью определения которых является указанное отношение.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57200" y="1341360"/>
            <a:ext cx="8229600" cy="4789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</a:t>
            </a: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ru-RU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З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апрос: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“Выбрать атрибуты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№ склада, адрес,идент. код,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дата,ФИО заказчика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для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заказов с количеством  &gt;60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"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Запись запроса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             { S |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( S ) ^ S.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количество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&gt;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6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0}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Пояснение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Выражение “S.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количество часов</a:t>
            </a:r>
            <a:r>
              <a:rPr lang="uk-UA" sz="2000" b="0" strike="noStrike" spc="-1">
                <a:solidFill>
                  <a:srgbClr val="000000"/>
                </a:solidFill>
                <a:latin typeface="Times New Roman"/>
              </a:rPr>
              <a:t>”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 значение атрибута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количество часов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для кортежа.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-278640" y="333360"/>
            <a:ext cx="98200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кортежей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755640" y="260280"/>
            <a:ext cx="86868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3800" b="1" strike="noStrike" spc="-1">
                <a:solidFill>
                  <a:srgbClr val="004623"/>
                </a:solidFill>
                <a:latin typeface="Garamond"/>
              </a:rPr>
              <a:t>  </a:t>
            </a:r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кортежей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457200" y="1412640"/>
            <a:ext cx="8291520" cy="4717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ru-RU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Д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ва типа кванторов</a:t>
            </a:r>
            <a:r>
              <a:rPr lang="ru-RU" sz="20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используемых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для указания количества экземпляров, к которым должен быть применен предикат: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    -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квантор существования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символ “существует”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используется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в формуле, которая должна быть истинной хотя бы для одного экземпляра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    - квантор общности       (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символ “для всех”):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используется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в выражениях, которые относятся ко всем экземплярам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Formula 3"/>
              <p:cNvSpPr txBox="1"/>
              <p:nvPr/>
            </p:nvSpPr>
            <p:spPr>
              <a:xfrm>
                <a:off x="4500720" y="2708280"/>
                <a:ext cx="245880" cy="295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Formula 4"/>
              <p:cNvSpPr txBox="1"/>
              <p:nvPr/>
            </p:nvSpPr>
            <p:spPr>
              <a:xfrm>
                <a:off x="3851280" y="3789360"/>
                <a:ext cx="285840" cy="3096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57200" y="980640"/>
            <a:ext cx="8507520" cy="5149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 rtl="1">
              <a:lnSpc>
                <a:spcPct val="10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Times New Roman"/>
              </a:rPr>
              <a:t>П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ример применения квантора существования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Студент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(S) ^ {Зв} (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Год рождения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(B) ^ (В.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имя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=S.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имя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) ^ В.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группа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='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ТИ-31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')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</a:t>
            </a:r>
            <a:r>
              <a:rPr lang="ru-RU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В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ыражение означает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в отношении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Год рождения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существует кортеж, который имеет такое же значение атрибута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имя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, что и значение атрибута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имя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в текущем кортеже S из отношения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Студент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, а атрибут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группа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из кортежа В имеет значение '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ТИ-31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'.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 применения квантора общности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      (B) (В.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группа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* '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ТИ-31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')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Выражение означает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ни в одном кортеже отношения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Год рождения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значение атрибута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группа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не равно '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ТМ-31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'.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3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CustomShape 5"/>
          <p:cNvSpPr/>
          <p:nvPr/>
        </p:nvSpPr>
        <p:spPr>
          <a:xfrm>
            <a:off x="-207000" y="260280"/>
            <a:ext cx="98200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кортежей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Formula 6"/>
              <p:cNvSpPr txBox="1"/>
              <p:nvPr/>
            </p:nvSpPr>
            <p:spPr>
              <a:xfrm>
                <a:off x="1258920" y="4581360"/>
                <a:ext cx="352440" cy="382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57200" y="1557360"/>
            <a:ext cx="8507520" cy="4573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Свободные переменные</a:t>
            </a: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-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переменные кортежа, которые неквалифицируются</a:t>
            </a: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кванторами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, в противном случае они называются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связанными переменными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74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В реляционном исчислении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допустимые формулы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только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недвусмысленные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небессмысленные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последовательности</a:t>
            </a:r>
            <a:r>
              <a:rPr lang="uk-UA" sz="3000" b="0" strike="noStrike" spc="-1">
                <a:solidFill>
                  <a:srgbClr val="000000"/>
                </a:solidFill>
                <a:latin typeface="Arial"/>
              </a:rPr>
              <a:t>. 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-351360" y="333360"/>
            <a:ext cx="98200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кортежей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178920" y="907920"/>
            <a:ext cx="9217080" cy="5113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   Правила построения формулы в исчислении предикатов: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1.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Если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Р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n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-арная формула (предикат с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n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аргументами),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      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2,…,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tn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 -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константы  или  переменные, 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Р (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2,…,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tn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- правильно построенная формула.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2.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Если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константы или переменные из одного домена,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              - один из операторов сравнения (&lt;, &lt;=, &gt;, &gt;=, -=),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- правильно построенная формула.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3.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Если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- формулы,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- конъюнкция формул,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- дизъюнкция,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             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отрицание.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4.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Если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-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формул</a:t>
            </a:r>
            <a:r>
              <a:rPr lang="ru-RU" sz="2200" b="0" strike="noStrike" spc="-1">
                <a:solidFill>
                  <a:srgbClr val="000000"/>
                </a:solidFill>
                <a:latin typeface="Times New Roman"/>
              </a:rPr>
              <a:t>а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со свободной переменной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,     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2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        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(Х)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и   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F(Х)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- также формулы.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Formula 3"/>
              <p:cNvSpPr txBox="1"/>
              <p:nvPr/>
            </p:nvSpPr>
            <p:spPr>
              <a:xfrm>
                <a:off x="1692360" y="3213000"/>
                <a:ext cx="323640" cy="360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𝛩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71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Formula 5"/>
              <p:cNvSpPr txBox="1"/>
              <p:nvPr/>
            </p:nvSpPr>
            <p:spPr>
              <a:xfrm>
                <a:off x="1476360" y="2781360"/>
                <a:ext cx="385920" cy="4316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𝛩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73" name="CustomShape 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Formula 7"/>
              <p:cNvSpPr txBox="1"/>
              <p:nvPr/>
            </p:nvSpPr>
            <p:spPr>
              <a:xfrm>
                <a:off x="1835280" y="4292640"/>
                <a:ext cx="288720" cy="2509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75" name="CustomShape 8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Formula 9"/>
              <p:cNvSpPr txBox="1"/>
              <p:nvPr/>
            </p:nvSpPr>
            <p:spPr>
              <a:xfrm>
                <a:off x="1835280" y="3933720"/>
                <a:ext cx="288720" cy="2509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77" name="CustomShape 10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Formula 11"/>
              <p:cNvSpPr txBox="1"/>
              <p:nvPr/>
            </p:nvSpPr>
            <p:spPr>
              <a:xfrm>
                <a:off x="1547640" y="5373720"/>
                <a:ext cx="293760" cy="361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79" name="CustomShape 12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Formula 13"/>
              <p:cNvSpPr txBox="1"/>
              <p:nvPr/>
            </p:nvSpPr>
            <p:spPr>
              <a:xfrm>
                <a:off x="2556000" y="5373720"/>
                <a:ext cx="339480" cy="3618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Formula 14"/>
              <p:cNvSpPr txBox="1"/>
              <p:nvPr/>
            </p:nvSpPr>
            <p:spPr>
              <a:xfrm>
                <a:off x="1476360" y="4581360"/>
                <a:ext cx="358920" cy="441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ba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82" name="CustomShape 15"/>
          <p:cNvSpPr/>
          <p:nvPr/>
        </p:nvSpPr>
        <p:spPr>
          <a:xfrm>
            <a:off x="-567360" y="235080"/>
            <a:ext cx="982008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кортежей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95280" y="189000"/>
            <a:ext cx="8229600" cy="80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300" b="1" strike="noStrike" spc="-1">
                <a:solidFill>
                  <a:srgbClr val="006633"/>
                </a:solidFill>
                <a:latin typeface="Times New Roman"/>
                <a:ea typeface="Times New Roman"/>
              </a:rPr>
              <a:t>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Используемая терминология</a:t>
            </a:r>
            <a:r>
              <a:rPr lang="en-US" sz="3600" b="1" strike="noStrike" spc="-1">
                <a:solidFill>
                  <a:srgbClr val="006633"/>
                </a:solidFill>
                <a:latin typeface="Times New Roman"/>
                <a:ea typeface="Times New Roman"/>
              </a:rPr>
              <a:t> 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1692360" y="1989000"/>
            <a:ext cx="5616000" cy="3384360"/>
            <a:chOff x="1692360" y="1989000"/>
            <a:chExt cx="5616000" cy="3384360"/>
          </a:xfrm>
        </p:grpSpPr>
        <p:grpSp>
          <p:nvGrpSpPr>
            <p:cNvPr id="116" name="Group 3"/>
            <p:cNvGrpSpPr/>
            <p:nvPr/>
          </p:nvGrpSpPr>
          <p:grpSpPr>
            <a:xfrm>
              <a:off x="1700280" y="1995480"/>
              <a:ext cx="5598720" cy="3369960"/>
              <a:chOff x="1700280" y="1995480"/>
              <a:chExt cx="5598720" cy="3369960"/>
            </a:xfrm>
          </p:grpSpPr>
          <p:grpSp>
            <p:nvGrpSpPr>
              <p:cNvPr id="117" name="Group 4"/>
              <p:cNvGrpSpPr/>
              <p:nvPr/>
            </p:nvGrpSpPr>
            <p:grpSpPr>
              <a:xfrm>
                <a:off x="1700280" y="1995480"/>
                <a:ext cx="2477520" cy="781200"/>
                <a:chOff x="1700280" y="1995480"/>
                <a:chExt cx="2477520" cy="781200"/>
              </a:xfrm>
            </p:grpSpPr>
            <p:sp>
              <p:nvSpPr>
                <p:cNvPr id="118" name="CustomShape 5"/>
                <p:cNvSpPr/>
                <p:nvPr/>
              </p:nvSpPr>
              <p:spPr>
                <a:xfrm>
                  <a:off x="1749240" y="2035800"/>
                  <a:ext cx="23788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 </a:t>
                  </a:r>
                  <a:r>
                    <a:rPr lang="ru-RU" sz="2200" b="1" strike="noStrike" spc="-1">
                      <a:solidFill>
                        <a:srgbClr val="000000"/>
                      </a:solidFill>
                      <a:latin typeface="Times New Roman"/>
                    </a:rPr>
                    <a:t>Н</a:t>
                  </a:r>
                  <a:r>
                    <a:rPr lang="uk-UA" sz="22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омер</a:t>
                  </a:r>
                  <a:endParaRPr lang="en-US" sz="22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2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9" name="CustomShape 6"/>
                <p:cNvSpPr/>
                <p:nvPr/>
              </p:nvSpPr>
              <p:spPr>
                <a:xfrm>
                  <a:off x="1700280" y="1995480"/>
                  <a:ext cx="2477520" cy="781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20" name="Group 7"/>
              <p:cNvGrpSpPr/>
              <p:nvPr/>
            </p:nvGrpSpPr>
            <p:grpSpPr>
              <a:xfrm>
                <a:off x="4178160" y="1995480"/>
                <a:ext cx="1548000" cy="781200"/>
                <a:chOff x="4178160" y="1995480"/>
                <a:chExt cx="1548000" cy="781200"/>
              </a:xfrm>
            </p:grpSpPr>
            <p:sp>
              <p:nvSpPr>
                <p:cNvPr id="121" name="CustomShape 8"/>
                <p:cNvSpPr/>
                <p:nvPr/>
              </p:nvSpPr>
              <p:spPr>
                <a:xfrm>
                  <a:off x="4227840" y="2035800"/>
                  <a:ext cx="14482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uk-UA" sz="22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Фамилия</a:t>
                  </a:r>
                  <a:endParaRPr lang="en-US" sz="22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2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2" name="CustomShape 9"/>
                <p:cNvSpPr/>
                <p:nvPr/>
              </p:nvSpPr>
              <p:spPr>
                <a:xfrm>
                  <a:off x="4178160" y="1995480"/>
                  <a:ext cx="1548000" cy="781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23" name="Group 10"/>
              <p:cNvGrpSpPr/>
              <p:nvPr/>
            </p:nvGrpSpPr>
            <p:grpSpPr>
              <a:xfrm>
                <a:off x="5726520" y="1995480"/>
                <a:ext cx="1572480" cy="781200"/>
                <a:chOff x="5726520" y="1995480"/>
                <a:chExt cx="1572480" cy="781200"/>
              </a:xfrm>
            </p:grpSpPr>
            <p:sp>
              <p:nvSpPr>
                <p:cNvPr id="124" name="CustomShape 11"/>
                <p:cNvSpPr/>
                <p:nvPr/>
              </p:nvSpPr>
              <p:spPr>
                <a:xfrm>
                  <a:off x="5775480" y="2035800"/>
                  <a:ext cx="147384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uk-UA" sz="2200" b="1" strike="noStrike" spc="-1">
                      <a:solidFill>
                        <a:srgbClr val="000000"/>
                      </a:solidFill>
                      <a:latin typeface="Times New Roman"/>
                    </a:rPr>
                    <a:t>Оценка</a:t>
                  </a:r>
                  <a:endParaRPr lang="en-US" sz="22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2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5" name="CustomShape 12"/>
                <p:cNvSpPr/>
                <p:nvPr/>
              </p:nvSpPr>
              <p:spPr>
                <a:xfrm>
                  <a:off x="5726520" y="1995480"/>
                  <a:ext cx="1572480" cy="781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26" name="Group 13"/>
              <p:cNvGrpSpPr/>
              <p:nvPr/>
            </p:nvGrpSpPr>
            <p:grpSpPr>
              <a:xfrm>
                <a:off x="1700280" y="2858400"/>
                <a:ext cx="2477520" cy="780840"/>
                <a:chOff x="1700280" y="2858400"/>
                <a:chExt cx="2477520" cy="780840"/>
              </a:xfrm>
            </p:grpSpPr>
            <p:sp>
              <p:nvSpPr>
                <p:cNvPr id="127" name="CustomShape 14"/>
                <p:cNvSpPr/>
                <p:nvPr/>
              </p:nvSpPr>
              <p:spPr>
                <a:xfrm>
                  <a:off x="1749240" y="2898720"/>
                  <a:ext cx="23788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400" b="0" i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6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/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8" name="CustomShape 15"/>
                <p:cNvSpPr/>
                <p:nvPr/>
              </p:nvSpPr>
              <p:spPr>
                <a:xfrm>
                  <a:off x="1700280" y="2858400"/>
                  <a:ext cx="2477520" cy="78084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29" name="Group 16"/>
              <p:cNvGrpSpPr/>
              <p:nvPr/>
            </p:nvGrpSpPr>
            <p:grpSpPr>
              <a:xfrm>
                <a:off x="4178160" y="2858400"/>
                <a:ext cx="1548000" cy="780840"/>
                <a:chOff x="4178160" y="2858400"/>
                <a:chExt cx="1548000" cy="780840"/>
              </a:xfrm>
            </p:grpSpPr>
            <p:sp>
              <p:nvSpPr>
                <p:cNvPr id="130" name="CustomShape 17"/>
                <p:cNvSpPr/>
                <p:nvPr/>
              </p:nvSpPr>
              <p:spPr>
                <a:xfrm>
                  <a:off x="4227840" y="2898720"/>
                  <a:ext cx="14482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just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Иванов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1" name="CustomShape 18"/>
                <p:cNvSpPr/>
                <p:nvPr/>
              </p:nvSpPr>
              <p:spPr>
                <a:xfrm>
                  <a:off x="4178160" y="2858400"/>
                  <a:ext cx="1548000" cy="78084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32" name="Group 19"/>
              <p:cNvGrpSpPr/>
              <p:nvPr/>
            </p:nvGrpSpPr>
            <p:grpSpPr>
              <a:xfrm>
                <a:off x="5726520" y="2858400"/>
                <a:ext cx="1572480" cy="780840"/>
                <a:chOff x="5726520" y="2858400"/>
                <a:chExt cx="1572480" cy="780840"/>
              </a:xfrm>
            </p:grpSpPr>
            <p:sp>
              <p:nvSpPr>
                <p:cNvPr id="133" name="CustomShape 20"/>
                <p:cNvSpPr/>
                <p:nvPr/>
              </p:nvSpPr>
              <p:spPr>
                <a:xfrm>
                  <a:off x="5775480" y="2898720"/>
                  <a:ext cx="147384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5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4" name="CustomShape 21"/>
                <p:cNvSpPr/>
                <p:nvPr/>
              </p:nvSpPr>
              <p:spPr>
                <a:xfrm>
                  <a:off x="5726520" y="2858400"/>
                  <a:ext cx="1572480" cy="78084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35" name="Group 22"/>
              <p:cNvGrpSpPr/>
              <p:nvPr/>
            </p:nvGrpSpPr>
            <p:grpSpPr>
              <a:xfrm>
                <a:off x="1700280" y="3721320"/>
                <a:ext cx="2477520" cy="781200"/>
                <a:chOff x="1700280" y="3721320"/>
                <a:chExt cx="2477520" cy="781200"/>
              </a:xfrm>
            </p:grpSpPr>
            <p:sp>
              <p:nvSpPr>
                <p:cNvPr id="136" name="CustomShape 23"/>
                <p:cNvSpPr/>
                <p:nvPr/>
              </p:nvSpPr>
              <p:spPr>
                <a:xfrm>
                  <a:off x="1749240" y="3761640"/>
                  <a:ext cx="23788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400" b="0" i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17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/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7" name="CustomShape 24"/>
                <p:cNvSpPr/>
                <p:nvPr/>
              </p:nvSpPr>
              <p:spPr>
                <a:xfrm>
                  <a:off x="1700280" y="3721320"/>
                  <a:ext cx="2477520" cy="781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38" name="Group 25"/>
              <p:cNvGrpSpPr/>
              <p:nvPr/>
            </p:nvGrpSpPr>
            <p:grpSpPr>
              <a:xfrm>
                <a:off x="4178160" y="3721320"/>
                <a:ext cx="1548000" cy="781200"/>
                <a:chOff x="4178160" y="3721320"/>
                <a:chExt cx="1548000" cy="781200"/>
              </a:xfrm>
            </p:grpSpPr>
            <p:sp>
              <p:nvSpPr>
                <p:cNvPr id="139" name="CustomShape 26"/>
                <p:cNvSpPr/>
                <p:nvPr/>
              </p:nvSpPr>
              <p:spPr>
                <a:xfrm>
                  <a:off x="4227840" y="3761640"/>
                  <a:ext cx="14482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just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Петров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0" name="CustomShape 27"/>
                <p:cNvSpPr/>
                <p:nvPr/>
              </p:nvSpPr>
              <p:spPr>
                <a:xfrm>
                  <a:off x="4178160" y="3721320"/>
                  <a:ext cx="1548000" cy="781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41" name="Group 28"/>
              <p:cNvGrpSpPr/>
              <p:nvPr/>
            </p:nvGrpSpPr>
            <p:grpSpPr>
              <a:xfrm>
                <a:off x="5726520" y="3721320"/>
                <a:ext cx="1572480" cy="781200"/>
                <a:chOff x="5726520" y="3721320"/>
                <a:chExt cx="1572480" cy="781200"/>
              </a:xfrm>
            </p:grpSpPr>
            <p:sp>
              <p:nvSpPr>
                <p:cNvPr id="142" name="CustomShape 29"/>
                <p:cNvSpPr/>
                <p:nvPr/>
              </p:nvSpPr>
              <p:spPr>
                <a:xfrm>
                  <a:off x="5775480" y="3761640"/>
                  <a:ext cx="147384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4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3" name="CustomShape 30"/>
                <p:cNvSpPr/>
                <p:nvPr/>
              </p:nvSpPr>
              <p:spPr>
                <a:xfrm>
                  <a:off x="5726520" y="3721320"/>
                  <a:ext cx="1572480" cy="78120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44" name="Group 31"/>
              <p:cNvGrpSpPr/>
              <p:nvPr/>
            </p:nvGrpSpPr>
            <p:grpSpPr>
              <a:xfrm>
                <a:off x="1700280" y="4584600"/>
                <a:ext cx="2477520" cy="780840"/>
                <a:chOff x="1700280" y="4584600"/>
                <a:chExt cx="2477520" cy="780840"/>
              </a:xfrm>
            </p:grpSpPr>
            <p:sp>
              <p:nvSpPr>
                <p:cNvPr id="145" name="CustomShape 32"/>
                <p:cNvSpPr/>
                <p:nvPr/>
              </p:nvSpPr>
              <p:spPr>
                <a:xfrm>
                  <a:off x="1749240" y="4624920"/>
                  <a:ext cx="23788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/>
                  <a:r>
                    <a:rPr lang="en-US" sz="2400" b="0" i="1" strike="noStrike" spc="-1">
                      <a:solidFill>
                        <a:srgbClr val="000000"/>
                      </a:solidFill>
                      <a:latin typeface="Arial"/>
                      <a:ea typeface="Times New Roman"/>
                    </a:rPr>
                    <a:t>19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/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6" name="CustomShape 33"/>
                <p:cNvSpPr/>
                <p:nvPr/>
              </p:nvSpPr>
              <p:spPr>
                <a:xfrm>
                  <a:off x="1700280" y="4584600"/>
                  <a:ext cx="2477520" cy="78084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47" name="Group 34"/>
              <p:cNvGrpSpPr/>
              <p:nvPr/>
            </p:nvGrpSpPr>
            <p:grpSpPr>
              <a:xfrm>
                <a:off x="4178160" y="4584600"/>
                <a:ext cx="1548000" cy="780840"/>
                <a:chOff x="4178160" y="4584600"/>
                <a:chExt cx="1548000" cy="780840"/>
              </a:xfrm>
            </p:grpSpPr>
            <p:sp>
              <p:nvSpPr>
                <p:cNvPr id="148" name="CustomShape 35"/>
                <p:cNvSpPr/>
                <p:nvPr/>
              </p:nvSpPr>
              <p:spPr>
                <a:xfrm>
                  <a:off x="4227840" y="4624920"/>
                  <a:ext cx="144828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just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Сидоров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9" name="CustomShape 36"/>
                <p:cNvSpPr/>
                <p:nvPr/>
              </p:nvSpPr>
              <p:spPr>
                <a:xfrm>
                  <a:off x="4178160" y="4584600"/>
                  <a:ext cx="1548000" cy="78084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50" name="Group 37"/>
              <p:cNvGrpSpPr/>
              <p:nvPr/>
            </p:nvGrpSpPr>
            <p:grpSpPr>
              <a:xfrm>
                <a:off x="5726520" y="4584600"/>
                <a:ext cx="1572480" cy="780840"/>
                <a:chOff x="5726520" y="4584600"/>
                <a:chExt cx="1572480" cy="780840"/>
              </a:xfrm>
            </p:grpSpPr>
            <p:sp>
              <p:nvSpPr>
                <p:cNvPr id="151" name="CustomShape 38"/>
                <p:cNvSpPr/>
                <p:nvPr/>
              </p:nvSpPr>
              <p:spPr>
                <a:xfrm>
                  <a:off x="5775480" y="4624920"/>
                  <a:ext cx="1473840" cy="6998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uk-UA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4</a:t>
                  </a:r>
                  <a:r>
                    <a:rPr lang="en-US" sz="2400" b="1" strike="noStrike" spc="-1">
                      <a:solidFill>
                        <a:srgbClr val="000000"/>
                      </a:solidFill>
                      <a:latin typeface="Times New Roman"/>
                      <a:ea typeface="Times New Roman"/>
                    </a:rPr>
                    <a:t>.5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  <a:p>
                  <a:pPr algn="just">
                    <a:lnSpc>
                      <a:spcPct val="100000"/>
                    </a:lnSpc>
                  </a:pP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52" name="CustomShape 39"/>
                <p:cNvSpPr/>
                <p:nvPr/>
              </p:nvSpPr>
              <p:spPr>
                <a:xfrm>
                  <a:off x="5726520" y="4584600"/>
                  <a:ext cx="1572480" cy="780840"/>
                </a:xfrm>
                <a:prstGeom prst="rect">
                  <a:avLst/>
                </a:prstGeom>
                <a:noFill/>
                <a:ln>
                  <a:solidFill>
                    <a:srgbClr val="A0A0A0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153" name="CustomShape 40"/>
            <p:cNvSpPr/>
            <p:nvPr/>
          </p:nvSpPr>
          <p:spPr>
            <a:xfrm>
              <a:off x="1692360" y="1989000"/>
              <a:ext cx="5616000" cy="3384360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4" name="CustomShape 41"/>
          <p:cNvSpPr/>
          <p:nvPr/>
        </p:nvSpPr>
        <p:spPr>
          <a:xfrm>
            <a:off x="1143000" y="1965240"/>
            <a:ext cx="533520" cy="3581640"/>
          </a:xfrm>
          <a:custGeom>
            <a:avLst/>
            <a:gdLst/>
            <a:ahLst/>
            <a:cxnLst/>
            <a:rect l="0" t="0" r="r" b="b"/>
            <a:pathLst>
              <a:path w="1484" h="9951">
                <a:moveTo>
                  <a:pt x="1483" y="0"/>
                </a:moveTo>
                <a:cubicBezTo>
                  <a:pt x="1112" y="0"/>
                  <a:pt x="741" y="414"/>
                  <a:pt x="741" y="829"/>
                </a:cubicBezTo>
                <a:lnTo>
                  <a:pt x="741" y="4145"/>
                </a:lnTo>
                <a:cubicBezTo>
                  <a:pt x="741" y="4560"/>
                  <a:pt x="370" y="4975"/>
                  <a:pt x="0" y="4975"/>
                </a:cubicBezTo>
                <a:cubicBezTo>
                  <a:pt x="370" y="4975"/>
                  <a:pt x="741" y="5389"/>
                  <a:pt x="741" y="5804"/>
                </a:cubicBezTo>
                <a:lnTo>
                  <a:pt x="741" y="9120"/>
                </a:lnTo>
                <a:cubicBezTo>
                  <a:pt x="741" y="9535"/>
                  <a:pt x="1112" y="9950"/>
                  <a:pt x="1483" y="9950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2"/>
          <p:cNvSpPr/>
          <p:nvPr/>
        </p:nvSpPr>
        <p:spPr>
          <a:xfrm>
            <a:off x="838080" y="2270160"/>
            <a:ext cx="473040" cy="322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О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Т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Н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О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Ш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Е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Н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И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Е</a:t>
            </a:r>
          </a:p>
          <a:p>
            <a:pPr>
              <a:spcBef>
                <a:spcPts val="873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Line 43"/>
          <p:cNvSpPr/>
          <p:nvPr/>
        </p:nvSpPr>
        <p:spPr>
          <a:xfrm>
            <a:off x="1752480" y="5699160"/>
            <a:ext cx="5791320" cy="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44"/>
          <p:cNvSpPr/>
          <p:nvPr/>
        </p:nvSpPr>
        <p:spPr>
          <a:xfrm>
            <a:off x="7596360" y="1917720"/>
            <a:ext cx="0" cy="3670200"/>
          </a:xfrm>
          <a:prstGeom prst="line">
            <a:avLst/>
          </a:prstGeom>
          <a:ln w="9360">
            <a:solidFill>
              <a:srgbClr val="000000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45"/>
          <p:cNvSpPr/>
          <p:nvPr/>
        </p:nvSpPr>
        <p:spPr>
          <a:xfrm>
            <a:off x="2895480" y="5622840"/>
            <a:ext cx="320040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873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              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С Т Е П Е Н Ь</a:t>
            </a:r>
          </a:p>
        </p:txBody>
      </p:sp>
      <p:sp>
        <p:nvSpPr>
          <p:cNvPr id="159" name="CustomShape 46"/>
          <p:cNvSpPr/>
          <p:nvPr/>
        </p:nvSpPr>
        <p:spPr>
          <a:xfrm>
            <a:off x="7812000" y="1557360"/>
            <a:ext cx="381240" cy="484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К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А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Р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Д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И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Н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А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Л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Ь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Н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О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С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Т</a:t>
            </a:r>
          </a:p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Ь</a:t>
            </a:r>
          </a:p>
          <a:p>
            <a:pPr>
              <a:spcBef>
                <a:spcPts val="873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47"/>
          <p:cNvSpPr/>
          <p:nvPr/>
        </p:nvSpPr>
        <p:spPr>
          <a:xfrm>
            <a:off x="3780000" y="1197000"/>
            <a:ext cx="220968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АТРИБУТЫ</a:t>
            </a:r>
          </a:p>
        </p:txBody>
      </p:sp>
      <p:sp>
        <p:nvSpPr>
          <p:cNvPr id="161" name="Line 48"/>
          <p:cNvSpPr/>
          <p:nvPr/>
        </p:nvSpPr>
        <p:spPr>
          <a:xfrm flipH="1">
            <a:off x="3886200" y="1508040"/>
            <a:ext cx="380880" cy="45720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49"/>
          <p:cNvSpPr/>
          <p:nvPr/>
        </p:nvSpPr>
        <p:spPr>
          <a:xfrm>
            <a:off x="4267080" y="1508040"/>
            <a:ext cx="304920" cy="381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50"/>
          <p:cNvSpPr/>
          <p:nvPr/>
        </p:nvSpPr>
        <p:spPr>
          <a:xfrm>
            <a:off x="4267080" y="1508040"/>
            <a:ext cx="2133720" cy="381240"/>
          </a:xfrm>
          <a:prstGeom prst="line">
            <a:avLst/>
          </a:prstGeom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51"/>
          <p:cNvSpPr/>
          <p:nvPr/>
        </p:nvSpPr>
        <p:spPr>
          <a:xfrm>
            <a:off x="971640" y="5734080"/>
            <a:ext cx="175248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spcBef>
                <a:spcPts val="873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КОРТЕЖ</a:t>
            </a:r>
          </a:p>
        </p:txBody>
      </p:sp>
      <p:sp>
        <p:nvSpPr>
          <p:cNvPr id="165" name="CustomShape 52"/>
          <p:cNvSpPr/>
          <p:nvPr/>
        </p:nvSpPr>
        <p:spPr>
          <a:xfrm>
            <a:off x="2340000" y="4654440"/>
            <a:ext cx="4952880" cy="533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3"/>
          <p:cNvSpPr/>
          <p:nvPr/>
        </p:nvSpPr>
        <p:spPr>
          <a:xfrm>
            <a:off x="1619280" y="4726080"/>
            <a:ext cx="720720" cy="1008000"/>
          </a:xfrm>
          <a:custGeom>
            <a:avLst/>
            <a:gdLst/>
            <a:ahLst/>
            <a:cxnLst/>
            <a:rect l="l" t="t" r="r" b="b"/>
            <a:pathLst>
              <a:path w="480" h="672">
                <a:moveTo>
                  <a:pt x="480" y="96"/>
                </a:moveTo>
                <a:cubicBezTo>
                  <a:pt x="400" y="48"/>
                  <a:pt x="320" y="0"/>
                  <a:pt x="240" y="96"/>
                </a:cubicBezTo>
                <a:cubicBezTo>
                  <a:pt x="160" y="192"/>
                  <a:pt x="40" y="576"/>
                  <a:pt x="0" y="67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54"/>
          <p:cNvSpPr/>
          <p:nvPr/>
        </p:nvSpPr>
        <p:spPr>
          <a:xfrm>
            <a:off x="971640" y="5734080"/>
            <a:ext cx="990360" cy="3049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55"/>
          <p:cNvSpPr/>
          <p:nvPr/>
        </p:nvSpPr>
        <p:spPr>
          <a:xfrm>
            <a:off x="1986840" y="790560"/>
            <a:ext cx="4829040" cy="45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 Структура реляционных данных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r>
              <a:rPr lang="en-US" sz="4000" b="1" strike="noStrike" spc="-1">
                <a:solidFill>
                  <a:srgbClr val="004623"/>
                </a:solidFill>
                <a:latin typeface="Garamond"/>
              </a:rPr>
              <a:t>  </a:t>
            </a: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Реляционное исчисление доменов</a:t>
            </a:r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179280" y="1125000"/>
            <a:ext cx="8964720" cy="54723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600" b="0" strike="noStrike" spc="-1">
                <a:solidFill>
                  <a:srgbClr val="000000"/>
                </a:solidFill>
                <a:latin typeface="Arial"/>
              </a:rPr>
              <a:t>      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Значения</a:t>
            </a:r>
            <a:r>
              <a:rPr lang="ru-RU" sz="26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переменных, используемых в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реляционном исчислении доменов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берутся из доменов, а не из кортежей отношений.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Путь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Р(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2,…,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dn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 предикат;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               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2,…,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dn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-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переменные.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      </a:t>
            </a:r>
            <a:r>
              <a:rPr lang="ru-RU" sz="2400" b="0" u="sng" strike="noStrike" spc="-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Тогда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{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2,…,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dn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|Р(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1,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2,…,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dn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)}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- множество всех переменных домена,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для которых предикат - истина</a:t>
            </a:r>
            <a:r>
              <a:rPr lang="uk-UA" sz="2400" b="0" strike="noStrike" spc="-1">
                <a:solidFill>
                  <a:srgbClr val="996600"/>
                </a:solidFill>
                <a:latin typeface="Times New Roman"/>
              </a:rPr>
              <a:t>.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Выражение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R(х,у</a:t>
            </a: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)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-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истинное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тогда и только тогда, когда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в отношении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R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имеется кортеж со значениями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х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и 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у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в двух его атрибутах.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49"/>
              </a:spcBef>
            </a:pPr>
            <a:r>
              <a:rPr lang="ru-RU" sz="2600" b="0" strike="noStrike" spc="-1">
                <a:solidFill>
                  <a:srgbClr val="AFBF39"/>
                </a:solidFill>
                <a:latin typeface="Arial"/>
              </a:rPr>
              <a:t>   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457200" y="1699920"/>
            <a:ext cx="8229600" cy="443052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Пример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</a:t>
            </a: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</a:rPr>
              <a:t>Найти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: имена всех менеджеров, зарплата которых превышает 2500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гривен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   {Имя, Фамилия ‌‌    должность,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зарплата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     (    (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фамилия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</a:rPr>
              <a:t>,должность,зарплата)    должность= ‘менеджер’    зарплата&gt;2500)}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Formula 3"/>
              <p:cNvSpPr txBox="1"/>
              <p:nvPr/>
            </p:nvSpPr>
            <p:spPr>
              <a:xfrm>
                <a:off x="5076720" y="3068640"/>
                <a:ext cx="235080" cy="2890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88" name="CustomShape 4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Formula 5"/>
              <p:cNvSpPr txBox="1"/>
              <p:nvPr/>
            </p:nvSpPr>
            <p:spPr>
              <a:xfrm>
                <a:off x="3348000" y="3068640"/>
                <a:ext cx="235080" cy="2890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90" name="CustomShape 6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Formula 7"/>
              <p:cNvSpPr txBox="1"/>
              <p:nvPr/>
            </p:nvSpPr>
            <p:spPr>
              <a:xfrm>
                <a:off x="5435640" y="3500280"/>
                <a:ext cx="287280" cy="2494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92" name="CustomShape 8"/>
          <p:cNvSpPr/>
          <p:nvPr/>
        </p:nvSpPr>
        <p:spPr>
          <a:xfrm>
            <a:off x="0" y="0"/>
            <a:ext cx="91440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Formula 9"/>
              <p:cNvSpPr txBox="1"/>
              <p:nvPr/>
            </p:nvSpPr>
            <p:spPr>
              <a:xfrm>
                <a:off x="2411280" y="3860640"/>
                <a:ext cx="289080" cy="2509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494" name="CustomShape 10"/>
          <p:cNvSpPr/>
          <p:nvPr/>
        </p:nvSpPr>
        <p:spPr>
          <a:xfrm>
            <a:off x="-525240" y="306360"/>
            <a:ext cx="9928440" cy="64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   Реляционное исчисление доменов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57200" y="277920"/>
            <a:ext cx="8229600" cy="11397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Другие языки</a:t>
            </a:r>
            <a:endParaRPr lang="en-US" sz="40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468360" y="1484280"/>
            <a:ext cx="8424720" cy="4718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     Дополнительные категории реляционных языков: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на основе преобразований</a:t>
            </a: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1" strike="noStrike" spc="-1">
                <a:solidFill>
                  <a:srgbClr val="000000"/>
                </a:solidFill>
                <a:latin typeface="Times New Roman"/>
              </a:rPr>
              <a:t>   - 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графические языки;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- языки четвертого поколения.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lang="ru-RU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Языки на основе преобразований</a:t>
            </a: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-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класс непроцедурных языков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uk-UA" sz="2400" b="0" u="sng" strike="noStrike" spc="-1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Используют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отношения для преобразования исходных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данных к требуемому вид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у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(примеры: SQUARE , SEQUEL и его версии, SQL).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179280" y="1125360"/>
            <a:ext cx="8686800" cy="5005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ru-RU" sz="2400" b="1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</a:t>
            </a:r>
            <a:r>
              <a:rPr lang="ru-RU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Графические языки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- 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рисунок</a:t>
            </a:r>
            <a:r>
              <a:rPr lang="uk-UA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или другое графическое отображение структуры отношения.</a:t>
            </a:r>
            <a:r>
              <a:rPr lang="ru-RU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Пользователь создает некий образец желаемого результата, и система возвращает затребованные данные в указанном формате (пример: QBE).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   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598"/>
              </a:spcBef>
            </a:pPr>
            <a:r>
              <a:rPr lang="uk-UA" sz="2400" b="1" i="1" strike="noStrike" spc="-1">
                <a:solidFill>
                  <a:srgbClr val="000000"/>
                </a:solidFill>
                <a:latin typeface="Times New Roman"/>
              </a:rPr>
              <a:t>      </a:t>
            </a:r>
            <a:r>
              <a:rPr lang="uk-UA" sz="2600" b="1" strike="noStrike" spc="-1">
                <a:solidFill>
                  <a:srgbClr val="000000"/>
                </a:solidFill>
                <a:latin typeface="Times New Roman"/>
              </a:rPr>
              <a:t>Языки четвертого поколения:</a:t>
            </a: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- создают полностью готовое и соответствующее требованиям заказчика прикладное приложение с помощью ограниченного набора команд;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</a:pPr>
            <a:r>
              <a:rPr lang="uk-UA" sz="2400" b="0" strike="noStrike" spc="-1">
                <a:solidFill>
                  <a:srgbClr val="000000"/>
                </a:solidFill>
                <a:latin typeface="Times New Roman"/>
              </a:rPr>
              <a:t>    - предоставляют дружественную по отношению к пользователю среду разработки</a:t>
            </a:r>
            <a:r>
              <a:rPr lang="ru-RU" sz="28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r>
              <a:rPr lang="uk-UA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2232000" y="260280"/>
            <a:ext cx="4449600" cy="70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4000" b="1" strike="noStrike" spc="-1">
                <a:solidFill>
                  <a:srgbClr val="004623"/>
                </a:solidFill>
                <a:latin typeface="Garamond"/>
              </a:rPr>
              <a:t>Другие языки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7920"/>
            <a:ext cx="8229600" cy="56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Используемая терминология</a:t>
            </a:r>
            <a:r>
              <a:rPr lang="en-US" sz="3600" b="1" strike="noStrike" spc="-1">
                <a:solidFill>
                  <a:srgbClr val="006633"/>
                </a:solidFill>
                <a:latin typeface="Times New Roman"/>
                <a:ea typeface="Times New Roman"/>
              </a:rPr>
              <a:t> 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914040"/>
            <a:ext cx="8362800" cy="5178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 fontScale="91500"/>
          </a:bodyPr>
          <a:lstStyle/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       </a:t>
            </a: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Отношение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-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это плоская таблица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</a:rPr>
              <a:t>(двумерная)</a:t>
            </a:r>
            <a:r>
              <a:rPr lang="ru-RU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 состоящая из столбцов и строк.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           </a:t>
            </a: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Атрибут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-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это поименованный столбец отношения.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Домен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-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это набор допустимых значений для одного или нескольких атрибутов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благодаря ему пользователь может централизованно определять смысл и источник значений, которые могут получать атрибуты.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Кортеж</a:t>
            </a:r>
            <a:r>
              <a:rPr lang="ru-RU" sz="24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 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-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это строка отношения.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90000"/>
              </a:lnSpc>
              <a:spcBef>
                <a:spcPts val="598"/>
              </a:spcBef>
            </a:pP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Кортежи называются </a:t>
            </a:r>
            <a:r>
              <a:rPr lang="ru-RU" sz="24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расширением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, </a:t>
            </a:r>
            <a:r>
              <a:rPr lang="ru-RU" sz="24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состоянием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или </a:t>
            </a:r>
            <a:r>
              <a:rPr lang="ru-RU" sz="24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телом отношения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, которое постоянно меняется.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        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Описание структуры отношения вместе со спецификацией доменов и любыми другими ограничениями возможных значений атрибутов иногда называют его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заголовком 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(или </a:t>
            </a:r>
            <a:r>
              <a:rPr lang="uk-UA" sz="2200" b="1" strike="noStrike" spc="-1">
                <a:solidFill>
                  <a:srgbClr val="000000"/>
                </a:solidFill>
                <a:latin typeface="Times New Roman"/>
              </a:rPr>
              <a:t>содержанием</a:t>
            </a:r>
            <a:r>
              <a:rPr lang="uk-UA" sz="2200" b="0" strike="noStrike" spc="-1">
                <a:solidFill>
                  <a:srgbClr val="000000"/>
                </a:solidFill>
                <a:latin typeface="Times New Roman"/>
              </a:rPr>
              <a:t> (intension)).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50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7920"/>
            <a:ext cx="8229600" cy="712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006633"/>
                </a:solidFill>
                <a:latin typeface="Garamond"/>
              </a:rPr>
              <a:t>Используемая терминология</a:t>
            </a:r>
            <a:r>
              <a:rPr lang="en-US" sz="3600" b="1" strike="noStrike" spc="-1">
                <a:solidFill>
                  <a:srgbClr val="006633"/>
                </a:solidFill>
                <a:latin typeface="Times New Roman"/>
                <a:ea typeface="Times New Roman"/>
              </a:rPr>
              <a:t> </a:t>
            </a:r>
            <a:r>
              <a:t/>
            </a:r>
            <a:br/>
            <a:endParaRPr lang="en-US" sz="3600" b="0" strike="noStrike" spc="-1">
              <a:solidFill>
                <a:srgbClr val="006633"/>
              </a:solidFill>
              <a:latin typeface="Garamond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6840" y="914400"/>
            <a:ext cx="8435880" cy="521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normAutofit/>
          </a:bodyPr>
          <a:lstStyle/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Степень отношения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определяется количеством атрибутов, которое оно содержит.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lnSpc>
                <a:spcPct val="100000"/>
              </a:lnSpc>
              <a:spcBef>
                <a:spcPts val="697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Кардинальность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-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это количество кортежей, которое содержит отношение.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598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   Кардинальность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-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свойств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о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тела отношения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меняется при каждом добавлении или удалении кортежей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598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Times New Roman"/>
              </a:rPr>
              <a:t>        Реляционная база данных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-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это набор нормализованных отношений.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       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Реляционная база данных состоит из отношений, структура которых определяется с помощью особых методов, называемых 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Times New Roman"/>
              </a:rPr>
              <a:t>нормализацией.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42720" indent="-342720">
              <a:spcBef>
                <a:spcPts val="598"/>
              </a:spcBef>
              <a:buClr>
                <a:srgbClr val="CC9900"/>
              </a:buClr>
              <a:buSzPct val="65000"/>
              <a:buFont typeface="Wingdings" charset="2"/>
              <a:buChar char=""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4482</Words>
  <Application>Microsoft Office PowerPoint</Application>
  <PresentationFormat>Экран (4:3)</PresentationFormat>
  <Paragraphs>1139</Paragraphs>
  <Slides>73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73</vt:i4>
      </vt:variant>
    </vt:vector>
  </HeadingPairs>
  <TitlesOfParts>
    <vt:vector size="82" baseType="lpstr">
      <vt:lpstr>Arial</vt:lpstr>
      <vt:lpstr>Cambria Math</vt:lpstr>
      <vt:lpstr>DejaVu Sans</vt:lpstr>
      <vt:lpstr>Garamond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subject/>
  <dc:creator>Денис Пономаренко</dc:creator>
  <dc:description/>
  <cp:lastModifiedBy>Попов Д.Е.</cp:lastModifiedBy>
  <cp:revision>180</cp:revision>
  <dcterms:created xsi:type="dcterms:W3CDTF">2005-10-29T22:06:09Z</dcterms:created>
  <dcterms:modified xsi:type="dcterms:W3CDTF">2022-10-06T12:38:02Z</dcterms:modified>
  <dc:language>en-US</dc:language>
</cp:coreProperties>
</file>