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66C3A-C108-4A26-9621-14953871A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5FA24B-EB90-462D-812B-73BFD6B331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FC1B9A-736F-4D85-8D8E-41D08794A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F168-DFB5-4540-B7AD-F8AFE60ACD50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2FD7E2-D22D-4476-A969-9C5A2F0C3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85F139-8D38-426E-8E14-01E2B97C9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F6087-9E26-4BE3-B1A8-905C7948EB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00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DBFC70-8032-484D-86A5-E46B4B9F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35173E9-C2E9-4B79-9DD7-F80951D6B9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8DCF343-72A9-49B6-ABAC-1E8593230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F168-DFB5-4540-B7AD-F8AFE60ACD50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5D2B28D-1FED-43C2-A34D-4286486C5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17E1B49-1C4E-45BC-9A50-2F9C52D1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F6087-9E26-4BE3-B1A8-905C7948EB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4128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E74D37A-41EF-4291-A8FA-3585014C94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582F7B-8D98-491F-8303-8647272106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A7B2FD-00C7-41F9-BB31-3A10DD5A4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F168-DFB5-4540-B7AD-F8AFE60ACD50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B1F5B3-0F2F-4683-BFB9-6AEC7C28E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8DD845-E9AA-40D2-A9FD-13D5668E0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F6087-9E26-4BE3-B1A8-905C7948EB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9317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E87CC6-C6E0-4023-BDF0-4F3E71795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FD1688-3EA8-4A31-8351-D488A3D42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B7B6B4-A103-4C70-BF4B-EA0FA455B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F168-DFB5-4540-B7AD-F8AFE60ACD50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8E3389-7C8E-47F0-8680-BD13EB034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117C694-B0F1-483C-939F-5C457A3F1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F6087-9E26-4BE3-B1A8-905C7948EB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947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125940-0B38-4B99-9F73-7D8510C34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D94C41-8A3F-4CA4-9EC6-863BA5B96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3ACB1D-F4D7-4C39-9F65-8209D3BD4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F168-DFB5-4540-B7AD-F8AFE60ACD50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F9DD8C-F23D-42F1-8681-43526B0D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4B6900-49D1-40CC-8CAE-0058AF7E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F6087-9E26-4BE3-B1A8-905C7948EB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3186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0FB6D8-28C7-4612-BF63-E921EE92A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CC54F2C-A548-4023-8B39-F3963BAA4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0F9FADD-A723-4BF1-9534-DF1783714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909A0B-0AA6-495A-A9A6-EB08C3F58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F168-DFB5-4540-B7AD-F8AFE60ACD50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E4CF8E-DFF4-4C83-B0E8-5837338DD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4D4B93-5951-4FB2-A96C-5810DE062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F6087-9E26-4BE3-B1A8-905C7948EB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9597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966C46-46B0-4662-92F2-132BE3F55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2C2CC4F-EA3E-4D0C-93E0-41B7CCCE0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ACF8CCC-7F4C-4580-854B-BB68BBF650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7325FC4-4207-4B1B-97B2-09B7600BB4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733922D-2484-4370-A3C0-50E62FA39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AB8A7E0-59A5-47CE-9773-819CF0814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F168-DFB5-4540-B7AD-F8AFE60ACD50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CCB1DF1-2AE1-450A-A9A5-1E1A18FCE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655E138-BFEE-471F-9C0E-F4117A06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F6087-9E26-4BE3-B1A8-905C7948EB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511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2C1873-ACCD-4A2C-976C-03105E2B9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56D5B6F-870B-4B29-BDA9-F0D9994C3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F168-DFB5-4540-B7AD-F8AFE60ACD50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EFD85E8-5AD9-4DFD-905C-A49BACBB3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DD99B7F-E11F-4538-9384-AA289438E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F6087-9E26-4BE3-B1A8-905C7948EB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144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1C32E45-99F2-4250-AD50-E7C68C5E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F168-DFB5-4540-B7AD-F8AFE60ACD50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FBF7B47-C3B9-4A38-9C0D-5AA19763F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C3A2BAC-7CE7-48FF-A72B-AA5B3000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F6087-9E26-4BE3-B1A8-905C7948EB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139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A40674-DDA7-4FE6-A4E7-6E5A09A2C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43F0B6-E3B1-4689-80C3-3761BA635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7CC737-7399-45E3-9944-B1F66D8451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4BC5B9-5F50-4CB0-A701-DBD22D024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F168-DFB5-4540-B7AD-F8AFE60ACD50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0443B59-B7AD-4D40-9A78-6C9B46CB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4BD757A-1E40-4010-893E-91C2A7667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F6087-9E26-4BE3-B1A8-905C7948EB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359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56655B-E5AF-4391-B162-601F4BFEF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9015031-7BCF-424C-8CEF-F54B243AFC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0BDAC02-8420-4D2B-AC9E-F3983E1C2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377B59A-9497-4925-9CDF-25C40FEBB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EF168-DFB5-4540-B7AD-F8AFE60ACD50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24ECE3-87CC-408A-8E14-F9B1D8B71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9510AF-7E55-45B1-AB5E-E79F6188E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F6087-9E26-4BE3-B1A8-905C7948EB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9749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1AA033-A792-4574-8909-5E8D70C87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2A6B3E-509D-4843-8A4C-A39BEB2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2A3E78-3821-40F4-8900-DBC9482A3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EF168-DFB5-4540-B7AD-F8AFE60ACD50}" type="datetimeFigureOut">
              <a:rPr lang="ru-RU" smtClean="0"/>
              <a:t>07.12.2022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341C37C-3F9F-4664-82A4-9A5E895D1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84E7A5-514E-4F4E-AF1F-F4D4BA0816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F6087-9E26-4BE3-B1A8-905C7948EBF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745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ppsource.microsoft.com/en-us/product/office/wa102957661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Фон для эксель (71 фото)">
            <a:extLst>
              <a:ext uri="{FF2B5EF4-FFF2-40B4-BE49-F238E27FC236}">
                <a16:creationId xmlns:a16="http://schemas.microsoft.com/office/drawing/2014/main" id="{08E99E61-B97C-422A-AD1D-B016AFACC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0963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0460BD-3194-4466-A408-D52E13365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235" y="8175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b="1" i="0" u="none" strike="noStrike" dirty="0">
                <a:effectLst/>
                <a:latin typeface="Commissioner"/>
              </a:rPr>
              <a:t>12 простых приёмов для ускоренной работы в Excel</a:t>
            </a:r>
            <a:br>
              <a:rPr lang="ru-RU" b="1" i="0" u="none" strike="noStrike" dirty="0">
                <a:effectLst/>
                <a:latin typeface="Commissioner"/>
              </a:rPr>
            </a:br>
            <a:br>
              <a:rPr lang="ru-RU" b="0" i="0" dirty="0">
                <a:effectLst/>
                <a:latin typeface="PTRoot"/>
              </a:rPr>
            </a:b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17929DF-46AE-4658-872C-FC5B21B42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11362" y="6512292"/>
            <a:ext cx="9144000" cy="1655762"/>
          </a:xfrm>
        </p:spPr>
        <p:txBody>
          <a:bodyPr/>
          <a:lstStyle/>
          <a:p>
            <a:r>
              <a:rPr lang="ru-RU" dirty="0"/>
              <a:t>Тарвердян Сима ИС-23</a:t>
            </a:r>
            <a:r>
              <a:rPr lang="en-US" dirty="0"/>
              <a:t>/9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87935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Фон для эксель (71 фото)">
            <a:extLst>
              <a:ext uri="{FF2B5EF4-FFF2-40B4-BE49-F238E27FC236}">
                <a16:creationId xmlns:a16="http://schemas.microsoft.com/office/drawing/2014/main" id="{3276335D-27FA-4626-ACD2-8E487348F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72B5C3-5681-4820-A155-D8E1E7B13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290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Commissioner"/>
              </a:rPr>
              <a:t>9.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Commissioner"/>
              </a:rPr>
              <a:t>Спарклайны</a:t>
            </a:r>
            <a:br>
              <a:rPr lang="ru-RU" b="1" i="0" dirty="0">
                <a:solidFill>
                  <a:srgbClr val="000000"/>
                </a:solidFill>
                <a:effectLst/>
                <a:latin typeface="Commissioner"/>
              </a:rPr>
            </a:b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1C780D-1290-42A8-83CB-314B3FF19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77" y="638664"/>
            <a:ext cx="12051323" cy="2790336"/>
          </a:xfrm>
        </p:spPr>
        <p:txBody>
          <a:bodyPr>
            <a:normAutofit fontScale="85000" lnSpcReduction="20000"/>
          </a:bodyPr>
          <a:lstStyle/>
          <a:p>
            <a:r>
              <a:rPr lang="ru-RU" b="0" i="0" dirty="0" err="1">
                <a:solidFill>
                  <a:schemeClr val="bg1"/>
                </a:solidFill>
                <a:effectLst/>
                <a:latin typeface="PTRoot"/>
              </a:rPr>
              <a:t>Спарклайны</a:t>
            </a:r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 — это нарисованные прямо в ячейках миниатюрные диаграммы, наглядно отображающие динамику наших данных. Чтобы их создать, нажмите кнопку «График» (Line) или «Гистограмма» (</a:t>
            </a:r>
            <a:r>
              <a:rPr lang="ru-RU" b="0" i="0" dirty="0" err="1">
                <a:solidFill>
                  <a:schemeClr val="bg1"/>
                </a:solidFill>
                <a:effectLst/>
                <a:latin typeface="PTRoot"/>
              </a:rPr>
              <a:t>Columns</a:t>
            </a:r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) в группе «</a:t>
            </a:r>
            <a:r>
              <a:rPr lang="ru-RU" b="0" i="0" dirty="0" err="1">
                <a:solidFill>
                  <a:schemeClr val="bg1"/>
                </a:solidFill>
                <a:effectLst/>
                <a:latin typeface="PTRoot"/>
              </a:rPr>
              <a:t>Спарклайны</a:t>
            </a:r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» (</a:t>
            </a:r>
            <a:r>
              <a:rPr lang="ru-RU" b="0" i="0" dirty="0" err="1">
                <a:solidFill>
                  <a:schemeClr val="bg1"/>
                </a:solidFill>
                <a:effectLst/>
                <a:latin typeface="PTRoot"/>
              </a:rPr>
              <a:t>Sparklines</a:t>
            </a:r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) на вкладке «Вставка» (</a:t>
            </a:r>
            <a:r>
              <a:rPr lang="ru-RU" b="0" i="0" dirty="0" err="1">
                <a:solidFill>
                  <a:schemeClr val="bg1"/>
                </a:solidFill>
                <a:effectLst/>
                <a:latin typeface="PTRoot"/>
              </a:rPr>
              <a:t>Insert</a:t>
            </a:r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). В открывшемся окне укажите диапазон с исходными числовыми данными и ячейки, куда вы хотите вывести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PTRoot"/>
              </a:rPr>
              <a:t>спарклайны</a:t>
            </a:r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.</a:t>
            </a:r>
            <a:endParaRPr lang="en-US" b="0" i="0" dirty="0">
              <a:solidFill>
                <a:schemeClr val="bg1"/>
              </a:solidFill>
              <a:effectLst/>
              <a:latin typeface="PTRoot"/>
            </a:endParaRPr>
          </a:p>
          <a:p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После нажатия на кнопку «ОК» Microsoft Excel создаст их в указанных ячейках. На появившейся вкладке «Конструктор» (Design) можно дополнительно настроить их цвет, тип, включить отображение минимальных и максимальных значений и так далее.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4338" name="Picture 2" descr="Спарклайны">
            <a:extLst>
              <a:ext uri="{FF2B5EF4-FFF2-40B4-BE49-F238E27FC236}">
                <a16:creationId xmlns:a16="http://schemas.microsoft.com/office/drawing/2014/main" id="{E74C6769-DE25-4CB9-8572-AA3D1055EC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1129" y="3053860"/>
            <a:ext cx="6875585" cy="3437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663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Фон для эксель (71 фото)">
            <a:extLst>
              <a:ext uri="{FF2B5EF4-FFF2-40B4-BE49-F238E27FC236}">
                <a16:creationId xmlns:a16="http://schemas.microsoft.com/office/drawing/2014/main" id="{012D778D-3DB2-4549-AB3D-E33906192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627ABA-B04F-4104-869B-C6420AA8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1565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Commissioner"/>
              </a:rPr>
              <a:t>10. Восстановление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Commissioner"/>
              </a:rPr>
              <a:t>несохранённых</a:t>
            </a:r>
            <a:r>
              <a:rPr lang="ru-RU" b="1" i="0" dirty="0">
                <a:solidFill>
                  <a:srgbClr val="000000"/>
                </a:solidFill>
                <a:effectLst/>
                <a:latin typeface="Commissioner"/>
              </a:rPr>
              <a:t> файлов</a:t>
            </a:r>
            <a:br>
              <a:rPr lang="ru-RU" b="1" i="0" dirty="0">
                <a:solidFill>
                  <a:srgbClr val="000000"/>
                </a:solidFill>
                <a:effectLst/>
                <a:latin typeface="Commissioner"/>
              </a:rPr>
            </a:b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6C436B-A9C6-40A3-9BDE-72E5410E2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46" y="585909"/>
            <a:ext cx="12092354" cy="2763960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Представьте: вы закрываете отчёт, с которым возились последнюю половину дня, и в появившемся диалоговом окне «Сохранить изменения в файле?» вдруг зачем-то жмёте «Нет». Офис оглашает ваш истошный вопль, но уже поздно: несколько последних часов работы пошли псу под хвост.</a:t>
            </a:r>
          </a:p>
          <a:p>
            <a:pPr algn="l"/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На самом деле есть шанс исправить ситуацию. Если у вас Excel 2010, то нажмите на «Файл» → «Последние» (File →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PTRoot"/>
              </a:rPr>
              <a:t>Recent</a:t>
            </a:r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) и найдите в правом нижнем углу экрана кнопку «Восстановить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PTRoot"/>
              </a:rPr>
              <a:t>несохранённые</a:t>
            </a:r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 книги» (</a:t>
            </a:r>
            <a:r>
              <a:rPr lang="ru-RU" b="0" i="0" dirty="0" err="1">
                <a:solidFill>
                  <a:schemeClr val="bg1"/>
                </a:solidFill>
                <a:effectLst/>
                <a:latin typeface="PTRoot"/>
              </a:rPr>
              <a:t>Recover</a:t>
            </a:r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PTRoot"/>
              </a:rPr>
              <a:t>Unsaved</a:t>
            </a:r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PTRoot"/>
              </a:rPr>
              <a:t>Workbooks</a:t>
            </a:r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).</a:t>
            </a:r>
          </a:p>
          <a:p>
            <a:pPr algn="l"/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В Excel 2013 путь немного другой: «Файл» → «Сведения» → «Управление версиями» → «Восстановить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PTRoot"/>
              </a:rPr>
              <a:t>несохранённые</a:t>
            </a:r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 книги» (File — Properties —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PTRoot"/>
              </a:rPr>
              <a:t>Recover</a:t>
            </a:r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PTRoot"/>
              </a:rPr>
              <a:t>Unsaved</a:t>
            </a:r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PTRoot"/>
              </a:rPr>
              <a:t>Workbooks</a:t>
            </a:r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).</a:t>
            </a:r>
          </a:p>
          <a:p>
            <a:pPr algn="l"/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В последующих версиях Excel следует открывать «Файл» → «Сведения» → «Управление книгой».</a:t>
            </a:r>
          </a:p>
          <a:p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Откроется специальная папка из недр Microsoft Office, куда на такой случай сохраняются временные копии всех созданных или изменённых, но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PTRoot"/>
              </a:rPr>
              <a:t>несохранённых</a:t>
            </a:r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 книг.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5362" name="Picture 2" descr="Восстановление несохранённых файлов">
            <a:extLst>
              <a:ext uri="{FF2B5EF4-FFF2-40B4-BE49-F238E27FC236}">
                <a16:creationId xmlns:a16="http://schemas.microsoft.com/office/drawing/2014/main" id="{3C4F6DA3-5B99-4425-89C7-B66009724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3383" y="3429000"/>
            <a:ext cx="6641124" cy="332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759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8" name="Picture 4" descr="Фон для эксель (71 фото)">
            <a:extLst>
              <a:ext uri="{FF2B5EF4-FFF2-40B4-BE49-F238E27FC236}">
                <a16:creationId xmlns:a16="http://schemas.microsoft.com/office/drawing/2014/main" id="{2C260FAE-D33E-46D9-B001-980CFE3CD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1BEB0-8310-4583-A5E9-94DD0BFE4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646" y="40029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Commissioner"/>
              </a:rPr>
              <a:t>11. Сравнение двух диапазонов на отличия и совпадения</a:t>
            </a:r>
            <a:br>
              <a:rPr lang="ru-RU" b="1" i="0" dirty="0">
                <a:solidFill>
                  <a:srgbClr val="000000"/>
                </a:solidFill>
                <a:effectLst/>
                <a:latin typeface="Commissioner"/>
              </a:rPr>
            </a:b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5529E3-A854-47B7-BBB1-C5830DA01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646" y="1063076"/>
            <a:ext cx="11992708" cy="2937424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Иногда при работе в Excel возникает необходимость сравнить два списка и быстро найти элементы, которые в них совпадают или отличаются. Вот самый быстрый и наглядный способ сделать это: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Выделите оба сравниваемых столбца (удерживая клавишу Ctrl).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Выберите на вкладке «Главная» → «Условное форматирование» → «Правила выделения ячеек» → «Повторяющиеся значения» (Home →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PTRoot"/>
              </a:rPr>
              <a:t>Conditional</a:t>
            </a:r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PTRoot"/>
              </a:rPr>
              <a:t>formatting</a:t>
            </a:r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 →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PTRoot"/>
              </a:rPr>
              <a:t>Highlight</a:t>
            </a:r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 Cell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PTRoot"/>
              </a:rPr>
              <a:t>Rules</a:t>
            </a:r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 →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PTRoot"/>
              </a:rPr>
              <a:t>Duplicate</a:t>
            </a:r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PTRoot"/>
              </a:rPr>
              <a:t>Values</a:t>
            </a:r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).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Выберите вариант «Уникальные» (</a:t>
            </a:r>
            <a:r>
              <a:rPr lang="ru-RU" b="0" i="0" dirty="0" err="1">
                <a:solidFill>
                  <a:schemeClr val="bg1"/>
                </a:solidFill>
                <a:effectLst/>
                <a:latin typeface="PTRoot"/>
              </a:rPr>
              <a:t>Unique</a:t>
            </a:r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) в раскрывающемся списке.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6386" name="Picture 2" descr="Сравнение двух диапазонов на отличия и совпадения">
            <a:extLst>
              <a:ext uri="{FF2B5EF4-FFF2-40B4-BE49-F238E27FC236}">
                <a16:creationId xmlns:a16="http://schemas.microsoft.com/office/drawing/2014/main" id="{1FEDEAC2-5FDE-418B-9294-403C598E0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6884" y="3803039"/>
            <a:ext cx="5316415" cy="2658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114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2" name="Picture 4" descr="Фон для эксель (71 фото)">
            <a:extLst>
              <a:ext uri="{FF2B5EF4-FFF2-40B4-BE49-F238E27FC236}">
                <a16:creationId xmlns:a16="http://schemas.microsoft.com/office/drawing/2014/main" id="{0088788C-7927-4B13-8832-36DA5C8CBC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27D3CD-C048-494F-9FA4-BA4C8285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54" y="18927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Commissioner"/>
              </a:rPr>
              <a:t>12. Подбор (подгонка) результатов расчёта под нужные значения</a:t>
            </a:r>
            <a:br>
              <a:rPr lang="ru-RU" b="1" i="0" dirty="0">
                <a:solidFill>
                  <a:srgbClr val="000000"/>
                </a:solidFill>
                <a:effectLst/>
                <a:latin typeface="Commissioner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CE9B27-FC81-46F7-AB89-A39A18364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54" y="1253331"/>
            <a:ext cx="12010292" cy="2782338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Вы когда-нибудь подбирали входные значения в вашем расчёте Excel, чтобы получить на выходе нужный результат? В такие моменты чувствуешь себя матёрым артиллеристом: всего-то пара десятков итераций «недолёт — перелёт» — и вот оно, долгожданное попадание!</a:t>
            </a:r>
          </a:p>
          <a:p>
            <a:pPr algn="l"/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Microsoft Excel сможет сделать такую подгонку за вас, причём быстрее и точнее. Для этого нажмите на вкладке «Данные» кнопку «Анализ „что если“» и выберите команду «Подбор параметра» (</a:t>
            </a:r>
            <a:r>
              <a:rPr lang="ru-RU" b="0" i="0" dirty="0" err="1">
                <a:solidFill>
                  <a:schemeClr val="bg1"/>
                </a:solidFill>
                <a:effectLst/>
                <a:latin typeface="PTRoot"/>
              </a:rPr>
              <a:t>Insert</a:t>
            </a:r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 → What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PTRoot"/>
              </a:rPr>
              <a:t>If</a:t>
            </a:r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 Analysis →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PTRoot"/>
              </a:rPr>
              <a:t>Goal</a:t>
            </a:r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PTRoot"/>
              </a:rPr>
              <a:t>Seek</a:t>
            </a:r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). В появившемся окне задайте ячейку, где хотите подобрать нужное значение, желаемый результат и входную ячейку, которая должна измениться. После нажатия на «ОК» Excel выполнит до 100 «выстрелов», чтобы подобрать требуемый вами итог с точностью до 0,001.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7410" name="Picture 2" descr="Подбор (подгонка) результатов расчёта под нужные значения">
            <a:extLst>
              <a:ext uri="{FF2B5EF4-FFF2-40B4-BE49-F238E27FC236}">
                <a16:creationId xmlns:a16="http://schemas.microsoft.com/office/drawing/2014/main" id="{D9F40967-22CD-43D6-82D2-F090FDCE9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6591" y="3946279"/>
            <a:ext cx="5237285" cy="2618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778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Фон для эксель (71 фото)">
            <a:extLst>
              <a:ext uri="{FF2B5EF4-FFF2-40B4-BE49-F238E27FC236}">
                <a16:creationId xmlns:a16="http://schemas.microsoft.com/office/drawing/2014/main" id="{C1FDE600-AD4D-49B7-82CE-2EF8CB6A28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E947BD-5786-4B48-8B2C-EA686701F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Commissioner"/>
              </a:rPr>
              <a:t>1. Быстрое добавление новых данных в диаграмму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214AFA-3F4F-493C-A750-97FB056F2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10515600" cy="4351338"/>
          </a:xfrm>
        </p:spPr>
        <p:txBody>
          <a:bodyPr/>
          <a:lstStyle/>
          <a:p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Если для построенной диаграммы на листе появились новые данные, которые нужно добавить, то можно просто выделить диапазон с новой информацией, скопировать его (Ctrl + C) и потом вставить прямо в диаграмму (Ctrl + V).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2052" name="Picture 4" descr="Быстрое добавление новых данных в диаграмму">
            <a:extLst>
              <a:ext uri="{FF2B5EF4-FFF2-40B4-BE49-F238E27FC236}">
                <a16:creationId xmlns:a16="http://schemas.microsoft.com/office/drawing/2014/main" id="{87719B99-8008-4AEF-A0EC-90BD4177FDB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3159368"/>
            <a:ext cx="5794131" cy="2897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8078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Фон для эксель (71 фото)">
            <a:extLst>
              <a:ext uri="{FF2B5EF4-FFF2-40B4-BE49-F238E27FC236}">
                <a16:creationId xmlns:a16="http://schemas.microsoft.com/office/drawing/2014/main" id="{D0E10325-1924-4165-8837-446152B8F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31327D-9037-4FB7-A978-70D249E2B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135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Commissioner"/>
              </a:rPr>
              <a:t>2. Мгновенное заполнение (Flash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Commissioner"/>
              </a:rPr>
              <a:t>Fill</a:t>
            </a:r>
            <a:r>
              <a:rPr lang="ru-RU" b="1" i="0" dirty="0">
                <a:solidFill>
                  <a:srgbClr val="000000"/>
                </a:solidFill>
                <a:effectLst/>
                <a:latin typeface="Commissioner"/>
              </a:rPr>
              <a:t>)</a:t>
            </a:r>
            <a:br>
              <a:rPr lang="ru-RU" b="1" i="0" dirty="0">
                <a:solidFill>
                  <a:srgbClr val="000000"/>
                </a:solidFill>
                <a:effectLst/>
                <a:latin typeface="Commissioner"/>
              </a:rPr>
            </a:b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200265-8FE3-49D8-9F81-2BF76E021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60" y="480402"/>
            <a:ext cx="11761177" cy="3098067"/>
          </a:xfrm>
        </p:spPr>
        <p:txBody>
          <a:bodyPr>
            <a:normAutofit fontScale="92500" lnSpcReduction="10000"/>
          </a:bodyPr>
          <a:lstStyle/>
          <a:p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Предположим, у вас есть список полных ФИО (Иванов Иван Иванович), которые вам надо превратить в сокращённые (Иванов И. И.). Чтобы сделать это, нужно просто начать писать желаемый текст в соседнем столбце вручную. На второй или третьей строке Excel попытается предугадать наши действия и выполнит дальнейшую обработку автоматически. Останется только нажать клавишу Enter для подтверждения, и все имена будут преобразованы мгновенно. Подобным образом можно извлекать имена из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PTRoot"/>
              </a:rPr>
              <a:t>email</a:t>
            </a:r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, склеивать ФИО из фрагментов и так далее.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7170" name="Picture 2" descr="Мгновенное заполнение (Flash Fill)">
            <a:extLst>
              <a:ext uri="{FF2B5EF4-FFF2-40B4-BE49-F238E27FC236}">
                <a16:creationId xmlns:a16="http://schemas.microsoft.com/office/drawing/2014/main" id="{E8F8D414-9DEF-4ABC-B452-CF56C9E6552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9530" y="3578469"/>
            <a:ext cx="5855677" cy="292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372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Фон для эксель (71 фото)">
            <a:extLst>
              <a:ext uri="{FF2B5EF4-FFF2-40B4-BE49-F238E27FC236}">
                <a16:creationId xmlns:a16="http://schemas.microsoft.com/office/drawing/2014/main" id="{24FD1347-33FA-46CF-A946-7616797D5D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A6C91-5C90-45F0-9BE3-4EF7C785E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686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Commissioner"/>
              </a:rPr>
              <a:t>3. Копирование без нарушения форматов</a:t>
            </a:r>
            <a:br>
              <a:rPr lang="ru-RU" b="1" i="0" dirty="0">
                <a:solidFill>
                  <a:srgbClr val="000000"/>
                </a:solidFill>
                <a:effectLst/>
                <a:latin typeface="Commissioner"/>
              </a:rPr>
            </a:b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E497A8-2611-4B20-8C26-D32945AC2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814" y="515571"/>
            <a:ext cx="11163301" cy="322116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Вы, скорее всего, знаете о волшебном маркере автозаполнения. Это тонкий чёрный крест в правом нижнем углу ячейки, потянув за который можно скопировать содержимое ячейки или формулу сразу на несколько ячеек. Однако есть один неприятный нюанс: такое копирование часто нарушает дизайн таблицы, так как копируется не только формула, но и формат ячейки. Этого можно избежать. Сразу после того, как потянули за чёрный крест, нажмите на смарт-тег — специальный значок, появляющийся в правом нижнем углу скопированной области.</a:t>
            </a:r>
          </a:p>
          <a:p>
            <a:pPr algn="l"/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Если выбрать опцию «Копировать только значения» (</a:t>
            </a:r>
            <a:r>
              <a:rPr lang="ru-RU" b="0" i="0" dirty="0" err="1">
                <a:solidFill>
                  <a:schemeClr val="bg1"/>
                </a:solidFill>
                <a:effectLst/>
                <a:latin typeface="PTRoot"/>
              </a:rPr>
              <a:t>Fill</a:t>
            </a:r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PTRoot"/>
              </a:rPr>
              <a:t>Without</a:t>
            </a:r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PTRoot"/>
              </a:rPr>
              <a:t>Formatting</a:t>
            </a:r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), то Excel скопирует вашу формулу без формата и не будет портить оформление.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8194" name="Picture 2" descr="Копирование без нарушения форматов">
            <a:extLst>
              <a:ext uri="{FF2B5EF4-FFF2-40B4-BE49-F238E27FC236}">
                <a16:creationId xmlns:a16="http://schemas.microsoft.com/office/drawing/2014/main" id="{814A3C7F-61E8-4D3A-92E0-4750ECC63E1D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616" y="3429000"/>
            <a:ext cx="5732583" cy="2866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29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Фон для эксель (71 фото)">
            <a:extLst>
              <a:ext uri="{FF2B5EF4-FFF2-40B4-BE49-F238E27FC236}">
                <a16:creationId xmlns:a16="http://schemas.microsoft.com/office/drawing/2014/main" id="{597DD234-1093-4651-9CE6-0CB7A39AC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95BD77-65E2-4D66-8411-E71AC161B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62" y="233240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Commissioner"/>
              </a:rPr>
              <a:t>4. Отображение данных из таблицы Excel на карте</a:t>
            </a:r>
            <a:br>
              <a:rPr lang="ru-RU" b="1" i="0" dirty="0">
                <a:solidFill>
                  <a:srgbClr val="000000"/>
                </a:solidFill>
                <a:effectLst/>
                <a:latin typeface="Commissioner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8F0066-4A5F-451B-A463-6CA01D297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139825"/>
            <a:ext cx="12150969" cy="2596906"/>
          </a:xfrm>
        </p:spPr>
        <p:txBody>
          <a:bodyPr>
            <a:normAutofit fontScale="77500" lnSpcReduction="20000"/>
          </a:bodyPr>
          <a:lstStyle/>
          <a:p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В Excel можно быстро отобразить на интерактивной карте ваши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PTRoot"/>
              </a:rPr>
              <a:t>геоданные</a:t>
            </a:r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, например продажи по городам. Для этого нужно перейти в «Магазин приложений» (Office Store) на вкладке «Вставка» (</a:t>
            </a:r>
            <a:r>
              <a:rPr lang="ru-RU" b="0" i="0" dirty="0" err="1">
                <a:solidFill>
                  <a:schemeClr val="bg1"/>
                </a:solidFill>
                <a:effectLst/>
                <a:latin typeface="PTRoot"/>
              </a:rPr>
              <a:t>Insert</a:t>
            </a:r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) и установить оттуда плагин «Карты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PTRoot"/>
              </a:rPr>
              <a:t>Bing</a:t>
            </a:r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» (</a:t>
            </a:r>
            <a:r>
              <a:rPr lang="ru-RU" b="0" i="0" dirty="0" err="1">
                <a:solidFill>
                  <a:schemeClr val="bg1"/>
                </a:solidFill>
                <a:effectLst/>
                <a:latin typeface="PTRoot"/>
              </a:rPr>
              <a:t>Bing</a:t>
            </a:r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 Maps). Это можно сделать и по </a:t>
            </a:r>
            <a:r>
              <a:rPr lang="ru-RU" b="0" i="0" u="none" strike="noStrike" dirty="0">
                <a:solidFill>
                  <a:schemeClr val="bg1"/>
                </a:solidFill>
                <a:effectLst/>
                <a:latin typeface="PTRoo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прямой ссылке</a:t>
            </a:r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 с сайта, нажав кнопку Get It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PTRoot"/>
              </a:rPr>
              <a:t>Now</a:t>
            </a:r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.</a:t>
            </a:r>
            <a:endParaRPr lang="en-US" b="0" i="0" dirty="0">
              <a:solidFill>
                <a:schemeClr val="bg1"/>
              </a:solidFill>
              <a:effectLst/>
              <a:latin typeface="PTRoot"/>
            </a:endParaRPr>
          </a:p>
          <a:p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После добавления модуля его можно выбрать в выпадающем списке «Мои приложения» (My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PTRoot"/>
              </a:rPr>
              <a:t>Apps</a:t>
            </a:r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) на вкладке «Вставка» (</a:t>
            </a:r>
            <a:r>
              <a:rPr lang="ru-RU" b="0" i="0" dirty="0" err="1">
                <a:solidFill>
                  <a:schemeClr val="bg1"/>
                </a:solidFill>
                <a:effectLst/>
                <a:latin typeface="PTRoot"/>
              </a:rPr>
              <a:t>Insert</a:t>
            </a:r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) и поместить на ваш рабочий лист. Останется выделить ваши ячейки с данными и нажать на кнопку Show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PTRoot"/>
              </a:rPr>
              <a:t>Locations</a:t>
            </a:r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 в модуле карты, чтобы увидеть наши данные на ней. При желании в настройках плагина можно выбрать тип диаграммы и цвета для отображения.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9218" name="Picture 2" descr="Отображение данных из таблицы Excel на карте">
            <a:extLst>
              <a:ext uri="{FF2B5EF4-FFF2-40B4-BE49-F238E27FC236}">
                <a16:creationId xmlns:a16="http://schemas.microsoft.com/office/drawing/2014/main" id="{D4354ADE-1830-4825-A827-5CB9F00E0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9300" y="3308774"/>
            <a:ext cx="5831865" cy="2913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3169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 descr="Фон для эксель (71 фото)">
            <a:extLst>
              <a:ext uri="{FF2B5EF4-FFF2-40B4-BE49-F238E27FC236}">
                <a16:creationId xmlns:a16="http://schemas.microsoft.com/office/drawing/2014/main" id="{FA5E5754-6F59-40AC-A224-4A325F6D8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69A252-5358-49D6-9A05-649B33B2D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927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Commissioner"/>
              </a:rPr>
              <a:t>5. Быстрый переход к нужному листу</a:t>
            </a:r>
            <a:br>
              <a:rPr lang="ru-RU" b="1" i="0" dirty="0">
                <a:solidFill>
                  <a:srgbClr val="000000"/>
                </a:solidFill>
                <a:effectLst/>
                <a:latin typeface="Commissioner"/>
              </a:rPr>
            </a:b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04029D-F269-4F83-9AE5-F7DB64FF5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270" y="665040"/>
            <a:ext cx="12118730" cy="2904637"/>
          </a:xfrm>
        </p:spPr>
        <p:txBody>
          <a:bodyPr/>
          <a:lstStyle/>
          <a:p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Если в файле количество рабочих листов перевалило за 10, то ориентироваться в них становится трудновато. Щёлкните правой кнопкой мыши по любой из кнопок прокрутки ярлычков листов в левом нижнем углу экрана. Появится оглавление, и на любой нужный лист можно будет перейти мгновенно.</a:t>
            </a: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0242" name="Picture 2" descr="Быстрый переход к нужному листу">
            <a:extLst>
              <a:ext uri="{FF2B5EF4-FFF2-40B4-BE49-F238E27FC236}">
                <a16:creationId xmlns:a16="http://schemas.microsoft.com/office/drawing/2014/main" id="{76457543-7B8D-47F6-B94D-EC52C6BB71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3246" y="3276478"/>
            <a:ext cx="5832963" cy="29164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2588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0" name="Picture 6" descr="Фон для эксель (71 фото)">
            <a:extLst>
              <a:ext uri="{FF2B5EF4-FFF2-40B4-BE49-F238E27FC236}">
                <a16:creationId xmlns:a16="http://schemas.microsoft.com/office/drawing/2014/main" id="{25561F7A-693F-44F8-AF7E-316D8E793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F8D86A-214C-4070-8FD7-F3210E5C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Commissioner"/>
              </a:rPr>
              <a:t>6. Преобразование строк в столбцы и обратно</a:t>
            </a:r>
            <a:br>
              <a:rPr lang="ru-RU" b="1" i="0" dirty="0">
                <a:solidFill>
                  <a:srgbClr val="000000"/>
                </a:solidFill>
                <a:effectLst/>
                <a:latin typeface="Commissioner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7CDDD6-8047-4B35-B554-0B1C709BE0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76201" y="681036"/>
            <a:ext cx="12127523" cy="3161202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Если вам когда-нибудь приходилось руками перекладывать ячейки из строк в столбцы, то вы оцените следующий трюк: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Выделите диапазон.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Скопируйте его (Ctrl + C) или, нажав на правую кнопку мыши, выберите «Копировать» (</a:t>
            </a:r>
            <a:r>
              <a:rPr lang="ru-RU" b="0" i="0" dirty="0" err="1">
                <a:solidFill>
                  <a:schemeClr val="bg1"/>
                </a:solidFill>
                <a:effectLst/>
                <a:latin typeface="PTRoot"/>
              </a:rPr>
              <a:t>Copy</a:t>
            </a:r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).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Щёлкните правой кнопкой мыши по ячейке, куда хотите вставить данные, и выберите в контекстном меню один из вариантов специальной вставки — значок «Транспонировать» (</a:t>
            </a:r>
            <a:r>
              <a:rPr lang="ru-RU" b="0" i="0" dirty="0" err="1">
                <a:solidFill>
                  <a:schemeClr val="bg1"/>
                </a:solidFill>
                <a:effectLst/>
                <a:latin typeface="PTRoot"/>
              </a:rPr>
              <a:t>Transpose</a:t>
            </a:r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). В старых версиях Excel нет такого значка, но можно решить проблему с помощью специальной вставки (Ctrl +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PTRoot"/>
              </a:rPr>
              <a:t>Alt</a:t>
            </a:r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 + V) и выбора опции «Транспонировать» (</a:t>
            </a:r>
            <a:r>
              <a:rPr lang="ru-RU" b="0" i="0" dirty="0" err="1">
                <a:solidFill>
                  <a:schemeClr val="bg1"/>
                </a:solidFill>
                <a:effectLst/>
                <a:latin typeface="PTRoot"/>
              </a:rPr>
              <a:t>Transpose</a:t>
            </a:r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).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1268" name="Picture 4" descr="Преобразование строк в столбцы и обратно">
            <a:extLst>
              <a:ext uri="{FF2B5EF4-FFF2-40B4-BE49-F238E27FC236}">
                <a16:creationId xmlns:a16="http://schemas.microsoft.com/office/drawing/2014/main" id="{F533DBE2-20FE-4531-8AD4-E9EC0C3F5140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030" y="3842238"/>
            <a:ext cx="5249009" cy="262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9767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4" name="Picture 6" descr="Фон для эксель (71 фото)">
            <a:extLst>
              <a:ext uri="{FF2B5EF4-FFF2-40B4-BE49-F238E27FC236}">
                <a16:creationId xmlns:a16="http://schemas.microsoft.com/office/drawing/2014/main" id="{64C115A0-AC09-4E4F-BDDC-7E0130200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69DACC-7F29-455F-9F86-985F35709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54" y="24203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Commissioner"/>
              </a:rPr>
              <a:t>7. Выпадающий список в ячейке</a:t>
            </a:r>
            <a:br>
              <a:rPr lang="ru-RU" b="1" i="0" dirty="0">
                <a:solidFill>
                  <a:srgbClr val="000000"/>
                </a:solidFill>
                <a:effectLst/>
                <a:latin typeface="Commissioner"/>
              </a:rPr>
            </a:b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18E63FD-EEF0-4D36-BCA7-C3B0C9BD4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68215"/>
            <a:ext cx="11816862" cy="3006970"/>
          </a:xfrm>
        </p:spPr>
        <p:txBody>
          <a:bodyPr>
            <a:normAutofit fontScale="55000" lnSpcReduction="20000"/>
          </a:bodyPr>
          <a:lstStyle/>
          <a:p>
            <a:pPr algn="l"/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Если в какую-либо ячейку предполагается ввод строго определённых значений из разрешённого набора (например, только «да» и «нет» или только из списка отделов компании и так далее), то это можно легко организовать при помощи выпадающего списка.</a:t>
            </a:r>
            <a:endParaRPr lang="en-US" b="0" i="0" dirty="0">
              <a:solidFill>
                <a:schemeClr val="bg1"/>
              </a:solidFill>
              <a:effectLst/>
              <a:latin typeface="PTRoot"/>
            </a:endParaRP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Выделите ячейку (или диапазон ячеек), в которых должно быть такое ограничение.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Нажмите кнопку «Проверка данных» на вкладке «Данные» (Data →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PTRoot"/>
              </a:rPr>
              <a:t>Validation</a:t>
            </a:r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).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В выпадающем списке «Тип» (</a:t>
            </a:r>
            <a:r>
              <a:rPr lang="ru-RU" b="0" i="0" dirty="0" err="1">
                <a:solidFill>
                  <a:schemeClr val="bg1"/>
                </a:solidFill>
                <a:effectLst/>
                <a:latin typeface="PTRoot"/>
              </a:rPr>
              <a:t>Allow</a:t>
            </a:r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) выберите вариант «Список» (List).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В поле «Источник» (Source) задайте диапазон, содержащий эталонные варианты элементов, которые и будут впоследствии выпадать при вводе.</a:t>
            </a:r>
          </a:p>
          <a:p>
            <a:pPr marL="0" indent="0" algn="l">
              <a:buNone/>
            </a:pPr>
            <a:br>
              <a:rPr lang="en-US" b="0" i="0" dirty="0">
                <a:solidFill>
                  <a:schemeClr val="bg1"/>
                </a:solidFill>
                <a:effectLst/>
                <a:latin typeface="PTRoot"/>
              </a:rPr>
            </a:br>
            <a:endParaRPr lang="ru-RU" b="0" i="0" dirty="0">
              <a:solidFill>
                <a:schemeClr val="bg1"/>
              </a:solidFill>
              <a:effectLst/>
              <a:latin typeface="PTRoot"/>
            </a:endParaRPr>
          </a:p>
          <a:p>
            <a:pPr marL="0" indent="0">
              <a:buNone/>
            </a:pPr>
            <a:br>
              <a:rPr lang="ru-RU" dirty="0">
                <a:solidFill>
                  <a:schemeClr val="bg1"/>
                </a:solidFill>
              </a:rPr>
            </a:br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2290" name="Picture 2" descr="Выпадающий список в ячейке">
            <a:extLst>
              <a:ext uri="{FF2B5EF4-FFF2-40B4-BE49-F238E27FC236}">
                <a16:creationId xmlns:a16="http://schemas.microsoft.com/office/drawing/2014/main" id="{F1BA89FB-772A-4EA5-9F1F-95AABCA829A1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200" y="2979446"/>
            <a:ext cx="5455814" cy="2727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Проверка вводимых значений">
            <a:extLst>
              <a:ext uri="{FF2B5EF4-FFF2-40B4-BE49-F238E27FC236}">
                <a16:creationId xmlns:a16="http://schemas.microsoft.com/office/drawing/2014/main" id="{24B1D6E8-1C94-40BE-BEA9-434B53A96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2213" y="2879294"/>
            <a:ext cx="5919787" cy="295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943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 descr="Фон для эксель (71 фото)">
            <a:extLst>
              <a:ext uri="{FF2B5EF4-FFF2-40B4-BE49-F238E27FC236}">
                <a16:creationId xmlns:a16="http://schemas.microsoft.com/office/drawing/2014/main" id="{5C8A0280-1C8A-449C-B4F9-CE7F2BE72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2B9AFC-0A48-4E72-8F98-96579B389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477" y="189278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Commissioner"/>
              </a:rPr>
              <a:t>8. Умная таблица</a:t>
            </a:r>
            <a:br>
              <a:rPr lang="ru-RU" b="1" i="0" dirty="0">
                <a:solidFill>
                  <a:srgbClr val="000000"/>
                </a:solidFill>
                <a:effectLst/>
                <a:latin typeface="Commissioner"/>
              </a:rPr>
            </a:b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A05097-9721-4A6C-B654-04DC6DD13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59532"/>
            <a:ext cx="10515600" cy="2763960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Если выделить диапазон с данными и на вкладке «Главная» нажать «Форматировать как таблицу» (Home → Format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PTRoot"/>
              </a:rPr>
              <a:t>as</a:t>
            </a:r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 </a:t>
            </a:r>
            <a:r>
              <a:rPr lang="ru-RU" b="0" i="0" dirty="0" err="1">
                <a:solidFill>
                  <a:schemeClr val="bg1"/>
                </a:solidFill>
                <a:effectLst/>
                <a:latin typeface="PTRoot"/>
              </a:rPr>
              <a:t>Table</a:t>
            </a:r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), то наш список будет преобразован в умную таблицу, которая умеет много полезного: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Автоматически растягивается при дописывании к ней новых строк или столбцов.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Введённые формулы автоматом будут копироваться на весь столбец.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Шапка такой таблицы автоматически закрепляется при прокрутке, и в ней включаются кнопки фильтра для отбора и сортировки.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solidFill>
                  <a:schemeClr val="bg1"/>
                </a:solidFill>
                <a:effectLst/>
                <a:latin typeface="PTRoot"/>
              </a:rPr>
              <a:t>На появившейся вкладке «Конструктор» (Design) в такую таблицу можно добавить строку итогов с автоматическим вычислением.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pic>
        <p:nvPicPr>
          <p:cNvPr id="13314" name="Picture 2" descr="Умная таблица">
            <a:extLst>
              <a:ext uri="{FF2B5EF4-FFF2-40B4-BE49-F238E27FC236}">
                <a16:creationId xmlns:a16="http://schemas.microsoft.com/office/drawing/2014/main" id="{D60DEE1E-798E-4866-9C6B-C05CDA91D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799" y="3323492"/>
            <a:ext cx="5955690" cy="297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00982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1362</Words>
  <Application>Microsoft Office PowerPoint</Application>
  <PresentationFormat>Широкоэкранный</PresentationFormat>
  <Paragraphs>50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Commissioner</vt:lpstr>
      <vt:lpstr>PTRoot</vt:lpstr>
      <vt:lpstr>Тема Office</vt:lpstr>
      <vt:lpstr>12 простых приёмов для ускоренной работы в Excel  </vt:lpstr>
      <vt:lpstr>1. Быстрое добавление новых данных в диаграмму</vt:lpstr>
      <vt:lpstr>2. Мгновенное заполнение (Flash Fill)  </vt:lpstr>
      <vt:lpstr>3. Копирование без нарушения форматов  </vt:lpstr>
      <vt:lpstr>4. Отображение данных из таблицы Excel на карте </vt:lpstr>
      <vt:lpstr>5. Быстрый переход к нужному листу  </vt:lpstr>
      <vt:lpstr>6. Преобразование строк в столбцы и обратно </vt:lpstr>
      <vt:lpstr>7. Выпадающий список в ячейке  </vt:lpstr>
      <vt:lpstr>8. Умная таблица  </vt:lpstr>
      <vt:lpstr>9. Спарклайны  </vt:lpstr>
      <vt:lpstr>10. Восстановление несохранённых файлов  </vt:lpstr>
      <vt:lpstr>11. Сравнение двух диапазонов на отличия и совпадения  </vt:lpstr>
      <vt:lpstr>12. Подбор (подгонка) результатов расчёта под нужные значения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 простых приёмов для ускоренной работы в Excel  </dc:title>
  <dc:creator>Тарвердян Сима Арменовна</dc:creator>
  <cp:lastModifiedBy>Тарвердян Сима Арменовна</cp:lastModifiedBy>
  <cp:revision>1</cp:revision>
  <dcterms:created xsi:type="dcterms:W3CDTF">2022-12-07T09:57:00Z</dcterms:created>
  <dcterms:modified xsi:type="dcterms:W3CDTF">2022-12-07T10:10:44Z</dcterms:modified>
</cp:coreProperties>
</file>