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4" d="100"/>
          <a:sy n="104" d="100"/>
        </p:scale>
        <p:origin x="114" y="6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60405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143213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29447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236589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753200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392822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1029938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4095141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74676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28096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56102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147076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497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21199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145587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2544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3EA4F2-B65B-4DB1-8EC1-C125016FAE32}" type="datetimeFigureOut">
              <a:rPr lang="zh-CN" altLang="en-US" smtClean="0"/>
              <a:t>2019/6/17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16009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3EA4F2-B65B-4DB1-8EC1-C125016FAE32}" type="datetimeFigureOut">
              <a:rPr lang="zh-CN" altLang="en-US" smtClean="0"/>
              <a:t>2019/6/17</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00409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936BAE-62E8-43F0-BE79-30C8C0AC76E2}"/>
              </a:ext>
            </a:extLst>
          </p:cNvPr>
          <p:cNvSpPr>
            <a:spLocks noGrp="1"/>
          </p:cNvSpPr>
          <p:nvPr>
            <p:ph type="title"/>
          </p:nvPr>
        </p:nvSpPr>
        <p:spPr/>
        <p:txBody>
          <a:bodyPr/>
          <a:lstStyle/>
          <a:p>
            <a:r>
              <a:rPr lang="zh-CN" altLang="en-US" dirty="0"/>
              <a:t>眼动仪</a:t>
            </a:r>
          </a:p>
        </p:txBody>
      </p:sp>
      <p:sp>
        <p:nvSpPr>
          <p:cNvPr id="6" name="内容占位符 5">
            <a:extLst>
              <a:ext uri="{FF2B5EF4-FFF2-40B4-BE49-F238E27FC236}">
                <a16:creationId xmlns:a16="http://schemas.microsoft.com/office/drawing/2014/main" id="{270662CC-C306-4156-95DD-3DD6D1A44FE5}"/>
              </a:ext>
            </a:extLst>
          </p:cNvPr>
          <p:cNvSpPr>
            <a:spLocks noGrp="1"/>
          </p:cNvSpPr>
          <p:nvPr>
            <p:ph idx="1"/>
          </p:nvPr>
        </p:nvSpPr>
        <p:spPr/>
        <p:txBody>
          <a:bodyPr>
            <a:normAutofit/>
          </a:bodyPr>
          <a:lstStyle/>
          <a:p>
            <a:pPr marL="0" indent="0">
              <a:buNone/>
            </a:pPr>
            <a:r>
              <a:rPr lang="zh-CN" altLang="en-US" sz="3600" dirty="0"/>
              <a:t>眼动仪是一种能够跟踪测量眼球位置及眼球运动信息的一种设备，在视觉系统、心理学、认知语言学的研究中有广泛的应用。</a:t>
            </a:r>
          </a:p>
        </p:txBody>
      </p:sp>
    </p:spTree>
    <p:extLst>
      <p:ext uri="{BB962C8B-B14F-4D97-AF65-F5344CB8AC3E}">
        <p14:creationId xmlns:p14="http://schemas.microsoft.com/office/powerpoint/2010/main" val="1642029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00DAE-7E4F-4BA5-B79C-BC495568650A}"/>
              </a:ext>
            </a:extLst>
          </p:cNvPr>
          <p:cNvSpPr>
            <a:spLocks noGrp="1"/>
          </p:cNvSpPr>
          <p:nvPr>
            <p:ph type="title"/>
          </p:nvPr>
        </p:nvSpPr>
        <p:spPr/>
        <p:txBody>
          <a:bodyPr/>
          <a:lstStyle/>
          <a:p>
            <a:r>
              <a:rPr lang="zh-CN" altLang="en-US" dirty="0"/>
              <a:t>脑电波的分类</a:t>
            </a:r>
          </a:p>
        </p:txBody>
      </p:sp>
      <p:pic>
        <p:nvPicPr>
          <p:cNvPr id="5" name="内容占位符 4" descr="图片包含 文字&#10;&#10;描述已自动生成">
            <a:extLst>
              <a:ext uri="{FF2B5EF4-FFF2-40B4-BE49-F238E27FC236}">
                <a16:creationId xmlns:a16="http://schemas.microsoft.com/office/drawing/2014/main" id="{3B034786-39D6-4AAD-9015-E174E3290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6362" y="2667000"/>
            <a:ext cx="4674613" cy="3124200"/>
          </a:xfrm>
        </p:spPr>
      </p:pic>
    </p:spTree>
    <p:extLst>
      <p:ext uri="{BB962C8B-B14F-4D97-AF65-F5344CB8AC3E}">
        <p14:creationId xmlns:p14="http://schemas.microsoft.com/office/powerpoint/2010/main" val="390055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3ACB5-4CCB-4E94-BAFA-3DF54A6DDC24}"/>
              </a:ext>
            </a:extLst>
          </p:cNvPr>
          <p:cNvSpPr>
            <a:spLocks noGrp="1"/>
          </p:cNvSpPr>
          <p:nvPr>
            <p:ph type="title"/>
          </p:nvPr>
        </p:nvSpPr>
        <p:spPr/>
        <p:txBody>
          <a:bodyPr/>
          <a:lstStyle/>
          <a:p>
            <a:r>
              <a:rPr lang="zh-CN" altLang="en-US" dirty="0"/>
              <a:t>脑电波的特征</a:t>
            </a:r>
          </a:p>
        </p:txBody>
      </p:sp>
      <p:sp>
        <p:nvSpPr>
          <p:cNvPr id="3" name="内容占位符 2">
            <a:extLst>
              <a:ext uri="{FF2B5EF4-FFF2-40B4-BE49-F238E27FC236}">
                <a16:creationId xmlns:a16="http://schemas.microsoft.com/office/drawing/2014/main" id="{002D295A-B4FA-4C5E-8783-2673274D8061}"/>
              </a:ext>
            </a:extLst>
          </p:cNvPr>
          <p:cNvSpPr>
            <a:spLocks noGrp="1"/>
          </p:cNvSpPr>
          <p:nvPr>
            <p:ph idx="1"/>
          </p:nvPr>
        </p:nvSpPr>
        <p:spPr/>
        <p:txBody>
          <a:bodyPr>
            <a:normAutofit lnSpcReduction="10000"/>
          </a:bodyPr>
          <a:lstStyle/>
          <a:p>
            <a:r>
              <a:rPr lang="en-US" altLang="zh-CN" dirty="0"/>
              <a:t>δ</a:t>
            </a:r>
            <a:r>
              <a:rPr lang="zh-CN" altLang="en-US" dirty="0"/>
              <a:t>波（</a:t>
            </a:r>
            <a:r>
              <a:rPr lang="en-US" altLang="zh-CN" dirty="0"/>
              <a:t>1-4 Hz</a:t>
            </a:r>
            <a:r>
              <a:rPr lang="zh-CN" altLang="en-US" dirty="0"/>
              <a:t>）对应深度睡眠状态，婴儿或醉酒的成年人的大脑中也有这种波。</a:t>
            </a:r>
            <a:endParaRPr lang="en-US" altLang="zh-CN" dirty="0"/>
          </a:p>
          <a:p>
            <a:r>
              <a:rPr lang="en-US" altLang="zh-CN" dirty="0"/>
              <a:t>θ</a:t>
            </a:r>
            <a:r>
              <a:rPr lang="zh-CN" altLang="en-US" dirty="0"/>
              <a:t>波（</a:t>
            </a:r>
            <a:r>
              <a:rPr lang="en-US" altLang="zh-CN" dirty="0"/>
              <a:t>4-7 Hz</a:t>
            </a:r>
            <a:r>
              <a:rPr lang="zh-CN" altLang="en-US" dirty="0"/>
              <a:t>）则对应放空冥想状态，青少年以及受挫折或抑郁的成年人大脑中，主要是这种波。</a:t>
            </a:r>
            <a:endParaRPr lang="en-US" altLang="zh-CN" dirty="0"/>
          </a:p>
          <a:p>
            <a:r>
              <a:rPr lang="en-US" altLang="zh-CN" dirty="0"/>
              <a:t>α</a:t>
            </a:r>
            <a:r>
              <a:rPr lang="zh-CN" altLang="en-US" dirty="0"/>
              <a:t>波（</a:t>
            </a:r>
            <a:r>
              <a:rPr lang="en-US" altLang="zh-CN" dirty="0"/>
              <a:t>8-12 Hz</a:t>
            </a:r>
            <a:r>
              <a:rPr lang="zh-CN" altLang="en-US" dirty="0"/>
              <a:t>）对应平静放松的状态，是正常人脑电波的基本节律。</a:t>
            </a:r>
            <a:endParaRPr lang="en-US" altLang="zh-CN" dirty="0"/>
          </a:p>
          <a:p>
            <a:r>
              <a:rPr lang="en-US" altLang="zh-CN" dirty="0"/>
              <a:t>β</a:t>
            </a:r>
            <a:r>
              <a:rPr lang="zh-CN" altLang="en-US" dirty="0"/>
              <a:t>波（</a:t>
            </a:r>
            <a:r>
              <a:rPr lang="en-US" altLang="zh-CN" dirty="0"/>
              <a:t>12-25 Hz</a:t>
            </a:r>
            <a:r>
              <a:rPr lang="zh-CN" altLang="en-US" dirty="0"/>
              <a:t>）则对应思考和解决问题的状态。</a:t>
            </a:r>
            <a:endParaRPr lang="en-US" altLang="zh-CN" dirty="0"/>
          </a:p>
          <a:p>
            <a:r>
              <a:rPr lang="en-US" altLang="zh-CN" dirty="0"/>
              <a:t>γ</a:t>
            </a:r>
            <a:r>
              <a:rPr lang="zh-CN" altLang="en-US" dirty="0"/>
              <a:t>波（＞</a:t>
            </a:r>
            <a:r>
              <a:rPr lang="en-US" altLang="zh-CN" dirty="0"/>
              <a:t>15 Hz</a:t>
            </a:r>
            <a:r>
              <a:rPr lang="zh-CN" altLang="en-US" dirty="0"/>
              <a:t>）则对应一些病理状态。</a:t>
            </a:r>
          </a:p>
        </p:txBody>
      </p:sp>
    </p:spTree>
    <p:extLst>
      <p:ext uri="{BB962C8B-B14F-4D97-AF65-F5344CB8AC3E}">
        <p14:creationId xmlns:p14="http://schemas.microsoft.com/office/powerpoint/2010/main" val="299827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E0ECA-82F3-48E3-BEBA-0FCD8BE96273}"/>
              </a:ext>
            </a:extLst>
          </p:cNvPr>
          <p:cNvSpPr>
            <a:spLocks noGrp="1"/>
          </p:cNvSpPr>
          <p:nvPr>
            <p:ph type="title"/>
          </p:nvPr>
        </p:nvSpPr>
        <p:spPr/>
        <p:txBody>
          <a:bodyPr/>
          <a:lstStyle/>
          <a:p>
            <a:r>
              <a:rPr lang="zh-CN" altLang="en-US" dirty="0"/>
              <a:t>应用难点</a:t>
            </a:r>
          </a:p>
        </p:txBody>
      </p:sp>
      <p:sp>
        <p:nvSpPr>
          <p:cNvPr id="3" name="内容占位符 2">
            <a:extLst>
              <a:ext uri="{FF2B5EF4-FFF2-40B4-BE49-F238E27FC236}">
                <a16:creationId xmlns:a16="http://schemas.microsoft.com/office/drawing/2014/main" id="{83F41BC8-1181-4390-B950-3F3B448E017A}"/>
              </a:ext>
            </a:extLst>
          </p:cNvPr>
          <p:cNvSpPr>
            <a:spLocks noGrp="1"/>
          </p:cNvSpPr>
          <p:nvPr>
            <p:ph idx="1"/>
          </p:nvPr>
        </p:nvSpPr>
        <p:spPr/>
        <p:txBody>
          <a:bodyPr>
            <a:normAutofit fontScale="92500" lnSpcReduction="10000"/>
          </a:bodyPr>
          <a:lstStyle/>
          <a:p>
            <a:r>
              <a:rPr lang="zh-CN" altLang="en-US" sz="3200" dirty="0"/>
              <a:t>易于采集</a:t>
            </a:r>
            <a:r>
              <a:rPr lang="en-US" altLang="zh-CN" sz="3200" dirty="0"/>
              <a:t>, </a:t>
            </a:r>
            <a:r>
              <a:rPr lang="zh-CN" altLang="en-US" sz="3200" dirty="0"/>
              <a:t>但信息噪声干扰太严重</a:t>
            </a:r>
            <a:r>
              <a:rPr lang="en-US" altLang="zh-CN" sz="3200" dirty="0"/>
              <a:t>(</a:t>
            </a:r>
            <a:r>
              <a:rPr lang="zh-CN" altLang="en-US" sz="3200" dirty="0"/>
              <a:t>脑电波的电压变化是微伏数量级的，非常容易受干扰</a:t>
            </a:r>
            <a:r>
              <a:rPr lang="en-US" altLang="zh-CN" sz="3200" dirty="0"/>
              <a:t>)</a:t>
            </a:r>
          </a:p>
          <a:p>
            <a:r>
              <a:rPr lang="zh-CN" altLang="en-US" sz="3200" dirty="0"/>
              <a:t>入门级的商用感应器，头发长了不行，粉底涂厚了也不行，手机不小心从旁边晃一下也不行</a:t>
            </a:r>
            <a:endParaRPr lang="en-US" altLang="zh-CN" sz="3200" dirty="0"/>
          </a:p>
          <a:p>
            <a:r>
              <a:rPr lang="zh-CN" altLang="en-US" sz="3200" dirty="0"/>
              <a:t>即便脑电波存在某种算法</a:t>
            </a:r>
            <a:r>
              <a:rPr lang="en-US" altLang="zh-CN" sz="3200" dirty="0"/>
              <a:t>, </a:t>
            </a:r>
            <a:r>
              <a:rPr lang="zh-CN" altLang="en-US" sz="3200" dirty="0"/>
              <a:t>它也很难破解</a:t>
            </a:r>
            <a:endParaRPr lang="en-US" altLang="zh-CN" sz="3200" dirty="0"/>
          </a:p>
          <a:p>
            <a:r>
              <a:rPr lang="zh-CN" altLang="en-US" sz="3200" dirty="0"/>
              <a:t>目前对于脑电波的解码</a:t>
            </a:r>
            <a:r>
              <a:rPr lang="en-US" altLang="zh-CN" sz="3200" dirty="0"/>
              <a:t>, </a:t>
            </a:r>
            <a:r>
              <a:rPr lang="zh-CN" altLang="en-US" sz="3200" dirty="0"/>
              <a:t>基本上类似于模式匹配</a:t>
            </a:r>
          </a:p>
        </p:txBody>
      </p:sp>
    </p:spTree>
    <p:extLst>
      <p:ext uri="{BB962C8B-B14F-4D97-AF65-F5344CB8AC3E}">
        <p14:creationId xmlns:p14="http://schemas.microsoft.com/office/powerpoint/2010/main" val="180693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6B288-D8F2-45AB-8B36-2094EA9B0842}"/>
              </a:ext>
            </a:extLst>
          </p:cNvPr>
          <p:cNvSpPr>
            <a:spLocks noGrp="1"/>
          </p:cNvSpPr>
          <p:nvPr>
            <p:ph type="title"/>
          </p:nvPr>
        </p:nvSpPr>
        <p:spPr/>
        <p:txBody>
          <a:bodyPr/>
          <a:lstStyle/>
          <a:p>
            <a:r>
              <a:rPr lang="zh-CN" altLang="en-US" dirty="0"/>
              <a:t>价格</a:t>
            </a:r>
          </a:p>
        </p:txBody>
      </p:sp>
      <p:sp>
        <p:nvSpPr>
          <p:cNvPr id="3" name="内容占位符 2">
            <a:extLst>
              <a:ext uri="{FF2B5EF4-FFF2-40B4-BE49-F238E27FC236}">
                <a16:creationId xmlns:a16="http://schemas.microsoft.com/office/drawing/2014/main" id="{A1BC96F7-04FC-46FD-8AAB-BACC7021F193}"/>
              </a:ext>
            </a:extLst>
          </p:cNvPr>
          <p:cNvSpPr>
            <a:spLocks noGrp="1"/>
          </p:cNvSpPr>
          <p:nvPr>
            <p:ph idx="1"/>
          </p:nvPr>
        </p:nvSpPr>
        <p:spPr/>
        <p:txBody>
          <a:bodyPr>
            <a:normAutofit/>
          </a:bodyPr>
          <a:lstStyle/>
          <a:p>
            <a:r>
              <a:rPr lang="zh-CN" altLang="en-US" sz="3200" dirty="0"/>
              <a:t>网上的脑电波检测仪多停留在玩具层面</a:t>
            </a:r>
            <a:r>
              <a:rPr lang="en-US" altLang="zh-CN" sz="3200" dirty="0"/>
              <a:t>, </a:t>
            </a:r>
            <a:r>
              <a:rPr lang="zh-CN" altLang="en-US" sz="3200" dirty="0"/>
              <a:t>试验分析用的仪器可能需要从专业机构购买</a:t>
            </a:r>
          </a:p>
        </p:txBody>
      </p:sp>
    </p:spTree>
    <p:extLst>
      <p:ext uri="{BB962C8B-B14F-4D97-AF65-F5344CB8AC3E}">
        <p14:creationId xmlns:p14="http://schemas.microsoft.com/office/powerpoint/2010/main" val="167427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D53FE-81E9-47BC-8877-B873D659F526}"/>
              </a:ext>
            </a:extLst>
          </p:cNvPr>
          <p:cNvSpPr>
            <a:spLocks noGrp="1"/>
          </p:cNvSpPr>
          <p:nvPr>
            <p:ph type="title"/>
          </p:nvPr>
        </p:nvSpPr>
        <p:spPr>
          <a:xfrm>
            <a:off x="1792221" y="8876"/>
            <a:ext cx="10018713" cy="807098"/>
          </a:xfrm>
        </p:spPr>
        <p:txBody>
          <a:bodyPr/>
          <a:lstStyle/>
          <a:p>
            <a:r>
              <a:rPr lang="zh-CN" altLang="en-US" dirty="0"/>
              <a:t>手机</a:t>
            </a:r>
          </a:p>
        </p:txBody>
      </p:sp>
      <p:sp>
        <p:nvSpPr>
          <p:cNvPr id="3" name="内容占位符 2">
            <a:extLst>
              <a:ext uri="{FF2B5EF4-FFF2-40B4-BE49-F238E27FC236}">
                <a16:creationId xmlns:a16="http://schemas.microsoft.com/office/drawing/2014/main" id="{E7B2EAE8-B206-41CE-95AA-49334C1D252D}"/>
              </a:ext>
            </a:extLst>
          </p:cNvPr>
          <p:cNvSpPr>
            <a:spLocks noGrp="1"/>
          </p:cNvSpPr>
          <p:nvPr>
            <p:ph idx="1"/>
          </p:nvPr>
        </p:nvSpPr>
        <p:spPr>
          <a:xfrm>
            <a:off x="2362200" y="1515198"/>
            <a:ext cx="3733800" cy="4351337"/>
          </a:xfrm>
        </p:spPr>
        <p:txBody>
          <a:bodyPr>
            <a:normAutofit/>
          </a:bodyPr>
          <a:lstStyle/>
          <a:p>
            <a:r>
              <a:rPr lang="zh-CN" altLang="en-US" dirty="0"/>
              <a:t>飞行模式</a:t>
            </a:r>
            <a:endParaRPr lang="en-US" altLang="zh-CN" dirty="0"/>
          </a:p>
          <a:p>
            <a:r>
              <a:rPr lang="zh-CN" altLang="en-US" dirty="0"/>
              <a:t>电池状态</a:t>
            </a:r>
            <a:endParaRPr lang="en-US" altLang="zh-CN" dirty="0"/>
          </a:p>
          <a:p>
            <a:r>
              <a:rPr lang="zh-CN" altLang="en-US" dirty="0"/>
              <a:t>蓝牙状态</a:t>
            </a:r>
            <a:endParaRPr lang="en-US" altLang="zh-CN" dirty="0"/>
          </a:p>
          <a:p>
            <a:r>
              <a:rPr lang="zh-CN" altLang="en-US" dirty="0"/>
              <a:t>休眠模式</a:t>
            </a:r>
            <a:endParaRPr lang="en-US" altLang="zh-CN" dirty="0"/>
          </a:p>
          <a:p>
            <a:r>
              <a:rPr lang="zh-CN" altLang="en-US" dirty="0"/>
              <a:t>耳机</a:t>
            </a:r>
            <a:endParaRPr lang="en-US" altLang="zh-CN" dirty="0"/>
          </a:p>
          <a:p>
            <a:r>
              <a:rPr lang="zh-CN" altLang="en-US" dirty="0"/>
              <a:t>音乐播放</a:t>
            </a:r>
            <a:endParaRPr lang="en-US" altLang="zh-CN" dirty="0"/>
          </a:p>
          <a:p>
            <a:r>
              <a:rPr lang="en-US" altLang="zh-CN" dirty="0"/>
              <a:t>WIFI</a:t>
            </a:r>
            <a:r>
              <a:rPr lang="zh-CN" altLang="en-US" dirty="0"/>
              <a:t>网络信号扫描</a:t>
            </a:r>
            <a:endParaRPr lang="en-US" altLang="zh-CN" dirty="0"/>
          </a:p>
          <a:p>
            <a:r>
              <a:rPr lang="zh-CN" altLang="en-US" dirty="0"/>
              <a:t>来电</a:t>
            </a:r>
            <a:r>
              <a:rPr lang="en-US" altLang="zh-CN" dirty="0"/>
              <a:t>, </a:t>
            </a:r>
            <a:r>
              <a:rPr lang="zh-CN" altLang="en-US" dirty="0"/>
              <a:t>打电话</a:t>
            </a:r>
          </a:p>
        </p:txBody>
      </p:sp>
      <p:sp>
        <p:nvSpPr>
          <p:cNvPr id="6" name="内容占位符 2">
            <a:extLst>
              <a:ext uri="{FF2B5EF4-FFF2-40B4-BE49-F238E27FC236}">
                <a16:creationId xmlns:a16="http://schemas.microsoft.com/office/drawing/2014/main" id="{538A8240-8627-4832-B17B-D4A7775D7B3E}"/>
              </a:ext>
            </a:extLst>
          </p:cNvPr>
          <p:cNvSpPr txBox="1">
            <a:spLocks/>
          </p:cNvSpPr>
          <p:nvPr/>
        </p:nvSpPr>
        <p:spPr>
          <a:xfrm>
            <a:off x="6096000" y="1690688"/>
            <a:ext cx="37806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息屏</a:t>
            </a:r>
            <a:r>
              <a:rPr lang="en-US" altLang="zh-CN" sz="2400" dirty="0"/>
              <a:t>/</a:t>
            </a:r>
            <a:r>
              <a:rPr lang="zh-CN" altLang="en-US" sz="2400" dirty="0"/>
              <a:t>亮屏</a:t>
            </a:r>
            <a:endParaRPr lang="en-US" altLang="zh-CN" sz="2400" dirty="0"/>
          </a:p>
          <a:p>
            <a:r>
              <a:rPr lang="zh-CN" altLang="en-US" sz="2400" dirty="0"/>
              <a:t>收到短信</a:t>
            </a:r>
            <a:r>
              <a:rPr lang="en-US" altLang="zh-CN" sz="2400" dirty="0"/>
              <a:t>/ </a:t>
            </a:r>
            <a:r>
              <a:rPr lang="zh-CN" altLang="en-US" sz="2400" dirty="0"/>
              <a:t>发送短信</a:t>
            </a:r>
            <a:endParaRPr lang="en-US" altLang="zh-CN" sz="2400" dirty="0"/>
          </a:p>
          <a:p>
            <a:r>
              <a:rPr lang="zh-CN" altLang="en-US" sz="2400" dirty="0"/>
              <a:t>点击屏幕</a:t>
            </a:r>
            <a:endParaRPr lang="en-US" altLang="zh-CN" sz="2400" dirty="0"/>
          </a:p>
          <a:p>
            <a:r>
              <a:rPr lang="zh-CN" altLang="en-US" sz="2400" dirty="0"/>
              <a:t>手机解锁</a:t>
            </a:r>
            <a:endParaRPr lang="en-US" altLang="zh-CN" sz="2400" dirty="0"/>
          </a:p>
          <a:p>
            <a:r>
              <a:rPr lang="zh-CN" altLang="en-US" sz="2400" dirty="0"/>
              <a:t>其他应用使用情况</a:t>
            </a:r>
            <a:endParaRPr lang="en-US" altLang="zh-CN" sz="2400" dirty="0"/>
          </a:p>
          <a:p>
            <a:r>
              <a:rPr lang="zh-CN" altLang="en-US" sz="2400" dirty="0"/>
              <a:t>蜂窝网络信号扫描</a:t>
            </a:r>
            <a:endParaRPr lang="en-US" altLang="zh-CN" sz="2400" dirty="0"/>
          </a:p>
          <a:p>
            <a:r>
              <a:rPr lang="zh-CN" altLang="en-US" sz="2400" dirty="0"/>
              <a:t>定位</a:t>
            </a:r>
            <a:endParaRPr lang="en-US" altLang="zh-CN" sz="2400" dirty="0"/>
          </a:p>
          <a:p>
            <a:r>
              <a:rPr lang="zh-CN" altLang="en-US" sz="2400" dirty="0"/>
              <a:t>手机上的所有通知</a:t>
            </a:r>
            <a:endParaRPr lang="en-US" altLang="zh-CN" sz="2400" dirty="0"/>
          </a:p>
          <a:p>
            <a:endParaRPr lang="zh-CN" altLang="en-US" dirty="0"/>
          </a:p>
        </p:txBody>
      </p:sp>
    </p:spTree>
    <p:extLst>
      <p:ext uri="{BB962C8B-B14F-4D97-AF65-F5344CB8AC3E}">
        <p14:creationId xmlns:p14="http://schemas.microsoft.com/office/powerpoint/2010/main" val="412837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1953A-699C-46C0-A0E1-ED4FE2CA3151}"/>
              </a:ext>
            </a:extLst>
          </p:cNvPr>
          <p:cNvSpPr>
            <a:spLocks noGrp="1"/>
          </p:cNvSpPr>
          <p:nvPr>
            <p:ph type="title"/>
          </p:nvPr>
        </p:nvSpPr>
        <p:spPr>
          <a:xfrm>
            <a:off x="1983075" y="0"/>
            <a:ext cx="10018713" cy="792018"/>
          </a:xfrm>
        </p:spPr>
        <p:txBody>
          <a:bodyPr/>
          <a:lstStyle/>
          <a:p>
            <a:r>
              <a:rPr lang="zh-CN" altLang="en-US" dirty="0"/>
              <a:t>物理传感器</a:t>
            </a:r>
          </a:p>
        </p:txBody>
      </p:sp>
      <p:sp>
        <p:nvSpPr>
          <p:cNvPr id="3" name="内容占位符 2">
            <a:extLst>
              <a:ext uri="{FF2B5EF4-FFF2-40B4-BE49-F238E27FC236}">
                <a16:creationId xmlns:a16="http://schemas.microsoft.com/office/drawing/2014/main" id="{355F2F47-85BB-46F9-A808-65F1AF275CD6}"/>
              </a:ext>
            </a:extLst>
          </p:cNvPr>
          <p:cNvSpPr>
            <a:spLocks noGrp="1"/>
          </p:cNvSpPr>
          <p:nvPr>
            <p:ph idx="1"/>
          </p:nvPr>
        </p:nvSpPr>
        <p:spPr>
          <a:xfrm>
            <a:off x="2502877" y="1850159"/>
            <a:ext cx="3593123" cy="4351338"/>
          </a:xfrm>
        </p:spPr>
        <p:txBody>
          <a:bodyPr>
            <a:normAutofit lnSpcReduction="10000"/>
          </a:bodyPr>
          <a:lstStyle/>
          <a:p>
            <a:r>
              <a:rPr lang="zh-CN" altLang="en-US" dirty="0"/>
              <a:t>加速度传感器</a:t>
            </a:r>
            <a:endParaRPr lang="en-US" altLang="zh-CN" dirty="0"/>
          </a:p>
          <a:p>
            <a:r>
              <a:rPr lang="zh-CN" altLang="en-US" dirty="0"/>
              <a:t>重力传感器</a:t>
            </a:r>
            <a:endParaRPr lang="en-US" altLang="zh-CN" dirty="0"/>
          </a:p>
          <a:p>
            <a:r>
              <a:rPr lang="zh-CN" altLang="en-US" dirty="0"/>
              <a:t>陀螺仪传感器</a:t>
            </a:r>
            <a:endParaRPr lang="en-US" altLang="zh-CN" dirty="0"/>
          </a:p>
          <a:p>
            <a:r>
              <a:rPr lang="zh-CN" altLang="en-US" dirty="0"/>
              <a:t>线性加速度传感器</a:t>
            </a:r>
            <a:endParaRPr lang="en-US" altLang="zh-CN" dirty="0"/>
          </a:p>
          <a:p>
            <a:r>
              <a:rPr lang="zh-CN" altLang="en-US" dirty="0"/>
              <a:t>旋转传感器</a:t>
            </a:r>
            <a:endParaRPr lang="en-US" altLang="zh-CN" dirty="0"/>
          </a:p>
          <a:p>
            <a:r>
              <a:rPr lang="zh-CN" altLang="en-US" dirty="0"/>
              <a:t>磁场传感器</a:t>
            </a:r>
            <a:endParaRPr lang="en-US" altLang="zh-CN" dirty="0"/>
          </a:p>
          <a:p>
            <a:r>
              <a:rPr lang="zh-CN" altLang="en-US" dirty="0"/>
              <a:t>手机姿态传感器</a:t>
            </a:r>
            <a:endParaRPr lang="en-US" altLang="zh-CN" dirty="0"/>
          </a:p>
          <a:p>
            <a:r>
              <a:rPr lang="zh-CN" altLang="en-US" dirty="0"/>
              <a:t>距离传感器</a:t>
            </a:r>
            <a:endParaRPr lang="en-US" altLang="zh-CN" dirty="0"/>
          </a:p>
          <a:p>
            <a:r>
              <a:rPr lang="zh-CN" altLang="en-US" dirty="0"/>
              <a:t>温度传感器</a:t>
            </a:r>
          </a:p>
        </p:txBody>
      </p:sp>
      <p:sp>
        <p:nvSpPr>
          <p:cNvPr id="4" name="内容占位符 2">
            <a:extLst>
              <a:ext uri="{FF2B5EF4-FFF2-40B4-BE49-F238E27FC236}">
                <a16:creationId xmlns:a16="http://schemas.microsoft.com/office/drawing/2014/main" id="{D69D4A46-06CF-4B25-A661-C349718F10B1}"/>
              </a:ext>
            </a:extLst>
          </p:cNvPr>
          <p:cNvSpPr txBox="1">
            <a:spLocks/>
          </p:cNvSpPr>
          <p:nvPr/>
        </p:nvSpPr>
        <p:spPr>
          <a:xfrm>
            <a:off x="6096000" y="1825625"/>
            <a:ext cx="28428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亮度传感器</a:t>
            </a:r>
            <a:endParaRPr lang="en-US" altLang="zh-CN" sz="2400" dirty="0"/>
          </a:p>
          <a:p>
            <a:r>
              <a:rPr lang="zh-CN" altLang="en-US" sz="2400" dirty="0"/>
              <a:t>气压传感器</a:t>
            </a:r>
            <a:endParaRPr lang="en-US" altLang="zh-CN" sz="2400" dirty="0"/>
          </a:p>
          <a:p>
            <a:r>
              <a:rPr lang="zh-CN" altLang="en-US" sz="2400" dirty="0"/>
              <a:t>湿度传感器</a:t>
            </a:r>
          </a:p>
        </p:txBody>
      </p:sp>
    </p:spTree>
    <p:extLst>
      <p:ext uri="{BB962C8B-B14F-4D97-AF65-F5344CB8AC3E}">
        <p14:creationId xmlns:p14="http://schemas.microsoft.com/office/powerpoint/2010/main" val="165138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DB2F6-5906-480B-9B0F-E84B29436118}"/>
              </a:ext>
            </a:extLst>
          </p:cNvPr>
          <p:cNvSpPr>
            <a:spLocks noGrp="1"/>
          </p:cNvSpPr>
          <p:nvPr>
            <p:ph type="title"/>
          </p:nvPr>
        </p:nvSpPr>
        <p:spPr>
          <a:xfrm>
            <a:off x="2173287" y="-2454"/>
            <a:ext cx="10018713" cy="810491"/>
          </a:xfrm>
        </p:spPr>
        <p:txBody>
          <a:bodyPr/>
          <a:lstStyle/>
          <a:p>
            <a:r>
              <a:rPr lang="zh-CN" altLang="en-US" dirty="0"/>
              <a:t>手环</a:t>
            </a:r>
          </a:p>
        </p:txBody>
      </p:sp>
      <p:sp>
        <p:nvSpPr>
          <p:cNvPr id="3" name="内容占位符 2">
            <a:extLst>
              <a:ext uri="{FF2B5EF4-FFF2-40B4-BE49-F238E27FC236}">
                <a16:creationId xmlns:a16="http://schemas.microsoft.com/office/drawing/2014/main" id="{52EAA04C-7FD0-425C-BFBE-8C01B92994C4}"/>
              </a:ext>
            </a:extLst>
          </p:cNvPr>
          <p:cNvSpPr>
            <a:spLocks noGrp="1"/>
          </p:cNvSpPr>
          <p:nvPr>
            <p:ph idx="1"/>
          </p:nvPr>
        </p:nvSpPr>
        <p:spPr>
          <a:xfrm>
            <a:off x="4784436" y="1099849"/>
            <a:ext cx="4535054" cy="5568806"/>
          </a:xfrm>
        </p:spPr>
        <p:txBody>
          <a:bodyPr anchor="t" anchorCtr="0">
            <a:normAutofit/>
          </a:bodyPr>
          <a:lstStyle/>
          <a:p>
            <a:r>
              <a:rPr lang="zh-CN" altLang="en-US" dirty="0"/>
              <a:t>脉搏</a:t>
            </a:r>
            <a:endParaRPr lang="en-US" altLang="zh-CN" dirty="0"/>
          </a:p>
          <a:p>
            <a:r>
              <a:rPr lang="zh-CN" altLang="en-US" dirty="0"/>
              <a:t>心率</a:t>
            </a:r>
            <a:endParaRPr lang="en-US" altLang="zh-CN" dirty="0"/>
          </a:p>
          <a:p>
            <a:r>
              <a:rPr lang="zh-CN" altLang="en-US" dirty="0"/>
              <a:t>皮肤电活动</a:t>
            </a:r>
            <a:endParaRPr lang="en-US" altLang="zh-CN" dirty="0"/>
          </a:p>
          <a:p>
            <a:r>
              <a:rPr lang="zh-CN" altLang="en-US" dirty="0"/>
              <a:t>加速度计</a:t>
            </a:r>
            <a:endParaRPr lang="en-US" altLang="zh-CN" dirty="0"/>
          </a:p>
          <a:p>
            <a:r>
              <a:rPr lang="zh-CN" altLang="en-US" dirty="0"/>
              <a:t>高度计</a:t>
            </a:r>
            <a:endParaRPr lang="en-US" altLang="zh-CN" dirty="0"/>
          </a:p>
          <a:p>
            <a:r>
              <a:rPr lang="zh-CN" altLang="en-US" dirty="0"/>
              <a:t>温度计</a:t>
            </a:r>
            <a:endParaRPr lang="en-US" altLang="zh-CN" dirty="0"/>
          </a:p>
          <a:p>
            <a:r>
              <a:rPr lang="zh-CN" altLang="en-US" dirty="0"/>
              <a:t>陀螺仪</a:t>
            </a:r>
            <a:endParaRPr lang="en-US" altLang="zh-CN" dirty="0"/>
          </a:p>
          <a:p>
            <a:r>
              <a:rPr lang="en-US" altLang="zh-CN" dirty="0"/>
              <a:t>NFC(</a:t>
            </a:r>
            <a:r>
              <a:rPr lang="zh-CN" altLang="en-US" dirty="0"/>
              <a:t>近场通信</a:t>
            </a:r>
            <a:r>
              <a:rPr lang="en-US" altLang="zh-CN" dirty="0"/>
              <a:t>)</a:t>
            </a:r>
          </a:p>
          <a:p>
            <a:r>
              <a:rPr lang="zh-CN" altLang="en-US" dirty="0"/>
              <a:t>磁场</a:t>
            </a:r>
            <a:endParaRPr lang="en-US" altLang="zh-CN" dirty="0"/>
          </a:p>
          <a:p>
            <a:r>
              <a:rPr lang="zh-CN" altLang="en-US" dirty="0"/>
              <a:t>光线传感器</a:t>
            </a:r>
            <a:endParaRPr lang="en-US" altLang="zh-CN" dirty="0"/>
          </a:p>
          <a:p>
            <a:endParaRPr lang="en-US" altLang="zh-CN" dirty="0"/>
          </a:p>
          <a:p>
            <a:endParaRPr lang="en-US" altLang="zh-CN" dirty="0"/>
          </a:p>
        </p:txBody>
      </p:sp>
      <p:sp>
        <p:nvSpPr>
          <p:cNvPr id="4" name="内容占位符 2">
            <a:extLst>
              <a:ext uri="{FF2B5EF4-FFF2-40B4-BE49-F238E27FC236}">
                <a16:creationId xmlns:a16="http://schemas.microsoft.com/office/drawing/2014/main" id="{090C34D6-FF43-409D-A5F7-516D104C376A}"/>
              </a:ext>
            </a:extLst>
          </p:cNvPr>
          <p:cNvSpPr txBox="1">
            <a:spLocks/>
          </p:cNvSpPr>
          <p:nvPr/>
        </p:nvSpPr>
        <p:spPr>
          <a:xfrm>
            <a:off x="6096000" y="1825625"/>
            <a:ext cx="26943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endParaRPr lang="en-US" altLang="zh-CN" dirty="0"/>
          </a:p>
        </p:txBody>
      </p:sp>
    </p:spTree>
    <p:extLst>
      <p:ext uri="{BB962C8B-B14F-4D97-AF65-F5344CB8AC3E}">
        <p14:creationId xmlns:p14="http://schemas.microsoft.com/office/powerpoint/2010/main" val="4151837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7E7A9-9DEE-48DE-BAFF-A8DB7AE5D22F}"/>
              </a:ext>
            </a:extLst>
          </p:cNvPr>
          <p:cNvSpPr>
            <a:spLocks noGrp="1"/>
          </p:cNvSpPr>
          <p:nvPr>
            <p:ph type="title"/>
          </p:nvPr>
        </p:nvSpPr>
        <p:spPr/>
        <p:txBody>
          <a:bodyPr/>
          <a:lstStyle/>
          <a:p>
            <a:r>
              <a:rPr lang="zh-CN" altLang="en-US" dirty="0"/>
              <a:t>价格</a:t>
            </a:r>
          </a:p>
        </p:txBody>
      </p:sp>
      <p:sp>
        <p:nvSpPr>
          <p:cNvPr id="3" name="内容占位符 2">
            <a:extLst>
              <a:ext uri="{FF2B5EF4-FFF2-40B4-BE49-F238E27FC236}">
                <a16:creationId xmlns:a16="http://schemas.microsoft.com/office/drawing/2014/main" id="{06BCFBE1-E9D8-4F29-86E2-0C20BDD679B9}"/>
              </a:ext>
            </a:extLst>
          </p:cNvPr>
          <p:cNvSpPr>
            <a:spLocks noGrp="1"/>
          </p:cNvSpPr>
          <p:nvPr>
            <p:ph idx="1"/>
          </p:nvPr>
        </p:nvSpPr>
        <p:spPr/>
        <p:txBody>
          <a:bodyPr/>
          <a:lstStyle/>
          <a:p>
            <a:r>
              <a:rPr lang="zh-CN" altLang="en-US" dirty="0"/>
              <a:t>根据功能的多少</a:t>
            </a:r>
            <a:r>
              <a:rPr lang="en-US" altLang="zh-CN" dirty="0"/>
              <a:t>, </a:t>
            </a:r>
            <a:r>
              <a:rPr lang="zh-CN" altLang="en-US" dirty="0"/>
              <a:t>介于</a:t>
            </a:r>
            <a:r>
              <a:rPr lang="en-US" altLang="zh-CN" dirty="0"/>
              <a:t>200-2000</a:t>
            </a:r>
            <a:r>
              <a:rPr lang="zh-CN" altLang="en-US" dirty="0"/>
              <a:t>之间</a:t>
            </a:r>
          </a:p>
        </p:txBody>
      </p:sp>
    </p:spTree>
    <p:extLst>
      <p:ext uri="{BB962C8B-B14F-4D97-AF65-F5344CB8AC3E}">
        <p14:creationId xmlns:p14="http://schemas.microsoft.com/office/powerpoint/2010/main" val="362951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02196-A147-46C6-84F0-BF1EC44373D0}"/>
              </a:ext>
            </a:extLst>
          </p:cNvPr>
          <p:cNvSpPr>
            <a:spLocks noGrp="1"/>
          </p:cNvSpPr>
          <p:nvPr>
            <p:ph type="title"/>
          </p:nvPr>
        </p:nvSpPr>
        <p:spPr/>
        <p:txBody>
          <a:bodyPr/>
          <a:lstStyle/>
          <a:p>
            <a:r>
              <a:rPr lang="zh-CN" altLang="en-US" dirty="0"/>
              <a:t>常用指标</a:t>
            </a:r>
          </a:p>
        </p:txBody>
      </p:sp>
      <p:sp>
        <p:nvSpPr>
          <p:cNvPr id="3" name="内容占位符 2">
            <a:extLst>
              <a:ext uri="{FF2B5EF4-FFF2-40B4-BE49-F238E27FC236}">
                <a16:creationId xmlns:a16="http://schemas.microsoft.com/office/drawing/2014/main" id="{736304FA-2F4C-43D6-BEA6-E95FC949F29D}"/>
              </a:ext>
            </a:extLst>
          </p:cNvPr>
          <p:cNvSpPr>
            <a:spLocks noGrp="1"/>
          </p:cNvSpPr>
          <p:nvPr>
            <p:ph idx="1"/>
          </p:nvPr>
        </p:nvSpPr>
        <p:spPr/>
        <p:txBody>
          <a:bodyPr>
            <a:normAutofit/>
          </a:bodyPr>
          <a:lstStyle/>
          <a:p>
            <a:r>
              <a:rPr lang="zh-CN" altLang="en-US" sz="3600" dirty="0"/>
              <a:t>注视：超过</a:t>
            </a:r>
            <a:r>
              <a:rPr lang="en-US" altLang="zh-CN" sz="3600" dirty="0"/>
              <a:t>100</a:t>
            </a:r>
            <a:r>
              <a:rPr lang="zh-CN" altLang="en-US" sz="3600" dirty="0"/>
              <a:t>毫秒，认知加工</a:t>
            </a:r>
            <a:endParaRPr lang="en-US" altLang="zh-CN" sz="3600" dirty="0"/>
          </a:p>
          <a:p>
            <a:r>
              <a:rPr lang="zh-CN" altLang="en-US" sz="3600" dirty="0"/>
              <a:t>眼跳：注视点或注视方向发生改变，获取时空信息，无认知加工</a:t>
            </a:r>
            <a:endParaRPr lang="en-US" altLang="zh-CN" sz="3600" dirty="0"/>
          </a:p>
          <a:p>
            <a:r>
              <a:rPr lang="zh-CN" altLang="en-US" sz="3600" dirty="0"/>
              <a:t>追随运动：眼球追随物体移动，有认知加工</a:t>
            </a:r>
            <a:endParaRPr lang="en-US" altLang="zh-CN" sz="3600" dirty="0"/>
          </a:p>
        </p:txBody>
      </p:sp>
    </p:spTree>
    <p:extLst>
      <p:ext uri="{BB962C8B-B14F-4D97-AF65-F5344CB8AC3E}">
        <p14:creationId xmlns:p14="http://schemas.microsoft.com/office/powerpoint/2010/main" val="332295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34B89-66AB-459B-941F-C28FA0F3E696}"/>
              </a:ext>
            </a:extLst>
          </p:cNvPr>
          <p:cNvSpPr>
            <a:spLocks noGrp="1"/>
          </p:cNvSpPr>
          <p:nvPr>
            <p:ph type="title"/>
          </p:nvPr>
        </p:nvSpPr>
        <p:spPr>
          <a:xfrm>
            <a:off x="7735078" y="6706"/>
            <a:ext cx="3767945" cy="788437"/>
          </a:xfrm>
        </p:spPr>
        <p:txBody>
          <a:bodyPr/>
          <a:lstStyle/>
          <a:p>
            <a:r>
              <a:rPr lang="zh-CN" altLang="en-US" dirty="0"/>
              <a:t>数据解读</a:t>
            </a:r>
          </a:p>
        </p:txBody>
      </p:sp>
      <p:sp>
        <p:nvSpPr>
          <p:cNvPr id="3" name="内容占位符 2">
            <a:extLst>
              <a:ext uri="{FF2B5EF4-FFF2-40B4-BE49-F238E27FC236}">
                <a16:creationId xmlns:a16="http://schemas.microsoft.com/office/drawing/2014/main" id="{87A9271E-3B22-41C9-B8F5-1A28B57D7F92}"/>
              </a:ext>
            </a:extLst>
          </p:cNvPr>
          <p:cNvSpPr>
            <a:spLocks noGrp="1"/>
          </p:cNvSpPr>
          <p:nvPr>
            <p:ph idx="1"/>
          </p:nvPr>
        </p:nvSpPr>
        <p:spPr/>
        <p:txBody>
          <a:bodyPr/>
          <a:lstStyle/>
          <a:p>
            <a:endParaRPr lang="en-US" altLang="zh-CN" sz="3600" dirty="0"/>
          </a:p>
          <a:p>
            <a:r>
              <a:rPr lang="zh-CN" altLang="en-US" sz="3600" dirty="0"/>
              <a:t>眼动轨迹</a:t>
            </a:r>
            <a:endParaRPr lang="en-US" altLang="zh-CN" sz="3600" dirty="0"/>
          </a:p>
          <a:p>
            <a:pPr marL="0" indent="0">
              <a:buNone/>
            </a:pPr>
            <a:endParaRPr lang="en-US" altLang="zh-CN" sz="3600" dirty="0"/>
          </a:p>
          <a:p>
            <a:r>
              <a:rPr lang="zh-CN" altLang="en-US" sz="3600" dirty="0"/>
              <a:t>热点图</a:t>
            </a:r>
            <a:endParaRPr lang="en-US" altLang="zh-CN" sz="3600" dirty="0"/>
          </a:p>
        </p:txBody>
      </p:sp>
      <p:pic>
        <p:nvPicPr>
          <p:cNvPr id="5" name="图片 4" descr="图片包含 屏幕截图&#10;&#10;描述已自动生成">
            <a:extLst>
              <a:ext uri="{FF2B5EF4-FFF2-40B4-BE49-F238E27FC236}">
                <a16:creationId xmlns:a16="http://schemas.microsoft.com/office/drawing/2014/main" id="{C908AB5F-23E7-4EED-B142-85C37F242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591" y="405979"/>
            <a:ext cx="4030695" cy="3023021"/>
          </a:xfrm>
          <a:prstGeom prst="rect">
            <a:avLst/>
          </a:prstGeom>
        </p:spPr>
      </p:pic>
      <p:pic>
        <p:nvPicPr>
          <p:cNvPr id="7" name="图片 6" descr="图片包含 美食&#10;&#10;描述已自动生成">
            <a:extLst>
              <a:ext uri="{FF2B5EF4-FFF2-40B4-BE49-F238E27FC236}">
                <a16:creationId xmlns:a16="http://schemas.microsoft.com/office/drawing/2014/main" id="{A0FE7AE3-3D97-418B-A67A-1C392C1EF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917" y="3748181"/>
            <a:ext cx="4023498" cy="3023022"/>
          </a:xfrm>
          <a:prstGeom prst="rect">
            <a:avLst/>
          </a:prstGeom>
        </p:spPr>
      </p:pic>
    </p:spTree>
    <p:extLst>
      <p:ext uri="{BB962C8B-B14F-4D97-AF65-F5344CB8AC3E}">
        <p14:creationId xmlns:p14="http://schemas.microsoft.com/office/powerpoint/2010/main" val="132055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3A0BA-9539-47A8-93C5-3903E67ABBE2}"/>
              </a:ext>
            </a:extLst>
          </p:cNvPr>
          <p:cNvSpPr>
            <a:spLocks noGrp="1"/>
          </p:cNvSpPr>
          <p:nvPr>
            <p:ph type="title"/>
          </p:nvPr>
        </p:nvSpPr>
        <p:spPr/>
        <p:txBody>
          <a:bodyPr/>
          <a:lstStyle/>
          <a:p>
            <a:r>
              <a:rPr lang="zh-CN" altLang="en-US" dirty="0"/>
              <a:t>眼动轨迹</a:t>
            </a:r>
          </a:p>
        </p:txBody>
      </p:sp>
      <p:sp>
        <p:nvSpPr>
          <p:cNvPr id="3" name="内容占位符 2">
            <a:extLst>
              <a:ext uri="{FF2B5EF4-FFF2-40B4-BE49-F238E27FC236}">
                <a16:creationId xmlns:a16="http://schemas.microsoft.com/office/drawing/2014/main" id="{95820C1D-8C84-4E35-95C8-CB12E7495AE5}"/>
              </a:ext>
            </a:extLst>
          </p:cNvPr>
          <p:cNvSpPr>
            <a:spLocks noGrp="1"/>
          </p:cNvSpPr>
          <p:nvPr>
            <p:ph idx="1"/>
          </p:nvPr>
        </p:nvSpPr>
        <p:spPr/>
        <p:txBody>
          <a:bodyPr/>
          <a:lstStyle/>
          <a:p>
            <a:pPr marL="0" indent="0">
              <a:buNone/>
            </a:pPr>
            <a:r>
              <a:rPr lang="zh-CN" altLang="en-US" sz="3600" dirty="0"/>
              <a:t>眼动仪可以测试出用户的视线在网页上移动的轨迹和关注的重点部位，可以帮助研究者对页面设计进行改进。研究者基于以上眼动仪记录的信息对网页的信息进行了调整，将重要信息放在用户关注点集中的位置。</a:t>
            </a:r>
          </a:p>
          <a:p>
            <a:pPr marL="0" indent="0">
              <a:buNone/>
            </a:pPr>
            <a:endParaRPr lang="zh-CN" altLang="en-US" dirty="0"/>
          </a:p>
        </p:txBody>
      </p:sp>
    </p:spTree>
    <p:extLst>
      <p:ext uri="{BB962C8B-B14F-4D97-AF65-F5344CB8AC3E}">
        <p14:creationId xmlns:p14="http://schemas.microsoft.com/office/powerpoint/2010/main" val="197274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67BF0-3CEF-4C53-921B-754150147098}"/>
              </a:ext>
            </a:extLst>
          </p:cNvPr>
          <p:cNvSpPr>
            <a:spLocks noGrp="1"/>
          </p:cNvSpPr>
          <p:nvPr>
            <p:ph type="title"/>
          </p:nvPr>
        </p:nvSpPr>
        <p:spPr/>
        <p:txBody>
          <a:bodyPr/>
          <a:lstStyle/>
          <a:p>
            <a:r>
              <a:rPr lang="zh-CN" altLang="en-US" dirty="0"/>
              <a:t>热点图</a:t>
            </a:r>
          </a:p>
        </p:txBody>
      </p:sp>
      <p:sp>
        <p:nvSpPr>
          <p:cNvPr id="3" name="内容占位符 2">
            <a:extLst>
              <a:ext uri="{FF2B5EF4-FFF2-40B4-BE49-F238E27FC236}">
                <a16:creationId xmlns:a16="http://schemas.microsoft.com/office/drawing/2014/main" id="{2392C317-70B5-410A-A256-CB0D8BAC811C}"/>
              </a:ext>
            </a:extLst>
          </p:cNvPr>
          <p:cNvSpPr>
            <a:spLocks noGrp="1"/>
          </p:cNvSpPr>
          <p:nvPr>
            <p:ph idx="1"/>
          </p:nvPr>
        </p:nvSpPr>
        <p:spPr/>
        <p:txBody>
          <a:bodyPr>
            <a:normAutofit/>
          </a:bodyPr>
          <a:lstStyle/>
          <a:p>
            <a:pPr marL="0" indent="0">
              <a:buNone/>
            </a:pPr>
            <a:r>
              <a:rPr lang="zh-CN" altLang="en-US" sz="3600" dirty="0"/>
              <a:t>热点图主要用来反映用户浏览和注视的情况。红色代表浏览和注视最集中的区域，黄色和绿色代表目光注视较少的区域，可帮助研究者了解界面或产品的哪些特点是最受关注或容易被人忽视的，此外还可以为汇总数据提供视觉参考。</a:t>
            </a:r>
          </a:p>
        </p:txBody>
      </p:sp>
    </p:spTree>
    <p:extLst>
      <p:ext uri="{BB962C8B-B14F-4D97-AF65-F5344CB8AC3E}">
        <p14:creationId xmlns:p14="http://schemas.microsoft.com/office/powerpoint/2010/main" val="101044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322C-E5E2-4E5A-8983-F15005A66065}"/>
              </a:ext>
            </a:extLst>
          </p:cNvPr>
          <p:cNvSpPr>
            <a:spLocks noGrp="1"/>
          </p:cNvSpPr>
          <p:nvPr>
            <p:ph type="title"/>
          </p:nvPr>
        </p:nvSpPr>
        <p:spPr/>
        <p:txBody>
          <a:bodyPr/>
          <a:lstStyle/>
          <a:p>
            <a:r>
              <a:rPr lang="zh-CN" altLang="en-US" dirty="0"/>
              <a:t>局限性</a:t>
            </a:r>
          </a:p>
        </p:txBody>
      </p:sp>
      <p:sp>
        <p:nvSpPr>
          <p:cNvPr id="3" name="内容占位符 2">
            <a:extLst>
              <a:ext uri="{FF2B5EF4-FFF2-40B4-BE49-F238E27FC236}">
                <a16:creationId xmlns:a16="http://schemas.microsoft.com/office/drawing/2014/main" id="{7B2E447C-9CB6-4910-8195-EEE9E6B0EA7A}"/>
              </a:ext>
            </a:extLst>
          </p:cNvPr>
          <p:cNvSpPr>
            <a:spLocks noGrp="1"/>
          </p:cNvSpPr>
          <p:nvPr>
            <p:ph idx="1"/>
          </p:nvPr>
        </p:nvSpPr>
        <p:spPr/>
        <p:txBody>
          <a:bodyPr>
            <a:normAutofit lnSpcReduction="10000"/>
          </a:bodyPr>
          <a:lstStyle/>
          <a:p>
            <a:r>
              <a:rPr lang="zh-CN" altLang="en-US" sz="3600" dirty="0"/>
              <a:t>无法帮助研究人员直接了解用户动机，进行信息处理或信息理解</a:t>
            </a:r>
            <a:endParaRPr lang="en-US" altLang="zh-CN" sz="3600" dirty="0"/>
          </a:p>
          <a:p>
            <a:r>
              <a:rPr lang="zh-CN" altLang="en-US" sz="3600" dirty="0"/>
              <a:t>需要与其他验证或互补的研究方法结合使用</a:t>
            </a:r>
            <a:endParaRPr lang="en-US" altLang="zh-CN" sz="3600" dirty="0"/>
          </a:p>
          <a:p>
            <a:r>
              <a:rPr lang="zh-CN" altLang="en-US" sz="3600" dirty="0"/>
              <a:t>成本相对较高</a:t>
            </a:r>
            <a:endParaRPr lang="en-US" altLang="zh-CN" sz="3600" dirty="0"/>
          </a:p>
          <a:p>
            <a:r>
              <a:rPr lang="zh-CN" altLang="en-US" sz="3600" dirty="0"/>
              <a:t>适合进行定性问题和原因分析</a:t>
            </a:r>
          </a:p>
        </p:txBody>
      </p:sp>
    </p:spTree>
    <p:extLst>
      <p:ext uri="{BB962C8B-B14F-4D97-AF65-F5344CB8AC3E}">
        <p14:creationId xmlns:p14="http://schemas.microsoft.com/office/powerpoint/2010/main" val="280581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560D9-012A-4AC7-B4FF-A5A0E193D348}"/>
              </a:ext>
            </a:extLst>
          </p:cNvPr>
          <p:cNvSpPr>
            <a:spLocks noGrp="1"/>
          </p:cNvSpPr>
          <p:nvPr>
            <p:ph type="title"/>
          </p:nvPr>
        </p:nvSpPr>
        <p:spPr/>
        <p:txBody>
          <a:bodyPr/>
          <a:lstStyle/>
          <a:p>
            <a:r>
              <a:rPr lang="zh-CN" altLang="en-US" dirty="0"/>
              <a:t>应用领域</a:t>
            </a:r>
          </a:p>
        </p:txBody>
      </p:sp>
      <p:sp>
        <p:nvSpPr>
          <p:cNvPr id="3" name="内容占位符 2">
            <a:extLst>
              <a:ext uri="{FF2B5EF4-FFF2-40B4-BE49-F238E27FC236}">
                <a16:creationId xmlns:a16="http://schemas.microsoft.com/office/drawing/2014/main" id="{8509C182-F9E3-4681-B304-FD82645D9848}"/>
              </a:ext>
            </a:extLst>
          </p:cNvPr>
          <p:cNvSpPr>
            <a:spLocks noGrp="1"/>
          </p:cNvSpPr>
          <p:nvPr>
            <p:ph idx="1"/>
          </p:nvPr>
        </p:nvSpPr>
        <p:spPr/>
        <p:txBody>
          <a:bodyPr>
            <a:normAutofit lnSpcReduction="10000"/>
          </a:bodyPr>
          <a:lstStyle/>
          <a:p>
            <a:r>
              <a:rPr lang="zh-CN" altLang="en-US" dirty="0"/>
              <a:t>用户体验与交互研究（网页可用性、移动端可用性、软件可用性、视线交互、游戏可用性研究）</a:t>
            </a:r>
            <a:endParaRPr lang="en-US" altLang="zh-CN" dirty="0"/>
          </a:p>
          <a:p>
            <a:r>
              <a:rPr lang="zh-CN" altLang="en-US" dirty="0"/>
              <a:t>市场研究与消费者调研（包装设计、购物行为、广告研究）</a:t>
            </a:r>
            <a:endParaRPr lang="en-US" altLang="zh-CN" dirty="0"/>
          </a:p>
          <a:p>
            <a:r>
              <a:rPr lang="zh-CN" altLang="en-US" dirty="0"/>
              <a:t>婴幼儿研究（发展心理学研究）</a:t>
            </a:r>
            <a:r>
              <a:rPr lang="en-US" altLang="zh-CN" dirty="0"/>
              <a:t>,</a:t>
            </a:r>
            <a:r>
              <a:rPr lang="zh-CN" altLang="en-US" dirty="0"/>
              <a:t>眼动追踪技术用于自闭症儿童研究</a:t>
            </a:r>
          </a:p>
          <a:p>
            <a:r>
              <a:rPr lang="zh-CN" altLang="en-US" dirty="0"/>
              <a:t>心理学与神经科学（认知心理学、神经心理学、社会心理学、视觉感知</a:t>
            </a:r>
            <a:r>
              <a:rPr lang="en-US" altLang="zh-CN" dirty="0"/>
              <a:t>)</a:t>
            </a:r>
          </a:p>
          <a:p>
            <a:r>
              <a:rPr lang="zh-CN" altLang="en-US" dirty="0"/>
              <a:t>人的效能研究（体育运动、新手</a:t>
            </a:r>
            <a:r>
              <a:rPr lang="en-US" altLang="zh-CN" dirty="0"/>
              <a:t>-</a:t>
            </a:r>
            <a:r>
              <a:rPr lang="zh-CN" altLang="en-US" dirty="0"/>
              <a:t>专家范式、操作员效率评估）</a:t>
            </a:r>
            <a:br>
              <a:rPr lang="zh-CN" altLang="en-US" dirty="0"/>
            </a:br>
            <a:endParaRPr lang="en-US" altLang="zh-CN" dirty="0"/>
          </a:p>
          <a:p>
            <a:endParaRPr lang="zh-CN" altLang="en-US" dirty="0"/>
          </a:p>
        </p:txBody>
      </p:sp>
    </p:spTree>
    <p:extLst>
      <p:ext uri="{BB962C8B-B14F-4D97-AF65-F5344CB8AC3E}">
        <p14:creationId xmlns:p14="http://schemas.microsoft.com/office/powerpoint/2010/main" val="115891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E11C9-E54C-4D52-BA5C-B620E3A19FD6}"/>
              </a:ext>
            </a:extLst>
          </p:cNvPr>
          <p:cNvSpPr>
            <a:spLocks noGrp="1"/>
          </p:cNvSpPr>
          <p:nvPr>
            <p:ph type="title"/>
          </p:nvPr>
        </p:nvSpPr>
        <p:spPr/>
        <p:txBody>
          <a:bodyPr/>
          <a:lstStyle/>
          <a:p>
            <a:r>
              <a:rPr lang="zh-CN" altLang="en-US" dirty="0"/>
              <a:t>价格</a:t>
            </a:r>
          </a:p>
        </p:txBody>
      </p:sp>
      <p:sp>
        <p:nvSpPr>
          <p:cNvPr id="3" name="内容占位符 2">
            <a:extLst>
              <a:ext uri="{FF2B5EF4-FFF2-40B4-BE49-F238E27FC236}">
                <a16:creationId xmlns:a16="http://schemas.microsoft.com/office/drawing/2014/main" id="{6355CF42-E83B-4EB6-B172-E426CB1F8936}"/>
              </a:ext>
            </a:extLst>
          </p:cNvPr>
          <p:cNvSpPr>
            <a:spLocks noGrp="1"/>
          </p:cNvSpPr>
          <p:nvPr>
            <p:ph idx="1"/>
          </p:nvPr>
        </p:nvSpPr>
        <p:spPr/>
        <p:txBody>
          <a:bodyPr>
            <a:normAutofit/>
          </a:bodyPr>
          <a:lstStyle/>
          <a:p>
            <a:r>
              <a:rPr lang="zh-CN" altLang="en-US" sz="3600" dirty="0"/>
              <a:t>京东</a:t>
            </a:r>
            <a:r>
              <a:rPr lang="en-US" altLang="zh-CN" sz="3600" dirty="0"/>
              <a:t>, 1000-3000</a:t>
            </a:r>
            <a:r>
              <a:rPr lang="zh-CN" altLang="en-US" sz="3600" dirty="0"/>
              <a:t>元不等</a:t>
            </a:r>
          </a:p>
        </p:txBody>
      </p:sp>
    </p:spTree>
    <p:extLst>
      <p:ext uri="{BB962C8B-B14F-4D97-AF65-F5344CB8AC3E}">
        <p14:creationId xmlns:p14="http://schemas.microsoft.com/office/powerpoint/2010/main" val="358107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257BB-0BA6-42B0-B93E-6800F3A4C911}"/>
              </a:ext>
            </a:extLst>
          </p:cNvPr>
          <p:cNvSpPr>
            <a:spLocks noGrp="1"/>
          </p:cNvSpPr>
          <p:nvPr>
            <p:ph type="title"/>
          </p:nvPr>
        </p:nvSpPr>
        <p:spPr/>
        <p:txBody>
          <a:bodyPr/>
          <a:lstStyle/>
          <a:p>
            <a:r>
              <a:rPr lang="zh-CN" altLang="en-US" dirty="0"/>
              <a:t>脑电波检测仪</a:t>
            </a:r>
          </a:p>
        </p:txBody>
      </p:sp>
      <p:sp>
        <p:nvSpPr>
          <p:cNvPr id="3" name="内容占位符 2">
            <a:extLst>
              <a:ext uri="{FF2B5EF4-FFF2-40B4-BE49-F238E27FC236}">
                <a16:creationId xmlns:a16="http://schemas.microsoft.com/office/drawing/2014/main" id="{F5473E02-3776-4088-B4EE-D87B52820FD6}"/>
              </a:ext>
            </a:extLst>
          </p:cNvPr>
          <p:cNvSpPr>
            <a:spLocks noGrp="1"/>
          </p:cNvSpPr>
          <p:nvPr>
            <p:ph idx="1"/>
          </p:nvPr>
        </p:nvSpPr>
        <p:spPr/>
        <p:txBody>
          <a:bodyPr>
            <a:normAutofit fontScale="92500"/>
          </a:bodyPr>
          <a:lstStyle/>
          <a:p>
            <a:r>
              <a:rPr lang="en-US" altLang="zh-CN" sz="3600" dirty="0"/>
              <a:t>1929</a:t>
            </a:r>
            <a:r>
              <a:rPr lang="zh-CN" altLang="en-US" sz="3600" dirty="0"/>
              <a:t>年，德国人</a:t>
            </a:r>
            <a:r>
              <a:rPr lang="en-US" altLang="zh-CN" sz="3600" dirty="0"/>
              <a:t>Berger</a:t>
            </a:r>
            <a:r>
              <a:rPr lang="zh-CN" altLang="en-US" sz="3600" dirty="0"/>
              <a:t>才真正记录到人类的脑电波，并制作了第一张人脑脑电图。</a:t>
            </a:r>
            <a:endParaRPr lang="en-US" altLang="zh-CN" sz="3600" dirty="0"/>
          </a:p>
          <a:p>
            <a:r>
              <a:rPr lang="zh-CN" altLang="en-US" sz="3600" dirty="0"/>
              <a:t>脑电波，</a:t>
            </a:r>
            <a:r>
              <a:rPr lang="en-US" altLang="zh-CN" sz="3600" dirty="0"/>
              <a:t>Electroencephalogram</a:t>
            </a:r>
            <a:r>
              <a:rPr lang="zh-CN" altLang="en-US" sz="3600" dirty="0"/>
              <a:t>，</a:t>
            </a:r>
            <a:r>
              <a:rPr lang="en-US" altLang="zh-CN" sz="3600" dirty="0"/>
              <a:t>EEG</a:t>
            </a:r>
            <a:r>
              <a:rPr lang="zh-CN" altLang="en-US" sz="3600" dirty="0"/>
              <a:t>，就是一种非常弱的生物电，可以把它理解成大脑的电器性震动，这些震动的频率主要在每秒</a:t>
            </a:r>
            <a:r>
              <a:rPr lang="en-US" altLang="zh-CN" sz="3600" dirty="0"/>
              <a:t>1-30</a:t>
            </a:r>
            <a:r>
              <a:rPr lang="zh-CN" altLang="en-US" sz="3600" dirty="0"/>
              <a:t>次之间。</a:t>
            </a:r>
          </a:p>
        </p:txBody>
      </p:sp>
    </p:spTree>
    <p:extLst>
      <p:ext uri="{BB962C8B-B14F-4D97-AF65-F5344CB8AC3E}">
        <p14:creationId xmlns:p14="http://schemas.microsoft.com/office/powerpoint/2010/main" val="2186800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视差</Template>
  <TotalTime>114</TotalTime>
  <Words>696</Words>
  <Application>Microsoft Office PowerPoint</Application>
  <PresentationFormat>宽屏</PresentationFormat>
  <Paragraphs>88</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Arial</vt:lpstr>
      <vt:lpstr>Corbel</vt:lpstr>
      <vt:lpstr>视差</vt:lpstr>
      <vt:lpstr>眼动仪</vt:lpstr>
      <vt:lpstr>常用指标</vt:lpstr>
      <vt:lpstr>数据解读</vt:lpstr>
      <vt:lpstr>眼动轨迹</vt:lpstr>
      <vt:lpstr>热点图</vt:lpstr>
      <vt:lpstr>局限性</vt:lpstr>
      <vt:lpstr>应用领域</vt:lpstr>
      <vt:lpstr>价格</vt:lpstr>
      <vt:lpstr>脑电波检测仪</vt:lpstr>
      <vt:lpstr>脑电波的分类</vt:lpstr>
      <vt:lpstr>脑电波的特征</vt:lpstr>
      <vt:lpstr>应用难点</vt:lpstr>
      <vt:lpstr>价格</vt:lpstr>
      <vt:lpstr>手机</vt:lpstr>
      <vt:lpstr>物理传感器</vt:lpstr>
      <vt:lpstr>手环</vt:lpstr>
      <vt:lpstr>价格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眼动仪</dc:title>
  <dc:creator>meng zhengyuan</dc:creator>
  <cp:lastModifiedBy>meng zhengyuan</cp:lastModifiedBy>
  <cp:revision>28</cp:revision>
  <dcterms:created xsi:type="dcterms:W3CDTF">2019-05-08T06:15:01Z</dcterms:created>
  <dcterms:modified xsi:type="dcterms:W3CDTF">2019-06-17T15:14:15Z</dcterms:modified>
</cp:coreProperties>
</file>