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22" d="100"/>
          <a:sy n="122" d="100"/>
        </p:scale>
        <p:origin x="11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7471E-A284-4467-9DEC-6B516193721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3C3031F-CC06-49B4-A8EB-2B6EB62EF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1B6BFBE-796F-41C6-9BE6-081B84B1CD4F}"/>
              </a:ext>
            </a:extLst>
          </p:cNvPr>
          <p:cNvSpPr>
            <a:spLocks noGrp="1"/>
          </p:cNvSpPr>
          <p:nvPr>
            <p:ph type="dt" sz="half" idx="10"/>
          </p:nvPr>
        </p:nvSpPr>
        <p:spPr/>
        <p:txBody>
          <a:bodyPr/>
          <a:lstStyle/>
          <a:p>
            <a:fld id="{AE5A39ED-69F7-4148-9E2A-3F959A03431A}" type="datetimeFigureOut">
              <a:rPr lang="zh-CN" altLang="en-US" smtClean="0"/>
              <a:t>2019/5/4</a:t>
            </a:fld>
            <a:endParaRPr lang="zh-CN" altLang="en-US"/>
          </a:p>
        </p:txBody>
      </p:sp>
      <p:sp>
        <p:nvSpPr>
          <p:cNvPr id="5" name="页脚占位符 4">
            <a:extLst>
              <a:ext uri="{FF2B5EF4-FFF2-40B4-BE49-F238E27FC236}">
                <a16:creationId xmlns:a16="http://schemas.microsoft.com/office/drawing/2014/main" id="{8A7241FD-E8FB-4F15-B252-044FE6BA5D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A6361D-E0B1-4F62-8873-21954479C394}"/>
              </a:ext>
            </a:extLst>
          </p:cNvPr>
          <p:cNvSpPr>
            <a:spLocks noGrp="1"/>
          </p:cNvSpPr>
          <p:nvPr>
            <p:ph type="sldNum" sz="quarter" idx="12"/>
          </p:nvPr>
        </p:nvSpPr>
        <p:spPr/>
        <p:txBody>
          <a:bodyPr/>
          <a:lstStyle/>
          <a:p>
            <a:fld id="{029D81D8-4438-491A-A257-BC5F093901D7}" type="slidenum">
              <a:rPr lang="zh-CN" altLang="en-US" smtClean="0"/>
              <a:t>‹#›</a:t>
            </a:fld>
            <a:endParaRPr lang="zh-CN" altLang="en-US"/>
          </a:p>
        </p:txBody>
      </p:sp>
    </p:spTree>
    <p:extLst>
      <p:ext uri="{BB962C8B-B14F-4D97-AF65-F5344CB8AC3E}">
        <p14:creationId xmlns:p14="http://schemas.microsoft.com/office/powerpoint/2010/main" val="229456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BB9B1-D43A-43BA-98FE-55D22F784B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B09C3DF-0E8F-4F84-8D94-FC923176766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7245CE-3C1A-4E79-AD52-F63AE1E88E22}"/>
              </a:ext>
            </a:extLst>
          </p:cNvPr>
          <p:cNvSpPr>
            <a:spLocks noGrp="1"/>
          </p:cNvSpPr>
          <p:nvPr>
            <p:ph type="dt" sz="half" idx="10"/>
          </p:nvPr>
        </p:nvSpPr>
        <p:spPr/>
        <p:txBody>
          <a:bodyPr/>
          <a:lstStyle/>
          <a:p>
            <a:fld id="{AE5A39ED-69F7-4148-9E2A-3F959A03431A}" type="datetimeFigureOut">
              <a:rPr lang="zh-CN" altLang="en-US" smtClean="0"/>
              <a:t>2019/5/4</a:t>
            </a:fld>
            <a:endParaRPr lang="zh-CN" altLang="en-US"/>
          </a:p>
        </p:txBody>
      </p:sp>
      <p:sp>
        <p:nvSpPr>
          <p:cNvPr id="5" name="页脚占位符 4">
            <a:extLst>
              <a:ext uri="{FF2B5EF4-FFF2-40B4-BE49-F238E27FC236}">
                <a16:creationId xmlns:a16="http://schemas.microsoft.com/office/drawing/2014/main" id="{231FFA6B-13A1-4C8F-8681-C371F2587A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46E234-3A63-4AC5-8BF6-B5F6730E1959}"/>
              </a:ext>
            </a:extLst>
          </p:cNvPr>
          <p:cNvSpPr>
            <a:spLocks noGrp="1"/>
          </p:cNvSpPr>
          <p:nvPr>
            <p:ph type="sldNum" sz="quarter" idx="12"/>
          </p:nvPr>
        </p:nvSpPr>
        <p:spPr/>
        <p:txBody>
          <a:bodyPr/>
          <a:lstStyle/>
          <a:p>
            <a:fld id="{029D81D8-4438-491A-A257-BC5F093901D7}" type="slidenum">
              <a:rPr lang="zh-CN" altLang="en-US" smtClean="0"/>
              <a:t>‹#›</a:t>
            </a:fld>
            <a:endParaRPr lang="zh-CN" altLang="en-US"/>
          </a:p>
        </p:txBody>
      </p:sp>
    </p:spTree>
    <p:extLst>
      <p:ext uri="{BB962C8B-B14F-4D97-AF65-F5344CB8AC3E}">
        <p14:creationId xmlns:p14="http://schemas.microsoft.com/office/powerpoint/2010/main" val="1489472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315661A-4561-4A94-B302-7AA216D91BB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4204FDC-2682-42BA-AE95-8C1026F062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5F6A32-5771-4D12-B23E-555D3D5C999C}"/>
              </a:ext>
            </a:extLst>
          </p:cNvPr>
          <p:cNvSpPr>
            <a:spLocks noGrp="1"/>
          </p:cNvSpPr>
          <p:nvPr>
            <p:ph type="dt" sz="half" idx="10"/>
          </p:nvPr>
        </p:nvSpPr>
        <p:spPr/>
        <p:txBody>
          <a:bodyPr/>
          <a:lstStyle/>
          <a:p>
            <a:fld id="{AE5A39ED-69F7-4148-9E2A-3F959A03431A}" type="datetimeFigureOut">
              <a:rPr lang="zh-CN" altLang="en-US" smtClean="0"/>
              <a:t>2019/5/4</a:t>
            </a:fld>
            <a:endParaRPr lang="zh-CN" altLang="en-US"/>
          </a:p>
        </p:txBody>
      </p:sp>
      <p:sp>
        <p:nvSpPr>
          <p:cNvPr id="5" name="页脚占位符 4">
            <a:extLst>
              <a:ext uri="{FF2B5EF4-FFF2-40B4-BE49-F238E27FC236}">
                <a16:creationId xmlns:a16="http://schemas.microsoft.com/office/drawing/2014/main" id="{213650E3-5643-40AD-B799-498145DE99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AD5A33-DBD4-4B23-903D-EB550894F62A}"/>
              </a:ext>
            </a:extLst>
          </p:cNvPr>
          <p:cNvSpPr>
            <a:spLocks noGrp="1"/>
          </p:cNvSpPr>
          <p:nvPr>
            <p:ph type="sldNum" sz="quarter" idx="12"/>
          </p:nvPr>
        </p:nvSpPr>
        <p:spPr/>
        <p:txBody>
          <a:bodyPr/>
          <a:lstStyle/>
          <a:p>
            <a:fld id="{029D81D8-4438-491A-A257-BC5F093901D7}" type="slidenum">
              <a:rPr lang="zh-CN" altLang="en-US" smtClean="0"/>
              <a:t>‹#›</a:t>
            </a:fld>
            <a:endParaRPr lang="zh-CN" altLang="en-US"/>
          </a:p>
        </p:txBody>
      </p:sp>
    </p:spTree>
    <p:extLst>
      <p:ext uri="{BB962C8B-B14F-4D97-AF65-F5344CB8AC3E}">
        <p14:creationId xmlns:p14="http://schemas.microsoft.com/office/powerpoint/2010/main" val="287903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DBB46-EE3A-4C7A-AB7E-DA54C73EB7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14B12E-348C-43CA-93BF-388C6E2D1EF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8A868E-1653-401C-BE68-80F96A6C0260}"/>
              </a:ext>
            </a:extLst>
          </p:cNvPr>
          <p:cNvSpPr>
            <a:spLocks noGrp="1"/>
          </p:cNvSpPr>
          <p:nvPr>
            <p:ph type="dt" sz="half" idx="10"/>
          </p:nvPr>
        </p:nvSpPr>
        <p:spPr/>
        <p:txBody>
          <a:bodyPr/>
          <a:lstStyle/>
          <a:p>
            <a:fld id="{AE5A39ED-69F7-4148-9E2A-3F959A03431A}" type="datetimeFigureOut">
              <a:rPr lang="zh-CN" altLang="en-US" smtClean="0"/>
              <a:t>2019/5/4</a:t>
            </a:fld>
            <a:endParaRPr lang="zh-CN" altLang="en-US"/>
          </a:p>
        </p:txBody>
      </p:sp>
      <p:sp>
        <p:nvSpPr>
          <p:cNvPr id="5" name="页脚占位符 4">
            <a:extLst>
              <a:ext uri="{FF2B5EF4-FFF2-40B4-BE49-F238E27FC236}">
                <a16:creationId xmlns:a16="http://schemas.microsoft.com/office/drawing/2014/main" id="{D47744A4-BA19-490C-8A09-F0FE9E3719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5B3C3B-570C-4805-9CAB-49C23D5B2A9A}"/>
              </a:ext>
            </a:extLst>
          </p:cNvPr>
          <p:cNvSpPr>
            <a:spLocks noGrp="1"/>
          </p:cNvSpPr>
          <p:nvPr>
            <p:ph type="sldNum" sz="quarter" idx="12"/>
          </p:nvPr>
        </p:nvSpPr>
        <p:spPr/>
        <p:txBody>
          <a:bodyPr/>
          <a:lstStyle/>
          <a:p>
            <a:fld id="{029D81D8-4438-491A-A257-BC5F093901D7}" type="slidenum">
              <a:rPr lang="zh-CN" altLang="en-US" smtClean="0"/>
              <a:t>‹#›</a:t>
            </a:fld>
            <a:endParaRPr lang="zh-CN" altLang="en-US"/>
          </a:p>
        </p:txBody>
      </p:sp>
    </p:spTree>
    <p:extLst>
      <p:ext uri="{BB962C8B-B14F-4D97-AF65-F5344CB8AC3E}">
        <p14:creationId xmlns:p14="http://schemas.microsoft.com/office/powerpoint/2010/main" val="277973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8C936-A2FD-400C-831A-CAB4D577902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7DC03A-CD84-4AA1-8BDD-B647FDFF7A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E9EB45B-8921-4AD0-AA11-A02AF8DA533C}"/>
              </a:ext>
            </a:extLst>
          </p:cNvPr>
          <p:cNvSpPr>
            <a:spLocks noGrp="1"/>
          </p:cNvSpPr>
          <p:nvPr>
            <p:ph type="dt" sz="half" idx="10"/>
          </p:nvPr>
        </p:nvSpPr>
        <p:spPr/>
        <p:txBody>
          <a:bodyPr/>
          <a:lstStyle/>
          <a:p>
            <a:fld id="{AE5A39ED-69F7-4148-9E2A-3F959A03431A}" type="datetimeFigureOut">
              <a:rPr lang="zh-CN" altLang="en-US" smtClean="0"/>
              <a:t>2019/5/4</a:t>
            </a:fld>
            <a:endParaRPr lang="zh-CN" altLang="en-US"/>
          </a:p>
        </p:txBody>
      </p:sp>
      <p:sp>
        <p:nvSpPr>
          <p:cNvPr id="5" name="页脚占位符 4">
            <a:extLst>
              <a:ext uri="{FF2B5EF4-FFF2-40B4-BE49-F238E27FC236}">
                <a16:creationId xmlns:a16="http://schemas.microsoft.com/office/drawing/2014/main" id="{37F74763-703B-4158-92DF-69B51DB938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BA01C1-1DF3-4EE6-B738-4465CA6FDA77}"/>
              </a:ext>
            </a:extLst>
          </p:cNvPr>
          <p:cNvSpPr>
            <a:spLocks noGrp="1"/>
          </p:cNvSpPr>
          <p:nvPr>
            <p:ph type="sldNum" sz="quarter" idx="12"/>
          </p:nvPr>
        </p:nvSpPr>
        <p:spPr/>
        <p:txBody>
          <a:bodyPr/>
          <a:lstStyle/>
          <a:p>
            <a:fld id="{029D81D8-4438-491A-A257-BC5F093901D7}" type="slidenum">
              <a:rPr lang="zh-CN" altLang="en-US" smtClean="0"/>
              <a:t>‹#›</a:t>
            </a:fld>
            <a:endParaRPr lang="zh-CN" altLang="en-US"/>
          </a:p>
        </p:txBody>
      </p:sp>
    </p:spTree>
    <p:extLst>
      <p:ext uri="{BB962C8B-B14F-4D97-AF65-F5344CB8AC3E}">
        <p14:creationId xmlns:p14="http://schemas.microsoft.com/office/powerpoint/2010/main" val="202118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D9FFC-268C-47E0-82B5-F54B5399DC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ABB880-3318-4836-86E6-B6D4EA30A8A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6F0DC61-9244-49DD-8963-9265133ECF3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D498B40-B0F5-4F24-B716-E6CA4F27DA71}"/>
              </a:ext>
            </a:extLst>
          </p:cNvPr>
          <p:cNvSpPr>
            <a:spLocks noGrp="1"/>
          </p:cNvSpPr>
          <p:nvPr>
            <p:ph type="dt" sz="half" idx="10"/>
          </p:nvPr>
        </p:nvSpPr>
        <p:spPr/>
        <p:txBody>
          <a:bodyPr/>
          <a:lstStyle/>
          <a:p>
            <a:fld id="{AE5A39ED-69F7-4148-9E2A-3F959A03431A}" type="datetimeFigureOut">
              <a:rPr lang="zh-CN" altLang="en-US" smtClean="0"/>
              <a:t>2019/5/4</a:t>
            </a:fld>
            <a:endParaRPr lang="zh-CN" altLang="en-US"/>
          </a:p>
        </p:txBody>
      </p:sp>
      <p:sp>
        <p:nvSpPr>
          <p:cNvPr id="6" name="页脚占位符 5">
            <a:extLst>
              <a:ext uri="{FF2B5EF4-FFF2-40B4-BE49-F238E27FC236}">
                <a16:creationId xmlns:a16="http://schemas.microsoft.com/office/drawing/2014/main" id="{5202C82E-F7DD-4824-B0F6-B1EE1C890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612B27-4E3D-48AE-A0A1-AFBC3B38F2F2}"/>
              </a:ext>
            </a:extLst>
          </p:cNvPr>
          <p:cNvSpPr>
            <a:spLocks noGrp="1"/>
          </p:cNvSpPr>
          <p:nvPr>
            <p:ph type="sldNum" sz="quarter" idx="12"/>
          </p:nvPr>
        </p:nvSpPr>
        <p:spPr/>
        <p:txBody>
          <a:bodyPr/>
          <a:lstStyle/>
          <a:p>
            <a:fld id="{029D81D8-4438-491A-A257-BC5F093901D7}" type="slidenum">
              <a:rPr lang="zh-CN" altLang="en-US" smtClean="0"/>
              <a:t>‹#›</a:t>
            </a:fld>
            <a:endParaRPr lang="zh-CN" altLang="en-US"/>
          </a:p>
        </p:txBody>
      </p:sp>
    </p:spTree>
    <p:extLst>
      <p:ext uri="{BB962C8B-B14F-4D97-AF65-F5344CB8AC3E}">
        <p14:creationId xmlns:p14="http://schemas.microsoft.com/office/powerpoint/2010/main" val="167256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2369E-9140-45C3-86DE-15F2C19018D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A44AEF9-60A0-4D6B-80CD-1D139691A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894C27B-D04E-4BCE-8EC5-436A7A9BC8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7B1E7C-DE0D-42A4-9BF1-B02870A1A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8A64A84-4522-436E-A64B-BC24C72B1A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C49C3E5-5954-44CC-AE16-C6FF91D66050}"/>
              </a:ext>
            </a:extLst>
          </p:cNvPr>
          <p:cNvSpPr>
            <a:spLocks noGrp="1"/>
          </p:cNvSpPr>
          <p:nvPr>
            <p:ph type="dt" sz="half" idx="10"/>
          </p:nvPr>
        </p:nvSpPr>
        <p:spPr/>
        <p:txBody>
          <a:bodyPr/>
          <a:lstStyle/>
          <a:p>
            <a:fld id="{AE5A39ED-69F7-4148-9E2A-3F959A03431A}" type="datetimeFigureOut">
              <a:rPr lang="zh-CN" altLang="en-US" smtClean="0"/>
              <a:t>2019/5/4</a:t>
            </a:fld>
            <a:endParaRPr lang="zh-CN" altLang="en-US"/>
          </a:p>
        </p:txBody>
      </p:sp>
      <p:sp>
        <p:nvSpPr>
          <p:cNvPr id="8" name="页脚占位符 7">
            <a:extLst>
              <a:ext uri="{FF2B5EF4-FFF2-40B4-BE49-F238E27FC236}">
                <a16:creationId xmlns:a16="http://schemas.microsoft.com/office/drawing/2014/main" id="{B4E31F57-C61B-403C-8603-B04531EF75F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96E4EDA-2CAC-49FF-9802-7D658A84077F}"/>
              </a:ext>
            </a:extLst>
          </p:cNvPr>
          <p:cNvSpPr>
            <a:spLocks noGrp="1"/>
          </p:cNvSpPr>
          <p:nvPr>
            <p:ph type="sldNum" sz="quarter" idx="12"/>
          </p:nvPr>
        </p:nvSpPr>
        <p:spPr/>
        <p:txBody>
          <a:bodyPr/>
          <a:lstStyle/>
          <a:p>
            <a:fld id="{029D81D8-4438-491A-A257-BC5F093901D7}" type="slidenum">
              <a:rPr lang="zh-CN" altLang="en-US" smtClean="0"/>
              <a:t>‹#›</a:t>
            </a:fld>
            <a:endParaRPr lang="zh-CN" altLang="en-US"/>
          </a:p>
        </p:txBody>
      </p:sp>
    </p:spTree>
    <p:extLst>
      <p:ext uri="{BB962C8B-B14F-4D97-AF65-F5344CB8AC3E}">
        <p14:creationId xmlns:p14="http://schemas.microsoft.com/office/powerpoint/2010/main" val="122028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837BE-9F57-464F-A452-68AD12A7D9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0516E87-6CB0-4696-B76C-4E4CCF75EA75}"/>
              </a:ext>
            </a:extLst>
          </p:cNvPr>
          <p:cNvSpPr>
            <a:spLocks noGrp="1"/>
          </p:cNvSpPr>
          <p:nvPr>
            <p:ph type="dt" sz="half" idx="10"/>
          </p:nvPr>
        </p:nvSpPr>
        <p:spPr/>
        <p:txBody>
          <a:bodyPr/>
          <a:lstStyle/>
          <a:p>
            <a:fld id="{AE5A39ED-69F7-4148-9E2A-3F959A03431A}" type="datetimeFigureOut">
              <a:rPr lang="zh-CN" altLang="en-US" smtClean="0"/>
              <a:t>2019/5/4</a:t>
            </a:fld>
            <a:endParaRPr lang="zh-CN" altLang="en-US"/>
          </a:p>
        </p:txBody>
      </p:sp>
      <p:sp>
        <p:nvSpPr>
          <p:cNvPr id="4" name="页脚占位符 3">
            <a:extLst>
              <a:ext uri="{FF2B5EF4-FFF2-40B4-BE49-F238E27FC236}">
                <a16:creationId xmlns:a16="http://schemas.microsoft.com/office/drawing/2014/main" id="{D871C845-4BF5-42C3-96CA-09C45377B47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1157B7-EFF4-4076-A478-1E7EF007CEBA}"/>
              </a:ext>
            </a:extLst>
          </p:cNvPr>
          <p:cNvSpPr>
            <a:spLocks noGrp="1"/>
          </p:cNvSpPr>
          <p:nvPr>
            <p:ph type="sldNum" sz="quarter" idx="12"/>
          </p:nvPr>
        </p:nvSpPr>
        <p:spPr/>
        <p:txBody>
          <a:bodyPr/>
          <a:lstStyle/>
          <a:p>
            <a:fld id="{029D81D8-4438-491A-A257-BC5F093901D7}" type="slidenum">
              <a:rPr lang="zh-CN" altLang="en-US" smtClean="0"/>
              <a:t>‹#›</a:t>
            </a:fld>
            <a:endParaRPr lang="zh-CN" altLang="en-US"/>
          </a:p>
        </p:txBody>
      </p:sp>
    </p:spTree>
    <p:extLst>
      <p:ext uri="{BB962C8B-B14F-4D97-AF65-F5344CB8AC3E}">
        <p14:creationId xmlns:p14="http://schemas.microsoft.com/office/powerpoint/2010/main" val="315581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59A8BF-A730-425E-B389-72A9AC45C09A}"/>
              </a:ext>
            </a:extLst>
          </p:cNvPr>
          <p:cNvSpPr>
            <a:spLocks noGrp="1"/>
          </p:cNvSpPr>
          <p:nvPr>
            <p:ph type="dt" sz="half" idx="10"/>
          </p:nvPr>
        </p:nvSpPr>
        <p:spPr/>
        <p:txBody>
          <a:bodyPr/>
          <a:lstStyle/>
          <a:p>
            <a:fld id="{AE5A39ED-69F7-4148-9E2A-3F959A03431A}" type="datetimeFigureOut">
              <a:rPr lang="zh-CN" altLang="en-US" smtClean="0"/>
              <a:t>2019/5/4</a:t>
            </a:fld>
            <a:endParaRPr lang="zh-CN" altLang="en-US"/>
          </a:p>
        </p:txBody>
      </p:sp>
      <p:sp>
        <p:nvSpPr>
          <p:cNvPr id="3" name="页脚占位符 2">
            <a:extLst>
              <a:ext uri="{FF2B5EF4-FFF2-40B4-BE49-F238E27FC236}">
                <a16:creationId xmlns:a16="http://schemas.microsoft.com/office/drawing/2014/main" id="{88FB66E4-0BD9-4AE7-A6E4-D47BD4E50D5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21EA42D-597F-4A9B-8136-899ABFF6F52E}"/>
              </a:ext>
            </a:extLst>
          </p:cNvPr>
          <p:cNvSpPr>
            <a:spLocks noGrp="1"/>
          </p:cNvSpPr>
          <p:nvPr>
            <p:ph type="sldNum" sz="quarter" idx="12"/>
          </p:nvPr>
        </p:nvSpPr>
        <p:spPr/>
        <p:txBody>
          <a:bodyPr/>
          <a:lstStyle/>
          <a:p>
            <a:fld id="{029D81D8-4438-491A-A257-BC5F093901D7}" type="slidenum">
              <a:rPr lang="zh-CN" altLang="en-US" smtClean="0"/>
              <a:t>‹#›</a:t>
            </a:fld>
            <a:endParaRPr lang="zh-CN" altLang="en-US"/>
          </a:p>
        </p:txBody>
      </p:sp>
    </p:spTree>
    <p:extLst>
      <p:ext uri="{BB962C8B-B14F-4D97-AF65-F5344CB8AC3E}">
        <p14:creationId xmlns:p14="http://schemas.microsoft.com/office/powerpoint/2010/main" val="265549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3079D-D693-4807-98BA-1CBDEB6A47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B729B84-BFFB-4C93-9148-A9CB6E08E0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4D47E10-864F-40FB-A214-0B7F89585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FCF4EF-F011-446F-B5F6-612EB5BF7A35}"/>
              </a:ext>
            </a:extLst>
          </p:cNvPr>
          <p:cNvSpPr>
            <a:spLocks noGrp="1"/>
          </p:cNvSpPr>
          <p:nvPr>
            <p:ph type="dt" sz="half" idx="10"/>
          </p:nvPr>
        </p:nvSpPr>
        <p:spPr/>
        <p:txBody>
          <a:bodyPr/>
          <a:lstStyle/>
          <a:p>
            <a:fld id="{AE5A39ED-69F7-4148-9E2A-3F959A03431A}" type="datetimeFigureOut">
              <a:rPr lang="zh-CN" altLang="en-US" smtClean="0"/>
              <a:t>2019/5/4</a:t>
            </a:fld>
            <a:endParaRPr lang="zh-CN" altLang="en-US"/>
          </a:p>
        </p:txBody>
      </p:sp>
      <p:sp>
        <p:nvSpPr>
          <p:cNvPr id="6" name="页脚占位符 5">
            <a:extLst>
              <a:ext uri="{FF2B5EF4-FFF2-40B4-BE49-F238E27FC236}">
                <a16:creationId xmlns:a16="http://schemas.microsoft.com/office/drawing/2014/main" id="{FC79D4E4-6914-4192-AC82-66B48842BA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AD2ABA-3649-446B-9DDB-66B89D5C0A29}"/>
              </a:ext>
            </a:extLst>
          </p:cNvPr>
          <p:cNvSpPr>
            <a:spLocks noGrp="1"/>
          </p:cNvSpPr>
          <p:nvPr>
            <p:ph type="sldNum" sz="quarter" idx="12"/>
          </p:nvPr>
        </p:nvSpPr>
        <p:spPr/>
        <p:txBody>
          <a:bodyPr/>
          <a:lstStyle/>
          <a:p>
            <a:fld id="{029D81D8-4438-491A-A257-BC5F093901D7}" type="slidenum">
              <a:rPr lang="zh-CN" altLang="en-US" smtClean="0"/>
              <a:t>‹#›</a:t>
            </a:fld>
            <a:endParaRPr lang="zh-CN" altLang="en-US"/>
          </a:p>
        </p:txBody>
      </p:sp>
    </p:spTree>
    <p:extLst>
      <p:ext uri="{BB962C8B-B14F-4D97-AF65-F5344CB8AC3E}">
        <p14:creationId xmlns:p14="http://schemas.microsoft.com/office/powerpoint/2010/main" val="37888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249B3-C872-48F1-A31B-8A1D0C3BC4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8FB5A6-9506-4C62-963F-EBC57E564B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05F742D-AF55-4F82-8544-2D3495A8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ACFDDD-BDEE-4EC8-9F16-06D2F81B70B3}"/>
              </a:ext>
            </a:extLst>
          </p:cNvPr>
          <p:cNvSpPr>
            <a:spLocks noGrp="1"/>
          </p:cNvSpPr>
          <p:nvPr>
            <p:ph type="dt" sz="half" idx="10"/>
          </p:nvPr>
        </p:nvSpPr>
        <p:spPr/>
        <p:txBody>
          <a:bodyPr/>
          <a:lstStyle/>
          <a:p>
            <a:fld id="{AE5A39ED-69F7-4148-9E2A-3F959A03431A}" type="datetimeFigureOut">
              <a:rPr lang="zh-CN" altLang="en-US" smtClean="0"/>
              <a:t>2019/5/4</a:t>
            </a:fld>
            <a:endParaRPr lang="zh-CN" altLang="en-US"/>
          </a:p>
        </p:txBody>
      </p:sp>
      <p:sp>
        <p:nvSpPr>
          <p:cNvPr id="6" name="页脚占位符 5">
            <a:extLst>
              <a:ext uri="{FF2B5EF4-FFF2-40B4-BE49-F238E27FC236}">
                <a16:creationId xmlns:a16="http://schemas.microsoft.com/office/drawing/2014/main" id="{3265EDEE-37DD-49B8-BAA4-7D77059EF8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3E064F-BA92-498E-A971-4C6000B60BC8}"/>
              </a:ext>
            </a:extLst>
          </p:cNvPr>
          <p:cNvSpPr>
            <a:spLocks noGrp="1"/>
          </p:cNvSpPr>
          <p:nvPr>
            <p:ph type="sldNum" sz="quarter" idx="12"/>
          </p:nvPr>
        </p:nvSpPr>
        <p:spPr/>
        <p:txBody>
          <a:bodyPr/>
          <a:lstStyle/>
          <a:p>
            <a:fld id="{029D81D8-4438-491A-A257-BC5F093901D7}" type="slidenum">
              <a:rPr lang="zh-CN" altLang="en-US" smtClean="0"/>
              <a:t>‹#›</a:t>
            </a:fld>
            <a:endParaRPr lang="zh-CN" altLang="en-US"/>
          </a:p>
        </p:txBody>
      </p:sp>
    </p:spTree>
    <p:extLst>
      <p:ext uri="{BB962C8B-B14F-4D97-AF65-F5344CB8AC3E}">
        <p14:creationId xmlns:p14="http://schemas.microsoft.com/office/powerpoint/2010/main" val="173485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E75279-8675-49AD-B241-AA291A4EE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CAA0F20-A4DC-416F-87BF-D6621F028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9A9862-9928-48B9-ABC5-58ACCF3C5B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A39ED-69F7-4148-9E2A-3F959A03431A}" type="datetimeFigureOut">
              <a:rPr lang="zh-CN" altLang="en-US" smtClean="0"/>
              <a:t>2019/5/4</a:t>
            </a:fld>
            <a:endParaRPr lang="zh-CN" altLang="en-US"/>
          </a:p>
        </p:txBody>
      </p:sp>
      <p:sp>
        <p:nvSpPr>
          <p:cNvPr id="5" name="页脚占位符 4">
            <a:extLst>
              <a:ext uri="{FF2B5EF4-FFF2-40B4-BE49-F238E27FC236}">
                <a16:creationId xmlns:a16="http://schemas.microsoft.com/office/drawing/2014/main" id="{B992C6E7-7281-41A6-ADDE-CC71528800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D5FC32-A369-4A10-8B90-BEBA4E1D7F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D81D8-4438-491A-A257-BC5F093901D7}" type="slidenum">
              <a:rPr lang="zh-CN" altLang="en-US" smtClean="0"/>
              <a:t>‹#›</a:t>
            </a:fld>
            <a:endParaRPr lang="zh-CN" altLang="en-US"/>
          </a:p>
        </p:txBody>
      </p:sp>
    </p:spTree>
    <p:extLst>
      <p:ext uri="{BB962C8B-B14F-4D97-AF65-F5344CB8AC3E}">
        <p14:creationId xmlns:p14="http://schemas.microsoft.com/office/powerpoint/2010/main" val="2323855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90234-129F-4797-ADE1-9618BA13C46D}"/>
              </a:ext>
            </a:extLst>
          </p:cNvPr>
          <p:cNvSpPr>
            <a:spLocks noGrp="1"/>
          </p:cNvSpPr>
          <p:nvPr>
            <p:ph type="ctrTitle"/>
          </p:nvPr>
        </p:nvSpPr>
        <p:spPr>
          <a:xfrm>
            <a:off x="1524000" y="1041400"/>
            <a:ext cx="9144000" cy="3171092"/>
          </a:xfrm>
        </p:spPr>
        <p:txBody>
          <a:bodyPr>
            <a:normAutofit/>
          </a:bodyPr>
          <a:lstStyle/>
          <a:p>
            <a:r>
              <a:rPr lang="en-US" altLang="zh-CN" sz="3200" dirty="0"/>
              <a:t>Attending to Attention: Detecting and Combating Mind Wandering during Computerized Reading</a:t>
            </a:r>
            <a:br>
              <a:rPr lang="en-US" altLang="zh-CN" sz="3200" dirty="0"/>
            </a:br>
            <a:br>
              <a:rPr lang="en-US" altLang="zh-CN" sz="3200" dirty="0"/>
            </a:br>
            <a:r>
              <a:rPr lang="zh-CN" altLang="en-US" sz="3200" dirty="0"/>
              <a:t>关注人的注意力</a:t>
            </a:r>
            <a:r>
              <a:rPr lang="en-US" altLang="zh-CN" sz="3200" dirty="0"/>
              <a:t>: </a:t>
            </a:r>
            <a:r>
              <a:rPr lang="zh-CN" altLang="en-US" sz="3200" dirty="0"/>
              <a:t>在电子阅读过程中检测和抵制走神</a:t>
            </a:r>
          </a:p>
        </p:txBody>
      </p:sp>
      <p:sp>
        <p:nvSpPr>
          <p:cNvPr id="3" name="副标题 2">
            <a:extLst>
              <a:ext uri="{FF2B5EF4-FFF2-40B4-BE49-F238E27FC236}">
                <a16:creationId xmlns:a16="http://schemas.microsoft.com/office/drawing/2014/main" id="{D38B6B12-31DD-4F85-AA73-FBDA4FED6CF8}"/>
              </a:ext>
            </a:extLst>
          </p:cNvPr>
          <p:cNvSpPr>
            <a:spLocks noGrp="1"/>
          </p:cNvSpPr>
          <p:nvPr>
            <p:ph type="subTitle" idx="1"/>
          </p:nvPr>
        </p:nvSpPr>
        <p:spPr>
          <a:xfrm>
            <a:off x="1524000" y="5673969"/>
            <a:ext cx="9144000" cy="970512"/>
          </a:xfrm>
        </p:spPr>
        <p:txBody>
          <a:bodyPr/>
          <a:lstStyle/>
          <a:p>
            <a:endParaRPr lang="zh-CN" altLang="en-US" dirty="0"/>
          </a:p>
        </p:txBody>
      </p:sp>
    </p:spTree>
    <p:extLst>
      <p:ext uri="{BB962C8B-B14F-4D97-AF65-F5344CB8AC3E}">
        <p14:creationId xmlns:p14="http://schemas.microsoft.com/office/powerpoint/2010/main" val="1512778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2FC33-CC8B-4CF0-80F1-8BAABD6E8DE0}"/>
              </a:ext>
            </a:extLst>
          </p:cNvPr>
          <p:cNvSpPr>
            <a:spLocks noGrp="1"/>
          </p:cNvSpPr>
          <p:nvPr>
            <p:ph type="title"/>
          </p:nvPr>
        </p:nvSpPr>
        <p:spPr/>
        <p:txBody>
          <a:bodyPr/>
          <a:lstStyle/>
          <a:p>
            <a:r>
              <a:rPr lang="zh-CN" altLang="en-US" dirty="0"/>
              <a:t>主体内容</a:t>
            </a:r>
          </a:p>
        </p:txBody>
      </p:sp>
      <p:sp>
        <p:nvSpPr>
          <p:cNvPr id="3" name="内容占位符 2">
            <a:extLst>
              <a:ext uri="{FF2B5EF4-FFF2-40B4-BE49-F238E27FC236}">
                <a16:creationId xmlns:a16="http://schemas.microsoft.com/office/drawing/2014/main" id="{995883A4-8372-427C-B683-907DB5433EAA}"/>
              </a:ext>
            </a:extLst>
          </p:cNvPr>
          <p:cNvSpPr>
            <a:spLocks noGrp="1"/>
          </p:cNvSpPr>
          <p:nvPr>
            <p:ph idx="1"/>
          </p:nvPr>
        </p:nvSpPr>
        <p:spPr/>
        <p:txBody>
          <a:bodyPr/>
          <a:lstStyle/>
          <a:p>
            <a:pPr marL="0" indent="0">
              <a:buNone/>
            </a:pPr>
            <a:r>
              <a:rPr lang="en-US" altLang="zh-CN" dirty="0"/>
              <a:t>To our knowledge, this is the ﬁrst corpus of essays that are simultaneously annotated with argument components, argument persuasiveness scores, and related attributes.</a:t>
            </a:r>
          </a:p>
          <a:p>
            <a:pPr marL="0" indent="0">
              <a:buNone/>
            </a:pPr>
            <a:endParaRPr lang="en-US" altLang="zh-CN" dirty="0"/>
          </a:p>
          <a:p>
            <a:pPr marL="0" indent="0">
              <a:buNone/>
            </a:pPr>
            <a:r>
              <a:rPr lang="en-US" altLang="zh-CN" dirty="0"/>
              <a:t>Argument trees: </a:t>
            </a:r>
            <a:r>
              <a:rPr lang="en-US" altLang="zh-CN" dirty="0" err="1"/>
              <a:t>MajroClaim</a:t>
            </a:r>
            <a:r>
              <a:rPr lang="en-US" altLang="zh-CN" dirty="0"/>
              <a:t>, Claims, Premises, Support, Attack.</a:t>
            </a:r>
          </a:p>
          <a:p>
            <a:pPr marL="0" indent="0">
              <a:buNone/>
            </a:pPr>
            <a:r>
              <a:rPr lang="en-US" altLang="zh-CN" dirty="0"/>
              <a:t>Compare with a Baseline model to observe the influence of argument component</a:t>
            </a:r>
            <a:endParaRPr lang="zh-CN" altLang="en-US" dirty="0"/>
          </a:p>
        </p:txBody>
      </p:sp>
    </p:spTree>
    <p:extLst>
      <p:ext uri="{BB962C8B-B14F-4D97-AF65-F5344CB8AC3E}">
        <p14:creationId xmlns:p14="http://schemas.microsoft.com/office/powerpoint/2010/main" val="382653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138B0-5913-4F42-82B3-E8DD09D1AA00}"/>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C246AB21-D972-4D0F-989C-6E60F9BBD005}"/>
              </a:ext>
            </a:extLst>
          </p:cNvPr>
          <p:cNvSpPr>
            <a:spLocks noGrp="1"/>
          </p:cNvSpPr>
          <p:nvPr>
            <p:ph idx="1"/>
          </p:nvPr>
        </p:nvSpPr>
        <p:spPr/>
        <p:txBody>
          <a:bodyPr/>
          <a:lstStyle/>
          <a:p>
            <a:pPr marL="0" indent="0">
              <a:buNone/>
            </a:pPr>
            <a:r>
              <a:rPr lang="zh-CN" altLang="en-US" dirty="0"/>
              <a:t>作者构建了第一个神经网络模型来预测论点的说服力和属性</a:t>
            </a:r>
            <a:r>
              <a:rPr lang="en-US" altLang="zh-CN" dirty="0"/>
              <a:t>,</a:t>
            </a:r>
            <a:r>
              <a:rPr lang="zh-CN" altLang="en-US" dirty="0"/>
              <a:t>结果是非常有前景的</a:t>
            </a:r>
            <a:r>
              <a:rPr lang="en-US" altLang="zh-CN" dirty="0"/>
              <a:t>.</a:t>
            </a:r>
          </a:p>
          <a:p>
            <a:pPr marL="0" indent="0">
              <a:buNone/>
            </a:pPr>
            <a:endParaRPr lang="en-US" altLang="zh-CN" dirty="0"/>
          </a:p>
          <a:p>
            <a:pPr marL="0" indent="0">
              <a:buNone/>
            </a:pPr>
            <a:r>
              <a:rPr lang="zh-CN" altLang="en-US" dirty="0"/>
              <a:t>但是作者认为通过改进属性预测</a:t>
            </a:r>
            <a:r>
              <a:rPr lang="en-US" altLang="zh-CN" dirty="0"/>
              <a:t>,</a:t>
            </a:r>
            <a:r>
              <a:rPr lang="zh-CN" altLang="en-US" dirty="0"/>
              <a:t>这个模型的性能依然可以进行提升</a:t>
            </a:r>
            <a:r>
              <a:rPr lang="en-US" altLang="zh-CN" dirty="0"/>
              <a:t>.</a:t>
            </a:r>
            <a:endParaRPr lang="zh-CN" altLang="en-US" dirty="0"/>
          </a:p>
        </p:txBody>
      </p:sp>
    </p:spTree>
    <p:extLst>
      <p:ext uri="{BB962C8B-B14F-4D97-AF65-F5344CB8AC3E}">
        <p14:creationId xmlns:p14="http://schemas.microsoft.com/office/powerpoint/2010/main" val="158851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6A43D-9208-44A9-8968-6DF0AC7BF7B6}"/>
              </a:ext>
            </a:extLst>
          </p:cNvPr>
          <p:cNvSpPr>
            <a:spLocks noGrp="1"/>
          </p:cNvSpPr>
          <p:nvPr>
            <p:ph type="title"/>
          </p:nvPr>
        </p:nvSpPr>
        <p:spPr>
          <a:xfrm>
            <a:off x="838200" y="365125"/>
            <a:ext cx="10515600" cy="5090013"/>
          </a:xfrm>
        </p:spPr>
        <p:txBody>
          <a:bodyPr>
            <a:normAutofit/>
          </a:bodyPr>
          <a:lstStyle/>
          <a:p>
            <a:r>
              <a:rPr lang="en-US" altLang="zh-CN" sz="3200" dirty="0"/>
              <a:t>MARTO: Dynamic Control of Learning Materials Based on Learners State</a:t>
            </a:r>
            <a:br>
              <a:rPr lang="en-US" altLang="zh-CN" sz="3200" dirty="0"/>
            </a:br>
            <a:br>
              <a:rPr lang="en-US" altLang="zh-CN" sz="3200" dirty="0"/>
            </a:br>
            <a:r>
              <a:rPr lang="en-US" altLang="zh-CN" sz="3200" dirty="0"/>
              <a:t>MARTO: </a:t>
            </a:r>
            <a:r>
              <a:rPr lang="zh-CN" altLang="en-US" sz="3200" dirty="0"/>
              <a:t>根据学习者状态动态控制学习资料</a:t>
            </a:r>
          </a:p>
        </p:txBody>
      </p:sp>
      <p:sp>
        <p:nvSpPr>
          <p:cNvPr id="3" name="内容占位符 2">
            <a:extLst>
              <a:ext uri="{FF2B5EF4-FFF2-40B4-BE49-F238E27FC236}">
                <a16:creationId xmlns:a16="http://schemas.microsoft.com/office/drawing/2014/main" id="{07E22ECB-968E-4C27-8110-73A9F4F63E16}"/>
              </a:ext>
            </a:extLst>
          </p:cNvPr>
          <p:cNvSpPr>
            <a:spLocks noGrp="1"/>
          </p:cNvSpPr>
          <p:nvPr>
            <p:ph idx="1"/>
          </p:nvPr>
        </p:nvSpPr>
        <p:spPr>
          <a:xfrm>
            <a:off x="838200" y="5564553"/>
            <a:ext cx="10515600" cy="612409"/>
          </a:xfrm>
        </p:spPr>
        <p:txBody>
          <a:bodyPr/>
          <a:lstStyle/>
          <a:p>
            <a:endParaRPr lang="zh-CN" altLang="en-US" dirty="0"/>
          </a:p>
        </p:txBody>
      </p:sp>
    </p:spTree>
    <p:extLst>
      <p:ext uri="{BB962C8B-B14F-4D97-AF65-F5344CB8AC3E}">
        <p14:creationId xmlns:p14="http://schemas.microsoft.com/office/powerpoint/2010/main" val="3610112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20C17-5182-4F2C-A8E8-67344C638D68}"/>
              </a:ext>
            </a:extLst>
          </p:cNvPr>
          <p:cNvSpPr>
            <a:spLocks noGrp="1"/>
          </p:cNvSpPr>
          <p:nvPr>
            <p:ph type="title"/>
          </p:nvPr>
        </p:nvSpPr>
        <p:spPr/>
        <p:txBody>
          <a:bodyPr/>
          <a:lstStyle/>
          <a:p>
            <a:r>
              <a:rPr lang="zh-CN" altLang="en-US" dirty="0"/>
              <a:t>关键词</a:t>
            </a:r>
          </a:p>
        </p:txBody>
      </p:sp>
      <p:sp>
        <p:nvSpPr>
          <p:cNvPr id="3" name="内容占位符 2">
            <a:extLst>
              <a:ext uri="{FF2B5EF4-FFF2-40B4-BE49-F238E27FC236}">
                <a16:creationId xmlns:a16="http://schemas.microsoft.com/office/drawing/2014/main" id="{5852DF92-D005-406F-9E66-253E7E44AE9D}"/>
              </a:ext>
            </a:extLst>
          </p:cNvPr>
          <p:cNvSpPr>
            <a:spLocks noGrp="1"/>
          </p:cNvSpPr>
          <p:nvPr>
            <p:ph idx="1"/>
          </p:nvPr>
        </p:nvSpPr>
        <p:spPr/>
        <p:txBody>
          <a:bodyPr/>
          <a:lstStyle/>
          <a:p>
            <a:r>
              <a:rPr lang="zh-CN" altLang="en-US" dirty="0"/>
              <a:t>教育</a:t>
            </a:r>
            <a:endParaRPr lang="en-US" altLang="zh-CN" dirty="0"/>
          </a:p>
          <a:p>
            <a:r>
              <a:rPr lang="zh-CN" altLang="en-US" dirty="0"/>
              <a:t>注意力</a:t>
            </a:r>
            <a:endParaRPr lang="en-US" altLang="zh-CN" dirty="0"/>
          </a:p>
          <a:p>
            <a:r>
              <a:rPr lang="en-US" altLang="zh-CN" dirty="0"/>
              <a:t>EEG</a:t>
            </a:r>
          </a:p>
          <a:p>
            <a:r>
              <a:rPr lang="zh-CN" altLang="en-US" dirty="0"/>
              <a:t>视线追踪</a:t>
            </a:r>
            <a:endParaRPr lang="en-US" altLang="zh-CN" dirty="0"/>
          </a:p>
          <a:p>
            <a:endParaRPr lang="en-US" altLang="zh-CN" dirty="0"/>
          </a:p>
          <a:p>
            <a:r>
              <a:rPr lang="en-US" altLang="zh-CN" dirty="0"/>
              <a:t>MARTO: Multiple  Access </a:t>
            </a:r>
            <a:r>
              <a:rPr lang="en-US" altLang="zh-CN" dirty="0" err="1"/>
              <a:t>measuRement</a:t>
            </a:r>
            <a:r>
              <a:rPr lang="en-US" altLang="zh-CN" dirty="0"/>
              <a:t> </a:t>
            </a:r>
            <a:r>
              <a:rPr lang="en-US" altLang="zh-CN" dirty="0" err="1"/>
              <a:t>TOwords</a:t>
            </a:r>
            <a:r>
              <a:rPr lang="en-US" altLang="zh-CN" dirty="0"/>
              <a:t> learning</a:t>
            </a:r>
            <a:endParaRPr lang="zh-CN" altLang="en-US" dirty="0"/>
          </a:p>
        </p:txBody>
      </p:sp>
    </p:spTree>
    <p:extLst>
      <p:ext uri="{BB962C8B-B14F-4D97-AF65-F5344CB8AC3E}">
        <p14:creationId xmlns:p14="http://schemas.microsoft.com/office/powerpoint/2010/main" val="2013452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E8CB5-0CFD-43B5-B53A-5FD353C1D6F6}"/>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EAA2DA0A-0108-4BA8-9273-C59DA5877CBD}"/>
              </a:ext>
            </a:extLst>
          </p:cNvPr>
          <p:cNvSpPr>
            <a:spLocks noGrp="1"/>
          </p:cNvSpPr>
          <p:nvPr>
            <p:ph idx="1"/>
          </p:nvPr>
        </p:nvSpPr>
        <p:spPr/>
        <p:txBody>
          <a:bodyPr>
            <a:normAutofit/>
          </a:bodyPr>
          <a:lstStyle/>
          <a:p>
            <a:pPr marL="0" indent="0">
              <a:buNone/>
            </a:pPr>
            <a:r>
              <a:rPr lang="en-US" altLang="zh-CN" dirty="0"/>
              <a:t>Based on the above background, we propose Multiple  Access </a:t>
            </a:r>
            <a:r>
              <a:rPr lang="en-US" altLang="zh-CN" dirty="0" err="1"/>
              <a:t>measuRement</a:t>
            </a:r>
            <a:r>
              <a:rPr lang="en-US" altLang="zh-CN" dirty="0"/>
              <a:t> </a:t>
            </a:r>
            <a:r>
              <a:rPr lang="en-US" altLang="zh-CN" dirty="0" err="1"/>
              <a:t>TOwords</a:t>
            </a:r>
            <a:r>
              <a:rPr lang="en-US" altLang="zh-CN" dirty="0"/>
              <a:t> learning (MARTO), a  system to change the content of learning based on the </a:t>
            </a:r>
            <a:r>
              <a:rPr lang="en-US" altLang="zh-CN" dirty="0">
                <a:solidFill>
                  <a:srgbClr val="FF0000"/>
                </a:solidFill>
              </a:rPr>
              <a:t>concentration level </a:t>
            </a:r>
            <a:r>
              <a:rPr lang="en-US" altLang="zh-CN" dirty="0"/>
              <a:t>of the learner using an Electroencephalogram (EEG)</a:t>
            </a:r>
          </a:p>
          <a:p>
            <a:pPr marL="0" indent="0">
              <a:buNone/>
            </a:pPr>
            <a:endParaRPr lang="en-US" altLang="zh-CN" dirty="0"/>
          </a:p>
          <a:p>
            <a:pPr marL="0" indent="0">
              <a:buNone/>
            </a:pPr>
            <a:r>
              <a:rPr lang="en-US" altLang="zh-CN" dirty="0"/>
              <a:t>In this paper, we have described MARTO, a system to dynamically control the learning materials with monitoring the learner’s state. For our future work, we design the control path based on the level of comprehension.</a:t>
            </a:r>
          </a:p>
          <a:p>
            <a:pPr marL="0" indent="0">
              <a:buNone/>
            </a:pPr>
            <a:endParaRPr lang="zh-CN" altLang="en-US" dirty="0"/>
          </a:p>
        </p:txBody>
      </p:sp>
    </p:spTree>
    <p:extLst>
      <p:ext uri="{BB962C8B-B14F-4D97-AF65-F5344CB8AC3E}">
        <p14:creationId xmlns:p14="http://schemas.microsoft.com/office/powerpoint/2010/main" val="244200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9D00C-59D1-440B-870B-AC2D6E0E2125}"/>
              </a:ext>
            </a:extLst>
          </p:cNvPr>
          <p:cNvSpPr>
            <a:spLocks noGrp="1"/>
          </p:cNvSpPr>
          <p:nvPr>
            <p:ph type="title"/>
          </p:nvPr>
        </p:nvSpPr>
        <p:spPr/>
        <p:txBody>
          <a:bodyPr/>
          <a:lstStyle/>
          <a:p>
            <a:r>
              <a:rPr lang="zh-CN" altLang="en-US" dirty="0"/>
              <a:t>进一步的工作</a:t>
            </a:r>
          </a:p>
        </p:txBody>
      </p:sp>
      <p:sp>
        <p:nvSpPr>
          <p:cNvPr id="3" name="内容占位符 2">
            <a:extLst>
              <a:ext uri="{FF2B5EF4-FFF2-40B4-BE49-F238E27FC236}">
                <a16:creationId xmlns:a16="http://schemas.microsoft.com/office/drawing/2014/main" id="{A670B91C-17E8-43BF-B8DE-6A7142909EA4}"/>
              </a:ext>
            </a:extLst>
          </p:cNvPr>
          <p:cNvSpPr>
            <a:spLocks noGrp="1"/>
          </p:cNvSpPr>
          <p:nvPr>
            <p:ph idx="1"/>
          </p:nvPr>
        </p:nvSpPr>
        <p:spPr/>
        <p:txBody>
          <a:bodyPr/>
          <a:lstStyle/>
          <a:p>
            <a:pPr marL="0" indent="0">
              <a:buNone/>
            </a:pPr>
            <a:r>
              <a:rPr lang="en-US" altLang="zh-CN" dirty="0"/>
              <a:t>We considered only the state looking away from the picture as a not concentration state. It may be better to consider if you classify it as a decentralized(</a:t>
            </a:r>
            <a:r>
              <a:rPr lang="zh-CN" altLang="en-US" dirty="0"/>
              <a:t>分散的</a:t>
            </a:r>
            <a:r>
              <a:rPr lang="en-US" altLang="zh-CN" dirty="0"/>
              <a:t>) state, that only a few seconds before and after diverting(</a:t>
            </a:r>
            <a:r>
              <a:rPr lang="zh-CN" altLang="en-US" dirty="0"/>
              <a:t>转移</a:t>
            </a:r>
            <a:r>
              <a:rPr lang="en-US" altLang="zh-CN" dirty="0"/>
              <a:t>) the line of  sight, not just the moment when you diverted your line of sight.  </a:t>
            </a:r>
          </a:p>
          <a:p>
            <a:pPr marL="0" indent="0">
              <a:buNone/>
            </a:pPr>
            <a:endParaRPr lang="zh-CN" altLang="en-US" dirty="0"/>
          </a:p>
        </p:txBody>
      </p:sp>
    </p:spTree>
    <p:extLst>
      <p:ext uri="{BB962C8B-B14F-4D97-AF65-F5344CB8AC3E}">
        <p14:creationId xmlns:p14="http://schemas.microsoft.com/office/powerpoint/2010/main" val="230069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B1D54-C341-4BFC-82C6-5FE2FE0729D8}"/>
              </a:ext>
            </a:extLst>
          </p:cNvPr>
          <p:cNvSpPr>
            <a:spLocks noGrp="1"/>
          </p:cNvSpPr>
          <p:nvPr>
            <p:ph type="title"/>
          </p:nvPr>
        </p:nvSpPr>
        <p:spPr/>
        <p:txBody>
          <a:bodyPr/>
          <a:lstStyle/>
          <a:p>
            <a:r>
              <a:rPr lang="zh-CN" altLang="en-US" dirty="0"/>
              <a:t>摘要</a:t>
            </a:r>
          </a:p>
        </p:txBody>
      </p:sp>
      <p:sp>
        <p:nvSpPr>
          <p:cNvPr id="3" name="内容占位符 2">
            <a:extLst>
              <a:ext uri="{FF2B5EF4-FFF2-40B4-BE49-F238E27FC236}">
                <a16:creationId xmlns:a16="http://schemas.microsoft.com/office/drawing/2014/main" id="{C10CD57F-E895-40E9-8308-1A80124CB547}"/>
              </a:ext>
            </a:extLst>
          </p:cNvPr>
          <p:cNvSpPr>
            <a:spLocks noGrp="1"/>
          </p:cNvSpPr>
          <p:nvPr>
            <p:ph idx="1"/>
          </p:nvPr>
        </p:nvSpPr>
        <p:spPr/>
        <p:txBody>
          <a:bodyPr/>
          <a:lstStyle/>
          <a:p>
            <a:pPr marL="0" indent="0">
              <a:buNone/>
            </a:pPr>
            <a:r>
              <a:rPr lang="zh-CN" altLang="en-US" dirty="0"/>
              <a:t>走神是一种普遍的现象</a:t>
            </a:r>
            <a:r>
              <a:rPr lang="en-US" altLang="zh-CN" dirty="0"/>
              <a:t>,</a:t>
            </a:r>
            <a:r>
              <a:rPr lang="zh-CN" altLang="en-US" dirty="0"/>
              <a:t>它在许多情况下对人的表现和生产力水平有着负面的影响</a:t>
            </a:r>
            <a:r>
              <a:rPr lang="en-US" altLang="zh-CN" dirty="0"/>
              <a:t>.</a:t>
            </a:r>
            <a:r>
              <a:rPr lang="zh-CN" altLang="en-US" dirty="0"/>
              <a:t>我们认为智能系统应当使用某种机制去实时地检测走神</a:t>
            </a:r>
            <a:r>
              <a:rPr lang="en-US" altLang="zh-CN" dirty="0"/>
              <a:t>,</a:t>
            </a:r>
            <a:r>
              <a:rPr lang="zh-CN" altLang="en-US" dirty="0"/>
              <a:t>并作出适当的响应</a:t>
            </a:r>
            <a:r>
              <a:rPr lang="en-US" altLang="zh-CN" dirty="0"/>
              <a:t>.</a:t>
            </a:r>
          </a:p>
          <a:p>
            <a:pPr marL="0" indent="0">
              <a:buNone/>
            </a:pPr>
            <a:endParaRPr lang="en-US" altLang="zh-CN" dirty="0"/>
          </a:p>
          <a:p>
            <a:pPr marL="0" indent="0">
              <a:buNone/>
            </a:pPr>
            <a:r>
              <a:rPr lang="zh-CN" altLang="en-US" dirty="0"/>
              <a:t>基于此</a:t>
            </a:r>
            <a:r>
              <a:rPr lang="en-US" altLang="zh-CN" dirty="0"/>
              <a:t>, </a:t>
            </a:r>
            <a:r>
              <a:rPr lang="zh-CN" altLang="en-US" dirty="0"/>
              <a:t>我们建立了一种能够基于</a:t>
            </a:r>
            <a:r>
              <a:rPr lang="en-US" altLang="zh-CN" dirty="0"/>
              <a:t>'</a:t>
            </a:r>
            <a:r>
              <a:rPr lang="zh-CN" altLang="en-US" dirty="0"/>
              <a:t>眼神注视机制</a:t>
            </a:r>
            <a:r>
              <a:rPr lang="en-US" altLang="zh-CN" dirty="0"/>
              <a:t>'</a:t>
            </a:r>
            <a:r>
              <a:rPr lang="zh-CN" altLang="en-US" dirty="0"/>
              <a:t>对走神进行检测的系统</a:t>
            </a:r>
            <a:r>
              <a:rPr lang="en-US" altLang="zh-CN" dirty="0"/>
              <a:t>,</a:t>
            </a:r>
            <a:r>
              <a:rPr lang="zh-CN" altLang="en-US" dirty="0"/>
              <a:t>用来在计算机监控下的阅读中对人的注意力进行监测</a:t>
            </a:r>
            <a:r>
              <a:rPr lang="en-US" altLang="zh-CN" dirty="0"/>
              <a:t>.</a:t>
            </a:r>
          </a:p>
          <a:p>
            <a:pPr marL="0" indent="0">
              <a:buNone/>
            </a:pPr>
            <a:endParaRPr lang="en-US" altLang="zh-CN" dirty="0"/>
          </a:p>
          <a:p>
            <a:pPr marL="0" indent="0">
              <a:buNone/>
            </a:pPr>
            <a:r>
              <a:rPr lang="zh-CN" altLang="en-US" dirty="0"/>
              <a:t>当系统检测到人走神时</a:t>
            </a:r>
            <a:r>
              <a:rPr lang="en-US" altLang="zh-CN" dirty="0"/>
              <a:t>, </a:t>
            </a:r>
            <a:r>
              <a:rPr lang="zh-CN" altLang="en-US" dirty="0"/>
              <a:t>系统会对人进行干预</a:t>
            </a:r>
            <a:r>
              <a:rPr lang="en-US" altLang="zh-CN" dirty="0"/>
              <a:t>.</a:t>
            </a:r>
            <a:r>
              <a:rPr lang="zh-CN" altLang="en-US" dirty="0"/>
              <a:t>比如</a:t>
            </a:r>
            <a:r>
              <a:rPr lang="en-US" altLang="zh-CN" dirty="0"/>
              <a:t>, </a:t>
            </a:r>
            <a:r>
              <a:rPr lang="zh-CN" altLang="en-US" dirty="0"/>
              <a:t>向阅读者发出实时的问题并激励阅读者继续阅读</a:t>
            </a:r>
            <a:r>
              <a:rPr lang="en-US" altLang="zh-CN" dirty="0"/>
              <a:t>.</a:t>
            </a:r>
          </a:p>
          <a:p>
            <a:pPr marL="0" indent="0">
              <a:buNone/>
            </a:pPr>
            <a:endParaRPr lang="en-US" altLang="zh-CN" dirty="0"/>
          </a:p>
        </p:txBody>
      </p:sp>
    </p:spTree>
    <p:extLst>
      <p:ext uri="{BB962C8B-B14F-4D97-AF65-F5344CB8AC3E}">
        <p14:creationId xmlns:p14="http://schemas.microsoft.com/office/powerpoint/2010/main" val="341092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A214A-5225-47F8-9324-36AFD4F95EA3}"/>
              </a:ext>
            </a:extLst>
          </p:cNvPr>
          <p:cNvSpPr>
            <a:spLocks noGrp="1"/>
          </p:cNvSpPr>
          <p:nvPr>
            <p:ph type="title"/>
          </p:nvPr>
        </p:nvSpPr>
        <p:spPr/>
        <p:txBody>
          <a:bodyPr/>
          <a:lstStyle/>
          <a:p>
            <a:r>
              <a:rPr lang="zh-CN" altLang="en-US" dirty="0"/>
              <a:t>摘要</a:t>
            </a:r>
          </a:p>
        </p:txBody>
      </p:sp>
      <p:sp>
        <p:nvSpPr>
          <p:cNvPr id="3" name="内容占位符 2">
            <a:extLst>
              <a:ext uri="{FF2B5EF4-FFF2-40B4-BE49-F238E27FC236}">
                <a16:creationId xmlns:a16="http://schemas.microsoft.com/office/drawing/2014/main" id="{A206E3FE-40D1-45AB-87D6-1A2D8AA7C0FE}"/>
              </a:ext>
            </a:extLst>
          </p:cNvPr>
          <p:cNvSpPr>
            <a:spLocks noGrp="1"/>
          </p:cNvSpPr>
          <p:nvPr>
            <p:ph idx="1"/>
          </p:nvPr>
        </p:nvSpPr>
        <p:spPr/>
        <p:txBody>
          <a:bodyPr/>
          <a:lstStyle/>
          <a:p>
            <a:pPr marL="0" indent="0">
              <a:buNone/>
            </a:pPr>
            <a:r>
              <a:rPr lang="zh-CN" altLang="en-US" dirty="0"/>
              <a:t>在许多轮的反复优化之后</a:t>
            </a:r>
            <a:r>
              <a:rPr lang="en-US" altLang="zh-CN" dirty="0"/>
              <a:t>,</a:t>
            </a:r>
            <a:r>
              <a:rPr lang="zh-CN" altLang="en-US" dirty="0"/>
              <a:t>我们最终将其应用在了一个</a:t>
            </a:r>
            <a:r>
              <a:rPr lang="en-US" altLang="zh-CN" dirty="0"/>
              <a:t>104</a:t>
            </a:r>
            <a:r>
              <a:rPr lang="zh-CN" altLang="en-US" dirty="0"/>
              <a:t>个人参与的随机控制实验中</a:t>
            </a:r>
            <a:r>
              <a:rPr lang="en-US" altLang="zh-CN" dirty="0"/>
              <a:t>.</a:t>
            </a:r>
            <a:r>
              <a:rPr lang="zh-CN" altLang="en-US" dirty="0"/>
              <a:t>与限制束缚情景</a:t>
            </a:r>
            <a:r>
              <a:rPr lang="en-US" altLang="zh-CN" dirty="0"/>
              <a:t>(yoked control condition)</a:t>
            </a:r>
            <a:r>
              <a:rPr lang="zh-CN" altLang="en-US" dirty="0"/>
              <a:t>这种方法相比</a:t>
            </a:r>
            <a:r>
              <a:rPr lang="en-US" altLang="zh-CN" dirty="0"/>
              <a:t>, </a:t>
            </a:r>
            <a:r>
              <a:rPr lang="zh-CN" altLang="en-US" dirty="0"/>
              <a:t>我们的系统可以更好地修正走神所带来的理解能力损失</a:t>
            </a:r>
            <a:r>
              <a:rPr lang="en-US" altLang="zh-CN" dirty="0"/>
              <a:t>.</a:t>
            </a:r>
          </a:p>
          <a:p>
            <a:pPr marL="0" indent="0">
              <a:buNone/>
            </a:pPr>
            <a:endParaRPr lang="en-US" altLang="zh-CN" dirty="0"/>
          </a:p>
          <a:p>
            <a:pPr marL="0" indent="0">
              <a:buNone/>
            </a:pPr>
            <a:r>
              <a:rPr lang="zh-CN" altLang="en-US" dirty="0"/>
              <a:t>因此</a:t>
            </a:r>
            <a:r>
              <a:rPr lang="en-US" altLang="zh-CN" dirty="0"/>
              <a:t>, </a:t>
            </a:r>
            <a:r>
              <a:rPr lang="zh-CN" altLang="en-US" dirty="0"/>
              <a:t>智能系统在通过关注阅读者的注意力来提升阅读者的效率这方面具有非常大的潜力</a:t>
            </a:r>
            <a:r>
              <a:rPr lang="en-US" altLang="zh-CN" dirty="0"/>
              <a:t>.</a:t>
            </a:r>
            <a:endParaRPr lang="zh-CN" altLang="en-US" dirty="0"/>
          </a:p>
        </p:txBody>
      </p:sp>
    </p:spTree>
    <p:extLst>
      <p:ext uri="{BB962C8B-B14F-4D97-AF65-F5344CB8AC3E}">
        <p14:creationId xmlns:p14="http://schemas.microsoft.com/office/powerpoint/2010/main" val="282104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ECFF6-E651-450F-97A2-11303D916548}"/>
              </a:ext>
            </a:extLst>
          </p:cNvPr>
          <p:cNvSpPr>
            <a:spLocks noGrp="1"/>
          </p:cNvSpPr>
          <p:nvPr>
            <p:ph type="title"/>
          </p:nvPr>
        </p:nvSpPr>
        <p:spPr/>
        <p:txBody>
          <a:bodyPr/>
          <a:lstStyle/>
          <a:p>
            <a:r>
              <a:rPr lang="zh-CN" altLang="en-US" dirty="0"/>
              <a:t>关键词</a:t>
            </a:r>
          </a:p>
        </p:txBody>
      </p:sp>
      <p:sp>
        <p:nvSpPr>
          <p:cNvPr id="3" name="内容占位符 2">
            <a:extLst>
              <a:ext uri="{FF2B5EF4-FFF2-40B4-BE49-F238E27FC236}">
                <a16:creationId xmlns:a16="http://schemas.microsoft.com/office/drawing/2014/main" id="{D57176F1-C5DD-4E69-ACD9-B7BAE8228903}"/>
              </a:ext>
            </a:extLst>
          </p:cNvPr>
          <p:cNvSpPr>
            <a:spLocks noGrp="1"/>
          </p:cNvSpPr>
          <p:nvPr>
            <p:ph idx="1"/>
          </p:nvPr>
        </p:nvSpPr>
        <p:spPr/>
        <p:txBody>
          <a:bodyPr/>
          <a:lstStyle/>
          <a:p>
            <a:r>
              <a:rPr lang="zh-CN" altLang="en-US" dirty="0"/>
              <a:t>走神</a:t>
            </a:r>
            <a:r>
              <a:rPr lang="en-US" altLang="zh-CN" dirty="0"/>
              <a:t>,</a:t>
            </a:r>
          </a:p>
          <a:p>
            <a:r>
              <a:rPr lang="zh-CN" altLang="en-US" dirty="0"/>
              <a:t>视线追踪</a:t>
            </a:r>
            <a:r>
              <a:rPr lang="en-US" altLang="zh-CN" dirty="0"/>
              <a:t>,</a:t>
            </a:r>
          </a:p>
          <a:p>
            <a:r>
              <a:rPr lang="zh-CN" altLang="en-US" dirty="0"/>
              <a:t>用户模型</a:t>
            </a:r>
            <a:r>
              <a:rPr lang="en-US" altLang="zh-CN" dirty="0"/>
              <a:t>,</a:t>
            </a:r>
          </a:p>
          <a:p>
            <a:r>
              <a:rPr lang="zh-CN" altLang="en-US" dirty="0"/>
              <a:t>注意力感知接口</a:t>
            </a:r>
            <a:r>
              <a:rPr lang="en-US" altLang="zh-CN" dirty="0"/>
              <a:t>(attention-aware interfaces )</a:t>
            </a:r>
            <a:endParaRPr lang="zh-CN" altLang="en-US" dirty="0"/>
          </a:p>
        </p:txBody>
      </p:sp>
    </p:spTree>
    <p:extLst>
      <p:ext uri="{BB962C8B-B14F-4D97-AF65-F5344CB8AC3E}">
        <p14:creationId xmlns:p14="http://schemas.microsoft.com/office/powerpoint/2010/main" val="26206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4F540-1761-4CE8-813F-7B08E0DCE7CE}"/>
              </a:ext>
            </a:extLst>
          </p:cNvPr>
          <p:cNvSpPr>
            <a:spLocks noGrp="1"/>
          </p:cNvSpPr>
          <p:nvPr>
            <p:ph type="title"/>
          </p:nvPr>
        </p:nvSpPr>
        <p:spPr/>
        <p:txBody>
          <a:bodyPr/>
          <a:lstStyle/>
          <a:p>
            <a:r>
              <a:rPr lang="zh-CN" altLang="en-US" dirty="0"/>
              <a:t>关键内容</a:t>
            </a:r>
          </a:p>
        </p:txBody>
      </p:sp>
      <p:sp>
        <p:nvSpPr>
          <p:cNvPr id="3" name="内容占位符 2">
            <a:extLst>
              <a:ext uri="{FF2B5EF4-FFF2-40B4-BE49-F238E27FC236}">
                <a16:creationId xmlns:a16="http://schemas.microsoft.com/office/drawing/2014/main" id="{E5BDA8CE-9E6E-4E63-BA68-59FE052F702F}"/>
              </a:ext>
            </a:extLst>
          </p:cNvPr>
          <p:cNvSpPr>
            <a:spLocks noGrp="1"/>
          </p:cNvSpPr>
          <p:nvPr>
            <p:ph idx="1"/>
          </p:nvPr>
        </p:nvSpPr>
        <p:spPr/>
        <p:txBody>
          <a:bodyPr/>
          <a:lstStyle/>
          <a:p>
            <a:pPr marL="0" indent="0">
              <a:buNone/>
            </a:pPr>
            <a:r>
              <a:rPr lang="en-US" altLang="zh-CN" dirty="0"/>
              <a:t>When compounded with its high  frequency, MW can have serious consequences on  performance and productivity. Therefore, our goal is to  develop intelligent interfaces that detect and  combat MW in real-time.</a:t>
            </a:r>
            <a:endParaRPr lang="zh-CN" altLang="en-US" dirty="0"/>
          </a:p>
        </p:txBody>
      </p:sp>
    </p:spTree>
    <p:extLst>
      <p:ext uri="{BB962C8B-B14F-4D97-AF65-F5344CB8AC3E}">
        <p14:creationId xmlns:p14="http://schemas.microsoft.com/office/powerpoint/2010/main" val="140067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8FB5D-1EE3-427A-B479-45BB54C52145}"/>
              </a:ext>
            </a:extLst>
          </p:cNvPr>
          <p:cNvSpPr>
            <a:spLocks noGrp="1"/>
          </p:cNvSpPr>
          <p:nvPr>
            <p:ph type="title"/>
          </p:nvPr>
        </p:nvSpPr>
        <p:spPr>
          <a:xfrm>
            <a:off x="838200" y="453292"/>
            <a:ext cx="10515600" cy="5181600"/>
          </a:xfrm>
        </p:spPr>
        <p:txBody>
          <a:bodyPr>
            <a:normAutofit/>
          </a:bodyPr>
          <a:lstStyle/>
          <a:p>
            <a:r>
              <a:rPr lang="en-US" altLang="zh-CN" sz="3200" dirty="0"/>
              <a:t>Learning to Give Feedback: Modeling Attributes Affecting Argument Persuasiveness in Student Essays</a:t>
            </a:r>
            <a:br>
              <a:rPr lang="en-US" altLang="zh-CN" sz="3200" dirty="0"/>
            </a:br>
            <a:br>
              <a:rPr lang="en-US" altLang="zh-CN" sz="3200" dirty="0"/>
            </a:br>
            <a:r>
              <a:rPr lang="zh-CN" altLang="en-US" sz="3200" dirty="0"/>
              <a:t>通过学习来给予反馈</a:t>
            </a:r>
            <a:r>
              <a:rPr lang="en-US" altLang="zh-CN" sz="3200" dirty="0"/>
              <a:t>: </a:t>
            </a:r>
            <a:r>
              <a:rPr lang="zh-CN" altLang="en-US" sz="3200" dirty="0"/>
              <a:t>模型属性对学生文章中论点说服力的影响</a:t>
            </a:r>
            <a:br>
              <a:rPr lang="en-US" altLang="zh-CN" dirty="0"/>
            </a:br>
            <a:endParaRPr lang="zh-CN" altLang="en-US" dirty="0"/>
          </a:p>
        </p:txBody>
      </p:sp>
      <p:sp>
        <p:nvSpPr>
          <p:cNvPr id="3" name="内容占位符 2">
            <a:extLst>
              <a:ext uri="{FF2B5EF4-FFF2-40B4-BE49-F238E27FC236}">
                <a16:creationId xmlns:a16="http://schemas.microsoft.com/office/drawing/2014/main" id="{12784993-302B-481B-BDFF-B5BBAD1B5409}"/>
              </a:ext>
            </a:extLst>
          </p:cNvPr>
          <p:cNvSpPr>
            <a:spLocks noGrp="1"/>
          </p:cNvSpPr>
          <p:nvPr>
            <p:ph idx="1"/>
          </p:nvPr>
        </p:nvSpPr>
        <p:spPr>
          <a:xfrm>
            <a:off x="838200" y="5767754"/>
            <a:ext cx="10515600" cy="370132"/>
          </a:xfrm>
        </p:spPr>
        <p:txBody>
          <a:bodyPr>
            <a:normAutofit fontScale="62500" lnSpcReduction="20000"/>
          </a:bodyPr>
          <a:lstStyle/>
          <a:p>
            <a:pPr marL="0" indent="0">
              <a:buNone/>
            </a:pPr>
            <a:r>
              <a:rPr lang="en-US" altLang="zh-CN" dirty="0"/>
              <a:t>Proceedings of the Twenty-Seventh International Joint Conference on Artiﬁcial Intelligence (IJCAI-18) </a:t>
            </a:r>
            <a:endParaRPr lang="zh-CN" altLang="en-US" dirty="0"/>
          </a:p>
        </p:txBody>
      </p:sp>
    </p:spTree>
    <p:extLst>
      <p:ext uri="{BB962C8B-B14F-4D97-AF65-F5344CB8AC3E}">
        <p14:creationId xmlns:p14="http://schemas.microsoft.com/office/powerpoint/2010/main" val="4210949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90A1E-EAD1-4B1D-AF16-926FFEF57306}"/>
              </a:ext>
            </a:extLst>
          </p:cNvPr>
          <p:cNvSpPr>
            <a:spLocks noGrp="1"/>
          </p:cNvSpPr>
          <p:nvPr>
            <p:ph type="title"/>
          </p:nvPr>
        </p:nvSpPr>
        <p:spPr/>
        <p:txBody>
          <a:bodyPr/>
          <a:lstStyle/>
          <a:p>
            <a:r>
              <a:rPr lang="zh-CN" altLang="en-US" dirty="0"/>
              <a:t>摘要</a:t>
            </a:r>
          </a:p>
        </p:txBody>
      </p:sp>
      <p:sp>
        <p:nvSpPr>
          <p:cNvPr id="3" name="内容占位符 2">
            <a:extLst>
              <a:ext uri="{FF2B5EF4-FFF2-40B4-BE49-F238E27FC236}">
                <a16:creationId xmlns:a16="http://schemas.microsoft.com/office/drawing/2014/main" id="{12E991FC-EAE4-419E-B478-19245994CB50}"/>
              </a:ext>
            </a:extLst>
          </p:cNvPr>
          <p:cNvSpPr>
            <a:spLocks noGrp="1"/>
          </p:cNvSpPr>
          <p:nvPr>
            <p:ph idx="1"/>
          </p:nvPr>
        </p:nvSpPr>
        <p:spPr>
          <a:xfrm>
            <a:off x="838200" y="2786918"/>
            <a:ext cx="10515600" cy="2543175"/>
          </a:xfrm>
        </p:spPr>
        <p:txBody>
          <a:bodyPr>
            <a:normAutofit lnSpcReduction="10000"/>
          </a:bodyPr>
          <a:lstStyle/>
          <a:p>
            <a:pPr marL="0" indent="0">
              <a:lnSpc>
                <a:spcPct val="150000"/>
              </a:lnSpc>
              <a:buNone/>
            </a:pPr>
            <a:r>
              <a:rPr lang="zh-CN" altLang="en-US" dirty="0"/>
              <a:t>对于一篇议论文来说</a:t>
            </a:r>
            <a:r>
              <a:rPr lang="en-US" altLang="zh-CN" dirty="0"/>
              <a:t>,</a:t>
            </a:r>
            <a:r>
              <a:rPr lang="zh-CN" altLang="en-US" dirty="0"/>
              <a:t>论点</a:t>
            </a:r>
            <a:r>
              <a:rPr lang="en-US" altLang="zh-CN" dirty="0"/>
              <a:t>(Argument)</a:t>
            </a:r>
            <a:r>
              <a:rPr lang="zh-CN" altLang="en-US" dirty="0"/>
              <a:t>的说服力</a:t>
            </a:r>
            <a:r>
              <a:rPr lang="en-US" altLang="zh-CN" dirty="0"/>
              <a:t>(persuasiveness)</a:t>
            </a:r>
            <a:r>
              <a:rPr lang="zh-CN" altLang="en-US" dirty="0"/>
              <a:t>是最重要的维度之一</a:t>
            </a:r>
            <a:r>
              <a:rPr lang="en-US" altLang="zh-CN" dirty="0"/>
              <a:t>.</a:t>
            </a:r>
            <a:r>
              <a:rPr lang="zh-CN" altLang="en-US" dirty="0"/>
              <a:t>但是当前的自动评分系统并没有很好地研究和使用这一点</a:t>
            </a:r>
            <a:r>
              <a:rPr lang="en-US" altLang="zh-CN" dirty="0"/>
              <a:t>.</a:t>
            </a:r>
            <a:r>
              <a:rPr lang="zh-CN" altLang="en-US" dirty="0"/>
              <a:t>本文通过使用近期公开的一个文章语料库</a:t>
            </a:r>
            <a:r>
              <a:rPr lang="en-US" altLang="zh-CN" dirty="0"/>
              <a:t>,</a:t>
            </a:r>
            <a:r>
              <a:rPr lang="zh-CN" altLang="en-US" dirty="0"/>
              <a:t>设计了一个神经网络模型来预测学生文章中的论点的说服力和属性</a:t>
            </a:r>
            <a:endParaRPr lang="en-US" altLang="zh-CN" dirty="0"/>
          </a:p>
        </p:txBody>
      </p:sp>
    </p:spTree>
    <p:extLst>
      <p:ext uri="{BB962C8B-B14F-4D97-AF65-F5344CB8AC3E}">
        <p14:creationId xmlns:p14="http://schemas.microsoft.com/office/powerpoint/2010/main" val="21580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4D8B3-3ECF-4DD1-BEB6-787C0E15EAE9}"/>
              </a:ext>
            </a:extLst>
          </p:cNvPr>
          <p:cNvSpPr>
            <a:spLocks noGrp="1"/>
          </p:cNvSpPr>
          <p:nvPr>
            <p:ph type="title"/>
          </p:nvPr>
        </p:nvSpPr>
        <p:spPr/>
        <p:txBody>
          <a:bodyPr/>
          <a:lstStyle/>
          <a:p>
            <a:r>
              <a:rPr lang="zh-CN" altLang="en-US" dirty="0"/>
              <a:t>摘要</a:t>
            </a:r>
          </a:p>
        </p:txBody>
      </p:sp>
      <p:sp>
        <p:nvSpPr>
          <p:cNvPr id="3" name="内容占位符 2">
            <a:extLst>
              <a:ext uri="{FF2B5EF4-FFF2-40B4-BE49-F238E27FC236}">
                <a16:creationId xmlns:a16="http://schemas.microsoft.com/office/drawing/2014/main" id="{41B2EAD9-C2B1-4BA7-93BD-664E189A824C}"/>
              </a:ext>
            </a:extLst>
          </p:cNvPr>
          <p:cNvSpPr>
            <a:spLocks noGrp="1"/>
          </p:cNvSpPr>
          <p:nvPr>
            <p:ph idx="1"/>
          </p:nvPr>
        </p:nvSpPr>
        <p:spPr/>
        <p:txBody>
          <a:bodyPr/>
          <a:lstStyle/>
          <a:p>
            <a:pPr marL="0" indent="0">
              <a:buNone/>
            </a:pPr>
            <a:r>
              <a:rPr lang="zh-CN" altLang="en-US" dirty="0"/>
              <a:t>这样</a:t>
            </a:r>
            <a:r>
              <a:rPr lang="en-US" altLang="zh-CN" dirty="0"/>
              <a:t>, </a:t>
            </a:r>
            <a:r>
              <a:rPr lang="zh-CN" altLang="en-US" dirty="0"/>
              <a:t>我们可以为学生提供有用的反馈</a:t>
            </a:r>
            <a:r>
              <a:rPr lang="en-US" altLang="zh-CN" dirty="0"/>
              <a:t>:</a:t>
            </a:r>
          </a:p>
          <a:p>
            <a:pPr marL="0" indent="0">
              <a:buNone/>
            </a:pPr>
            <a:r>
              <a:rPr lang="en-US" altLang="zh-CN" dirty="0"/>
              <a:t>1. </a:t>
            </a:r>
            <a:r>
              <a:rPr lang="zh-CN" altLang="en-US" dirty="0"/>
              <a:t>他们的论点为什么具有</a:t>
            </a:r>
            <a:r>
              <a:rPr lang="en-US" altLang="zh-CN" dirty="0"/>
              <a:t>(</a:t>
            </a:r>
            <a:r>
              <a:rPr lang="zh-CN" altLang="en-US" dirty="0"/>
              <a:t>或不具有</a:t>
            </a:r>
            <a:r>
              <a:rPr lang="en-US" altLang="zh-CN" dirty="0"/>
              <a:t>)</a:t>
            </a:r>
            <a:r>
              <a:rPr lang="zh-CN" altLang="en-US" dirty="0"/>
              <a:t>说服力</a:t>
            </a:r>
          </a:p>
          <a:p>
            <a:pPr marL="0" indent="0">
              <a:buNone/>
            </a:pPr>
            <a:r>
              <a:rPr lang="en-US" altLang="zh-CN" dirty="0"/>
              <a:t>2. </a:t>
            </a:r>
            <a:r>
              <a:rPr lang="zh-CN" altLang="en-US" dirty="0"/>
              <a:t>他们的论点的说服力有多强</a:t>
            </a:r>
          </a:p>
          <a:p>
            <a:pPr marL="0" indent="0">
              <a:buNone/>
            </a:pPr>
            <a:endParaRPr lang="en-US" altLang="zh-CN" dirty="0"/>
          </a:p>
          <a:p>
            <a:pPr marL="0" indent="0">
              <a:buNone/>
            </a:pPr>
            <a:r>
              <a:rPr lang="zh-CN" altLang="en-US" dirty="0"/>
              <a:t>使用的语料库同时标注了</a:t>
            </a:r>
            <a:r>
              <a:rPr lang="en-US" altLang="zh-CN" dirty="0"/>
              <a:t>:</a:t>
            </a:r>
          </a:p>
          <a:p>
            <a:pPr marL="0" indent="0">
              <a:buNone/>
            </a:pPr>
            <a:r>
              <a:rPr lang="en-US" altLang="zh-CN" dirty="0"/>
              <a:t>1. </a:t>
            </a:r>
            <a:r>
              <a:rPr lang="zh-CN" altLang="en-US" dirty="0"/>
              <a:t>论点</a:t>
            </a:r>
          </a:p>
          <a:p>
            <a:pPr marL="0" indent="0">
              <a:buNone/>
            </a:pPr>
            <a:r>
              <a:rPr lang="en-US" altLang="zh-CN" dirty="0"/>
              <a:t>2. </a:t>
            </a:r>
            <a:r>
              <a:rPr lang="zh-CN" altLang="en-US" dirty="0"/>
              <a:t>论点说服力评分</a:t>
            </a:r>
          </a:p>
          <a:p>
            <a:pPr marL="0" indent="0">
              <a:buNone/>
            </a:pPr>
            <a:r>
              <a:rPr lang="en-US" altLang="zh-CN" dirty="0"/>
              <a:t>3. </a:t>
            </a:r>
            <a:r>
              <a:rPr lang="zh-CN" altLang="en-US" dirty="0"/>
              <a:t>对论点说服力具有影响因素的属性等</a:t>
            </a:r>
          </a:p>
        </p:txBody>
      </p:sp>
    </p:spTree>
    <p:extLst>
      <p:ext uri="{BB962C8B-B14F-4D97-AF65-F5344CB8AC3E}">
        <p14:creationId xmlns:p14="http://schemas.microsoft.com/office/powerpoint/2010/main" val="189835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6DCA1-0A96-4831-83DA-1DF8EE70C3D1}"/>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44737B23-0EA0-4AA3-93D4-E55717E738B4}"/>
              </a:ext>
            </a:extLst>
          </p:cNvPr>
          <p:cNvSpPr>
            <a:spLocks noGrp="1"/>
          </p:cNvSpPr>
          <p:nvPr>
            <p:ph idx="1"/>
          </p:nvPr>
        </p:nvSpPr>
        <p:spPr/>
        <p:txBody>
          <a:bodyPr/>
          <a:lstStyle/>
          <a:p>
            <a:pPr marL="0" indent="0">
              <a:buNone/>
            </a:pPr>
            <a:r>
              <a:rPr lang="zh-CN" altLang="en-US" dirty="0"/>
              <a:t>在文章的自动评分以及评分反馈方面</a:t>
            </a:r>
            <a:r>
              <a:rPr lang="en-US" altLang="zh-CN" dirty="0"/>
              <a:t>,</a:t>
            </a:r>
            <a:r>
              <a:rPr lang="zh-CN" altLang="en-US" dirty="0"/>
              <a:t>作者认为他的文章关注了一个重要但一直被忽略的方面</a:t>
            </a:r>
            <a:r>
              <a:rPr lang="en-US" altLang="zh-CN" dirty="0"/>
              <a:t>:</a:t>
            </a:r>
            <a:r>
              <a:rPr lang="zh-CN" altLang="en-US" dirty="0"/>
              <a:t>文章中论点的说服力</a:t>
            </a:r>
            <a:r>
              <a:rPr lang="en-US" altLang="zh-CN" dirty="0"/>
              <a:t>.</a:t>
            </a:r>
            <a:r>
              <a:rPr lang="zh-CN" altLang="en-US" dirty="0"/>
              <a:t>我们不应该仅仅去关注文章整体的评分</a:t>
            </a:r>
            <a:r>
              <a:rPr lang="en-US" altLang="zh-CN" dirty="0"/>
              <a:t>, </a:t>
            </a:r>
            <a:r>
              <a:rPr lang="zh-CN" altLang="en-US" dirty="0"/>
              <a:t>尽管整体评分有非常大的商业价值</a:t>
            </a:r>
            <a:r>
              <a:rPr lang="en-US" altLang="zh-CN" dirty="0"/>
              <a:t>.</a:t>
            </a:r>
          </a:p>
          <a:p>
            <a:pPr marL="0" indent="0">
              <a:buNone/>
            </a:pPr>
            <a:endParaRPr lang="en-US" altLang="zh-CN" dirty="0"/>
          </a:p>
          <a:p>
            <a:pPr marL="0" indent="0">
              <a:buNone/>
            </a:pPr>
            <a:r>
              <a:rPr lang="zh-CN" altLang="en-US" dirty="0"/>
              <a:t>作者认为</a:t>
            </a:r>
            <a:r>
              <a:rPr lang="en-US" altLang="zh-CN" dirty="0"/>
              <a:t>, </a:t>
            </a:r>
            <a:r>
              <a:rPr lang="zh-CN" altLang="en-US" dirty="0"/>
              <a:t>构建这种模型的最大难处在于没有合适的语料库</a:t>
            </a:r>
            <a:r>
              <a:rPr lang="en-US" altLang="zh-CN" dirty="0"/>
              <a:t>.</a:t>
            </a:r>
            <a:r>
              <a:rPr lang="zh-CN" altLang="en-US" dirty="0"/>
              <a:t>因此作者构建了一个符合要求的语料库</a:t>
            </a:r>
            <a:r>
              <a:rPr lang="en-US" altLang="zh-CN" dirty="0"/>
              <a:t>,</a:t>
            </a:r>
            <a:r>
              <a:rPr lang="zh-CN" altLang="en-US" dirty="0"/>
              <a:t>就是满足摘要中提到的那些条件的语料库</a:t>
            </a:r>
            <a:r>
              <a:rPr lang="en-US" altLang="zh-CN" dirty="0"/>
              <a:t>.</a:t>
            </a:r>
            <a:endParaRPr lang="zh-CN" altLang="en-US" dirty="0"/>
          </a:p>
        </p:txBody>
      </p:sp>
    </p:spTree>
    <p:extLst>
      <p:ext uri="{BB962C8B-B14F-4D97-AF65-F5344CB8AC3E}">
        <p14:creationId xmlns:p14="http://schemas.microsoft.com/office/powerpoint/2010/main" val="3193290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737</Words>
  <Application>Microsoft Office PowerPoint</Application>
  <PresentationFormat>宽屏</PresentationFormat>
  <Paragraphs>58</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Attending to Attention: Detecting and Combating Mind Wandering during Computerized Reading  关注人的注意力: 在电子阅读过程中检测和抵制走神</vt:lpstr>
      <vt:lpstr>摘要</vt:lpstr>
      <vt:lpstr>摘要</vt:lpstr>
      <vt:lpstr>关键词</vt:lpstr>
      <vt:lpstr>关键内容</vt:lpstr>
      <vt:lpstr>Learning to Give Feedback: Modeling Attributes Affecting Argument Persuasiveness in Student Essays  通过学习来给予反馈: 模型属性对学生文章中论点说服力的影响 </vt:lpstr>
      <vt:lpstr>摘要</vt:lpstr>
      <vt:lpstr>摘要</vt:lpstr>
      <vt:lpstr>主要内容</vt:lpstr>
      <vt:lpstr>主体内容</vt:lpstr>
      <vt:lpstr>结论</vt:lpstr>
      <vt:lpstr>MARTO: Dynamic Control of Learning Materials Based on Learners State  MARTO: 根据学习者状态动态控制学习资料</vt:lpstr>
      <vt:lpstr>关键词</vt:lpstr>
      <vt:lpstr>结论</vt:lpstr>
      <vt:lpstr>进一步的工作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Attending to Attention: Detecting and Combating Mind Wandering during Computerized Reading 关注人的注意力: 在电子阅读过程中检测和抵制走神</dc:title>
  <dc:creator>meng zhengyuan</dc:creator>
  <cp:lastModifiedBy>meng zhengyuan</cp:lastModifiedBy>
  <cp:revision>13</cp:revision>
  <dcterms:created xsi:type="dcterms:W3CDTF">2019-05-04T02:40:49Z</dcterms:created>
  <dcterms:modified xsi:type="dcterms:W3CDTF">2019-05-04T03:32:37Z</dcterms:modified>
</cp:coreProperties>
</file>