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2" d="100"/>
          <a:sy n="122" d="100"/>
        </p:scale>
        <p:origin x="114"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8C84-07AD-4D75-877D-514E896018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CF9141-2AAE-4B60-9EE4-54BB0385B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431C890-91F0-4F9C-BFF9-2A195A294FB6}"/>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4BE7C081-98BD-4354-A6AF-1FD7CDEF8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AA15EF-724C-4E8D-82DF-0C086F0B41AB}"/>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94983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34686-1AD3-42DC-B4C3-28442342E4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00F3BC-0D42-4A58-A5A6-3DB814BD11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6BC183-8141-4F24-B828-F1ECF174A3D3}"/>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51C21F7F-35E8-4BEA-8B29-7FE47342EC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503235-96F2-4059-8AC3-E04300A30842}"/>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4594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0FD6D3-BE9F-49F0-9883-A4DF1EF379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FBDE641-41B8-4A80-8E93-A030354AE32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1ED37B-74C9-4F2D-A892-CBF28833C5D5}"/>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FAB28AD3-9FF6-4CE9-B225-C0557AA056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DF14B9-7006-4635-9A45-ADFD80FBB511}"/>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93157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B6F7A-74AE-44AD-B5D1-F71CAA1273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6B7006-DEFD-4B1B-BC34-98CCF3A26EC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4D245C-5AC8-43F4-91F9-8F7DE7A954A4}"/>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DD8DED3D-0E75-48C2-9AE2-8C446FA3D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0BA19-4778-4DEE-B475-2EC11026225E}"/>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71910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BCA63-233A-4279-B3E9-E6636EB942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D91426-072E-44B7-9B91-11BF1905B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F0F7219-3CA8-45D4-AFA4-699D4FD03E7A}"/>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B51E3656-03F8-4058-BEFE-76075861BA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3E69E9-0651-4274-80EC-F04C835151ED}"/>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10382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AE96E-087C-4A15-96A7-E898100325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DE2FB3-4607-4B4E-A724-349A8B76C3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D5AFD7-EFD4-408B-AFFE-A5517AA383E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204F9F-E037-4F40-B7E8-A8A25CED5F3E}"/>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424DC448-E153-4B58-BD26-D09765C298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0F70EE-BB38-444F-B6E9-7C0C4416C3BA}"/>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1898580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09F78-BA5F-49BD-A3E5-97E747E552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88CDE5-D093-4C42-8155-83D70E80E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2FC452C-E98D-4B24-B17D-F9558B4BB6D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5FA1C3F-9DB8-48F4-B1B9-E23F0A733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8F6F20-517A-455B-89C3-BE9B92E2164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3671EDA-32A6-404B-AA1A-AED47BFDA38B}"/>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8" name="页脚占位符 7">
            <a:extLst>
              <a:ext uri="{FF2B5EF4-FFF2-40B4-BE49-F238E27FC236}">
                <a16:creationId xmlns:a16="http://schemas.microsoft.com/office/drawing/2014/main" id="{93D9ECBB-B57E-4EB4-848E-DDEB4163B3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B41F94F-166D-4F55-B611-CFD1A22B2E38}"/>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0370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A2E1A-EF4D-4F89-A84D-5181EED87F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8B6711-2E6A-4CEB-93A4-F75D117B828E}"/>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4" name="页脚占位符 3">
            <a:extLst>
              <a:ext uri="{FF2B5EF4-FFF2-40B4-BE49-F238E27FC236}">
                <a16:creationId xmlns:a16="http://schemas.microsoft.com/office/drawing/2014/main" id="{9B1EA745-EA35-49E2-B241-3666BB85BED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CB9B7B-8C93-411C-AC96-CF5158C3620B}"/>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404914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FAAFC6-ED53-4480-BF4E-340DECFCC26B}"/>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3" name="页脚占位符 2">
            <a:extLst>
              <a:ext uri="{FF2B5EF4-FFF2-40B4-BE49-F238E27FC236}">
                <a16:creationId xmlns:a16="http://schemas.microsoft.com/office/drawing/2014/main" id="{B2EF3C7E-1B55-4897-AAC9-8E76C8D0DD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9C0B3C-16D7-432F-B51F-7F3B4EC4F74B}"/>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97611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52E4D-5A40-4A36-A5C2-2AB7E6D075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EA79F0-3620-417F-B4F5-B26A0AA5DA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06259F-DCB4-4156-94F3-8C88AB466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D37458-EF46-4BD0-9682-B3422E297E37}"/>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8D8EFD95-EFA4-499A-9183-DDC2D9645C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1EB620-099C-491D-B906-65B763AD1E86}"/>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26178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F1439-6762-4DAE-936C-1FCE63A99B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731BC9-6BA6-4A90-88F7-D2357F93E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2A041AE-2FC0-4E70-812C-CA434463B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3139AD-8061-40CD-868A-C422E9A65EED}"/>
              </a:ext>
            </a:extLst>
          </p:cNvPr>
          <p:cNvSpPr>
            <a:spLocks noGrp="1"/>
          </p:cNvSpPr>
          <p:nvPr>
            <p:ph type="dt" sz="half" idx="10"/>
          </p:nvPr>
        </p:nvSpPr>
        <p:spPr/>
        <p:txBody>
          <a:bodyPr/>
          <a:lstStyle/>
          <a:p>
            <a:fld id="{DA3EA4F2-B65B-4DB1-8EC1-C125016FAE32}"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CE581879-B8B5-4454-BD35-EF3540DB94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8B0689-394B-4424-8844-E0DD0EF2A9F2}"/>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75187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EF7AD4-000A-4D7E-8AA0-408099B15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05AF01-AAF3-41E6-846A-257DF7B96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9FA2C5-41F3-4638-9311-36A7D9894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EA4F2-B65B-4DB1-8EC1-C125016FAE32}"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93235183-6884-4424-8ACA-AAE8A47A0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6A5765-C493-4577-9F86-09F6635EE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755353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936BAE-62E8-43F0-BE79-30C8C0AC76E2}"/>
              </a:ext>
            </a:extLst>
          </p:cNvPr>
          <p:cNvSpPr>
            <a:spLocks noGrp="1"/>
          </p:cNvSpPr>
          <p:nvPr>
            <p:ph type="title"/>
          </p:nvPr>
        </p:nvSpPr>
        <p:spPr/>
        <p:txBody>
          <a:bodyPr/>
          <a:lstStyle/>
          <a:p>
            <a:r>
              <a:rPr lang="zh-CN" altLang="en-US" dirty="0"/>
              <a:t>眼动仪</a:t>
            </a:r>
          </a:p>
        </p:txBody>
      </p:sp>
      <p:sp>
        <p:nvSpPr>
          <p:cNvPr id="6" name="内容占位符 5">
            <a:extLst>
              <a:ext uri="{FF2B5EF4-FFF2-40B4-BE49-F238E27FC236}">
                <a16:creationId xmlns:a16="http://schemas.microsoft.com/office/drawing/2014/main" id="{270662CC-C306-4156-95DD-3DD6D1A44FE5}"/>
              </a:ext>
            </a:extLst>
          </p:cNvPr>
          <p:cNvSpPr>
            <a:spLocks noGrp="1"/>
          </p:cNvSpPr>
          <p:nvPr>
            <p:ph idx="1"/>
          </p:nvPr>
        </p:nvSpPr>
        <p:spPr/>
        <p:txBody>
          <a:bodyPr>
            <a:normAutofit/>
          </a:bodyPr>
          <a:lstStyle/>
          <a:p>
            <a:pPr marL="0" indent="0">
              <a:buNone/>
            </a:pPr>
            <a:r>
              <a:rPr lang="zh-CN" altLang="en-US" sz="3600" dirty="0"/>
              <a:t>眼动仪是一种能够跟踪测量眼球位置及眼球运动信息的一种设备，在视觉系统、心理学、认知语言学的研究中有广泛的应用。</a:t>
            </a:r>
          </a:p>
        </p:txBody>
      </p:sp>
    </p:spTree>
    <p:extLst>
      <p:ext uri="{BB962C8B-B14F-4D97-AF65-F5344CB8AC3E}">
        <p14:creationId xmlns:p14="http://schemas.microsoft.com/office/powerpoint/2010/main" val="1642029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00DAE-7E4F-4BA5-B79C-BC495568650A}"/>
              </a:ext>
            </a:extLst>
          </p:cNvPr>
          <p:cNvSpPr>
            <a:spLocks noGrp="1"/>
          </p:cNvSpPr>
          <p:nvPr>
            <p:ph type="title"/>
          </p:nvPr>
        </p:nvSpPr>
        <p:spPr/>
        <p:txBody>
          <a:bodyPr/>
          <a:lstStyle/>
          <a:p>
            <a:r>
              <a:rPr lang="zh-CN" altLang="en-US" dirty="0"/>
              <a:t>脑电波的分类</a:t>
            </a:r>
          </a:p>
        </p:txBody>
      </p:sp>
      <p:pic>
        <p:nvPicPr>
          <p:cNvPr id="5" name="内容占位符 4" descr="图片包含 文字&#10;&#10;描述已自动生成">
            <a:extLst>
              <a:ext uri="{FF2B5EF4-FFF2-40B4-BE49-F238E27FC236}">
                <a16:creationId xmlns:a16="http://schemas.microsoft.com/office/drawing/2014/main" id="{3B034786-39D6-4AAD-9015-E174E3290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091531"/>
            <a:ext cx="5715000" cy="3819525"/>
          </a:xfrm>
        </p:spPr>
      </p:pic>
    </p:spTree>
    <p:extLst>
      <p:ext uri="{BB962C8B-B14F-4D97-AF65-F5344CB8AC3E}">
        <p14:creationId xmlns:p14="http://schemas.microsoft.com/office/powerpoint/2010/main" val="390055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3ACB5-4CCB-4E94-BAFA-3DF54A6DDC24}"/>
              </a:ext>
            </a:extLst>
          </p:cNvPr>
          <p:cNvSpPr>
            <a:spLocks noGrp="1"/>
          </p:cNvSpPr>
          <p:nvPr>
            <p:ph type="title"/>
          </p:nvPr>
        </p:nvSpPr>
        <p:spPr/>
        <p:txBody>
          <a:bodyPr/>
          <a:lstStyle/>
          <a:p>
            <a:r>
              <a:rPr lang="zh-CN" altLang="en-US" dirty="0"/>
              <a:t>脑电波的特征</a:t>
            </a:r>
          </a:p>
        </p:txBody>
      </p:sp>
      <p:sp>
        <p:nvSpPr>
          <p:cNvPr id="3" name="内容占位符 2">
            <a:extLst>
              <a:ext uri="{FF2B5EF4-FFF2-40B4-BE49-F238E27FC236}">
                <a16:creationId xmlns:a16="http://schemas.microsoft.com/office/drawing/2014/main" id="{002D295A-B4FA-4C5E-8783-2673274D8061}"/>
              </a:ext>
            </a:extLst>
          </p:cNvPr>
          <p:cNvSpPr>
            <a:spLocks noGrp="1"/>
          </p:cNvSpPr>
          <p:nvPr>
            <p:ph idx="1"/>
          </p:nvPr>
        </p:nvSpPr>
        <p:spPr/>
        <p:txBody>
          <a:bodyPr/>
          <a:lstStyle/>
          <a:p>
            <a:r>
              <a:rPr lang="en-US" altLang="zh-CN" dirty="0"/>
              <a:t>δ</a:t>
            </a:r>
            <a:r>
              <a:rPr lang="zh-CN" altLang="en-US" dirty="0"/>
              <a:t>波（</a:t>
            </a:r>
            <a:r>
              <a:rPr lang="en-US" altLang="zh-CN" dirty="0"/>
              <a:t>1-4 Hz</a:t>
            </a:r>
            <a:r>
              <a:rPr lang="zh-CN" altLang="en-US" dirty="0"/>
              <a:t>）对应深度睡眠状态，婴儿或醉酒的成年人的大脑中也有这种波。</a:t>
            </a:r>
            <a:endParaRPr lang="en-US" altLang="zh-CN" dirty="0"/>
          </a:p>
          <a:p>
            <a:r>
              <a:rPr lang="en-US" altLang="zh-CN" dirty="0"/>
              <a:t>θ</a:t>
            </a:r>
            <a:r>
              <a:rPr lang="zh-CN" altLang="en-US" dirty="0"/>
              <a:t>波（</a:t>
            </a:r>
            <a:r>
              <a:rPr lang="en-US" altLang="zh-CN" dirty="0"/>
              <a:t>4-7 Hz</a:t>
            </a:r>
            <a:r>
              <a:rPr lang="zh-CN" altLang="en-US" dirty="0"/>
              <a:t>）则对应放空冥想状态，青少年以及受挫折或抑郁的成年人大脑中，主要是这种波。</a:t>
            </a:r>
            <a:endParaRPr lang="en-US" altLang="zh-CN" dirty="0"/>
          </a:p>
          <a:p>
            <a:r>
              <a:rPr lang="en-US" altLang="zh-CN" dirty="0"/>
              <a:t>α</a:t>
            </a:r>
            <a:r>
              <a:rPr lang="zh-CN" altLang="en-US" dirty="0"/>
              <a:t>波（</a:t>
            </a:r>
            <a:r>
              <a:rPr lang="en-US" altLang="zh-CN" dirty="0"/>
              <a:t>8-12 Hz</a:t>
            </a:r>
            <a:r>
              <a:rPr lang="zh-CN" altLang="en-US" dirty="0"/>
              <a:t>）对应平静放松的状态，是正常人脑电波的基本节律。</a:t>
            </a:r>
            <a:endParaRPr lang="en-US" altLang="zh-CN" dirty="0"/>
          </a:p>
          <a:p>
            <a:r>
              <a:rPr lang="en-US" altLang="zh-CN" dirty="0"/>
              <a:t>β</a:t>
            </a:r>
            <a:r>
              <a:rPr lang="zh-CN" altLang="en-US" dirty="0"/>
              <a:t>波（</a:t>
            </a:r>
            <a:r>
              <a:rPr lang="en-US" altLang="zh-CN" dirty="0"/>
              <a:t>12-25 Hz</a:t>
            </a:r>
            <a:r>
              <a:rPr lang="zh-CN" altLang="en-US" dirty="0"/>
              <a:t>）则对应思考和解决问题的状态。</a:t>
            </a:r>
            <a:endParaRPr lang="en-US" altLang="zh-CN" dirty="0"/>
          </a:p>
          <a:p>
            <a:r>
              <a:rPr lang="en-US" altLang="zh-CN" dirty="0"/>
              <a:t>γ</a:t>
            </a:r>
            <a:r>
              <a:rPr lang="zh-CN" altLang="en-US" dirty="0"/>
              <a:t>波（＞</a:t>
            </a:r>
            <a:r>
              <a:rPr lang="en-US" altLang="zh-CN" dirty="0"/>
              <a:t>15 Hz</a:t>
            </a:r>
            <a:r>
              <a:rPr lang="zh-CN" altLang="en-US" dirty="0"/>
              <a:t>）则对应一些病理状态。</a:t>
            </a:r>
          </a:p>
        </p:txBody>
      </p:sp>
    </p:spTree>
    <p:extLst>
      <p:ext uri="{BB962C8B-B14F-4D97-AF65-F5344CB8AC3E}">
        <p14:creationId xmlns:p14="http://schemas.microsoft.com/office/powerpoint/2010/main" val="299827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E0ECA-82F3-48E3-BEBA-0FCD8BE96273}"/>
              </a:ext>
            </a:extLst>
          </p:cNvPr>
          <p:cNvSpPr>
            <a:spLocks noGrp="1"/>
          </p:cNvSpPr>
          <p:nvPr>
            <p:ph type="title"/>
          </p:nvPr>
        </p:nvSpPr>
        <p:spPr/>
        <p:txBody>
          <a:bodyPr/>
          <a:lstStyle/>
          <a:p>
            <a:r>
              <a:rPr lang="zh-CN" altLang="en-US" dirty="0"/>
              <a:t>应用难点</a:t>
            </a:r>
          </a:p>
        </p:txBody>
      </p:sp>
      <p:sp>
        <p:nvSpPr>
          <p:cNvPr id="3" name="内容占位符 2">
            <a:extLst>
              <a:ext uri="{FF2B5EF4-FFF2-40B4-BE49-F238E27FC236}">
                <a16:creationId xmlns:a16="http://schemas.microsoft.com/office/drawing/2014/main" id="{83F41BC8-1181-4390-B950-3F3B448E017A}"/>
              </a:ext>
            </a:extLst>
          </p:cNvPr>
          <p:cNvSpPr>
            <a:spLocks noGrp="1"/>
          </p:cNvSpPr>
          <p:nvPr>
            <p:ph idx="1"/>
          </p:nvPr>
        </p:nvSpPr>
        <p:spPr/>
        <p:txBody>
          <a:bodyPr>
            <a:normAutofit/>
          </a:bodyPr>
          <a:lstStyle/>
          <a:p>
            <a:r>
              <a:rPr lang="zh-CN" altLang="en-US" sz="3200" dirty="0"/>
              <a:t>易于采集</a:t>
            </a:r>
            <a:r>
              <a:rPr lang="en-US" altLang="zh-CN" sz="3200" dirty="0"/>
              <a:t>, </a:t>
            </a:r>
            <a:r>
              <a:rPr lang="zh-CN" altLang="en-US" sz="3200" dirty="0"/>
              <a:t>但信息噪声干扰太严重</a:t>
            </a:r>
            <a:r>
              <a:rPr lang="en-US" altLang="zh-CN" sz="3200" dirty="0"/>
              <a:t>(</a:t>
            </a:r>
            <a:r>
              <a:rPr lang="zh-CN" altLang="en-US" sz="3200" dirty="0"/>
              <a:t>脑电波的电压变化是微伏数量级的，非常容易受干扰</a:t>
            </a:r>
            <a:r>
              <a:rPr lang="en-US" altLang="zh-CN" sz="3200" dirty="0"/>
              <a:t>)</a:t>
            </a:r>
          </a:p>
          <a:p>
            <a:r>
              <a:rPr lang="zh-CN" altLang="en-US" sz="3200" dirty="0"/>
              <a:t>入门级的商用感应器，头发长了不行，粉底涂厚了也不行，手机不小心从旁边晃一下也不行</a:t>
            </a:r>
            <a:endParaRPr lang="en-US" altLang="zh-CN" sz="3200" dirty="0"/>
          </a:p>
          <a:p>
            <a:r>
              <a:rPr lang="zh-CN" altLang="en-US" sz="3200" dirty="0"/>
              <a:t>即便脑电波存在某种算法</a:t>
            </a:r>
            <a:r>
              <a:rPr lang="en-US" altLang="zh-CN" sz="3200" dirty="0"/>
              <a:t>, </a:t>
            </a:r>
            <a:r>
              <a:rPr lang="zh-CN" altLang="en-US" sz="3200" dirty="0"/>
              <a:t>它也很难破解</a:t>
            </a:r>
            <a:endParaRPr lang="en-US" altLang="zh-CN" sz="3200" dirty="0"/>
          </a:p>
          <a:p>
            <a:r>
              <a:rPr lang="zh-CN" altLang="en-US" sz="3200" dirty="0"/>
              <a:t>目前对于脑电波的解码</a:t>
            </a:r>
            <a:r>
              <a:rPr lang="en-US" altLang="zh-CN" sz="3200" dirty="0"/>
              <a:t>, </a:t>
            </a:r>
            <a:r>
              <a:rPr lang="zh-CN" altLang="en-US" sz="3200" dirty="0"/>
              <a:t>基本上类似于模式匹配</a:t>
            </a:r>
          </a:p>
        </p:txBody>
      </p:sp>
    </p:spTree>
    <p:extLst>
      <p:ext uri="{BB962C8B-B14F-4D97-AF65-F5344CB8AC3E}">
        <p14:creationId xmlns:p14="http://schemas.microsoft.com/office/powerpoint/2010/main" val="180693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6B288-D8F2-45AB-8B36-2094EA9B0842}"/>
              </a:ext>
            </a:extLst>
          </p:cNvPr>
          <p:cNvSpPr>
            <a:spLocks noGrp="1"/>
          </p:cNvSpPr>
          <p:nvPr>
            <p:ph type="title"/>
          </p:nvPr>
        </p:nvSpPr>
        <p:spPr/>
        <p:txBody>
          <a:bodyPr/>
          <a:lstStyle/>
          <a:p>
            <a:r>
              <a:rPr lang="zh-CN" altLang="en-US" dirty="0"/>
              <a:t>价格</a:t>
            </a:r>
          </a:p>
        </p:txBody>
      </p:sp>
      <p:sp>
        <p:nvSpPr>
          <p:cNvPr id="3" name="内容占位符 2">
            <a:extLst>
              <a:ext uri="{FF2B5EF4-FFF2-40B4-BE49-F238E27FC236}">
                <a16:creationId xmlns:a16="http://schemas.microsoft.com/office/drawing/2014/main" id="{A1BC96F7-04FC-46FD-8AAB-BACC7021F193}"/>
              </a:ext>
            </a:extLst>
          </p:cNvPr>
          <p:cNvSpPr>
            <a:spLocks noGrp="1"/>
          </p:cNvSpPr>
          <p:nvPr>
            <p:ph idx="1"/>
          </p:nvPr>
        </p:nvSpPr>
        <p:spPr/>
        <p:txBody>
          <a:bodyPr>
            <a:normAutofit/>
          </a:bodyPr>
          <a:lstStyle/>
          <a:p>
            <a:r>
              <a:rPr lang="zh-CN" altLang="en-US" sz="3200" dirty="0"/>
              <a:t>网上的脑电波检测仪多停留在玩具层面</a:t>
            </a:r>
            <a:r>
              <a:rPr lang="en-US" altLang="zh-CN" sz="3200" dirty="0"/>
              <a:t>, </a:t>
            </a:r>
            <a:r>
              <a:rPr lang="zh-CN" altLang="en-US" sz="3200" dirty="0"/>
              <a:t>试验分析用的仪器可能需要从专业机构购买</a:t>
            </a:r>
          </a:p>
        </p:txBody>
      </p:sp>
    </p:spTree>
    <p:extLst>
      <p:ext uri="{BB962C8B-B14F-4D97-AF65-F5344CB8AC3E}">
        <p14:creationId xmlns:p14="http://schemas.microsoft.com/office/powerpoint/2010/main" val="167427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02196-A147-46C6-84F0-BF1EC44373D0}"/>
              </a:ext>
            </a:extLst>
          </p:cNvPr>
          <p:cNvSpPr>
            <a:spLocks noGrp="1"/>
          </p:cNvSpPr>
          <p:nvPr>
            <p:ph type="title"/>
          </p:nvPr>
        </p:nvSpPr>
        <p:spPr/>
        <p:txBody>
          <a:bodyPr/>
          <a:lstStyle/>
          <a:p>
            <a:r>
              <a:rPr lang="zh-CN" altLang="en-US" dirty="0"/>
              <a:t>常用指标</a:t>
            </a:r>
          </a:p>
        </p:txBody>
      </p:sp>
      <p:sp>
        <p:nvSpPr>
          <p:cNvPr id="3" name="内容占位符 2">
            <a:extLst>
              <a:ext uri="{FF2B5EF4-FFF2-40B4-BE49-F238E27FC236}">
                <a16:creationId xmlns:a16="http://schemas.microsoft.com/office/drawing/2014/main" id="{736304FA-2F4C-43D6-BEA6-E95FC949F29D}"/>
              </a:ext>
            </a:extLst>
          </p:cNvPr>
          <p:cNvSpPr>
            <a:spLocks noGrp="1"/>
          </p:cNvSpPr>
          <p:nvPr>
            <p:ph idx="1"/>
          </p:nvPr>
        </p:nvSpPr>
        <p:spPr/>
        <p:txBody>
          <a:bodyPr>
            <a:normAutofit/>
          </a:bodyPr>
          <a:lstStyle/>
          <a:p>
            <a:r>
              <a:rPr lang="zh-CN" altLang="en-US" sz="3600" dirty="0"/>
              <a:t>注视：超过</a:t>
            </a:r>
            <a:r>
              <a:rPr lang="en-US" altLang="zh-CN" sz="3600" dirty="0"/>
              <a:t>100</a:t>
            </a:r>
            <a:r>
              <a:rPr lang="zh-CN" altLang="en-US" sz="3600" dirty="0"/>
              <a:t>毫秒，认知加工</a:t>
            </a:r>
            <a:endParaRPr lang="en-US" altLang="zh-CN" sz="3600" dirty="0"/>
          </a:p>
          <a:p>
            <a:r>
              <a:rPr lang="zh-CN" altLang="en-US" sz="3600" dirty="0"/>
              <a:t>眼跳：注视点或注视方向发生改变，获取时空信息，无认知加工</a:t>
            </a:r>
            <a:endParaRPr lang="en-US" altLang="zh-CN" sz="3600" dirty="0"/>
          </a:p>
          <a:p>
            <a:r>
              <a:rPr lang="zh-CN" altLang="en-US" sz="3600" dirty="0"/>
              <a:t>追随运动：眼球追随物体移动，有认知加工</a:t>
            </a:r>
            <a:endParaRPr lang="en-US" altLang="zh-CN" sz="3600" dirty="0"/>
          </a:p>
        </p:txBody>
      </p:sp>
    </p:spTree>
    <p:extLst>
      <p:ext uri="{BB962C8B-B14F-4D97-AF65-F5344CB8AC3E}">
        <p14:creationId xmlns:p14="http://schemas.microsoft.com/office/powerpoint/2010/main" val="332295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34B89-66AB-459B-941F-C28FA0F3E696}"/>
              </a:ext>
            </a:extLst>
          </p:cNvPr>
          <p:cNvSpPr>
            <a:spLocks noGrp="1"/>
          </p:cNvSpPr>
          <p:nvPr>
            <p:ph type="title"/>
          </p:nvPr>
        </p:nvSpPr>
        <p:spPr/>
        <p:txBody>
          <a:bodyPr/>
          <a:lstStyle/>
          <a:p>
            <a:r>
              <a:rPr lang="zh-CN" altLang="en-US" dirty="0"/>
              <a:t>数据解读</a:t>
            </a:r>
          </a:p>
        </p:txBody>
      </p:sp>
      <p:sp>
        <p:nvSpPr>
          <p:cNvPr id="3" name="内容占位符 2">
            <a:extLst>
              <a:ext uri="{FF2B5EF4-FFF2-40B4-BE49-F238E27FC236}">
                <a16:creationId xmlns:a16="http://schemas.microsoft.com/office/drawing/2014/main" id="{87A9271E-3B22-41C9-B8F5-1A28B57D7F92}"/>
              </a:ext>
            </a:extLst>
          </p:cNvPr>
          <p:cNvSpPr>
            <a:spLocks noGrp="1"/>
          </p:cNvSpPr>
          <p:nvPr>
            <p:ph idx="1"/>
          </p:nvPr>
        </p:nvSpPr>
        <p:spPr/>
        <p:txBody>
          <a:bodyPr/>
          <a:lstStyle/>
          <a:p>
            <a:endParaRPr lang="en-US" altLang="zh-CN" sz="3600" dirty="0"/>
          </a:p>
          <a:p>
            <a:r>
              <a:rPr lang="zh-CN" altLang="en-US" sz="3600" dirty="0"/>
              <a:t>眼动轨迹</a:t>
            </a:r>
            <a:endParaRPr lang="en-US" altLang="zh-CN" sz="3600" dirty="0"/>
          </a:p>
          <a:p>
            <a:pPr marL="0" indent="0">
              <a:buNone/>
            </a:pPr>
            <a:endParaRPr lang="en-US" altLang="zh-CN" sz="3600" dirty="0"/>
          </a:p>
          <a:p>
            <a:r>
              <a:rPr lang="zh-CN" altLang="en-US" sz="3600" dirty="0"/>
              <a:t>热点图</a:t>
            </a:r>
            <a:endParaRPr lang="en-US" altLang="zh-CN" sz="3600" dirty="0"/>
          </a:p>
        </p:txBody>
      </p:sp>
    </p:spTree>
    <p:extLst>
      <p:ext uri="{BB962C8B-B14F-4D97-AF65-F5344CB8AC3E}">
        <p14:creationId xmlns:p14="http://schemas.microsoft.com/office/powerpoint/2010/main" val="132055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3A0BA-9539-47A8-93C5-3903E67ABBE2}"/>
              </a:ext>
            </a:extLst>
          </p:cNvPr>
          <p:cNvSpPr>
            <a:spLocks noGrp="1"/>
          </p:cNvSpPr>
          <p:nvPr>
            <p:ph type="title"/>
          </p:nvPr>
        </p:nvSpPr>
        <p:spPr/>
        <p:txBody>
          <a:bodyPr/>
          <a:lstStyle/>
          <a:p>
            <a:r>
              <a:rPr lang="zh-CN" altLang="en-US" dirty="0"/>
              <a:t>眼动轨迹</a:t>
            </a:r>
          </a:p>
        </p:txBody>
      </p:sp>
      <p:sp>
        <p:nvSpPr>
          <p:cNvPr id="3" name="内容占位符 2">
            <a:extLst>
              <a:ext uri="{FF2B5EF4-FFF2-40B4-BE49-F238E27FC236}">
                <a16:creationId xmlns:a16="http://schemas.microsoft.com/office/drawing/2014/main" id="{95820C1D-8C84-4E35-95C8-CB12E7495AE5}"/>
              </a:ext>
            </a:extLst>
          </p:cNvPr>
          <p:cNvSpPr>
            <a:spLocks noGrp="1"/>
          </p:cNvSpPr>
          <p:nvPr>
            <p:ph idx="1"/>
          </p:nvPr>
        </p:nvSpPr>
        <p:spPr/>
        <p:txBody>
          <a:bodyPr/>
          <a:lstStyle/>
          <a:p>
            <a:pPr marL="0" indent="0">
              <a:buNone/>
            </a:pPr>
            <a:r>
              <a:rPr lang="zh-CN" altLang="en-US" sz="3600" dirty="0"/>
              <a:t>眼动仪可以测试出用户的视线在网页上移动的轨迹和关注的重点部位，可以帮助研究者对页面设计进行改进。研究者基于以上眼动仪记录的信息对网页的信息进行了调整，将重要信息放在用户关注点集中的位置。</a:t>
            </a:r>
          </a:p>
          <a:p>
            <a:pPr marL="0" indent="0">
              <a:buNone/>
            </a:pPr>
            <a:endParaRPr lang="zh-CN" altLang="en-US" dirty="0"/>
          </a:p>
        </p:txBody>
      </p:sp>
    </p:spTree>
    <p:extLst>
      <p:ext uri="{BB962C8B-B14F-4D97-AF65-F5344CB8AC3E}">
        <p14:creationId xmlns:p14="http://schemas.microsoft.com/office/powerpoint/2010/main" val="197274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67BF0-3CEF-4C53-921B-754150147098}"/>
              </a:ext>
            </a:extLst>
          </p:cNvPr>
          <p:cNvSpPr>
            <a:spLocks noGrp="1"/>
          </p:cNvSpPr>
          <p:nvPr>
            <p:ph type="title"/>
          </p:nvPr>
        </p:nvSpPr>
        <p:spPr/>
        <p:txBody>
          <a:bodyPr/>
          <a:lstStyle/>
          <a:p>
            <a:r>
              <a:rPr lang="zh-CN" altLang="en-US" dirty="0"/>
              <a:t>热点图</a:t>
            </a:r>
          </a:p>
        </p:txBody>
      </p:sp>
      <p:sp>
        <p:nvSpPr>
          <p:cNvPr id="3" name="内容占位符 2">
            <a:extLst>
              <a:ext uri="{FF2B5EF4-FFF2-40B4-BE49-F238E27FC236}">
                <a16:creationId xmlns:a16="http://schemas.microsoft.com/office/drawing/2014/main" id="{2392C317-70B5-410A-A256-CB0D8BAC811C}"/>
              </a:ext>
            </a:extLst>
          </p:cNvPr>
          <p:cNvSpPr>
            <a:spLocks noGrp="1"/>
          </p:cNvSpPr>
          <p:nvPr>
            <p:ph idx="1"/>
          </p:nvPr>
        </p:nvSpPr>
        <p:spPr/>
        <p:txBody>
          <a:bodyPr>
            <a:normAutofit/>
          </a:bodyPr>
          <a:lstStyle/>
          <a:p>
            <a:pPr marL="0" indent="0">
              <a:buNone/>
            </a:pPr>
            <a:r>
              <a:rPr lang="zh-CN" altLang="en-US" sz="3600" dirty="0"/>
              <a:t>热点图主要用来反映用户浏览和注视的情况。红色代表浏览和注视最集中的区域，黄色和绿色代表目光注视较少的区域，可帮助研究者了解界面或产品的哪些特点是最受关注或容易被人忽视的，此外还可以为汇总数据提供视觉参考。</a:t>
            </a:r>
          </a:p>
        </p:txBody>
      </p:sp>
    </p:spTree>
    <p:extLst>
      <p:ext uri="{BB962C8B-B14F-4D97-AF65-F5344CB8AC3E}">
        <p14:creationId xmlns:p14="http://schemas.microsoft.com/office/powerpoint/2010/main" val="101044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3322C-E5E2-4E5A-8983-F15005A66065}"/>
              </a:ext>
            </a:extLst>
          </p:cNvPr>
          <p:cNvSpPr>
            <a:spLocks noGrp="1"/>
          </p:cNvSpPr>
          <p:nvPr>
            <p:ph type="title"/>
          </p:nvPr>
        </p:nvSpPr>
        <p:spPr/>
        <p:txBody>
          <a:bodyPr/>
          <a:lstStyle/>
          <a:p>
            <a:r>
              <a:rPr lang="zh-CN" altLang="en-US" dirty="0"/>
              <a:t>局限性</a:t>
            </a:r>
          </a:p>
        </p:txBody>
      </p:sp>
      <p:sp>
        <p:nvSpPr>
          <p:cNvPr id="3" name="内容占位符 2">
            <a:extLst>
              <a:ext uri="{FF2B5EF4-FFF2-40B4-BE49-F238E27FC236}">
                <a16:creationId xmlns:a16="http://schemas.microsoft.com/office/drawing/2014/main" id="{7B2E447C-9CB6-4910-8195-EEE9E6B0EA7A}"/>
              </a:ext>
            </a:extLst>
          </p:cNvPr>
          <p:cNvSpPr>
            <a:spLocks noGrp="1"/>
          </p:cNvSpPr>
          <p:nvPr>
            <p:ph idx="1"/>
          </p:nvPr>
        </p:nvSpPr>
        <p:spPr/>
        <p:txBody>
          <a:bodyPr>
            <a:normAutofit/>
          </a:bodyPr>
          <a:lstStyle/>
          <a:p>
            <a:r>
              <a:rPr lang="zh-CN" altLang="en-US" sz="3600" dirty="0"/>
              <a:t>无法帮助研究人员直接了解用户动机，进行信息处理或信息理解</a:t>
            </a:r>
            <a:endParaRPr lang="en-US" altLang="zh-CN" sz="3600" dirty="0"/>
          </a:p>
          <a:p>
            <a:r>
              <a:rPr lang="zh-CN" altLang="en-US" sz="3600" dirty="0"/>
              <a:t>需要与其他验证或互补的研究方法结合使用</a:t>
            </a:r>
            <a:endParaRPr lang="en-US" altLang="zh-CN" sz="3600" dirty="0"/>
          </a:p>
          <a:p>
            <a:r>
              <a:rPr lang="zh-CN" altLang="en-US" sz="3600" dirty="0"/>
              <a:t>成本相对较高</a:t>
            </a:r>
            <a:endParaRPr lang="en-US" altLang="zh-CN" sz="3600" dirty="0"/>
          </a:p>
          <a:p>
            <a:r>
              <a:rPr lang="zh-CN" altLang="en-US" sz="3600" dirty="0"/>
              <a:t>适合进行定性问题和原因分析</a:t>
            </a:r>
          </a:p>
        </p:txBody>
      </p:sp>
    </p:spTree>
    <p:extLst>
      <p:ext uri="{BB962C8B-B14F-4D97-AF65-F5344CB8AC3E}">
        <p14:creationId xmlns:p14="http://schemas.microsoft.com/office/powerpoint/2010/main" val="280581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560D9-012A-4AC7-B4FF-A5A0E193D348}"/>
              </a:ext>
            </a:extLst>
          </p:cNvPr>
          <p:cNvSpPr>
            <a:spLocks noGrp="1"/>
          </p:cNvSpPr>
          <p:nvPr>
            <p:ph type="title"/>
          </p:nvPr>
        </p:nvSpPr>
        <p:spPr/>
        <p:txBody>
          <a:bodyPr/>
          <a:lstStyle/>
          <a:p>
            <a:r>
              <a:rPr lang="zh-CN" altLang="en-US" dirty="0"/>
              <a:t>应用领域</a:t>
            </a:r>
          </a:p>
        </p:txBody>
      </p:sp>
      <p:sp>
        <p:nvSpPr>
          <p:cNvPr id="3" name="内容占位符 2">
            <a:extLst>
              <a:ext uri="{FF2B5EF4-FFF2-40B4-BE49-F238E27FC236}">
                <a16:creationId xmlns:a16="http://schemas.microsoft.com/office/drawing/2014/main" id="{8509C182-F9E3-4681-B304-FD82645D9848}"/>
              </a:ext>
            </a:extLst>
          </p:cNvPr>
          <p:cNvSpPr>
            <a:spLocks noGrp="1"/>
          </p:cNvSpPr>
          <p:nvPr>
            <p:ph idx="1"/>
          </p:nvPr>
        </p:nvSpPr>
        <p:spPr/>
        <p:txBody>
          <a:bodyPr/>
          <a:lstStyle/>
          <a:p>
            <a:r>
              <a:rPr lang="zh-CN" altLang="en-US" dirty="0"/>
              <a:t>用户体验与交互研究（网页可用性、移动端可用性、软件可用性、视线交互、游戏可用性研究）</a:t>
            </a:r>
            <a:endParaRPr lang="en-US" altLang="zh-CN" dirty="0"/>
          </a:p>
          <a:p>
            <a:r>
              <a:rPr lang="zh-CN" altLang="en-US" dirty="0"/>
              <a:t>市场研究与消费者调研（包装设计、购物行为、广告研究）</a:t>
            </a:r>
            <a:endParaRPr lang="en-US" altLang="zh-CN" dirty="0"/>
          </a:p>
          <a:p>
            <a:r>
              <a:rPr lang="zh-CN" altLang="en-US" dirty="0"/>
              <a:t>婴幼儿研究（发展心理学研究）</a:t>
            </a:r>
            <a:r>
              <a:rPr lang="en-US" altLang="zh-CN" dirty="0"/>
              <a:t>,</a:t>
            </a:r>
            <a:r>
              <a:rPr lang="zh-CN" altLang="en-US" dirty="0"/>
              <a:t>眼动追踪技术用于自闭症儿童研究</a:t>
            </a:r>
          </a:p>
          <a:p>
            <a:r>
              <a:rPr lang="zh-CN" altLang="en-US" dirty="0"/>
              <a:t>心理学与神经科学（认知心理学、神经心理学、社会心理学、视觉感知</a:t>
            </a:r>
            <a:r>
              <a:rPr lang="en-US" altLang="zh-CN" dirty="0"/>
              <a:t>)</a:t>
            </a:r>
          </a:p>
          <a:p>
            <a:r>
              <a:rPr lang="zh-CN" altLang="en-US" dirty="0"/>
              <a:t>人的效能研究（体育运动、新手</a:t>
            </a:r>
            <a:r>
              <a:rPr lang="en-US" altLang="zh-CN" dirty="0"/>
              <a:t>-</a:t>
            </a:r>
            <a:r>
              <a:rPr lang="zh-CN" altLang="en-US" dirty="0"/>
              <a:t>专家范式、操作员效率评估）</a:t>
            </a:r>
            <a:br>
              <a:rPr lang="zh-CN" altLang="en-US" dirty="0"/>
            </a:br>
            <a:endParaRPr lang="en-US" altLang="zh-CN" dirty="0"/>
          </a:p>
          <a:p>
            <a:endParaRPr lang="zh-CN" altLang="en-US" dirty="0"/>
          </a:p>
        </p:txBody>
      </p:sp>
    </p:spTree>
    <p:extLst>
      <p:ext uri="{BB962C8B-B14F-4D97-AF65-F5344CB8AC3E}">
        <p14:creationId xmlns:p14="http://schemas.microsoft.com/office/powerpoint/2010/main" val="115891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E11C9-E54C-4D52-BA5C-B620E3A19FD6}"/>
              </a:ext>
            </a:extLst>
          </p:cNvPr>
          <p:cNvSpPr>
            <a:spLocks noGrp="1"/>
          </p:cNvSpPr>
          <p:nvPr>
            <p:ph type="title"/>
          </p:nvPr>
        </p:nvSpPr>
        <p:spPr/>
        <p:txBody>
          <a:bodyPr/>
          <a:lstStyle/>
          <a:p>
            <a:r>
              <a:rPr lang="zh-CN" altLang="en-US" dirty="0"/>
              <a:t>价格</a:t>
            </a:r>
          </a:p>
        </p:txBody>
      </p:sp>
      <p:sp>
        <p:nvSpPr>
          <p:cNvPr id="3" name="内容占位符 2">
            <a:extLst>
              <a:ext uri="{FF2B5EF4-FFF2-40B4-BE49-F238E27FC236}">
                <a16:creationId xmlns:a16="http://schemas.microsoft.com/office/drawing/2014/main" id="{6355CF42-E83B-4EB6-B172-E426CB1F8936}"/>
              </a:ext>
            </a:extLst>
          </p:cNvPr>
          <p:cNvSpPr>
            <a:spLocks noGrp="1"/>
          </p:cNvSpPr>
          <p:nvPr>
            <p:ph idx="1"/>
          </p:nvPr>
        </p:nvSpPr>
        <p:spPr/>
        <p:txBody>
          <a:bodyPr>
            <a:normAutofit/>
          </a:bodyPr>
          <a:lstStyle/>
          <a:p>
            <a:r>
              <a:rPr lang="zh-CN" altLang="en-US" sz="3600" dirty="0"/>
              <a:t>京东</a:t>
            </a:r>
            <a:r>
              <a:rPr lang="en-US" altLang="zh-CN" sz="3600" dirty="0"/>
              <a:t>, 1000-3000</a:t>
            </a:r>
            <a:r>
              <a:rPr lang="zh-CN" altLang="en-US" sz="3600" dirty="0"/>
              <a:t>元不等</a:t>
            </a:r>
          </a:p>
        </p:txBody>
      </p:sp>
    </p:spTree>
    <p:extLst>
      <p:ext uri="{BB962C8B-B14F-4D97-AF65-F5344CB8AC3E}">
        <p14:creationId xmlns:p14="http://schemas.microsoft.com/office/powerpoint/2010/main" val="358107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257BB-0BA6-42B0-B93E-6800F3A4C911}"/>
              </a:ext>
            </a:extLst>
          </p:cNvPr>
          <p:cNvSpPr>
            <a:spLocks noGrp="1"/>
          </p:cNvSpPr>
          <p:nvPr>
            <p:ph type="title"/>
          </p:nvPr>
        </p:nvSpPr>
        <p:spPr/>
        <p:txBody>
          <a:bodyPr/>
          <a:lstStyle/>
          <a:p>
            <a:r>
              <a:rPr lang="zh-CN" altLang="en-US" dirty="0"/>
              <a:t>脑电波检测仪</a:t>
            </a:r>
          </a:p>
        </p:txBody>
      </p:sp>
      <p:sp>
        <p:nvSpPr>
          <p:cNvPr id="3" name="内容占位符 2">
            <a:extLst>
              <a:ext uri="{FF2B5EF4-FFF2-40B4-BE49-F238E27FC236}">
                <a16:creationId xmlns:a16="http://schemas.microsoft.com/office/drawing/2014/main" id="{F5473E02-3776-4088-B4EE-D87B52820FD6}"/>
              </a:ext>
            </a:extLst>
          </p:cNvPr>
          <p:cNvSpPr>
            <a:spLocks noGrp="1"/>
          </p:cNvSpPr>
          <p:nvPr>
            <p:ph idx="1"/>
          </p:nvPr>
        </p:nvSpPr>
        <p:spPr/>
        <p:txBody>
          <a:bodyPr>
            <a:normAutofit/>
          </a:bodyPr>
          <a:lstStyle/>
          <a:p>
            <a:r>
              <a:rPr lang="en-US" altLang="zh-CN" sz="3600" dirty="0"/>
              <a:t>1929</a:t>
            </a:r>
            <a:r>
              <a:rPr lang="zh-CN" altLang="en-US" sz="3600" dirty="0"/>
              <a:t>年，德国人</a:t>
            </a:r>
            <a:r>
              <a:rPr lang="en-US" altLang="zh-CN" sz="3600" dirty="0"/>
              <a:t>Berger</a:t>
            </a:r>
            <a:r>
              <a:rPr lang="zh-CN" altLang="en-US" sz="3600" dirty="0"/>
              <a:t>才真正记录到人类的脑电波，并制作了第一张人脑脑电图。</a:t>
            </a:r>
            <a:endParaRPr lang="en-US" altLang="zh-CN" sz="3600" dirty="0"/>
          </a:p>
          <a:p>
            <a:r>
              <a:rPr lang="zh-CN" altLang="en-US" sz="3600" dirty="0"/>
              <a:t>脑电波，</a:t>
            </a:r>
            <a:r>
              <a:rPr lang="en-US" altLang="zh-CN" sz="3600" dirty="0"/>
              <a:t>Electroencephalogram</a:t>
            </a:r>
            <a:r>
              <a:rPr lang="zh-CN" altLang="en-US" sz="3600" dirty="0"/>
              <a:t>，</a:t>
            </a:r>
            <a:r>
              <a:rPr lang="en-US" altLang="zh-CN" sz="3600" dirty="0"/>
              <a:t>EEG</a:t>
            </a:r>
            <a:r>
              <a:rPr lang="zh-CN" altLang="en-US" sz="3600" dirty="0"/>
              <a:t>，就是一种非常弱的生物电，可以把它理解成大脑的电器性震动，这些震动的频率主要在每秒</a:t>
            </a:r>
            <a:r>
              <a:rPr lang="en-US" altLang="zh-CN" sz="3600" dirty="0"/>
              <a:t>1-30</a:t>
            </a:r>
            <a:r>
              <a:rPr lang="zh-CN" altLang="en-US" sz="3600" dirty="0"/>
              <a:t>次之间。</a:t>
            </a:r>
          </a:p>
        </p:txBody>
      </p:sp>
    </p:spTree>
    <p:extLst>
      <p:ext uri="{BB962C8B-B14F-4D97-AF65-F5344CB8AC3E}">
        <p14:creationId xmlns:p14="http://schemas.microsoft.com/office/powerpoint/2010/main" val="21868001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593</Words>
  <Application>Microsoft Office PowerPoint</Application>
  <PresentationFormat>宽屏</PresentationFormat>
  <Paragraphs>45</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眼动仪</vt:lpstr>
      <vt:lpstr>常用指标</vt:lpstr>
      <vt:lpstr>数据解读</vt:lpstr>
      <vt:lpstr>眼动轨迹</vt:lpstr>
      <vt:lpstr>热点图</vt:lpstr>
      <vt:lpstr>局限性</vt:lpstr>
      <vt:lpstr>应用领域</vt:lpstr>
      <vt:lpstr>价格</vt:lpstr>
      <vt:lpstr>脑电波检测仪</vt:lpstr>
      <vt:lpstr>脑电波的分类</vt:lpstr>
      <vt:lpstr>脑电波的特征</vt:lpstr>
      <vt:lpstr>应用难点</vt:lpstr>
      <vt:lpstr>价格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眼动仪</dc:title>
  <dc:creator>meng zhengyuan</dc:creator>
  <cp:lastModifiedBy>meng zhengyuan</cp:lastModifiedBy>
  <cp:revision>15</cp:revision>
  <dcterms:created xsi:type="dcterms:W3CDTF">2019-05-08T06:15:01Z</dcterms:created>
  <dcterms:modified xsi:type="dcterms:W3CDTF">2019-05-08T07:11:56Z</dcterms:modified>
</cp:coreProperties>
</file>