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1" r:id="rId7"/>
    <p:sldId id="265" r:id="rId8"/>
    <p:sldId id="264" r:id="rId9"/>
    <p:sldId id="263" r:id="rId10"/>
    <p:sldId id="266" r:id="rId11"/>
    <p:sldId id="267" r:id="rId12"/>
    <p:sldId id="258"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2" d="100"/>
          <a:sy n="122"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1117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73772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4069393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963461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143985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1401924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907380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812330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316880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65324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16321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126117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128950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91333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893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30444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BA07B5-18E0-40AA-8D5D-F3414D5F25C6}"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396853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BA07B5-18E0-40AA-8D5D-F3414D5F25C6}" type="datetimeFigureOut">
              <a:rPr lang="zh-CN" altLang="en-US" smtClean="0"/>
              <a:t>2019/5/27</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83101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AD04B-B052-4EBD-B557-543434BA2747}"/>
              </a:ext>
            </a:extLst>
          </p:cNvPr>
          <p:cNvSpPr>
            <a:spLocks noGrp="1"/>
          </p:cNvSpPr>
          <p:nvPr>
            <p:ph type="ctrTitle"/>
          </p:nvPr>
        </p:nvSpPr>
        <p:spPr>
          <a:xfrm>
            <a:off x="1524000" y="620201"/>
            <a:ext cx="9144000" cy="4007457"/>
          </a:xfrm>
        </p:spPr>
        <p:txBody>
          <a:bodyPr>
            <a:normAutofit fontScale="90000"/>
          </a:bodyPr>
          <a:lstStyle/>
          <a:p>
            <a:r>
              <a:rPr lang="en-US" altLang="zh-CN" sz="4000" dirty="0"/>
              <a:t>HOPE for Computing Education: Towards the  </a:t>
            </a:r>
            <a:br>
              <a:rPr lang="en-US" altLang="zh-CN" sz="4000" dirty="0"/>
            </a:br>
            <a:r>
              <a:rPr lang="en-US" altLang="zh-CN" sz="4000" dirty="0" err="1"/>
              <a:t>Infrastructuring</a:t>
            </a:r>
            <a:r>
              <a:rPr lang="en-US" altLang="zh-CN" sz="4000" dirty="0"/>
              <a:t> of Support for</a:t>
            </a:r>
            <a:br>
              <a:rPr lang="en-US" altLang="zh-CN" sz="4000" dirty="0"/>
            </a:br>
            <a:r>
              <a:rPr lang="en-US" altLang="zh-CN" sz="4000" dirty="0"/>
              <a:t> University-School Partnerships</a:t>
            </a:r>
            <a:br>
              <a:rPr lang="en-US" altLang="zh-CN" sz="4000" dirty="0"/>
            </a:br>
            <a:br>
              <a:rPr lang="en-US" altLang="zh-CN" dirty="0"/>
            </a:br>
            <a:r>
              <a:rPr lang="zh-CN" altLang="en-US" sz="4900" dirty="0"/>
              <a:t>用于计算机教学的</a:t>
            </a:r>
            <a:r>
              <a:rPr lang="en-US" altLang="zh-CN" sz="4900" dirty="0"/>
              <a:t>HOPE</a:t>
            </a:r>
            <a:r>
              <a:rPr lang="zh-CN" altLang="en-US" sz="4900" dirty="0"/>
              <a:t>系统</a:t>
            </a:r>
            <a:r>
              <a:rPr lang="en-US" altLang="zh-CN" sz="4900" dirty="0"/>
              <a:t>:</a:t>
            </a:r>
            <a:r>
              <a:rPr lang="zh-CN" altLang="en-US" sz="4900" dirty="0"/>
              <a:t>增强大学与中学之间合作关系的基础</a:t>
            </a:r>
          </a:p>
        </p:txBody>
      </p:sp>
      <p:sp>
        <p:nvSpPr>
          <p:cNvPr id="3" name="副标题 2">
            <a:extLst>
              <a:ext uri="{FF2B5EF4-FFF2-40B4-BE49-F238E27FC236}">
                <a16:creationId xmlns:a16="http://schemas.microsoft.com/office/drawing/2014/main" id="{27A082AB-C689-4351-8700-F992C62B5E7B}"/>
              </a:ext>
            </a:extLst>
          </p:cNvPr>
          <p:cNvSpPr>
            <a:spLocks noGrp="1"/>
          </p:cNvSpPr>
          <p:nvPr>
            <p:ph type="subTitle" idx="1"/>
          </p:nvPr>
        </p:nvSpPr>
        <p:spPr>
          <a:xfrm>
            <a:off x="1524000" y="5023644"/>
            <a:ext cx="9144000" cy="1747837"/>
          </a:xfrm>
        </p:spPr>
        <p:txBody>
          <a:bodyPr/>
          <a:lstStyle/>
          <a:p>
            <a:r>
              <a:rPr lang="en-US" altLang="zh-CN" dirty="0"/>
              <a:t>CHI 2019</a:t>
            </a:r>
          </a:p>
          <a:p>
            <a:r>
              <a:rPr lang="en-US" altLang="zh-CN" dirty="0"/>
              <a:t>Megan Venn-Wycherley , Ahmed </a:t>
            </a:r>
            <a:r>
              <a:rPr lang="en-US" altLang="zh-CN" dirty="0" err="1"/>
              <a:t>Kharrufa</a:t>
            </a:r>
            <a:endParaRPr lang="zh-CN" altLang="en-US" dirty="0"/>
          </a:p>
        </p:txBody>
      </p:sp>
    </p:spTree>
    <p:extLst>
      <p:ext uri="{BB962C8B-B14F-4D97-AF65-F5344CB8AC3E}">
        <p14:creationId xmlns:p14="http://schemas.microsoft.com/office/powerpoint/2010/main" val="152285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8C4E1-6014-4CE4-87DB-F7B0DA4363ED}"/>
              </a:ext>
            </a:extLst>
          </p:cNvPr>
          <p:cNvSpPr>
            <a:spLocks noGrp="1"/>
          </p:cNvSpPr>
          <p:nvPr>
            <p:ph type="title"/>
          </p:nvPr>
        </p:nvSpPr>
        <p:spPr>
          <a:xfrm>
            <a:off x="1678763" y="484554"/>
            <a:ext cx="10018713" cy="914399"/>
          </a:xfrm>
        </p:spPr>
        <p:txBody>
          <a:bodyPr/>
          <a:lstStyle/>
          <a:p>
            <a:r>
              <a:rPr lang="zh-CN" altLang="en-US" dirty="0"/>
              <a:t>结果</a:t>
            </a:r>
          </a:p>
        </p:txBody>
      </p:sp>
      <p:sp>
        <p:nvSpPr>
          <p:cNvPr id="3" name="内容占位符 2">
            <a:extLst>
              <a:ext uri="{FF2B5EF4-FFF2-40B4-BE49-F238E27FC236}">
                <a16:creationId xmlns:a16="http://schemas.microsoft.com/office/drawing/2014/main" id="{2FBD90DD-A8A0-497A-9459-C0E08BED799A}"/>
              </a:ext>
            </a:extLst>
          </p:cNvPr>
          <p:cNvSpPr>
            <a:spLocks noGrp="1"/>
          </p:cNvSpPr>
          <p:nvPr>
            <p:ph idx="1"/>
          </p:nvPr>
        </p:nvSpPr>
        <p:spPr/>
        <p:txBody>
          <a:bodyPr/>
          <a:lstStyle/>
          <a:p>
            <a:pPr marL="0" indent="0">
              <a:buNone/>
            </a:pPr>
            <a:r>
              <a:rPr lang="zh-CN" altLang="en-US" dirty="0"/>
              <a:t>作者通过进行上述的实验</a:t>
            </a:r>
            <a:r>
              <a:rPr lang="en-US" altLang="zh-CN" dirty="0"/>
              <a:t>, </a:t>
            </a:r>
            <a:r>
              <a:rPr lang="zh-CN" altLang="en-US" dirty="0"/>
              <a:t>在建立高校与中学合作关系的许多方面进行了总结</a:t>
            </a:r>
            <a:r>
              <a:rPr lang="en-US" altLang="zh-CN" dirty="0"/>
              <a:t>, </a:t>
            </a:r>
            <a:r>
              <a:rPr lang="zh-CN" altLang="en-US" dirty="0"/>
              <a:t>建立了一系列的方法</a:t>
            </a:r>
            <a:r>
              <a:rPr lang="en-US" altLang="zh-CN" dirty="0"/>
              <a:t>, </a:t>
            </a:r>
            <a:r>
              <a:rPr lang="zh-CN" altLang="en-US" dirty="0"/>
              <a:t>提出了很多的注意事项</a:t>
            </a:r>
            <a:endParaRPr lang="en-US" altLang="zh-CN" dirty="0"/>
          </a:p>
          <a:p>
            <a:pPr marL="0" indent="0">
              <a:buNone/>
            </a:pPr>
            <a:endParaRPr lang="zh-CN" altLang="en-US" dirty="0"/>
          </a:p>
        </p:txBody>
      </p:sp>
      <p:pic>
        <p:nvPicPr>
          <p:cNvPr id="5" name="图片 4" descr="图片包含 屏幕截图&#10;&#10;描述已自动生成">
            <a:extLst>
              <a:ext uri="{FF2B5EF4-FFF2-40B4-BE49-F238E27FC236}">
                <a16:creationId xmlns:a16="http://schemas.microsoft.com/office/drawing/2014/main" id="{42E1E17B-5C82-4D4D-AFE2-1F8361AE9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669" y="1660850"/>
            <a:ext cx="10714902" cy="4049486"/>
          </a:xfrm>
          <a:prstGeom prst="rect">
            <a:avLst/>
          </a:prstGeom>
        </p:spPr>
      </p:pic>
    </p:spTree>
    <p:extLst>
      <p:ext uri="{BB962C8B-B14F-4D97-AF65-F5344CB8AC3E}">
        <p14:creationId xmlns:p14="http://schemas.microsoft.com/office/powerpoint/2010/main" val="89380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0CE20-7238-40A6-83D7-CD10B88877BB}"/>
              </a:ext>
            </a:extLst>
          </p:cNvPr>
          <p:cNvSpPr>
            <a:spLocks noGrp="1"/>
          </p:cNvSpPr>
          <p:nvPr>
            <p:ph type="title"/>
          </p:nvPr>
        </p:nvSpPr>
        <p:spPr/>
        <p:txBody>
          <a:bodyPr/>
          <a:lstStyle/>
          <a:p>
            <a:r>
              <a:rPr lang="zh-CN" altLang="en-US" dirty="0"/>
              <a:t>展望</a:t>
            </a:r>
          </a:p>
        </p:txBody>
      </p:sp>
      <p:sp>
        <p:nvSpPr>
          <p:cNvPr id="3" name="内容占位符 2">
            <a:extLst>
              <a:ext uri="{FF2B5EF4-FFF2-40B4-BE49-F238E27FC236}">
                <a16:creationId xmlns:a16="http://schemas.microsoft.com/office/drawing/2014/main" id="{13F18E84-EF2A-4926-9F59-98989D15ADA2}"/>
              </a:ext>
            </a:extLst>
          </p:cNvPr>
          <p:cNvSpPr>
            <a:spLocks noGrp="1"/>
          </p:cNvSpPr>
          <p:nvPr>
            <p:ph idx="1"/>
          </p:nvPr>
        </p:nvSpPr>
        <p:spPr/>
        <p:txBody>
          <a:bodyPr/>
          <a:lstStyle/>
          <a:p>
            <a:pPr marL="0" indent="0">
              <a:buNone/>
            </a:pPr>
            <a:r>
              <a:rPr lang="zh-CN" altLang="en-US" dirty="0"/>
              <a:t>作者认为他们所建立的模型不仅仅适用于</a:t>
            </a:r>
            <a:r>
              <a:rPr lang="en-US" altLang="zh-CN" dirty="0"/>
              <a:t>STEM</a:t>
            </a:r>
            <a:r>
              <a:rPr lang="zh-CN" altLang="en-US" dirty="0"/>
              <a:t>学科的教学</a:t>
            </a:r>
            <a:r>
              <a:rPr lang="en-US" altLang="zh-CN" dirty="0"/>
              <a:t>, </a:t>
            </a:r>
            <a:r>
              <a:rPr lang="zh-CN" altLang="en-US" dirty="0"/>
              <a:t>其他任何学科都可以在稍作修改之后使用</a:t>
            </a:r>
            <a:r>
              <a:rPr lang="en-US" altLang="zh-CN" dirty="0"/>
              <a:t>.</a:t>
            </a:r>
            <a:endParaRPr lang="zh-CN" altLang="en-US" dirty="0"/>
          </a:p>
        </p:txBody>
      </p:sp>
    </p:spTree>
    <p:extLst>
      <p:ext uri="{BB962C8B-B14F-4D97-AF65-F5344CB8AC3E}">
        <p14:creationId xmlns:p14="http://schemas.microsoft.com/office/powerpoint/2010/main" val="123905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AD04B-B052-4EBD-B557-543434BA2747}"/>
              </a:ext>
            </a:extLst>
          </p:cNvPr>
          <p:cNvSpPr>
            <a:spLocks noGrp="1"/>
          </p:cNvSpPr>
          <p:nvPr>
            <p:ph type="ctrTitle"/>
          </p:nvPr>
        </p:nvSpPr>
        <p:spPr>
          <a:xfrm>
            <a:off x="1524000" y="500932"/>
            <a:ext cx="9144000" cy="3387256"/>
          </a:xfrm>
        </p:spPr>
        <p:txBody>
          <a:bodyPr>
            <a:normAutofit fontScale="90000"/>
          </a:bodyPr>
          <a:lstStyle/>
          <a:p>
            <a:r>
              <a:rPr lang="en-US" altLang="zh-CN" sz="4000" dirty="0"/>
              <a:t>Engaging High School Students in Cameroon with Exam Practice Quizzes via SMS and WhatsApp</a:t>
            </a:r>
            <a:br>
              <a:rPr lang="en-US" altLang="zh-CN" sz="4000" dirty="0"/>
            </a:br>
            <a:br>
              <a:rPr lang="en-US" altLang="zh-CN" sz="4000" dirty="0"/>
            </a:br>
            <a:r>
              <a:rPr lang="zh-CN" altLang="en-US" sz="4000" dirty="0"/>
              <a:t>通过短信和</a:t>
            </a:r>
            <a:r>
              <a:rPr lang="en-US" altLang="zh-CN" sz="4000" dirty="0"/>
              <a:t>WhatsApp</a:t>
            </a:r>
            <a:r>
              <a:rPr lang="zh-CN" altLang="en-US" sz="4000" dirty="0"/>
              <a:t>让</a:t>
            </a:r>
            <a:r>
              <a:rPr lang="en-US" altLang="zh-CN" sz="4000" dirty="0"/>
              <a:t>Cameroon</a:t>
            </a:r>
            <a:r>
              <a:rPr lang="zh-CN" altLang="en-US" sz="4000" dirty="0"/>
              <a:t>的大学生参与到有关考试锻炼的小问题中去</a:t>
            </a:r>
            <a:endParaRPr lang="zh-CN" altLang="en-US" dirty="0"/>
          </a:p>
        </p:txBody>
      </p:sp>
      <p:sp>
        <p:nvSpPr>
          <p:cNvPr id="3" name="副标题 2">
            <a:extLst>
              <a:ext uri="{FF2B5EF4-FFF2-40B4-BE49-F238E27FC236}">
                <a16:creationId xmlns:a16="http://schemas.microsoft.com/office/drawing/2014/main" id="{27A082AB-C689-4351-8700-F992C62B5E7B}"/>
              </a:ext>
            </a:extLst>
          </p:cNvPr>
          <p:cNvSpPr>
            <a:spLocks noGrp="1"/>
          </p:cNvSpPr>
          <p:nvPr>
            <p:ph type="subTitle" idx="1"/>
          </p:nvPr>
        </p:nvSpPr>
        <p:spPr>
          <a:xfrm>
            <a:off x="1524000" y="5146579"/>
            <a:ext cx="9144000" cy="1655762"/>
          </a:xfrm>
        </p:spPr>
        <p:txBody>
          <a:bodyPr/>
          <a:lstStyle/>
          <a:p>
            <a:r>
              <a:rPr lang="en-US" altLang="zh-CN" dirty="0"/>
              <a:t>CHI 2019</a:t>
            </a:r>
          </a:p>
          <a:p>
            <a:r>
              <a:rPr lang="en-US" altLang="zh-CN" dirty="0"/>
              <a:t>Anthony Poon  , Sarah Giroux, Parfait </a:t>
            </a:r>
            <a:r>
              <a:rPr lang="en-US" altLang="zh-CN" dirty="0" err="1"/>
              <a:t>Eloundou-Enyegue</a:t>
            </a:r>
            <a:endParaRPr lang="en-US" altLang="zh-CN" dirty="0"/>
          </a:p>
          <a:p>
            <a:r>
              <a:rPr lang="en-US" altLang="zh-CN" dirty="0"/>
              <a:t> François </a:t>
            </a:r>
            <a:r>
              <a:rPr lang="en-US" altLang="zh-CN" dirty="0" err="1"/>
              <a:t>Guimbretière</a:t>
            </a:r>
            <a:r>
              <a:rPr lang="en-US" altLang="zh-CN" dirty="0"/>
              <a:t>, Nicola Dell</a:t>
            </a:r>
            <a:endParaRPr lang="zh-CN" altLang="en-US" dirty="0"/>
          </a:p>
        </p:txBody>
      </p:sp>
    </p:spTree>
    <p:extLst>
      <p:ext uri="{BB962C8B-B14F-4D97-AF65-F5344CB8AC3E}">
        <p14:creationId xmlns:p14="http://schemas.microsoft.com/office/powerpoint/2010/main" val="135347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BE671-1BC4-406C-837E-69FC2EC812C3}"/>
              </a:ext>
            </a:extLst>
          </p:cNvPr>
          <p:cNvSpPr>
            <a:spLocks noGrp="1"/>
          </p:cNvSpPr>
          <p:nvPr>
            <p:ph type="title"/>
          </p:nvPr>
        </p:nvSpPr>
        <p:spPr/>
        <p:txBody>
          <a:bodyPr/>
          <a:lstStyle/>
          <a:p>
            <a:r>
              <a:rPr lang="zh-CN" altLang="en-US" dirty="0"/>
              <a:t>问题的背景</a:t>
            </a:r>
          </a:p>
        </p:txBody>
      </p:sp>
      <p:sp>
        <p:nvSpPr>
          <p:cNvPr id="3" name="内容占位符 2">
            <a:extLst>
              <a:ext uri="{FF2B5EF4-FFF2-40B4-BE49-F238E27FC236}">
                <a16:creationId xmlns:a16="http://schemas.microsoft.com/office/drawing/2014/main" id="{DE82886B-CCA9-45C8-9D18-6E3AA46A930D}"/>
              </a:ext>
            </a:extLst>
          </p:cNvPr>
          <p:cNvSpPr>
            <a:spLocks noGrp="1"/>
          </p:cNvSpPr>
          <p:nvPr>
            <p:ph idx="1"/>
          </p:nvPr>
        </p:nvSpPr>
        <p:spPr/>
        <p:txBody>
          <a:bodyPr/>
          <a:lstStyle/>
          <a:p>
            <a:pPr marL="0" indent="0">
              <a:buNone/>
            </a:pPr>
            <a:r>
              <a:rPr lang="zh-CN" altLang="en-US" dirty="0"/>
              <a:t>在一个非洲西部的国家</a:t>
            </a:r>
            <a:r>
              <a:rPr lang="en-US" altLang="zh-CN" dirty="0"/>
              <a:t>(</a:t>
            </a:r>
            <a:r>
              <a:rPr lang="en-US" altLang="zh-CN" b="1" dirty="0"/>
              <a:t>Cameroon,</a:t>
            </a:r>
            <a:r>
              <a:rPr lang="zh-CN" altLang="en-US" b="1" dirty="0"/>
              <a:t>喀麦隆</a:t>
            </a:r>
            <a:r>
              <a:rPr lang="en-US" altLang="zh-CN" dirty="0"/>
              <a:t>), </a:t>
            </a:r>
            <a:r>
              <a:rPr lang="zh-CN" altLang="en-US" dirty="0"/>
              <a:t>学生的学士学位考试缺乏学习资料</a:t>
            </a:r>
            <a:r>
              <a:rPr lang="en-US" altLang="zh-CN" dirty="0"/>
              <a:t>, </a:t>
            </a:r>
            <a:r>
              <a:rPr lang="zh-CN" altLang="en-US" dirty="0"/>
              <a:t>这个实验试图通过短信或者</a:t>
            </a:r>
            <a:r>
              <a:rPr lang="en-US" altLang="zh-CN" dirty="0"/>
              <a:t>WhatsApp</a:t>
            </a:r>
            <a:r>
              <a:rPr lang="zh-CN" altLang="en-US" dirty="0"/>
              <a:t>来向学生推送一些学习相关的问题和资料</a:t>
            </a:r>
            <a:r>
              <a:rPr lang="en-US" altLang="zh-CN" dirty="0"/>
              <a:t>, </a:t>
            </a:r>
            <a:r>
              <a:rPr lang="zh-CN" altLang="en-US" dirty="0"/>
              <a:t>唤起学生的学习意识并通过这些重复问题来帮助学生复习和更好的记住学过的知识</a:t>
            </a:r>
            <a:r>
              <a:rPr lang="en-US" altLang="zh-CN" dirty="0"/>
              <a:t>.</a:t>
            </a:r>
            <a:endParaRPr lang="zh-CN" altLang="en-US" dirty="0"/>
          </a:p>
        </p:txBody>
      </p:sp>
    </p:spTree>
    <p:extLst>
      <p:ext uri="{BB962C8B-B14F-4D97-AF65-F5344CB8AC3E}">
        <p14:creationId xmlns:p14="http://schemas.microsoft.com/office/powerpoint/2010/main" val="98211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3F17A-BB3D-46A2-BD13-35D4E55B9E64}"/>
              </a:ext>
            </a:extLst>
          </p:cNvPr>
          <p:cNvSpPr>
            <a:spLocks noGrp="1"/>
          </p:cNvSpPr>
          <p:nvPr>
            <p:ph type="title"/>
          </p:nvPr>
        </p:nvSpPr>
        <p:spPr/>
        <p:txBody>
          <a:bodyPr/>
          <a:lstStyle/>
          <a:p>
            <a:r>
              <a:rPr lang="zh-CN" altLang="en-US" dirty="0"/>
              <a:t>实验的概要</a:t>
            </a:r>
          </a:p>
        </p:txBody>
      </p:sp>
      <p:sp>
        <p:nvSpPr>
          <p:cNvPr id="3" name="内容占位符 2">
            <a:extLst>
              <a:ext uri="{FF2B5EF4-FFF2-40B4-BE49-F238E27FC236}">
                <a16:creationId xmlns:a16="http://schemas.microsoft.com/office/drawing/2014/main" id="{05A5B0CB-CFDB-414C-B777-20F0D292278C}"/>
              </a:ext>
            </a:extLst>
          </p:cNvPr>
          <p:cNvSpPr>
            <a:spLocks noGrp="1"/>
          </p:cNvSpPr>
          <p:nvPr>
            <p:ph idx="1"/>
          </p:nvPr>
        </p:nvSpPr>
        <p:spPr/>
        <p:txBody>
          <a:bodyPr/>
          <a:lstStyle/>
          <a:p>
            <a:pPr marL="0" indent="0">
              <a:buNone/>
            </a:pPr>
            <a:r>
              <a:rPr lang="zh-CN" altLang="en-US" dirty="0"/>
              <a:t>时间</a:t>
            </a:r>
            <a:r>
              <a:rPr lang="en-US" altLang="zh-CN" dirty="0"/>
              <a:t>: </a:t>
            </a:r>
            <a:r>
              <a:rPr lang="zh-CN" altLang="en-US" dirty="0"/>
              <a:t>考试前的独立学习月</a:t>
            </a:r>
            <a:endParaRPr lang="en-US" altLang="zh-CN" dirty="0"/>
          </a:p>
          <a:p>
            <a:pPr marL="0" indent="0">
              <a:buNone/>
            </a:pPr>
            <a:r>
              <a:rPr lang="zh-CN" altLang="en-US" dirty="0"/>
              <a:t>参与人</a:t>
            </a:r>
            <a:r>
              <a:rPr lang="en-US" altLang="zh-CN" dirty="0"/>
              <a:t>: 3 schools, 546 students</a:t>
            </a:r>
          </a:p>
          <a:p>
            <a:pPr marL="0" indent="0">
              <a:buNone/>
            </a:pPr>
            <a:r>
              <a:rPr lang="zh-CN" altLang="en-US" dirty="0"/>
              <a:t>地点</a:t>
            </a:r>
            <a:r>
              <a:rPr lang="en-US" altLang="zh-CN" dirty="0"/>
              <a:t>:</a:t>
            </a:r>
            <a:r>
              <a:rPr lang="zh-CN" altLang="en-US" dirty="0"/>
              <a:t>非洲西部的国家</a:t>
            </a:r>
            <a:r>
              <a:rPr lang="en-US" altLang="zh-CN" dirty="0"/>
              <a:t>(</a:t>
            </a:r>
            <a:r>
              <a:rPr lang="en-US" altLang="zh-CN" b="1" dirty="0"/>
              <a:t>Cameroon,</a:t>
            </a:r>
            <a:r>
              <a:rPr lang="zh-CN" altLang="en-US" b="1" dirty="0"/>
              <a:t>喀麦隆</a:t>
            </a:r>
            <a:r>
              <a:rPr lang="en-US" altLang="zh-CN" dirty="0"/>
              <a:t>)</a:t>
            </a:r>
          </a:p>
          <a:p>
            <a:pPr marL="0" indent="0">
              <a:buNone/>
            </a:pPr>
            <a:endParaRPr lang="zh-CN" altLang="en-US" dirty="0"/>
          </a:p>
        </p:txBody>
      </p:sp>
    </p:spTree>
    <p:extLst>
      <p:ext uri="{BB962C8B-B14F-4D97-AF65-F5344CB8AC3E}">
        <p14:creationId xmlns:p14="http://schemas.microsoft.com/office/powerpoint/2010/main" val="83570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8A310-9A79-446A-93F3-38D6ACB484B5}"/>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F2C84290-A061-496A-8378-B647168FB8FC}"/>
              </a:ext>
            </a:extLst>
          </p:cNvPr>
          <p:cNvSpPr>
            <a:spLocks noGrp="1"/>
          </p:cNvSpPr>
          <p:nvPr>
            <p:ph idx="1"/>
          </p:nvPr>
        </p:nvSpPr>
        <p:spPr/>
        <p:txBody>
          <a:bodyPr/>
          <a:lstStyle/>
          <a:p>
            <a:r>
              <a:rPr lang="zh-CN" altLang="en-US" dirty="0"/>
              <a:t>实验问题的回答率受到信任度的影响</a:t>
            </a:r>
            <a:endParaRPr lang="en-US" altLang="zh-CN" dirty="0"/>
          </a:p>
          <a:p>
            <a:r>
              <a:rPr lang="zh-CN" altLang="en-US" dirty="0"/>
              <a:t>父母对于智能手机的观念也会影响参与率</a:t>
            </a:r>
            <a:endParaRPr lang="en-US" altLang="zh-CN" dirty="0"/>
          </a:p>
          <a:p>
            <a:r>
              <a:rPr lang="zh-CN" altLang="en-US" dirty="0"/>
              <a:t>总结了将来设计课外教学干涉系统需要注意的问题</a:t>
            </a:r>
          </a:p>
        </p:txBody>
      </p:sp>
    </p:spTree>
    <p:extLst>
      <p:ext uri="{BB962C8B-B14F-4D97-AF65-F5344CB8AC3E}">
        <p14:creationId xmlns:p14="http://schemas.microsoft.com/office/powerpoint/2010/main" val="177371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BFB38-E592-4CE5-AF6C-CD5A2BA161CA}"/>
              </a:ext>
            </a:extLst>
          </p:cNvPr>
          <p:cNvSpPr>
            <a:spLocks noGrp="1"/>
          </p:cNvSpPr>
          <p:nvPr>
            <p:ph type="title"/>
          </p:nvPr>
        </p:nvSpPr>
        <p:spPr/>
        <p:txBody>
          <a:bodyPr/>
          <a:lstStyle/>
          <a:p>
            <a:r>
              <a:rPr lang="zh-CN" altLang="en-US" dirty="0"/>
              <a:t>实验过程</a:t>
            </a:r>
          </a:p>
        </p:txBody>
      </p:sp>
      <p:sp>
        <p:nvSpPr>
          <p:cNvPr id="3" name="内容占位符 2">
            <a:extLst>
              <a:ext uri="{FF2B5EF4-FFF2-40B4-BE49-F238E27FC236}">
                <a16:creationId xmlns:a16="http://schemas.microsoft.com/office/drawing/2014/main" id="{26160497-16B9-4B40-9BC5-4BCB19B4DBCD}"/>
              </a:ext>
            </a:extLst>
          </p:cNvPr>
          <p:cNvSpPr>
            <a:spLocks noGrp="1"/>
          </p:cNvSpPr>
          <p:nvPr>
            <p:ph idx="1"/>
          </p:nvPr>
        </p:nvSpPr>
        <p:spPr/>
        <p:txBody>
          <a:bodyPr/>
          <a:lstStyle/>
          <a:p>
            <a:r>
              <a:rPr lang="zh-CN" altLang="en-US" dirty="0"/>
              <a:t>准备阶段</a:t>
            </a:r>
            <a:r>
              <a:rPr lang="en-US" altLang="zh-CN" dirty="0"/>
              <a:t>: </a:t>
            </a:r>
            <a:r>
              <a:rPr lang="zh-CN" altLang="en-US" dirty="0"/>
              <a:t>招募参加的学生</a:t>
            </a:r>
            <a:r>
              <a:rPr lang="en-US" altLang="zh-CN" dirty="0"/>
              <a:t>, </a:t>
            </a:r>
            <a:r>
              <a:rPr lang="zh-CN" altLang="en-US" dirty="0"/>
              <a:t>收集学生信息和联系方式以便推送问题到学生的手机上</a:t>
            </a:r>
            <a:r>
              <a:rPr lang="en-US" altLang="zh-CN" dirty="0"/>
              <a:t>, </a:t>
            </a:r>
            <a:r>
              <a:rPr lang="zh-CN" altLang="en-US" dirty="0"/>
              <a:t>签署许可等</a:t>
            </a:r>
          </a:p>
        </p:txBody>
      </p:sp>
    </p:spTree>
    <p:extLst>
      <p:ext uri="{BB962C8B-B14F-4D97-AF65-F5344CB8AC3E}">
        <p14:creationId xmlns:p14="http://schemas.microsoft.com/office/powerpoint/2010/main" val="86635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2FB7D-8E27-4D66-BC6F-692F0BFB53D5}"/>
              </a:ext>
            </a:extLst>
          </p:cNvPr>
          <p:cNvSpPr>
            <a:spLocks noGrp="1"/>
          </p:cNvSpPr>
          <p:nvPr>
            <p:ph type="title"/>
          </p:nvPr>
        </p:nvSpPr>
        <p:spPr/>
        <p:txBody>
          <a:bodyPr/>
          <a:lstStyle/>
          <a:p>
            <a:r>
              <a:rPr lang="zh-CN" altLang="en-US" dirty="0"/>
              <a:t>实验过程</a:t>
            </a:r>
          </a:p>
        </p:txBody>
      </p:sp>
      <p:sp>
        <p:nvSpPr>
          <p:cNvPr id="3" name="内容占位符 2">
            <a:extLst>
              <a:ext uri="{FF2B5EF4-FFF2-40B4-BE49-F238E27FC236}">
                <a16:creationId xmlns:a16="http://schemas.microsoft.com/office/drawing/2014/main" id="{4DA132F4-BEFC-4A16-80FF-74EED1D1BD24}"/>
              </a:ext>
            </a:extLst>
          </p:cNvPr>
          <p:cNvSpPr>
            <a:spLocks noGrp="1"/>
          </p:cNvSpPr>
          <p:nvPr>
            <p:ph idx="1"/>
          </p:nvPr>
        </p:nvSpPr>
        <p:spPr/>
        <p:txBody>
          <a:bodyPr/>
          <a:lstStyle/>
          <a:p>
            <a:r>
              <a:rPr lang="zh-CN" altLang="en-US" dirty="0"/>
              <a:t>实验阶段</a:t>
            </a:r>
            <a:r>
              <a:rPr lang="en-US" altLang="zh-CN" dirty="0"/>
              <a:t>:  </a:t>
            </a:r>
            <a:r>
              <a:rPr lang="zh-CN" altLang="en-US" dirty="0"/>
              <a:t>每隔一段时间发送一组</a:t>
            </a:r>
            <a:r>
              <a:rPr lang="en-US" altLang="zh-CN" dirty="0"/>
              <a:t>(3</a:t>
            </a:r>
            <a:r>
              <a:rPr lang="zh-CN" altLang="en-US" dirty="0"/>
              <a:t>个</a:t>
            </a:r>
            <a:r>
              <a:rPr lang="en-US" altLang="zh-CN" dirty="0"/>
              <a:t>)</a:t>
            </a:r>
            <a:r>
              <a:rPr lang="zh-CN" altLang="en-US" dirty="0"/>
              <a:t>问题到学生的手机</a:t>
            </a:r>
            <a:r>
              <a:rPr lang="en-US" altLang="zh-CN" dirty="0"/>
              <a:t>, </a:t>
            </a:r>
            <a:r>
              <a:rPr lang="zh-CN" altLang="en-US" dirty="0"/>
              <a:t>学生回答一个问题才能看到下一个问题</a:t>
            </a:r>
            <a:r>
              <a:rPr lang="en-US" altLang="zh-CN" dirty="0"/>
              <a:t>, 3</a:t>
            </a:r>
            <a:r>
              <a:rPr lang="zh-CN" altLang="en-US" dirty="0"/>
              <a:t>个问题全部回答完成之后</a:t>
            </a:r>
            <a:r>
              <a:rPr lang="en-US" altLang="zh-CN" dirty="0"/>
              <a:t>, </a:t>
            </a:r>
            <a:r>
              <a:rPr lang="zh-CN" altLang="en-US" dirty="0"/>
              <a:t>可以看到所有问题的答案和反馈</a:t>
            </a:r>
          </a:p>
        </p:txBody>
      </p:sp>
    </p:spTree>
    <p:extLst>
      <p:ext uri="{BB962C8B-B14F-4D97-AF65-F5344CB8AC3E}">
        <p14:creationId xmlns:p14="http://schemas.microsoft.com/office/powerpoint/2010/main" val="391175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AFD1B-794D-4D06-9FB6-7212BE8AB141}"/>
              </a:ext>
            </a:extLst>
          </p:cNvPr>
          <p:cNvSpPr>
            <a:spLocks noGrp="1"/>
          </p:cNvSpPr>
          <p:nvPr>
            <p:ph type="title"/>
          </p:nvPr>
        </p:nvSpPr>
        <p:spPr/>
        <p:txBody>
          <a:bodyPr/>
          <a:lstStyle/>
          <a:p>
            <a:r>
              <a:rPr lang="zh-CN" altLang="en-US" dirty="0"/>
              <a:t>实验过程</a:t>
            </a:r>
          </a:p>
        </p:txBody>
      </p:sp>
      <p:sp>
        <p:nvSpPr>
          <p:cNvPr id="3" name="内容占位符 2">
            <a:extLst>
              <a:ext uri="{FF2B5EF4-FFF2-40B4-BE49-F238E27FC236}">
                <a16:creationId xmlns:a16="http://schemas.microsoft.com/office/drawing/2014/main" id="{A4FD4DC4-D251-4628-B243-FDA5C2FDF506}"/>
              </a:ext>
            </a:extLst>
          </p:cNvPr>
          <p:cNvSpPr>
            <a:spLocks noGrp="1"/>
          </p:cNvSpPr>
          <p:nvPr>
            <p:ph idx="1"/>
          </p:nvPr>
        </p:nvSpPr>
        <p:spPr/>
        <p:txBody>
          <a:bodyPr/>
          <a:lstStyle/>
          <a:p>
            <a:r>
              <a:rPr lang="zh-CN" altLang="en-US" dirty="0"/>
              <a:t>分析阶段</a:t>
            </a:r>
            <a:r>
              <a:rPr lang="en-US" altLang="zh-CN" dirty="0"/>
              <a:t>:  </a:t>
            </a:r>
            <a:r>
              <a:rPr lang="zh-CN" altLang="en-US" dirty="0"/>
              <a:t>对学生的问题回答率和参与率等指标进行分析</a:t>
            </a:r>
            <a:r>
              <a:rPr lang="en-US" altLang="zh-CN" dirty="0"/>
              <a:t>, </a:t>
            </a:r>
            <a:r>
              <a:rPr lang="zh-CN" altLang="en-US" dirty="0"/>
              <a:t>分析出影响参与率的因素并总结系统改进方法</a:t>
            </a:r>
          </a:p>
        </p:txBody>
      </p:sp>
    </p:spTree>
    <p:extLst>
      <p:ext uri="{BB962C8B-B14F-4D97-AF65-F5344CB8AC3E}">
        <p14:creationId xmlns:p14="http://schemas.microsoft.com/office/powerpoint/2010/main" val="91802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F9AC1-E718-4DFF-9C2C-E205FD807955}"/>
              </a:ext>
            </a:extLst>
          </p:cNvPr>
          <p:cNvSpPr>
            <a:spLocks noGrp="1"/>
          </p:cNvSpPr>
          <p:nvPr>
            <p:ph type="title"/>
          </p:nvPr>
        </p:nvSpPr>
        <p:spPr/>
        <p:txBody>
          <a:bodyPr/>
          <a:lstStyle/>
          <a:p>
            <a:r>
              <a:rPr lang="zh-CN" altLang="en-US" dirty="0"/>
              <a:t>实验总结</a:t>
            </a:r>
          </a:p>
        </p:txBody>
      </p:sp>
      <p:sp>
        <p:nvSpPr>
          <p:cNvPr id="3" name="内容占位符 2">
            <a:extLst>
              <a:ext uri="{FF2B5EF4-FFF2-40B4-BE49-F238E27FC236}">
                <a16:creationId xmlns:a16="http://schemas.microsoft.com/office/drawing/2014/main" id="{56C75980-88EF-4C82-A93E-5BB6126A7863}"/>
              </a:ext>
            </a:extLst>
          </p:cNvPr>
          <p:cNvSpPr>
            <a:spLocks noGrp="1"/>
          </p:cNvSpPr>
          <p:nvPr>
            <p:ph idx="1"/>
          </p:nvPr>
        </p:nvSpPr>
        <p:spPr/>
        <p:txBody>
          <a:bodyPr/>
          <a:lstStyle/>
          <a:p>
            <a:r>
              <a:rPr lang="zh-CN" altLang="en-US" dirty="0"/>
              <a:t>信任</a:t>
            </a:r>
            <a:r>
              <a:rPr lang="en-US" altLang="zh-CN" dirty="0"/>
              <a:t>(</a:t>
            </a:r>
            <a:r>
              <a:rPr lang="zh-CN" altLang="en-US" dirty="0"/>
              <a:t>对信息发送方的信任和个人隐私安全的考虑</a:t>
            </a:r>
            <a:r>
              <a:rPr lang="en-US" altLang="zh-CN" dirty="0"/>
              <a:t>)</a:t>
            </a:r>
            <a:r>
              <a:rPr lang="zh-CN" altLang="en-US" dirty="0"/>
              <a:t>是影响参与率的一个关键因素</a:t>
            </a:r>
            <a:endParaRPr lang="en-US" altLang="zh-CN" dirty="0"/>
          </a:p>
          <a:p>
            <a:r>
              <a:rPr lang="zh-CN" altLang="en-US" dirty="0"/>
              <a:t>父母和学生对于手机能否帮助学生更好的学习存在较大的分歧</a:t>
            </a:r>
            <a:r>
              <a:rPr lang="en-US" altLang="zh-CN" dirty="0"/>
              <a:t>, </a:t>
            </a:r>
            <a:r>
              <a:rPr lang="zh-CN" altLang="en-US" dirty="0"/>
              <a:t>有些父母会禁止学生使用智能手机</a:t>
            </a:r>
            <a:endParaRPr lang="en-US" altLang="zh-CN" dirty="0"/>
          </a:p>
          <a:p>
            <a:r>
              <a:rPr lang="zh-CN" altLang="en-US" dirty="0"/>
              <a:t>总结基于手机来设计未来的教学干涉系统需要注意的问题</a:t>
            </a:r>
          </a:p>
        </p:txBody>
      </p:sp>
    </p:spTree>
    <p:extLst>
      <p:ext uri="{BB962C8B-B14F-4D97-AF65-F5344CB8AC3E}">
        <p14:creationId xmlns:p14="http://schemas.microsoft.com/office/powerpoint/2010/main" val="186103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3AAC6-D2D5-444F-AB9E-6176C8CA09C2}"/>
              </a:ext>
            </a:extLst>
          </p:cNvPr>
          <p:cNvSpPr>
            <a:spLocks noGrp="1"/>
          </p:cNvSpPr>
          <p:nvPr>
            <p:ph type="title"/>
          </p:nvPr>
        </p:nvSpPr>
        <p:spPr/>
        <p:txBody>
          <a:bodyPr/>
          <a:lstStyle/>
          <a:p>
            <a:r>
              <a:rPr lang="zh-CN" altLang="en-US" dirty="0"/>
              <a:t>关键词</a:t>
            </a:r>
          </a:p>
        </p:txBody>
      </p:sp>
      <p:sp>
        <p:nvSpPr>
          <p:cNvPr id="3" name="内容占位符 2">
            <a:extLst>
              <a:ext uri="{FF2B5EF4-FFF2-40B4-BE49-F238E27FC236}">
                <a16:creationId xmlns:a16="http://schemas.microsoft.com/office/drawing/2014/main" id="{77D59A08-9B5B-4F14-9AB5-226BD39B5F57}"/>
              </a:ext>
            </a:extLst>
          </p:cNvPr>
          <p:cNvSpPr>
            <a:spLocks noGrp="1"/>
          </p:cNvSpPr>
          <p:nvPr>
            <p:ph idx="1"/>
          </p:nvPr>
        </p:nvSpPr>
        <p:spPr/>
        <p:txBody>
          <a:bodyPr>
            <a:normAutofit/>
          </a:bodyPr>
          <a:lstStyle/>
          <a:p>
            <a:pPr marL="0" indent="0">
              <a:buNone/>
            </a:pPr>
            <a:r>
              <a:rPr lang="en-US" altLang="zh-CN" sz="3200" dirty="0"/>
              <a:t>High Opportunity  Progression Ecosystems(HOPE)</a:t>
            </a:r>
          </a:p>
          <a:p>
            <a:pPr marL="0" indent="0">
              <a:buNone/>
            </a:pPr>
            <a:endParaRPr lang="en-US" altLang="zh-CN" sz="3600" dirty="0"/>
          </a:p>
          <a:p>
            <a:pPr marL="0" indent="0">
              <a:buNone/>
            </a:pPr>
            <a:r>
              <a:rPr lang="en-US" altLang="zh-CN" sz="3200" dirty="0"/>
              <a:t>science, technology,  engineering and mathematics(STEM)</a:t>
            </a:r>
          </a:p>
          <a:p>
            <a:pPr marL="0" indent="0">
              <a:buNone/>
            </a:pPr>
            <a:endParaRPr lang="en-US" altLang="zh-CN" sz="3600" dirty="0"/>
          </a:p>
        </p:txBody>
      </p:sp>
    </p:spTree>
    <p:extLst>
      <p:ext uri="{BB962C8B-B14F-4D97-AF65-F5344CB8AC3E}">
        <p14:creationId xmlns:p14="http://schemas.microsoft.com/office/powerpoint/2010/main" val="1359192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47627-31CE-44DC-9289-83B54F181C9B}"/>
              </a:ext>
            </a:extLst>
          </p:cNvPr>
          <p:cNvSpPr>
            <a:spLocks noGrp="1"/>
          </p:cNvSpPr>
          <p:nvPr>
            <p:ph type="title"/>
          </p:nvPr>
        </p:nvSpPr>
        <p:spPr/>
        <p:txBody>
          <a:bodyPr/>
          <a:lstStyle/>
          <a:p>
            <a:r>
              <a:rPr lang="zh-CN" altLang="en-US" dirty="0"/>
              <a:t>实验缺陷</a:t>
            </a:r>
          </a:p>
        </p:txBody>
      </p:sp>
      <p:sp>
        <p:nvSpPr>
          <p:cNvPr id="3" name="内容占位符 2">
            <a:extLst>
              <a:ext uri="{FF2B5EF4-FFF2-40B4-BE49-F238E27FC236}">
                <a16:creationId xmlns:a16="http://schemas.microsoft.com/office/drawing/2014/main" id="{EEDAFD91-5476-46DA-AE58-EED6A487DFA3}"/>
              </a:ext>
            </a:extLst>
          </p:cNvPr>
          <p:cNvSpPr>
            <a:spLocks noGrp="1"/>
          </p:cNvSpPr>
          <p:nvPr>
            <p:ph idx="1"/>
          </p:nvPr>
        </p:nvSpPr>
        <p:spPr/>
        <p:txBody>
          <a:bodyPr/>
          <a:lstStyle/>
          <a:p>
            <a:r>
              <a:rPr lang="zh-CN" altLang="en-US" dirty="0"/>
              <a:t>仅仅收集了参与率这样的指标</a:t>
            </a:r>
            <a:r>
              <a:rPr lang="en-US" altLang="zh-CN" dirty="0"/>
              <a:t>, </a:t>
            </a:r>
            <a:r>
              <a:rPr lang="zh-CN" altLang="en-US" dirty="0"/>
              <a:t>分析了影响这些指标的因素</a:t>
            </a:r>
            <a:r>
              <a:rPr lang="en-US" altLang="zh-CN" dirty="0"/>
              <a:t>, </a:t>
            </a:r>
            <a:r>
              <a:rPr lang="zh-CN" altLang="en-US" dirty="0"/>
              <a:t>并没有比照这些指标对学生的考试通过率是否产生了影响</a:t>
            </a:r>
            <a:r>
              <a:rPr lang="en-US" altLang="zh-CN" dirty="0"/>
              <a:t>, </a:t>
            </a:r>
            <a:r>
              <a:rPr lang="zh-CN" altLang="en-US" dirty="0"/>
              <a:t>产生了多大的影响</a:t>
            </a:r>
          </a:p>
        </p:txBody>
      </p:sp>
    </p:spTree>
    <p:extLst>
      <p:ext uri="{BB962C8B-B14F-4D97-AF65-F5344CB8AC3E}">
        <p14:creationId xmlns:p14="http://schemas.microsoft.com/office/powerpoint/2010/main" val="310847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56912-F9BC-4EB5-BD5E-B7FC4C4BEA8B}"/>
              </a:ext>
            </a:extLst>
          </p:cNvPr>
          <p:cNvSpPr>
            <a:spLocks noGrp="1"/>
          </p:cNvSpPr>
          <p:nvPr>
            <p:ph type="title"/>
          </p:nvPr>
        </p:nvSpPr>
        <p:spPr/>
        <p:txBody>
          <a:bodyPr/>
          <a:lstStyle/>
          <a:p>
            <a:r>
              <a:rPr lang="zh-CN" altLang="en-US" dirty="0"/>
              <a:t>待解决的问题</a:t>
            </a:r>
          </a:p>
        </p:txBody>
      </p:sp>
      <p:sp>
        <p:nvSpPr>
          <p:cNvPr id="3" name="内容占位符 2">
            <a:extLst>
              <a:ext uri="{FF2B5EF4-FFF2-40B4-BE49-F238E27FC236}">
                <a16:creationId xmlns:a16="http://schemas.microsoft.com/office/drawing/2014/main" id="{246B660E-65FB-4507-9C3D-0DF3D4693A0C}"/>
              </a:ext>
            </a:extLst>
          </p:cNvPr>
          <p:cNvSpPr>
            <a:spLocks noGrp="1"/>
          </p:cNvSpPr>
          <p:nvPr>
            <p:ph idx="1"/>
          </p:nvPr>
        </p:nvSpPr>
        <p:spPr/>
        <p:txBody>
          <a:bodyPr/>
          <a:lstStyle/>
          <a:p>
            <a:pPr marL="0" indent="0">
              <a:buNone/>
            </a:pPr>
            <a:r>
              <a:rPr lang="zh-CN" altLang="en-US" dirty="0"/>
              <a:t>英国国内</a:t>
            </a:r>
            <a:r>
              <a:rPr lang="en-US" altLang="zh-CN" dirty="0"/>
              <a:t>,</a:t>
            </a:r>
            <a:r>
              <a:rPr lang="zh-CN" altLang="en-US" dirty="0"/>
              <a:t>计算机教学方面</a:t>
            </a:r>
            <a:r>
              <a:rPr lang="en-US" altLang="zh-CN" dirty="0"/>
              <a:t>, </a:t>
            </a:r>
            <a:r>
              <a:rPr lang="zh-CN" altLang="en-US" dirty="0"/>
              <a:t>高校对普通学校的援助的非常的零散和脆弱</a:t>
            </a:r>
            <a:r>
              <a:rPr lang="en-US" altLang="zh-CN" dirty="0"/>
              <a:t>(patchy and fragile), </a:t>
            </a:r>
            <a:r>
              <a:rPr lang="zh-CN" altLang="en-US" dirty="0"/>
              <a:t>缺乏有效的指导</a:t>
            </a:r>
            <a:r>
              <a:rPr lang="en-US" altLang="zh-CN" dirty="0"/>
              <a:t>.</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8631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6CA68-E640-4C07-A122-AF7E0695D1B9}"/>
              </a:ext>
            </a:extLst>
          </p:cNvPr>
          <p:cNvSpPr>
            <a:spLocks noGrp="1"/>
          </p:cNvSpPr>
          <p:nvPr>
            <p:ph type="title"/>
          </p:nvPr>
        </p:nvSpPr>
        <p:spPr/>
        <p:txBody>
          <a:bodyPr/>
          <a:lstStyle/>
          <a:p>
            <a:r>
              <a:rPr lang="zh-CN" altLang="en-US" dirty="0"/>
              <a:t>解决方法</a:t>
            </a:r>
          </a:p>
        </p:txBody>
      </p:sp>
      <p:sp>
        <p:nvSpPr>
          <p:cNvPr id="3" name="内容占位符 2">
            <a:extLst>
              <a:ext uri="{FF2B5EF4-FFF2-40B4-BE49-F238E27FC236}">
                <a16:creationId xmlns:a16="http://schemas.microsoft.com/office/drawing/2014/main" id="{F16ED557-F691-4414-A4C0-8830525EB328}"/>
              </a:ext>
            </a:extLst>
          </p:cNvPr>
          <p:cNvSpPr>
            <a:spLocks noGrp="1"/>
          </p:cNvSpPr>
          <p:nvPr>
            <p:ph idx="1"/>
          </p:nvPr>
        </p:nvSpPr>
        <p:spPr/>
        <p:txBody>
          <a:bodyPr/>
          <a:lstStyle/>
          <a:p>
            <a:pPr marL="0" indent="0">
              <a:buNone/>
            </a:pPr>
            <a:r>
              <a:rPr lang="zh-CN" altLang="en-US" dirty="0"/>
              <a:t>本文试图探索如何能够让高校和普通学校更好的合作教学</a:t>
            </a:r>
            <a:r>
              <a:rPr lang="en-US" altLang="zh-CN" dirty="0"/>
              <a:t>. </a:t>
            </a:r>
            <a:r>
              <a:rPr lang="zh-CN" altLang="en-US" dirty="0"/>
              <a:t>作者从一次拓展教育活动得到启发</a:t>
            </a:r>
            <a:r>
              <a:rPr lang="en-US" altLang="zh-CN" dirty="0"/>
              <a:t>, </a:t>
            </a:r>
            <a:r>
              <a:rPr lang="zh-CN" altLang="en-US" dirty="0"/>
              <a:t>采用行为研究的方式</a:t>
            </a:r>
            <a:r>
              <a:rPr lang="en-US" altLang="zh-CN" dirty="0"/>
              <a:t>, </a:t>
            </a:r>
            <a:r>
              <a:rPr lang="zh-CN" altLang="en-US" dirty="0"/>
              <a:t>通过对大学生</a:t>
            </a:r>
            <a:r>
              <a:rPr lang="en-US" altLang="zh-CN" dirty="0"/>
              <a:t>, </a:t>
            </a:r>
            <a:r>
              <a:rPr lang="zh-CN" altLang="en-US" dirty="0"/>
              <a:t>老师</a:t>
            </a:r>
            <a:r>
              <a:rPr lang="en-US" altLang="zh-CN" dirty="0"/>
              <a:t>, </a:t>
            </a:r>
            <a:r>
              <a:rPr lang="zh-CN" altLang="en-US" dirty="0"/>
              <a:t>中介机构在授课活动中的体验</a:t>
            </a:r>
            <a:r>
              <a:rPr lang="en-US" altLang="zh-CN" dirty="0"/>
              <a:t>(experiences)</a:t>
            </a:r>
            <a:r>
              <a:rPr lang="zh-CN" altLang="en-US" dirty="0"/>
              <a:t>的研究</a:t>
            </a:r>
            <a:r>
              <a:rPr lang="en-US" altLang="zh-CN" dirty="0"/>
              <a:t>, </a:t>
            </a:r>
            <a:r>
              <a:rPr lang="zh-CN" altLang="en-US" dirty="0"/>
              <a:t>发现了一些用于设计</a:t>
            </a:r>
            <a:r>
              <a:rPr lang="en-US" altLang="zh-CN" dirty="0"/>
              <a:t>HOPE</a:t>
            </a:r>
            <a:r>
              <a:rPr lang="zh-CN" altLang="en-US" dirty="0"/>
              <a:t>系统来增强计算机教学的关键点</a:t>
            </a:r>
            <a:r>
              <a:rPr lang="en-US" altLang="zh-CN" dirty="0"/>
              <a:t>.</a:t>
            </a:r>
          </a:p>
          <a:p>
            <a:pPr marL="0" indent="0">
              <a:buNone/>
            </a:pPr>
            <a:r>
              <a:rPr lang="zh-CN" altLang="en-US" dirty="0"/>
              <a:t>例如</a:t>
            </a:r>
            <a:r>
              <a:rPr lang="en-US" altLang="zh-CN" dirty="0"/>
              <a:t>, </a:t>
            </a:r>
            <a:r>
              <a:rPr lang="zh-CN" altLang="en-US" dirty="0"/>
              <a:t>本科生的特性</a:t>
            </a:r>
            <a:r>
              <a:rPr lang="en-US" altLang="zh-CN" dirty="0"/>
              <a:t>(student identity), </a:t>
            </a:r>
            <a:r>
              <a:rPr lang="zh-CN" altLang="en-US" dirty="0"/>
              <a:t>负载模型</a:t>
            </a:r>
            <a:r>
              <a:rPr lang="en-US" altLang="zh-CN" dirty="0"/>
              <a:t>, </a:t>
            </a:r>
            <a:r>
              <a:rPr lang="zh-CN" altLang="en-US" dirty="0"/>
              <a:t>过程可视化等</a:t>
            </a:r>
            <a:endParaRPr lang="en-US" altLang="zh-CN" dirty="0"/>
          </a:p>
          <a:p>
            <a:pPr marL="0" indent="0">
              <a:buNone/>
            </a:pPr>
            <a:r>
              <a:rPr lang="zh-CN" altLang="en-US" dirty="0"/>
              <a:t>同时</a:t>
            </a:r>
            <a:r>
              <a:rPr lang="en-US" altLang="zh-CN" dirty="0"/>
              <a:t>, </a:t>
            </a:r>
            <a:r>
              <a:rPr lang="zh-CN" altLang="en-US" dirty="0"/>
              <a:t>作者也对技术在解决上述问题中所起到的作用进行了探讨</a:t>
            </a:r>
            <a:endParaRPr lang="en-US" altLang="zh-CN" dirty="0"/>
          </a:p>
          <a:p>
            <a:pPr marL="0" indent="0">
              <a:buNone/>
            </a:pPr>
            <a:endParaRPr lang="zh-CN" altLang="en-US" dirty="0"/>
          </a:p>
        </p:txBody>
      </p:sp>
    </p:spTree>
    <p:extLst>
      <p:ext uri="{BB962C8B-B14F-4D97-AF65-F5344CB8AC3E}">
        <p14:creationId xmlns:p14="http://schemas.microsoft.com/office/powerpoint/2010/main" val="379475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74A11-246C-4E03-9513-5F2FCE5CEA27}"/>
              </a:ext>
            </a:extLst>
          </p:cNvPr>
          <p:cNvSpPr>
            <a:spLocks noGrp="1"/>
          </p:cNvSpPr>
          <p:nvPr>
            <p:ph type="title"/>
          </p:nvPr>
        </p:nvSpPr>
        <p:spPr/>
        <p:txBody>
          <a:bodyPr/>
          <a:lstStyle/>
          <a:p>
            <a:r>
              <a:rPr lang="zh-CN" altLang="en-US" dirty="0"/>
              <a:t>解决方法</a:t>
            </a:r>
          </a:p>
        </p:txBody>
      </p:sp>
      <p:sp>
        <p:nvSpPr>
          <p:cNvPr id="3" name="内容占位符 2">
            <a:extLst>
              <a:ext uri="{FF2B5EF4-FFF2-40B4-BE49-F238E27FC236}">
                <a16:creationId xmlns:a16="http://schemas.microsoft.com/office/drawing/2014/main" id="{DFE6323D-BEC2-4B6A-A37C-0D5E2FCD735B}"/>
              </a:ext>
            </a:extLst>
          </p:cNvPr>
          <p:cNvSpPr>
            <a:spLocks noGrp="1"/>
          </p:cNvSpPr>
          <p:nvPr>
            <p:ph idx="1"/>
          </p:nvPr>
        </p:nvSpPr>
        <p:spPr/>
        <p:txBody>
          <a:bodyPr>
            <a:normAutofit fontScale="92500"/>
          </a:bodyPr>
          <a:lstStyle/>
          <a:p>
            <a:pPr marL="0" indent="0">
              <a:buNone/>
            </a:pPr>
            <a:r>
              <a:rPr lang="en-US" altLang="zh-CN" dirty="0"/>
              <a:t>This paper investigates methods for developing and sustaining educational partnerships between universities, undergraduate students and local secondary schools through the scope of an existing engagement</a:t>
            </a:r>
          </a:p>
          <a:p>
            <a:pPr marL="0" indent="0">
              <a:buNone/>
            </a:pPr>
            <a:r>
              <a:rPr lang="zh-CN" altLang="en-US" dirty="0"/>
              <a:t>这篇文章致力于在一个现有的合作范围内</a:t>
            </a:r>
            <a:r>
              <a:rPr lang="en-US" altLang="zh-CN" dirty="0"/>
              <a:t>, </a:t>
            </a:r>
            <a:r>
              <a:rPr lang="zh-CN" altLang="en-US" dirty="0"/>
              <a:t>寻找增进并维持大学</a:t>
            </a:r>
            <a:r>
              <a:rPr lang="en-US" altLang="zh-CN" dirty="0"/>
              <a:t>, </a:t>
            </a:r>
            <a:r>
              <a:rPr lang="zh-CN" altLang="en-US" dirty="0"/>
              <a:t>大学生和本地的中学之间的合作关系的方法</a:t>
            </a:r>
            <a:r>
              <a:rPr lang="en-US" altLang="zh-CN" dirty="0"/>
              <a:t>.</a:t>
            </a:r>
          </a:p>
          <a:p>
            <a:pPr marL="0" indent="0">
              <a:buNone/>
            </a:pPr>
            <a:endParaRPr lang="en-US" altLang="zh-CN" dirty="0"/>
          </a:p>
          <a:p>
            <a:pPr marL="0" indent="0">
              <a:buNone/>
            </a:pPr>
            <a:r>
              <a:rPr lang="zh-CN" altLang="en-US" dirty="0"/>
              <a:t>实际上是他们在现有的合作基础上</a:t>
            </a:r>
            <a:r>
              <a:rPr lang="en-US" altLang="zh-CN" dirty="0"/>
              <a:t>, </a:t>
            </a:r>
            <a:r>
              <a:rPr lang="zh-CN" altLang="en-US" dirty="0"/>
              <a:t>设计了一个多方参与的实验来进行探索</a:t>
            </a:r>
            <a:r>
              <a:rPr lang="en-US" altLang="zh-CN" dirty="0"/>
              <a:t>.</a:t>
            </a:r>
            <a:endParaRPr lang="zh-CN" altLang="en-US" dirty="0"/>
          </a:p>
        </p:txBody>
      </p:sp>
    </p:spTree>
    <p:extLst>
      <p:ext uri="{BB962C8B-B14F-4D97-AF65-F5344CB8AC3E}">
        <p14:creationId xmlns:p14="http://schemas.microsoft.com/office/powerpoint/2010/main" val="106259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F223F-B950-472B-A5E7-AA71413D7CCD}"/>
              </a:ext>
            </a:extLst>
          </p:cNvPr>
          <p:cNvSpPr>
            <a:spLocks noGrp="1"/>
          </p:cNvSpPr>
          <p:nvPr>
            <p:ph type="title"/>
          </p:nvPr>
        </p:nvSpPr>
        <p:spPr/>
        <p:txBody>
          <a:bodyPr/>
          <a:lstStyle/>
          <a:p>
            <a:r>
              <a:rPr lang="zh-CN" altLang="en-US" dirty="0"/>
              <a:t>解决方法</a:t>
            </a:r>
          </a:p>
        </p:txBody>
      </p:sp>
      <p:sp>
        <p:nvSpPr>
          <p:cNvPr id="3" name="内容占位符 2">
            <a:extLst>
              <a:ext uri="{FF2B5EF4-FFF2-40B4-BE49-F238E27FC236}">
                <a16:creationId xmlns:a16="http://schemas.microsoft.com/office/drawing/2014/main" id="{F04C5F5E-3A1B-4780-AB9E-4E3A78FC1102}"/>
              </a:ext>
            </a:extLst>
          </p:cNvPr>
          <p:cNvSpPr>
            <a:spLocks noGrp="1"/>
          </p:cNvSpPr>
          <p:nvPr>
            <p:ph idx="1"/>
          </p:nvPr>
        </p:nvSpPr>
        <p:spPr/>
        <p:txBody>
          <a:bodyPr>
            <a:normAutofit fontScale="92500"/>
          </a:bodyPr>
          <a:lstStyle/>
          <a:p>
            <a:pPr marL="0" indent="0">
              <a:buNone/>
            </a:pPr>
            <a:r>
              <a:rPr lang="en-US" altLang="zh-CN" dirty="0"/>
              <a:t>university undergraduates (UGs) are ideally positioned to contribute towards these partnerships, with specialist knowledge and their need to develop professional skills</a:t>
            </a:r>
          </a:p>
          <a:p>
            <a:pPr marL="0" indent="0">
              <a:buNone/>
            </a:pPr>
            <a:r>
              <a:rPr lang="zh-CN" altLang="en-US" dirty="0"/>
              <a:t>在推进高校和义务教育机构的合作关系方面</a:t>
            </a:r>
            <a:r>
              <a:rPr lang="en-US" altLang="zh-CN" dirty="0"/>
              <a:t>, </a:t>
            </a:r>
            <a:r>
              <a:rPr lang="zh-CN" altLang="en-US" dirty="0"/>
              <a:t>大学本科生是非常合适的人选</a:t>
            </a:r>
            <a:r>
              <a:rPr lang="en-US" altLang="zh-CN" dirty="0"/>
              <a:t>, </a:t>
            </a:r>
            <a:r>
              <a:rPr lang="zh-CN" altLang="en-US" dirty="0"/>
              <a:t>因为他们不仅有着专业知识</a:t>
            </a:r>
            <a:r>
              <a:rPr lang="en-US" altLang="zh-CN" dirty="0"/>
              <a:t>, </a:t>
            </a:r>
            <a:r>
              <a:rPr lang="zh-CN" altLang="en-US" dirty="0"/>
              <a:t>而且他们需要锻炼自己的专业能力</a:t>
            </a:r>
            <a:r>
              <a:rPr lang="en-US" altLang="zh-CN" dirty="0"/>
              <a:t>.</a:t>
            </a:r>
          </a:p>
          <a:p>
            <a:pPr marL="0" indent="0">
              <a:buNone/>
            </a:pPr>
            <a:endParaRPr lang="en-US" altLang="zh-CN" dirty="0"/>
          </a:p>
          <a:p>
            <a:pPr marL="0" indent="0">
              <a:buNone/>
            </a:pPr>
            <a:r>
              <a:rPr lang="zh-CN" altLang="en-US" dirty="0"/>
              <a:t>因此</a:t>
            </a:r>
            <a:r>
              <a:rPr lang="en-US" altLang="zh-CN" dirty="0"/>
              <a:t>, </a:t>
            </a:r>
            <a:r>
              <a:rPr lang="zh-CN" altLang="en-US" dirty="0"/>
              <a:t>大学生在义务教育机构授课</a:t>
            </a:r>
            <a:r>
              <a:rPr lang="en-US" altLang="zh-CN" dirty="0"/>
              <a:t>, </a:t>
            </a:r>
            <a:r>
              <a:rPr lang="zh-CN" altLang="en-US" dirty="0"/>
              <a:t>老师和其他中介机构辅助他们</a:t>
            </a:r>
            <a:r>
              <a:rPr lang="en-US" altLang="zh-CN" dirty="0"/>
              <a:t>, </a:t>
            </a:r>
            <a:r>
              <a:rPr lang="zh-CN" altLang="en-US" dirty="0"/>
              <a:t>是实验的大体进行方式</a:t>
            </a:r>
            <a:r>
              <a:rPr lang="en-US" altLang="zh-CN" dirty="0"/>
              <a:t>.</a:t>
            </a:r>
          </a:p>
          <a:p>
            <a:pPr marL="0" indent="0">
              <a:buNone/>
            </a:pPr>
            <a:endParaRPr lang="zh-CN" altLang="en-US" dirty="0"/>
          </a:p>
        </p:txBody>
      </p:sp>
    </p:spTree>
    <p:extLst>
      <p:ext uri="{BB962C8B-B14F-4D97-AF65-F5344CB8AC3E}">
        <p14:creationId xmlns:p14="http://schemas.microsoft.com/office/powerpoint/2010/main" val="255888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62D03-A960-41AE-BAD9-ED2F3ACA44F1}"/>
              </a:ext>
            </a:extLst>
          </p:cNvPr>
          <p:cNvSpPr>
            <a:spLocks noGrp="1"/>
          </p:cNvSpPr>
          <p:nvPr>
            <p:ph type="title"/>
          </p:nvPr>
        </p:nvSpPr>
        <p:spPr/>
        <p:txBody>
          <a:bodyPr/>
          <a:lstStyle/>
          <a:p>
            <a:r>
              <a:rPr lang="zh-CN" altLang="en-US" dirty="0"/>
              <a:t>实验参与者</a:t>
            </a:r>
          </a:p>
        </p:txBody>
      </p:sp>
      <p:sp>
        <p:nvSpPr>
          <p:cNvPr id="3" name="内容占位符 2">
            <a:extLst>
              <a:ext uri="{FF2B5EF4-FFF2-40B4-BE49-F238E27FC236}">
                <a16:creationId xmlns:a16="http://schemas.microsoft.com/office/drawing/2014/main" id="{1E887BAA-E3E8-4CF3-8EE5-0587E281346F}"/>
              </a:ext>
            </a:extLst>
          </p:cNvPr>
          <p:cNvSpPr>
            <a:spLocks noGrp="1"/>
          </p:cNvSpPr>
          <p:nvPr>
            <p:ph idx="1"/>
          </p:nvPr>
        </p:nvSpPr>
        <p:spPr/>
        <p:txBody>
          <a:bodyPr/>
          <a:lstStyle/>
          <a:p>
            <a:r>
              <a:rPr lang="en-US" altLang="zh-CN" dirty="0"/>
              <a:t>9</a:t>
            </a:r>
            <a:r>
              <a:rPr lang="zh-CN" altLang="en-US" dirty="0"/>
              <a:t>名大学生</a:t>
            </a:r>
            <a:endParaRPr lang="en-US" altLang="zh-CN" dirty="0"/>
          </a:p>
          <a:p>
            <a:r>
              <a:rPr lang="en-US" altLang="zh-CN" dirty="0"/>
              <a:t>1</a:t>
            </a:r>
            <a:r>
              <a:rPr lang="zh-CN" altLang="en-US" dirty="0"/>
              <a:t>名</a:t>
            </a:r>
            <a:r>
              <a:rPr lang="en-US" altLang="zh-CN" dirty="0"/>
              <a:t>Newcastle university</a:t>
            </a:r>
            <a:r>
              <a:rPr lang="zh-CN" altLang="en-US" dirty="0"/>
              <a:t>的研究者</a:t>
            </a:r>
            <a:endParaRPr lang="en-US" altLang="zh-CN" dirty="0"/>
          </a:p>
          <a:p>
            <a:r>
              <a:rPr lang="en-US" altLang="zh-CN" dirty="0"/>
              <a:t>9</a:t>
            </a:r>
            <a:r>
              <a:rPr lang="zh-CN" altLang="en-US" dirty="0"/>
              <a:t>所本地中学</a:t>
            </a:r>
            <a:endParaRPr lang="en-US" altLang="zh-CN" dirty="0"/>
          </a:p>
          <a:p>
            <a:r>
              <a:rPr lang="en-US" altLang="zh-CN" dirty="0"/>
              <a:t>1</a:t>
            </a:r>
            <a:r>
              <a:rPr lang="zh-CN" altLang="en-US" dirty="0"/>
              <a:t>个课余编程俱乐部</a:t>
            </a:r>
            <a:endParaRPr lang="en-US" altLang="zh-CN" dirty="0"/>
          </a:p>
          <a:p>
            <a:endParaRPr lang="zh-CN" altLang="en-US" dirty="0"/>
          </a:p>
        </p:txBody>
      </p:sp>
    </p:spTree>
    <p:extLst>
      <p:ext uri="{BB962C8B-B14F-4D97-AF65-F5344CB8AC3E}">
        <p14:creationId xmlns:p14="http://schemas.microsoft.com/office/powerpoint/2010/main" val="414974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6536D-05F4-4F0E-B418-047013B84985}"/>
              </a:ext>
            </a:extLst>
          </p:cNvPr>
          <p:cNvSpPr>
            <a:spLocks noGrp="1"/>
          </p:cNvSpPr>
          <p:nvPr>
            <p:ph type="title"/>
          </p:nvPr>
        </p:nvSpPr>
        <p:spPr>
          <a:xfrm>
            <a:off x="1521633" y="0"/>
            <a:ext cx="10018713" cy="1752599"/>
          </a:xfrm>
        </p:spPr>
        <p:txBody>
          <a:bodyPr/>
          <a:lstStyle/>
          <a:p>
            <a:r>
              <a:rPr lang="zh-CN" altLang="en-US" dirty="0"/>
              <a:t>实验流程</a:t>
            </a:r>
          </a:p>
        </p:txBody>
      </p:sp>
      <p:pic>
        <p:nvPicPr>
          <p:cNvPr id="5" name="内容占位符 4" descr="图片包含 屏幕截图&#10;&#10;描述已自动生成">
            <a:extLst>
              <a:ext uri="{FF2B5EF4-FFF2-40B4-BE49-F238E27FC236}">
                <a16:creationId xmlns:a16="http://schemas.microsoft.com/office/drawing/2014/main" id="{E0405BC4-04EC-489F-9156-59CEEB488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1633" y="1866123"/>
            <a:ext cx="10425013" cy="3909380"/>
          </a:xfrm>
        </p:spPr>
      </p:pic>
    </p:spTree>
    <p:extLst>
      <p:ext uri="{BB962C8B-B14F-4D97-AF65-F5344CB8AC3E}">
        <p14:creationId xmlns:p14="http://schemas.microsoft.com/office/powerpoint/2010/main" val="386968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BC1DF-A400-4425-9BEC-5C4296BF0A6D}"/>
              </a:ext>
            </a:extLst>
          </p:cNvPr>
          <p:cNvSpPr>
            <a:spLocks noGrp="1"/>
          </p:cNvSpPr>
          <p:nvPr>
            <p:ph type="title"/>
          </p:nvPr>
        </p:nvSpPr>
        <p:spPr/>
        <p:txBody>
          <a:bodyPr/>
          <a:lstStyle/>
          <a:p>
            <a:r>
              <a:rPr lang="zh-CN" altLang="en-US" dirty="0"/>
              <a:t>实验的目标</a:t>
            </a:r>
          </a:p>
        </p:txBody>
      </p:sp>
      <p:sp>
        <p:nvSpPr>
          <p:cNvPr id="3" name="内容占位符 2">
            <a:extLst>
              <a:ext uri="{FF2B5EF4-FFF2-40B4-BE49-F238E27FC236}">
                <a16:creationId xmlns:a16="http://schemas.microsoft.com/office/drawing/2014/main" id="{5B35F67F-9936-4FCA-8689-94CD5E0016BB}"/>
              </a:ext>
            </a:extLst>
          </p:cNvPr>
          <p:cNvSpPr>
            <a:spLocks noGrp="1"/>
          </p:cNvSpPr>
          <p:nvPr>
            <p:ph idx="1"/>
          </p:nvPr>
        </p:nvSpPr>
        <p:spPr/>
        <p:txBody>
          <a:bodyPr/>
          <a:lstStyle/>
          <a:p>
            <a:pPr marL="514350" indent="-514350">
              <a:buFont typeface="+mj-lt"/>
              <a:buAutoNum type="arabicPeriod"/>
            </a:pPr>
            <a:r>
              <a:rPr lang="zh-CN" altLang="en-US" dirty="0"/>
              <a:t>在计算机教学的辅助下</a:t>
            </a:r>
            <a:r>
              <a:rPr lang="en-US" altLang="zh-CN" dirty="0"/>
              <a:t>, </a:t>
            </a:r>
            <a:r>
              <a:rPr lang="zh-CN" altLang="en-US" dirty="0"/>
              <a:t>找出高校和中学合作教学所遇到的障碍</a:t>
            </a:r>
            <a:r>
              <a:rPr lang="en-US" altLang="zh-CN" dirty="0"/>
              <a:t>, </a:t>
            </a:r>
            <a:r>
              <a:rPr lang="zh-CN" altLang="en-US" dirty="0"/>
              <a:t>动机和机遇</a:t>
            </a:r>
            <a:endParaRPr lang="en-US" altLang="zh-CN" dirty="0"/>
          </a:p>
          <a:p>
            <a:pPr marL="514350" indent="-514350">
              <a:buFont typeface="+mj-lt"/>
              <a:buAutoNum type="arabicPeriod"/>
            </a:pPr>
            <a:r>
              <a:rPr lang="zh-CN" altLang="en-US" dirty="0"/>
              <a:t>一个建立和维持高校与中学合作关系的模型</a:t>
            </a:r>
            <a:endParaRPr lang="en-US" altLang="zh-CN" dirty="0"/>
          </a:p>
          <a:p>
            <a:pPr marL="514350" indent="-514350">
              <a:buFont typeface="+mj-lt"/>
              <a:buAutoNum type="arabicPeriod"/>
            </a:pPr>
            <a:r>
              <a:rPr lang="zh-CN" altLang="en-US" dirty="0"/>
              <a:t>关于如何利用技术来推动建立上述合作关系的一些指引</a:t>
            </a:r>
          </a:p>
        </p:txBody>
      </p:sp>
    </p:spTree>
    <p:extLst>
      <p:ext uri="{BB962C8B-B14F-4D97-AF65-F5344CB8AC3E}">
        <p14:creationId xmlns:p14="http://schemas.microsoft.com/office/powerpoint/2010/main" val="4210523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1348</TotalTime>
  <Words>804</Words>
  <Application>Microsoft Office PowerPoint</Application>
  <PresentationFormat>宽屏</PresentationFormat>
  <Paragraphs>63</Paragraphs>
  <Slides>20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Arial</vt:lpstr>
      <vt:lpstr>Corbel</vt:lpstr>
      <vt:lpstr>视差</vt:lpstr>
      <vt:lpstr>HOPE for Computing Education: Towards the   Infrastructuring of Support for  University-School Partnerships  用于计算机教学的HOPE系统:增强大学与中学之间合作关系的基础</vt:lpstr>
      <vt:lpstr>关键词</vt:lpstr>
      <vt:lpstr>待解决的问题</vt:lpstr>
      <vt:lpstr>解决方法</vt:lpstr>
      <vt:lpstr>解决方法</vt:lpstr>
      <vt:lpstr>解决方法</vt:lpstr>
      <vt:lpstr>实验参与者</vt:lpstr>
      <vt:lpstr>实验流程</vt:lpstr>
      <vt:lpstr>实验的目标</vt:lpstr>
      <vt:lpstr>结果</vt:lpstr>
      <vt:lpstr>展望</vt:lpstr>
      <vt:lpstr>Engaging High School Students in Cameroon with Exam Practice Quizzes via SMS and WhatsApp  通过短信和WhatsApp让Cameroon的大学生参与到有关考试锻炼的小问题中去</vt:lpstr>
      <vt:lpstr>问题的背景</vt:lpstr>
      <vt:lpstr>实验的概要</vt:lpstr>
      <vt:lpstr>实验结果</vt:lpstr>
      <vt:lpstr>实验过程</vt:lpstr>
      <vt:lpstr>实验过程</vt:lpstr>
      <vt:lpstr>实验过程</vt:lpstr>
      <vt:lpstr>实验总结</vt:lpstr>
      <vt:lpstr>实验缺陷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HOPE for Computing Education: Towards the   Infrastructuring of Support for University-School   Partnerships </dc:title>
  <dc:creator>meng zhengyuan</dc:creator>
  <cp:lastModifiedBy>meng zhengyuan</cp:lastModifiedBy>
  <cp:revision>36</cp:revision>
  <dcterms:created xsi:type="dcterms:W3CDTF">2019-05-22T06:10:23Z</dcterms:created>
  <dcterms:modified xsi:type="dcterms:W3CDTF">2019-05-27T06:15:40Z</dcterms:modified>
</cp:coreProperties>
</file>