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8" r:id="rId3"/>
    <p:sldId id="276" r:id="rId4"/>
    <p:sldId id="269" r:id="rId5"/>
    <p:sldId id="271" r:id="rId6"/>
    <p:sldId id="277" r:id="rId7"/>
    <p:sldId id="278" r:id="rId8"/>
    <p:sldId id="279" r:id="rId9"/>
    <p:sldId id="280" r:id="rId10"/>
    <p:sldId id="282" r:id="rId11"/>
    <p:sldId id="281" r:id="rId12"/>
    <p:sldId id="283" r:id="rId13"/>
    <p:sldId id="284" r:id="rId14"/>
    <p:sldId id="285" r:id="rId15"/>
    <p:sldId id="286" r:id="rId16"/>
    <p:sldId id="274" r:id="rId17"/>
    <p:sldId id="287" r:id="rId18"/>
    <p:sldId id="28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03" d="100"/>
          <a:sy n="103" d="100"/>
        </p:scale>
        <p:origin x="14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5BA07B5-18E0-40AA-8D5D-F3414D5F25C6}" type="datetimeFigureOut">
              <a:rPr lang="zh-CN" altLang="en-US" smtClean="0"/>
              <a:t>2019/10/21</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2111766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5BA07B5-18E0-40AA-8D5D-F3414D5F25C6}" type="datetimeFigureOut">
              <a:rPr lang="zh-CN" altLang="en-US" smtClean="0"/>
              <a:t>2019/10/21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273772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5BA07B5-18E0-40AA-8D5D-F3414D5F25C6}" type="datetimeFigureOut">
              <a:rPr lang="zh-CN" altLang="en-US" smtClean="0"/>
              <a:t>2019/10/21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4069393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5BA07B5-18E0-40AA-8D5D-F3414D5F25C6}" type="datetimeFigureOut">
              <a:rPr lang="zh-CN" altLang="en-US" smtClean="0"/>
              <a:t>2019/10/21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2963461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5BA07B5-18E0-40AA-8D5D-F3414D5F25C6}" type="datetimeFigureOut">
              <a:rPr lang="zh-CN" altLang="en-US" smtClean="0"/>
              <a:t>2019/10/21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1439856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5BA07B5-18E0-40AA-8D5D-F3414D5F25C6}" type="datetimeFigureOut">
              <a:rPr lang="zh-CN" altLang="en-US" smtClean="0"/>
              <a:t>2019/10/21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1401924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5BA07B5-18E0-40AA-8D5D-F3414D5F25C6}" type="datetimeFigureOut">
              <a:rPr lang="zh-CN" altLang="en-US" smtClean="0"/>
              <a:t>2019/10/21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907380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5BA07B5-18E0-40AA-8D5D-F3414D5F25C6}" type="datetimeFigureOut">
              <a:rPr lang="zh-CN" altLang="en-US" smtClean="0"/>
              <a:t>2019/10/21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2812330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5BA07B5-18E0-40AA-8D5D-F3414D5F25C6}" type="datetimeFigureOut">
              <a:rPr lang="zh-CN" altLang="en-US" smtClean="0"/>
              <a:t>2019/10/21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3168807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5BA07B5-18E0-40AA-8D5D-F3414D5F25C6}" type="datetimeFigureOut">
              <a:rPr lang="zh-CN" altLang="en-US" smtClean="0"/>
              <a:t>2019/10/21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265324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5BA07B5-18E0-40AA-8D5D-F3414D5F25C6}" type="datetimeFigureOut">
              <a:rPr lang="zh-CN" altLang="en-US" smtClean="0"/>
              <a:t>2019/10/21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216321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5BA07B5-18E0-40AA-8D5D-F3414D5F25C6}" type="datetimeFigureOut">
              <a:rPr lang="zh-CN" altLang="en-US" smtClean="0"/>
              <a:t>2019/10/21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126117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5BA07B5-18E0-40AA-8D5D-F3414D5F25C6}" type="datetimeFigureOut">
              <a:rPr lang="zh-CN" altLang="en-US" smtClean="0"/>
              <a:t>2019/10/21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1289507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5BA07B5-18E0-40AA-8D5D-F3414D5F25C6}" type="datetimeFigureOut">
              <a:rPr lang="zh-CN" altLang="en-US" smtClean="0"/>
              <a:t>2019/10/21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2913332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A07B5-18E0-40AA-8D5D-F3414D5F25C6}" type="datetimeFigureOut">
              <a:rPr lang="zh-CN" altLang="en-US" smtClean="0"/>
              <a:t>2019/10/21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2893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5BA07B5-18E0-40AA-8D5D-F3414D5F25C6}" type="datetimeFigureOut">
              <a:rPr lang="zh-CN" altLang="en-US" smtClean="0"/>
              <a:t>2019/10/21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2304447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5BA07B5-18E0-40AA-8D5D-F3414D5F25C6}" type="datetimeFigureOut">
              <a:rPr lang="zh-CN" altLang="en-US" smtClean="0"/>
              <a:t>2019/10/21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3968532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BA07B5-18E0-40AA-8D5D-F3414D5F25C6}" type="datetimeFigureOut">
              <a:rPr lang="zh-CN" altLang="en-US" smtClean="0"/>
              <a:t>2019/10/21</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DDF82A-1B18-4EB9-9DCF-D0B39019AF94}" type="slidenum">
              <a:rPr lang="zh-CN" altLang="en-US" smtClean="0"/>
              <a:t>‹#›</a:t>
            </a:fld>
            <a:endParaRPr lang="zh-CN" altLang="en-US"/>
          </a:p>
        </p:txBody>
      </p:sp>
    </p:spTree>
    <p:extLst>
      <p:ext uri="{BB962C8B-B14F-4D97-AF65-F5344CB8AC3E}">
        <p14:creationId xmlns:p14="http://schemas.microsoft.com/office/powerpoint/2010/main" val="283101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AD04B-B052-4EBD-B557-543434BA2747}"/>
              </a:ext>
            </a:extLst>
          </p:cNvPr>
          <p:cNvSpPr>
            <a:spLocks noGrp="1"/>
          </p:cNvSpPr>
          <p:nvPr>
            <p:ph type="ctrTitle"/>
          </p:nvPr>
        </p:nvSpPr>
        <p:spPr>
          <a:xfrm>
            <a:off x="1524000" y="500932"/>
            <a:ext cx="9144000" cy="3387256"/>
          </a:xfrm>
        </p:spPr>
        <p:txBody>
          <a:bodyPr>
            <a:normAutofit fontScale="90000"/>
          </a:bodyPr>
          <a:lstStyle/>
          <a:p>
            <a:r>
              <a:rPr lang="en-US" altLang="zh-CN" sz="4000" dirty="0"/>
              <a:t>Engaging High School Students in Cameroon with Exam Practice Quizzes via SMS and WhatsApp</a:t>
            </a:r>
            <a:br>
              <a:rPr lang="en-US" altLang="zh-CN" sz="4000" dirty="0"/>
            </a:br>
            <a:br>
              <a:rPr lang="en-US" altLang="zh-CN" sz="4000" dirty="0"/>
            </a:br>
            <a:r>
              <a:rPr lang="zh-CN" altLang="en-US" sz="4000" dirty="0"/>
              <a:t>通过短信和</a:t>
            </a:r>
            <a:r>
              <a:rPr lang="en-US" altLang="zh-CN" sz="4000" dirty="0"/>
              <a:t>WhatsApp</a:t>
            </a:r>
            <a:r>
              <a:rPr lang="zh-CN" altLang="en-US" sz="4000" dirty="0"/>
              <a:t>让</a:t>
            </a:r>
            <a:r>
              <a:rPr lang="en-US" altLang="zh-CN" sz="4000" dirty="0"/>
              <a:t>Cameroon</a:t>
            </a:r>
            <a:r>
              <a:rPr lang="zh-CN" altLang="en-US" sz="4000" dirty="0"/>
              <a:t>的大学生参与到有关考试锻炼的小问题中去</a:t>
            </a:r>
            <a:endParaRPr lang="zh-CN" altLang="en-US" dirty="0"/>
          </a:p>
        </p:txBody>
      </p:sp>
      <p:sp>
        <p:nvSpPr>
          <p:cNvPr id="3" name="副标题 2">
            <a:extLst>
              <a:ext uri="{FF2B5EF4-FFF2-40B4-BE49-F238E27FC236}">
                <a16:creationId xmlns:a16="http://schemas.microsoft.com/office/drawing/2014/main" id="{27A082AB-C689-4351-8700-F992C62B5E7B}"/>
              </a:ext>
            </a:extLst>
          </p:cNvPr>
          <p:cNvSpPr>
            <a:spLocks noGrp="1"/>
          </p:cNvSpPr>
          <p:nvPr>
            <p:ph type="subTitle" idx="1"/>
          </p:nvPr>
        </p:nvSpPr>
        <p:spPr>
          <a:xfrm>
            <a:off x="1524000" y="5146579"/>
            <a:ext cx="9144000" cy="1655762"/>
          </a:xfrm>
        </p:spPr>
        <p:txBody>
          <a:bodyPr/>
          <a:lstStyle/>
          <a:p>
            <a:r>
              <a:rPr lang="en-US" altLang="zh-CN" dirty="0"/>
              <a:t>CHI 2019</a:t>
            </a:r>
          </a:p>
          <a:p>
            <a:r>
              <a:rPr lang="en-US" altLang="zh-CN" dirty="0"/>
              <a:t>Anthony Poon  , Sarah Giroux, Parfait </a:t>
            </a:r>
            <a:r>
              <a:rPr lang="en-US" altLang="zh-CN" dirty="0" err="1"/>
              <a:t>Eloundou-Enyegue</a:t>
            </a:r>
            <a:endParaRPr lang="en-US" altLang="zh-CN" dirty="0"/>
          </a:p>
          <a:p>
            <a:r>
              <a:rPr lang="en-US" altLang="zh-CN" dirty="0"/>
              <a:t> François </a:t>
            </a:r>
            <a:r>
              <a:rPr lang="en-US" altLang="zh-CN" dirty="0" err="1"/>
              <a:t>Guimbretière</a:t>
            </a:r>
            <a:r>
              <a:rPr lang="en-US" altLang="zh-CN" dirty="0"/>
              <a:t>, Nicola Dell</a:t>
            </a:r>
            <a:endParaRPr lang="zh-CN" altLang="en-US" dirty="0"/>
          </a:p>
        </p:txBody>
      </p:sp>
    </p:spTree>
    <p:extLst>
      <p:ext uri="{BB962C8B-B14F-4D97-AF65-F5344CB8AC3E}">
        <p14:creationId xmlns:p14="http://schemas.microsoft.com/office/powerpoint/2010/main" val="1353471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0AAAB-01EE-40E6-B051-0CF27247069A}"/>
              </a:ext>
            </a:extLst>
          </p:cNvPr>
          <p:cNvSpPr>
            <a:spLocks noGrp="1"/>
          </p:cNvSpPr>
          <p:nvPr>
            <p:ph type="title"/>
          </p:nvPr>
        </p:nvSpPr>
        <p:spPr>
          <a:xfrm>
            <a:off x="1484310" y="190500"/>
            <a:ext cx="10018713" cy="731715"/>
          </a:xfrm>
        </p:spPr>
        <p:txBody>
          <a:bodyPr/>
          <a:lstStyle/>
          <a:p>
            <a:r>
              <a:rPr lang="zh-CN" altLang="en-US" dirty="0"/>
              <a:t>数据分析</a:t>
            </a:r>
          </a:p>
        </p:txBody>
      </p:sp>
      <p:sp>
        <p:nvSpPr>
          <p:cNvPr id="3" name="内容占位符 2">
            <a:extLst>
              <a:ext uri="{FF2B5EF4-FFF2-40B4-BE49-F238E27FC236}">
                <a16:creationId xmlns:a16="http://schemas.microsoft.com/office/drawing/2014/main" id="{4BB59D18-6E7C-4A71-8083-292D527685E5}"/>
              </a:ext>
            </a:extLst>
          </p:cNvPr>
          <p:cNvSpPr>
            <a:spLocks noGrp="1"/>
          </p:cNvSpPr>
          <p:nvPr>
            <p:ph idx="1"/>
          </p:nvPr>
        </p:nvSpPr>
        <p:spPr>
          <a:xfrm>
            <a:off x="1484310" y="922215"/>
            <a:ext cx="10018713" cy="1031631"/>
          </a:xfrm>
        </p:spPr>
        <p:txBody>
          <a:bodyPr/>
          <a:lstStyle/>
          <a:p>
            <a:pPr marL="0" indent="0">
              <a:buNone/>
            </a:pPr>
            <a:r>
              <a:rPr lang="zh-CN" altLang="en-US" dirty="0"/>
              <a:t>参与率高的学生在这个过程中一直维持较高的参与率</a:t>
            </a:r>
            <a:r>
              <a:rPr lang="en-US" altLang="zh-CN" dirty="0"/>
              <a:t>, </a:t>
            </a:r>
            <a:r>
              <a:rPr lang="zh-CN" altLang="en-US" dirty="0"/>
              <a:t>参与率低的学生这全程维持较低的参与率</a:t>
            </a:r>
          </a:p>
        </p:txBody>
      </p:sp>
      <p:pic>
        <p:nvPicPr>
          <p:cNvPr id="5" name="图片 4" descr="地图的截图&#10;&#10;描述已自动生成">
            <a:extLst>
              <a:ext uri="{FF2B5EF4-FFF2-40B4-BE49-F238E27FC236}">
                <a16:creationId xmlns:a16="http://schemas.microsoft.com/office/drawing/2014/main" id="{90D3E030-51E7-4074-B559-BC46CB400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6215" y="1914525"/>
            <a:ext cx="7991475" cy="4752975"/>
          </a:xfrm>
          <a:prstGeom prst="rect">
            <a:avLst/>
          </a:prstGeom>
        </p:spPr>
      </p:pic>
    </p:spTree>
    <p:extLst>
      <p:ext uri="{BB962C8B-B14F-4D97-AF65-F5344CB8AC3E}">
        <p14:creationId xmlns:p14="http://schemas.microsoft.com/office/powerpoint/2010/main" val="563988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标题 1">
            <a:extLst>
              <a:ext uri="{FF2B5EF4-FFF2-40B4-BE49-F238E27FC236}">
                <a16:creationId xmlns:a16="http://schemas.microsoft.com/office/drawing/2014/main" id="{CC154918-5D0E-4F6A-9374-828EFCA868BE}"/>
              </a:ext>
            </a:extLst>
          </p:cNvPr>
          <p:cNvSpPr>
            <a:spLocks noGrp="1"/>
          </p:cNvSpPr>
          <p:nvPr>
            <p:ph type="title"/>
          </p:nvPr>
        </p:nvSpPr>
        <p:spPr>
          <a:xfrm>
            <a:off x="496112" y="685801"/>
            <a:ext cx="2743200" cy="5105400"/>
          </a:xfrm>
        </p:spPr>
        <p:txBody>
          <a:bodyPr>
            <a:normAutofit/>
          </a:bodyPr>
          <a:lstStyle/>
          <a:p>
            <a:pPr algn="l"/>
            <a:r>
              <a:rPr lang="zh-CN" altLang="en-US" sz="3200">
                <a:solidFill>
                  <a:srgbClr val="FFFFFF"/>
                </a:solidFill>
              </a:rPr>
              <a:t>信任是影响参与率的决定性因素</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内容占位符 2">
            <a:extLst>
              <a:ext uri="{FF2B5EF4-FFF2-40B4-BE49-F238E27FC236}">
                <a16:creationId xmlns:a16="http://schemas.microsoft.com/office/drawing/2014/main" id="{538FD6BC-A4BD-4460-B029-F9E25BA3F1C1}"/>
              </a:ext>
            </a:extLst>
          </p:cNvPr>
          <p:cNvSpPr>
            <a:spLocks noGrp="1"/>
          </p:cNvSpPr>
          <p:nvPr>
            <p:ph idx="1"/>
          </p:nvPr>
        </p:nvSpPr>
        <p:spPr>
          <a:xfrm>
            <a:off x="5117106" y="685801"/>
            <a:ext cx="6385918" cy="5105400"/>
          </a:xfrm>
        </p:spPr>
        <p:txBody>
          <a:bodyPr>
            <a:normAutofit/>
          </a:bodyPr>
          <a:lstStyle/>
          <a:p>
            <a:pPr marL="0" indent="0">
              <a:buNone/>
            </a:pPr>
            <a:r>
              <a:rPr lang="zh-CN" altLang="en-US" sz="2000"/>
              <a:t>出于对干预实施者的不信任</a:t>
            </a:r>
            <a:r>
              <a:rPr lang="en-US" altLang="zh-CN" sz="2000"/>
              <a:t>, </a:t>
            </a:r>
            <a:r>
              <a:rPr lang="zh-CN" altLang="en-US" sz="2000"/>
              <a:t>以及对于自己个人信息的保护</a:t>
            </a:r>
            <a:r>
              <a:rPr lang="en-US" altLang="zh-CN" sz="2000"/>
              <a:t>, </a:t>
            </a:r>
            <a:r>
              <a:rPr lang="zh-CN" altLang="en-US" sz="2000"/>
              <a:t>对网络诈骗的担心</a:t>
            </a:r>
            <a:r>
              <a:rPr lang="en-US" altLang="zh-CN" sz="2000"/>
              <a:t>, </a:t>
            </a:r>
            <a:r>
              <a:rPr lang="zh-CN" altLang="en-US" sz="2000"/>
              <a:t>会严重影响学生的参与率</a:t>
            </a:r>
            <a:endParaRPr lang="en-US" altLang="zh-CN" sz="2000"/>
          </a:p>
          <a:p>
            <a:pPr marL="0" indent="0">
              <a:buNone/>
            </a:pPr>
            <a:r>
              <a:rPr lang="zh-CN" altLang="en-US" sz="2000"/>
              <a:t>另一方面</a:t>
            </a:r>
            <a:r>
              <a:rPr lang="en-US" altLang="zh-CN" sz="2000"/>
              <a:t>, </a:t>
            </a:r>
            <a:r>
              <a:rPr lang="zh-CN" altLang="en-US" sz="2000"/>
              <a:t>干预实施者充分为学生考虑</a:t>
            </a:r>
            <a:r>
              <a:rPr lang="en-US" altLang="zh-CN" sz="2000"/>
              <a:t>, </a:t>
            </a:r>
            <a:r>
              <a:rPr lang="zh-CN" altLang="en-US" sz="2000"/>
              <a:t>比如尽量在学生空闲时推送问题</a:t>
            </a:r>
            <a:r>
              <a:rPr lang="en-US" altLang="zh-CN" sz="2000"/>
              <a:t>, </a:t>
            </a:r>
            <a:r>
              <a:rPr lang="zh-CN" altLang="en-US" sz="2000"/>
              <a:t>这些做法可以增加学生对干预者的好感和信任</a:t>
            </a:r>
            <a:r>
              <a:rPr lang="en-US" altLang="zh-CN" sz="2000"/>
              <a:t>, </a:t>
            </a:r>
            <a:r>
              <a:rPr lang="zh-CN" altLang="en-US" sz="2000"/>
              <a:t>让干预者显得更加的正规和专业</a:t>
            </a:r>
            <a:r>
              <a:rPr lang="en-US" altLang="zh-CN" sz="2000"/>
              <a:t>, </a:t>
            </a:r>
            <a:r>
              <a:rPr lang="zh-CN" altLang="en-US" sz="2000"/>
              <a:t>从而增加参与率</a:t>
            </a:r>
            <a:r>
              <a:rPr lang="en-US" altLang="zh-CN" sz="2000"/>
              <a:t> </a:t>
            </a:r>
            <a:endParaRPr lang="zh-CN" altLang="en-US" sz="2000"/>
          </a:p>
        </p:txBody>
      </p:sp>
    </p:spTree>
    <p:extLst>
      <p:ext uri="{BB962C8B-B14F-4D97-AF65-F5344CB8AC3E}">
        <p14:creationId xmlns:p14="http://schemas.microsoft.com/office/powerpoint/2010/main" val="622817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1E8B89-93EA-46EB-94D1-CD9273C8834C}"/>
              </a:ext>
            </a:extLst>
          </p:cNvPr>
          <p:cNvSpPr>
            <a:spLocks noGrp="1"/>
          </p:cNvSpPr>
          <p:nvPr>
            <p:ph type="title"/>
          </p:nvPr>
        </p:nvSpPr>
        <p:spPr>
          <a:xfrm>
            <a:off x="1484310" y="216877"/>
            <a:ext cx="10018713" cy="642815"/>
          </a:xfrm>
        </p:spPr>
        <p:txBody>
          <a:bodyPr>
            <a:normAutofit fontScale="90000"/>
          </a:bodyPr>
          <a:lstStyle/>
          <a:p>
            <a:r>
              <a:rPr lang="zh-CN" altLang="en-US" dirty="0"/>
              <a:t>对比</a:t>
            </a:r>
            <a:r>
              <a:rPr lang="en-US" altLang="zh-CN" dirty="0"/>
              <a:t>SMS</a:t>
            </a:r>
            <a:r>
              <a:rPr lang="zh-CN" altLang="en-US" dirty="0"/>
              <a:t>和</a:t>
            </a:r>
            <a:r>
              <a:rPr lang="en-US" altLang="zh-CN" dirty="0"/>
              <a:t>WhatsApp</a:t>
            </a:r>
            <a:endParaRPr lang="zh-CN" altLang="en-US" dirty="0"/>
          </a:p>
        </p:txBody>
      </p:sp>
      <p:sp>
        <p:nvSpPr>
          <p:cNvPr id="3" name="内容占位符 2">
            <a:extLst>
              <a:ext uri="{FF2B5EF4-FFF2-40B4-BE49-F238E27FC236}">
                <a16:creationId xmlns:a16="http://schemas.microsoft.com/office/drawing/2014/main" id="{249C7E8F-4098-438D-A45F-89F104B82AAF}"/>
              </a:ext>
            </a:extLst>
          </p:cNvPr>
          <p:cNvSpPr>
            <a:spLocks noGrp="1"/>
          </p:cNvSpPr>
          <p:nvPr>
            <p:ph idx="1"/>
          </p:nvPr>
        </p:nvSpPr>
        <p:spPr>
          <a:xfrm>
            <a:off x="1484309" y="859693"/>
            <a:ext cx="10018713" cy="1117600"/>
          </a:xfrm>
        </p:spPr>
        <p:txBody>
          <a:bodyPr/>
          <a:lstStyle/>
          <a:p>
            <a:pPr marL="0" indent="0">
              <a:buNone/>
            </a:pPr>
            <a:r>
              <a:rPr lang="zh-CN" altLang="en-US" dirty="0"/>
              <a:t>使用</a:t>
            </a:r>
            <a:r>
              <a:rPr lang="en-US" altLang="zh-CN" dirty="0"/>
              <a:t>WhatsApp</a:t>
            </a:r>
            <a:r>
              <a:rPr lang="zh-CN" altLang="en-US" dirty="0"/>
              <a:t>的学生也同样倾向于回答完每组的</a:t>
            </a:r>
            <a:r>
              <a:rPr lang="en-US" altLang="zh-CN" dirty="0"/>
              <a:t>3</a:t>
            </a:r>
            <a:r>
              <a:rPr lang="zh-CN" altLang="en-US" dirty="0"/>
              <a:t>个问题</a:t>
            </a:r>
          </a:p>
        </p:txBody>
      </p:sp>
      <p:pic>
        <p:nvPicPr>
          <p:cNvPr id="5" name="图片 4" descr="地图的截图&#10;&#10;描述已自动生成">
            <a:extLst>
              <a:ext uri="{FF2B5EF4-FFF2-40B4-BE49-F238E27FC236}">
                <a16:creationId xmlns:a16="http://schemas.microsoft.com/office/drawing/2014/main" id="{E2E46A44-E0B1-4D9F-8F01-E91176B86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378" y="1708394"/>
            <a:ext cx="7981950" cy="5133975"/>
          </a:xfrm>
          <a:prstGeom prst="rect">
            <a:avLst/>
          </a:prstGeom>
        </p:spPr>
      </p:pic>
    </p:spTree>
    <p:extLst>
      <p:ext uri="{BB962C8B-B14F-4D97-AF65-F5344CB8AC3E}">
        <p14:creationId xmlns:p14="http://schemas.microsoft.com/office/powerpoint/2010/main" val="45539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A8E9A-F8F6-4770-AEBD-02E46342FF23}"/>
              </a:ext>
            </a:extLst>
          </p:cNvPr>
          <p:cNvSpPr>
            <a:spLocks noGrp="1"/>
          </p:cNvSpPr>
          <p:nvPr>
            <p:ph type="title"/>
          </p:nvPr>
        </p:nvSpPr>
        <p:spPr>
          <a:xfrm>
            <a:off x="1484310" y="154355"/>
            <a:ext cx="10018713" cy="705338"/>
          </a:xfrm>
        </p:spPr>
        <p:txBody>
          <a:bodyPr/>
          <a:lstStyle/>
          <a:p>
            <a:r>
              <a:rPr lang="zh-CN" altLang="en-US" dirty="0"/>
              <a:t>回答问题的学生的比例</a:t>
            </a:r>
          </a:p>
        </p:txBody>
      </p:sp>
      <p:sp>
        <p:nvSpPr>
          <p:cNvPr id="3" name="内容占位符 2">
            <a:extLst>
              <a:ext uri="{FF2B5EF4-FFF2-40B4-BE49-F238E27FC236}">
                <a16:creationId xmlns:a16="http://schemas.microsoft.com/office/drawing/2014/main" id="{B3D74393-8066-4933-A927-84F12343C772}"/>
              </a:ext>
            </a:extLst>
          </p:cNvPr>
          <p:cNvSpPr>
            <a:spLocks noGrp="1"/>
          </p:cNvSpPr>
          <p:nvPr>
            <p:ph idx="1"/>
          </p:nvPr>
        </p:nvSpPr>
        <p:spPr>
          <a:xfrm>
            <a:off x="1484309" y="859693"/>
            <a:ext cx="10018713" cy="705339"/>
          </a:xfrm>
        </p:spPr>
        <p:txBody>
          <a:bodyPr/>
          <a:lstStyle/>
          <a:p>
            <a:pPr marL="0" indent="0">
              <a:buNone/>
            </a:pPr>
            <a:r>
              <a:rPr lang="zh-CN" altLang="en-US" dirty="0"/>
              <a:t>对比发现</a:t>
            </a:r>
            <a:r>
              <a:rPr lang="en-US" altLang="zh-CN" dirty="0"/>
              <a:t>, </a:t>
            </a:r>
            <a:r>
              <a:rPr lang="zh-CN" altLang="en-US" dirty="0"/>
              <a:t>使用</a:t>
            </a:r>
            <a:r>
              <a:rPr lang="en-US" altLang="zh-CN" dirty="0"/>
              <a:t>SMS</a:t>
            </a:r>
            <a:r>
              <a:rPr lang="zh-CN" altLang="en-US" dirty="0"/>
              <a:t>的学生问题回答率比</a:t>
            </a:r>
            <a:r>
              <a:rPr lang="en-US" altLang="zh-CN" dirty="0"/>
              <a:t>WhatsApp</a:t>
            </a:r>
            <a:r>
              <a:rPr lang="zh-CN" altLang="en-US" dirty="0"/>
              <a:t>高</a:t>
            </a:r>
          </a:p>
        </p:txBody>
      </p:sp>
      <p:pic>
        <p:nvPicPr>
          <p:cNvPr id="5" name="图片 4" descr="地图的截图&#10;&#10;描述已自动生成">
            <a:extLst>
              <a:ext uri="{FF2B5EF4-FFF2-40B4-BE49-F238E27FC236}">
                <a16:creationId xmlns:a16="http://schemas.microsoft.com/office/drawing/2014/main" id="{59C387C4-2AAD-4BFC-9EE5-82C3E5F2D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502" y="1565031"/>
            <a:ext cx="8696325" cy="4962525"/>
          </a:xfrm>
          <a:prstGeom prst="rect">
            <a:avLst/>
          </a:prstGeom>
        </p:spPr>
      </p:pic>
    </p:spTree>
    <p:extLst>
      <p:ext uri="{BB962C8B-B14F-4D97-AF65-F5344CB8AC3E}">
        <p14:creationId xmlns:p14="http://schemas.microsoft.com/office/powerpoint/2010/main" val="4160583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标题 1">
            <a:extLst>
              <a:ext uri="{FF2B5EF4-FFF2-40B4-BE49-F238E27FC236}">
                <a16:creationId xmlns:a16="http://schemas.microsoft.com/office/drawing/2014/main" id="{2F1827ED-BCC6-4EFA-9724-31ACED4EECC6}"/>
              </a:ext>
            </a:extLst>
          </p:cNvPr>
          <p:cNvSpPr>
            <a:spLocks noGrp="1"/>
          </p:cNvSpPr>
          <p:nvPr>
            <p:ph type="title"/>
          </p:nvPr>
        </p:nvSpPr>
        <p:spPr>
          <a:xfrm>
            <a:off x="496112" y="685801"/>
            <a:ext cx="2743200" cy="5105400"/>
          </a:xfrm>
        </p:spPr>
        <p:txBody>
          <a:bodyPr>
            <a:normAutofit/>
          </a:bodyPr>
          <a:lstStyle/>
          <a:p>
            <a:pPr algn="l"/>
            <a:r>
              <a:rPr lang="zh-CN" altLang="en-US" sz="3200">
                <a:solidFill>
                  <a:srgbClr val="FFFFFF"/>
                </a:solidFill>
              </a:rPr>
              <a:t>回答问题的学生的比例</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内容占位符 2">
            <a:extLst>
              <a:ext uri="{FF2B5EF4-FFF2-40B4-BE49-F238E27FC236}">
                <a16:creationId xmlns:a16="http://schemas.microsoft.com/office/drawing/2014/main" id="{09A13292-9918-4C31-89F6-FB383F9A52E5}"/>
              </a:ext>
            </a:extLst>
          </p:cNvPr>
          <p:cNvSpPr>
            <a:spLocks noGrp="1"/>
          </p:cNvSpPr>
          <p:nvPr>
            <p:ph idx="1"/>
          </p:nvPr>
        </p:nvSpPr>
        <p:spPr>
          <a:xfrm>
            <a:off x="5117106" y="685801"/>
            <a:ext cx="6385918" cy="5105400"/>
          </a:xfrm>
        </p:spPr>
        <p:txBody>
          <a:bodyPr>
            <a:normAutofit/>
          </a:bodyPr>
          <a:lstStyle/>
          <a:p>
            <a:pPr marL="0" indent="0">
              <a:buNone/>
            </a:pPr>
            <a:r>
              <a:rPr lang="zh-CN" altLang="en-US" sz="2000"/>
              <a:t>根据作者的估计</a:t>
            </a:r>
            <a:r>
              <a:rPr lang="en-US" altLang="zh-CN" sz="2000"/>
              <a:t>, </a:t>
            </a:r>
            <a:r>
              <a:rPr lang="zh-CN" altLang="en-US" sz="2000"/>
              <a:t>使用</a:t>
            </a:r>
            <a:r>
              <a:rPr lang="en-US" altLang="zh-CN" sz="2000"/>
              <a:t>WhatsApp</a:t>
            </a:r>
            <a:r>
              <a:rPr lang="zh-CN" altLang="en-US" sz="2000"/>
              <a:t>的学生应该有着更高的问题回答率</a:t>
            </a:r>
            <a:r>
              <a:rPr lang="en-US" altLang="zh-CN" sz="2000"/>
              <a:t>, </a:t>
            </a:r>
            <a:r>
              <a:rPr lang="zh-CN" altLang="en-US" sz="2000"/>
              <a:t>因为</a:t>
            </a:r>
            <a:r>
              <a:rPr lang="en-US" altLang="zh-CN" sz="2000"/>
              <a:t>WhatsApp</a:t>
            </a:r>
            <a:r>
              <a:rPr lang="zh-CN" altLang="en-US" sz="2000"/>
              <a:t>使用起来比</a:t>
            </a:r>
            <a:r>
              <a:rPr lang="en-US" altLang="zh-CN" sz="2000"/>
              <a:t>SMS</a:t>
            </a:r>
            <a:r>
              <a:rPr lang="zh-CN" altLang="en-US" sz="2000"/>
              <a:t>更加的方便</a:t>
            </a:r>
            <a:r>
              <a:rPr lang="en-US" altLang="zh-CN" sz="2000"/>
              <a:t>, </a:t>
            </a:r>
            <a:r>
              <a:rPr lang="zh-CN" altLang="en-US" sz="2000"/>
              <a:t>但是实际情况却与此相反</a:t>
            </a:r>
            <a:endParaRPr lang="en-US" altLang="zh-CN" sz="2000"/>
          </a:p>
          <a:p>
            <a:pPr marL="0" indent="0">
              <a:buNone/>
            </a:pPr>
            <a:r>
              <a:rPr lang="zh-CN" altLang="en-US" sz="2000"/>
              <a:t>分析从焦点小组得到的定性数据后发现</a:t>
            </a:r>
            <a:r>
              <a:rPr lang="en-US" altLang="zh-CN" sz="2000"/>
              <a:t>, </a:t>
            </a:r>
            <a:r>
              <a:rPr lang="zh-CN" altLang="en-US" sz="2000"/>
              <a:t>原因主要是以下几点</a:t>
            </a:r>
            <a:r>
              <a:rPr lang="en-US" altLang="zh-CN" sz="2000"/>
              <a:t>:</a:t>
            </a:r>
          </a:p>
          <a:p>
            <a:pPr marL="457200" indent="-457200">
              <a:buAutoNum type="arabicPeriod"/>
            </a:pPr>
            <a:r>
              <a:rPr lang="zh-CN" altLang="en-US" sz="2000"/>
              <a:t>在当地</a:t>
            </a:r>
            <a:r>
              <a:rPr lang="en-US" altLang="zh-CN" sz="2000"/>
              <a:t>, </a:t>
            </a:r>
            <a:r>
              <a:rPr lang="zh-CN" altLang="en-US" sz="2000"/>
              <a:t>智能手机并不被认为是一种促进学习的工具</a:t>
            </a:r>
            <a:endParaRPr lang="en-US" altLang="zh-CN" sz="2000"/>
          </a:p>
          <a:p>
            <a:pPr marL="457200" indent="-457200">
              <a:buAutoNum type="arabicPeriod"/>
            </a:pPr>
            <a:r>
              <a:rPr lang="zh-CN" altLang="en-US" sz="2000"/>
              <a:t>相比于只能收发短信打电话的功能机</a:t>
            </a:r>
            <a:r>
              <a:rPr lang="en-US" altLang="zh-CN" sz="2000"/>
              <a:t>, </a:t>
            </a:r>
            <a:r>
              <a:rPr lang="zh-CN" altLang="en-US" sz="2000"/>
              <a:t>父母对于孩子使用智能手机管控的更加严格</a:t>
            </a:r>
          </a:p>
        </p:txBody>
      </p:sp>
    </p:spTree>
    <p:extLst>
      <p:ext uri="{BB962C8B-B14F-4D97-AF65-F5344CB8AC3E}">
        <p14:creationId xmlns:p14="http://schemas.microsoft.com/office/powerpoint/2010/main" val="1942233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标题 1">
            <a:extLst>
              <a:ext uri="{FF2B5EF4-FFF2-40B4-BE49-F238E27FC236}">
                <a16:creationId xmlns:a16="http://schemas.microsoft.com/office/drawing/2014/main" id="{B66BD190-61EA-4058-91B6-A9046EDEB5E7}"/>
              </a:ext>
            </a:extLst>
          </p:cNvPr>
          <p:cNvSpPr>
            <a:spLocks noGrp="1"/>
          </p:cNvSpPr>
          <p:nvPr>
            <p:ph type="title"/>
          </p:nvPr>
        </p:nvSpPr>
        <p:spPr>
          <a:xfrm>
            <a:off x="496112" y="685801"/>
            <a:ext cx="2743200" cy="5105400"/>
          </a:xfrm>
        </p:spPr>
        <p:txBody>
          <a:bodyPr>
            <a:normAutofit/>
          </a:bodyPr>
          <a:lstStyle/>
          <a:p>
            <a:pPr algn="l"/>
            <a:r>
              <a:rPr lang="zh-CN" altLang="en-US" sz="3200">
                <a:solidFill>
                  <a:srgbClr val="FFFFFF"/>
                </a:solidFill>
              </a:rPr>
              <a:t>干预对于学生考试成绩的影响</a:t>
            </a:r>
          </a:p>
        </p:txBody>
      </p:sp>
      <p:grpSp>
        <p:nvGrpSpPr>
          <p:cNvPr id="26"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7"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8"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内容占位符 2">
            <a:extLst>
              <a:ext uri="{FF2B5EF4-FFF2-40B4-BE49-F238E27FC236}">
                <a16:creationId xmlns:a16="http://schemas.microsoft.com/office/drawing/2014/main" id="{5171DD5C-9FD5-45E1-B659-9DE4A247E669}"/>
              </a:ext>
            </a:extLst>
          </p:cNvPr>
          <p:cNvSpPr>
            <a:spLocks noGrp="1"/>
          </p:cNvSpPr>
          <p:nvPr>
            <p:ph idx="1"/>
          </p:nvPr>
        </p:nvSpPr>
        <p:spPr>
          <a:xfrm>
            <a:off x="5117106" y="685801"/>
            <a:ext cx="6385918" cy="5105400"/>
          </a:xfrm>
        </p:spPr>
        <p:txBody>
          <a:bodyPr>
            <a:normAutofit/>
          </a:bodyPr>
          <a:lstStyle/>
          <a:p>
            <a:pPr marL="457200" indent="-457200">
              <a:buAutoNum type="arabicPeriod"/>
            </a:pPr>
            <a:r>
              <a:rPr lang="zh-CN" altLang="en-US" sz="2000"/>
              <a:t>干预过程中推送的问题可以对学生的学习起到一个催促和提醒的作用</a:t>
            </a:r>
            <a:endParaRPr lang="en-US" altLang="zh-CN" sz="2000"/>
          </a:p>
          <a:p>
            <a:pPr marL="457200" indent="-457200">
              <a:buAutoNum type="arabicPeriod"/>
            </a:pPr>
            <a:r>
              <a:rPr lang="zh-CN" altLang="en-US" sz="2000"/>
              <a:t>干预可以促进学生们之间的交流学习</a:t>
            </a:r>
            <a:endParaRPr lang="en-US" altLang="zh-CN" sz="2000"/>
          </a:p>
          <a:p>
            <a:pPr marL="457200" indent="-457200">
              <a:buAutoNum type="arabicPeriod"/>
            </a:pPr>
            <a:r>
              <a:rPr lang="zh-CN" altLang="en-US" sz="2000"/>
              <a:t>推送的问题并不符合学生的水平和预期</a:t>
            </a:r>
            <a:r>
              <a:rPr lang="en-US" altLang="zh-CN" sz="2000"/>
              <a:t>, </a:t>
            </a:r>
            <a:r>
              <a:rPr lang="zh-CN" altLang="en-US" sz="2000"/>
              <a:t>因为所有的学生接收到的都是同样难度的问题</a:t>
            </a:r>
            <a:endParaRPr lang="en-US" altLang="zh-CN" sz="2000"/>
          </a:p>
          <a:p>
            <a:pPr marL="457200" indent="-457200">
              <a:buAutoNum type="arabicPeriod"/>
            </a:pPr>
            <a:r>
              <a:rPr lang="zh-CN" altLang="en-US" sz="2000"/>
              <a:t>学生们期望干预系统可以更加智能和可交流</a:t>
            </a:r>
            <a:r>
              <a:rPr lang="en-US" altLang="zh-CN" sz="2000"/>
              <a:t>, </a:t>
            </a:r>
            <a:r>
              <a:rPr lang="zh-CN" altLang="en-US" sz="2000"/>
              <a:t>而不是仅仅能机械的处理问题和答案</a:t>
            </a:r>
          </a:p>
        </p:txBody>
      </p:sp>
    </p:spTree>
    <p:extLst>
      <p:ext uri="{BB962C8B-B14F-4D97-AF65-F5344CB8AC3E}">
        <p14:creationId xmlns:p14="http://schemas.microsoft.com/office/powerpoint/2010/main" val="1784678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标题 1">
            <a:extLst>
              <a:ext uri="{FF2B5EF4-FFF2-40B4-BE49-F238E27FC236}">
                <a16:creationId xmlns:a16="http://schemas.microsoft.com/office/drawing/2014/main" id="{FE0F9AC1-E718-4DFF-9C2C-E205FD807955}"/>
              </a:ext>
            </a:extLst>
          </p:cNvPr>
          <p:cNvSpPr>
            <a:spLocks noGrp="1"/>
          </p:cNvSpPr>
          <p:nvPr>
            <p:ph type="title"/>
          </p:nvPr>
        </p:nvSpPr>
        <p:spPr>
          <a:xfrm>
            <a:off x="496112" y="685801"/>
            <a:ext cx="2743200" cy="5105400"/>
          </a:xfrm>
        </p:spPr>
        <p:txBody>
          <a:bodyPr>
            <a:normAutofit/>
          </a:bodyPr>
          <a:lstStyle/>
          <a:p>
            <a:pPr algn="l"/>
            <a:r>
              <a:rPr lang="zh-CN" altLang="en-US" sz="3200">
                <a:solidFill>
                  <a:srgbClr val="FFFFFF"/>
                </a:solidFill>
              </a:rPr>
              <a:t>实验总结</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内容占位符 2">
            <a:extLst>
              <a:ext uri="{FF2B5EF4-FFF2-40B4-BE49-F238E27FC236}">
                <a16:creationId xmlns:a16="http://schemas.microsoft.com/office/drawing/2014/main" id="{56C75980-88EF-4C82-A93E-5BB6126A7863}"/>
              </a:ext>
            </a:extLst>
          </p:cNvPr>
          <p:cNvSpPr>
            <a:spLocks noGrp="1"/>
          </p:cNvSpPr>
          <p:nvPr>
            <p:ph idx="1"/>
          </p:nvPr>
        </p:nvSpPr>
        <p:spPr>
          <a:xfrm>
            <a:off x="5117106" y="685801"/>
            <a:ext cx="6385918" cy="5105400"/>
          </a:xfrm>
        </p:spPr>
        <p:txBody>
          <a:bodyPr>
            <a:normAutofit/>
          </a:bodyPr>
          <a:lstStyle/>
          <a:p>
            <a:r>
              <a:rPr lang="zh-CN" altLang="en-US" sz="2000"/>
              <a:t>设计干预系统时一定要非常重视学生对于干预系统的信任</a:t>
            </a:r>
            <a:r>
              <a:rPr lang="en-US" altLang="zh-CN" sz="2000"/>
              <a:t>, </a:t>
            </a:r>
            <a:r>
              <a:rPr lang="zh-CN" altLang="en-US" sz="2000"/>
              <a:t>因为信任会极大地影响参与率</a:t>
            </a:r>
            <a:endParaRPr lang="en-US" altLang="zh-CN" sz="2000"/>
          </a:p>
          <a:p>
            <a:r>
              <a:rPr lang="zh-CN" altLang="en-US" sz="2000"/>
              <a:t>父母和学生对于手机能否帮助学生更好的学习存在较大的分歧</a:t>
            </a:r>
            <a:r>
              <a:rPr lang="en-US" altLang="zh-CN" sz="2000"/>
              <a:t>, </a:t>
            </a:r>
            <a:r>
              <a:rPr lang="zh-CN" altLang="en-US" sz="2000"/>
              <a:t>设计干预系统时要考虑到父母管控之类的因素对于参与率的影响</a:t>
            </a:r>
            <a:endParaRPr lang="en-US" altLang="zh-CN" sz="2000"/>
          </a:p>
        </p:txBody>
      </p:sp>
    </p:spTree>
    <p:extLst>
      <p:ext uri="{BB962C8B-B14F-4D97-AF65-F5344CB8AC3E}">
        <p14:creationId xmlns:p14="http://schemas.microsoft.com/office/powerpoint/2010/main" val="1861032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标题 1">
            <a:extLst>
              <a:ext uri="{FF2B5EF4-FFF2-40B4-BE49-F238E27FC236}">
                <a16:creationId xmlns:a16="http://schemas.microsoft.com/office/drawing/2014/main" id="{1A9696C0-BD00-44DC-B1BC-DD8471AABDE2}"/>
              </a:ext>
            </a:extLst>
          </p:cNvPr>
          <p:cNvSpPr>
            <a:spLocks noGrp="1"/>
          </p:cNvSpPr>
          <p:nvPr>
            <p:ph type="title"/>
          </p:nvPr>
        </p:nvSpPr>
        <p:spPr>
          <a:xfrm>
            <a:off x="496112" y="685801"/>
            <a:ext cx="2743200" cy="5105400"/>
          </a:xfrm>
        </p:spPr>
        <p:txBody>
          <a:bodyPr>
            <a:normAutofit/>
          </a:bodyPr>
          <a:lstStyle/>
          <a:p>
            <a:pPr algn="l"/>
            <a:r>
              <a:rPr lang="zh-CN" altLang="en-US" sz="3200">
                <a:solidFill>
                  <a:srgbClr val="FFFFFF"/>
                </a:solidFill>
              </a:rPr>
              <a:t>限制</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内容占位符 2">
            <a:extLst>
              <a:ext uri="{FF2B5EF4-FFF2-40B4-BE49-F238E27FC236}">
                <a16:creationId xmlns:a16="http://schemas.microsoft.com/office/drawing/2014/main" id="{F589036B-1481-4FDC-B735-A2EB76D8723B}"/>
              </a:ext>
            </a:extLst>
          </p:cNvPr>
          <p:cNvSpPr>
            <a:spLocks noGrp="1"/>
          </p:cNvSpPr>
          <p:nvPr>
            <p:ph idx="1"/>
          </p:nvPr>
        </p:nvSpPr>
        <p:spPr>
          <a:xfrm>
            <a:off x="5117106" y="685801"/>
            <a:ext cx="6385918" cy="5105400"/>
          </a:xfrm>
        </p:spPr>
        <p:txBody>
          <a:bodyPr>
            <a:normAutofit/>
          </a:bodyPr>
          <a:lstStyle/>
          <a:p>
            <a:pPr marL="0" indent="0">
              <a:buNone/>
            </a:pPr>
            <a:r>
              <a:rPr lang="zh-CN" altLang="en-US" sz="2000"/>
              <a:t>这次实验中</a:t>
            </a:r>
            <a:r>
              <a:rPr lang="en-US" altLang="zh-CN" sz="2000"/>
              <a:t>, </a:t>
            </a:r>
            <a:r>
              <a:rPr lang="zh-CN" altLang="en-US" sz="2000"/>
              <a:t>没有得到干预对于学生成绩的影响的定量数据</a:t>
            </a:r>
            <a:r>
              <a:rPr lang="en-US" altLang="zh-CN" sz="2000"/>
              <a:t>, </a:t>
            </a:r>
            <a:r>
              <a:rPr lang="zh-CN" altLang="en-US" sz="2000"/>
              <a:t>不知道干预具体对学生的成绩是好的影响还是坏的影响</a:t>
            </a:r>
          </a:p>
        </p:txBody>
      </p:sp>
    </p:spTree>
    <p:extLst>
      <p:ext uri="{BB962C8B-B14F-4D97-AF65-F5344CB8AC3E}">
        <p14:creationId xmlns:p14="http://schemas.microsoft.com/office/powerpoint/2010/main" val="4147963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标题 1">
            <a:extLst>
              <a:ext uri="{FF2B5EF4-FFF2-40B4-BE49-F238E27FC236}">
                <a16:creationId xmlns:a16="http://schemas.microsoft.com/office/drawing/2014/main" id="{5D37BDF0-7D8A-4781-BB08-368B4BBDB147}"/>
              </a:ext>
            </a:extLst>
          </p:cNvPr>
          <p:cNvSpPr>
            <a:spLocks noGrp="1"/>
          </p:cNvSpPr>
          <p:nvPr>
            <p:ph type="title"/>
          </p:nvPr>
        </p:nvSpPr>
        <p:spPr>
          <a:xfrm>
            <a:off x="496112" y="685801"/>
            <a:ext cx="2743200" cy="5105400"/>
          </a:xfrm>
        </p:spPr>
        <p:txBody>
          <a:bodyPr>
            <a:normAutofit/>
          </a:bodyPr>
          <a:lstStyle/>
          <a:p>
            <a:pPr algn="l"/>
            <a:r>
              <a:rPr lang="zh-CN" altLang="en-US" sz="3200">
                <a:solidFill>
                  <a:srgbClr val="FFFFFF"/>
                </a:solidFill>
              </a:rPr>
              <a:t>启发</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内容占位符 2">
            <a:extLst>
              <a:ext uri="{FF2B5EF4-FFF2-40B4-BE49-F238E27FC236}">
                <a16:creationId xmlns:a16="http://schemas.microsoft.com/office/drawing/2014/main" id="{0A68034B-C632-457D-9F36-A801D96675B5}"/>
              </a:ext>
            </a:extLst>
          </p:cNvPr>
          <p:cNvSpPr>
            <a:spLocks noGrp="1"/>
          </p:cNvSpPr>
          <p:nvPr>
            <p:ph idx="1"/>
          </p:nvPr>
        </p:nvSpPr>
        <p:spPr>
          <a:xfrm>
            <a:off x="5117106" y="685801"/>
            <a:ext cx="6385918" cy="5105400"/>
          </a:xfrm>
        </p:spPr>
        <p:txBody>
          <a:bodyPr>
            <a:normAutofit/>
          </a:bodyPr>
          <a:lstStyle/>
          <a:p>
            <a:pPr marL="0" indent="0">
              <a:buNone/>
            </a:pPr>
            <a:r>
              <a:rPr lang="zh-CN" altLang="en-US" sz="2000"/>
              <a:t>我们在设计干预系统时</a:t>
            </a:r>
            <a:r>
              <a:rPr lang="en-US" altLang="zh-CN" sz="2000"/>
              <a:t>, </a:t>
            </a:r>
            <a:r>
              <a:rPr lang="zh-CN" altLang="en-US" sz="2000"/>
              <a:t>同样需要考虑本文中提到的因素对于学生干预率的影响</a:t>
            </a:r>
            <a:r>
              <a:rPr lang="en-US" altLang="zh-CN" sz="2000"/>
              <a:t>, </a:t>
            </a:r>
            <a:r>
              <a:rPr lang="zh-CN" altLang="en-US" sz="2000"/>
              <a:t>比如信任</a:t>
            </a:r>
            <a:r>
              <a:rPr lang="en-US" altLang="zh-CN" sz="2000"/>
              <a:t>, </a:t>
            </a:r>
            <a:r>
              <a:rPr lang="zh-CN" altLang="en-US" sz="2000"/>
              <a:t>干预时间</a:t>
            </a:r>
            <a:r>
              <a:rPr lang="en-US" altLang="zh-CN" sz="2000"/>
              <a:t>, </a:t>
            </a:r>
            <a:r>
              <a:rPr lang="zh-CN" altLang="en-US" sz="2000"/>
              <a:t>与被干预者有关的人等等</a:t>
            </a:r>
          </a:p>
        </p:txBody>
      </p:sp>
    </p:spTree>
    <p:extLst>
      <p:ext uri="{BB962C8B-B14F-4D97-AF65-F5344CB8AC3E}">
        <p14:creationId xmlns:p14="http://schemas.microsoft.com/office/powerpoint/2010/main" val="142232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标题 1">
            <a:extLst>
              <a:ext uri="{FF2B5EF4-FFF2-40B4-BE49-F238E27FC236}">
                <a16:creationId xmlns:a16="http://schemas.microsoft.com/office/drawing/2014/main" id="{AB6BE671-1BC4-406C-837E-69FC2EC812C3}"/>
              </a:ext>
            </a:extLst>
          </p:cNvPr>
          <p:cNvSpPr>
            <a:spLocks noGrp="1"/>
          </p:cNvSpPr>
          <p:nvPr>
            <p:ph type="title"/>
          </p:nvPr>
        </p:nvSpPr>
        <p:spPr>
          <a:xfrm>
            <a:off x="496112" y="685801"/>
            <a:ext cx="2743200" cy="5105400"/>
          </a:xfrm>
        </p:spPr>
        <p:txBody>
          <a:bodyPr>
            <a:normAutofit/>
          </a:bodyPr>
          <a:lstStyle/>
          <a:p>
            <a:pPr algn="l"/>
            <a:r>
              <a:rPr lang="zh-CN" altLang="en-US" sz="3200">
                <a:solidFill>
                  <a:srgbClr val="FFFFFF"/>
                </a:solidFill>
              </a:rPr>
              <a:t>问题的背景</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内容占位符 2">
            <a:extLst>
              <a:ext uri="{FF2B5EF4-FFF2-40B4-BE49-F238E27FC236}">
                <a16:creationId xmlns:a16="http://schemas.microsoft.com/office/drawing/2014/main" id="{DE82886B-CCA9-45C8-9D18-6E3AA46A930D}"/>
              </a:ext>
            </a:extLst>
          </p:cNvPr>
          <p:cNvSpPr>
            <a:spLocks noGrp="1"/>
          </p:cNvSpPr>
          <p:nvPr>
            <p:ph idx="1"/>
          </p:nvPr>
        </p:nvSpPr>
        <p:spPr>
          <a:xfrm>
            <a:off x="5117106" y="685801"/>
            <a:ext cx="6385918" cy="5105400"/>
          </a:xfrm>
        </p:spPr>
        <p:txBody>
          <a:bodyPr>
            <a:normAutofit/>
          </a:bodyPr>
          <a:lstStyle/>
          <a:p>
            <a:pPr marL="0" indent="0">
              <a:buNone/>
            </a:pPr>
            <a:r>
              <a:rPr lang="zh-CN" altLang="en-US" sz="2000"/>
              <a:t>在一个非洲西部的国家</a:t>
            </a:r>
            <a:r>
              <a:rPr lang="en-US" altLang="zh-CN" sz="2000"/>
              <a:t>(</a:t>
            </a:r>
            <a:r>
              <a:rPr lang="en-US" altLang="zh-CN" sz="2000" b="1"/>
              <a:t>Cameroon,</a:t>
            </a:r>
            <a:r>
              <a:rPr lang="zh-CN" altLang="en-US" sz="2000" b="1"/>
              <a:t>喀麦隆</a:t>
            </a:r>
            <a:r>
              <a:rPr lang="en-US" altLang="zh-CN" sz="2000"/>
              <a:t>), </a:t>
            </a:r>
            <a:r>
              <a:rPr lang="zh-CN" altLang="en-US" sz="2000"/>
              <a:t>学生的学士学位考试缺乏学习资料</a:t>
            </a:r>
            <a:r>
              <a:rPr lang="en-US" altLang="zh-CN" sz="2000"/>
              <a:t>, </a:t>
            </a:r>
            <a:r>
              <a:rPr lang="zh-CN" altLang="en-US" sz="2000"/>
              <a:t>这个实验试图通过短信或者</a:t>
            </a:r>
            <a:r>
              <a:rPr lang="en-US" altLang="zh-CN" sz="2000"/>
              <a:t>WhatsApp</a:t>
            </a:r>
            <a:r>
              <a:rPr lang="zh-CN" altLang="en-US" sz="2000"/>
              <a:t>来向学生推送一些学习相关的问题和资料</a:t>
            </a:r>
          </a:p>
        </p:txBody>
      </p:sp>
    </p:spTree>
    <p:extLst>
      <p:ext uri="{BB962C8B-B14F-4D97-AF65-F5344CB8AC3E}">
        <p14:creationId xmlns:p14="http://schemas.microsoft.com/office/powerpoint/2010/main" val="98211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标题 1">
            <a:extLst>
              <a:ext uri="{FF2B5EF4-FFF2-40B4-BE49-F238E27FC236}">
                <a16:creationId xmlns:a16="http://schemas.microsoft.com/office/drawing/2014/main" id="{867D5079-863F-4539-AAB4-BF80EF1BDDEA}"/>
              </a:ext>
            </a:extLst>
          </p:cNvPr>
          <p:cNvSpPr>
            <a:spLocks noGrp="1"/>
          </p:cNvSpPr>
          <p:nvPr>
            <p:ph type="title"/>
          </p:nvPr>
        </p:nvSpPr>
        <p:spPr>
          <a:xfrm>
            <a:off x="496112" y="685801"/>
            <a:ext cx="2743200" cy="5105400"/>
          </a:xfrm>
        </p:spPr>
        <p:txBody>
          <a:bodyPr>
            <a:normAutofit/>
          </a:bodyPr>
          <a:lstStyle/>
          <a:p>
            <a:pPr algn="l"/>
            <a:r>
              <a:rPr lang="zh-CN" altLang="en-US" sz="3200">
                <a:solidFill>
                  <a:srgbClr val="FFFFFF"/>
                </a:solidFill>
              </a:rPr>
              <a:t>实验目的</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内容占位符 2">
            <a:extLst>
              <a:ext uri="{FF2B5EF4-FFF2-40B4-BE49-F238E27FC236}">
                <a16:creationId xmlns:a16="http://schemas.microsoft.com/office/drawing/2014/main" id="{4758D7AA-0E24-4C57-A136-CD55861F3BAD}"/>
              </a:ext>
            </a:extLst>
          </p:cNvPr>
          <p:cNvSpPr>
            <a:spLocks noGrp="1"/>
          </p:cNvSpPr>
          <p:nvPr>
            <p:ph idx="1"/>
          </p:nvPr>
        </p:nvSpPr>
        <p:spPr>
          <a:xfrm>
            <a:off x="5117106" y="685801"/>
            <a:ext cx="6385918" cy="5105400"/>
          </a:xfrm>
        </p:spPr>
        <p:txBody>
          <a:bodyPr>
            <a:normAutofit/>
          </a:bodyPr>
          <a:lstStyle/>
          <a:p>
            <a:pPr marL="0" indent="0">
              <a:buNone/>
            </a:pPr>
            <a:r>
              <a:rPr lang="zh-CN" altLang="en-US" sz="2000"/>
              <a:t>探索通过短信和</a:t>
            </a:r>
            <a:r>
              <a:rPr lang="en-US" altLang="zh-CN" sz="2000"/>
              <a:t>WhatsApp</a:t>
            </a:r>
            <a:r>
              <a:rPr lang="zh-CN" altLang="en-US" sz="2000"/>
              <a:t>使学生参与到考试练习题中的可能性</a:t>
            </a:r>
            <a:r>
              <a:rPr lang="en-US" altLang="zh-CN" sz="2000"/>
              <a:t>, </a:t>
            </a:r>
            <a:r>
              <a:rPr lang="zh-CN" altLang="en-US" sz="2000"/>
              <a:t>同时探究影响学生参与率的因素</a:t>
            </a:r>
          </a:p>
        </p:txBody>
      </p:sp>
    </p:spTree>
    <p:extLst>
      <p:ext uri="{BB962C8B-B14F-4D97-AF65-F5344CB8AC3E}">
        <p14:creationId xmlns:p14="http://schemas.microsoft.com/office/powerpoint/2010/main" val="276965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标题 1">
            <a:extLst>
              <a:ext uri="{FF2B5EF4-FFF2-40B4-BE49-F238E27FC236}">
                <a16:creationId xmlns:a16="http://schemas.microsoft.com/office/drawing/2014/main" id="{8213F17A-BB3D-46A2-BD13-35D4E55B9E64}"/>
              </a:ext>
            </a:extLst>
          </p:cNvPr>
          <p:cNvSpPr>
            <a:spLocks noGrp="1"/>
          </p:cNvSpPr>
          <p:nvPr>
            <p:ph type="title"/>
          </p:nvPr>
        </p:nvSpPr>
        <p:spPr>
          <a:xfrm>
            <a:off x="496112" y="685801"/>
            <a:ext cx="2743200" cy="5105400"/>
          </a:xfrm>
        </p:spPr>
        <p:txBody>
          <a:bodyPr>
            <a:normAutofit/>
          </a:bodyPr>
          <a:lstStyle/>
          <a:p>
            <a:pPr algn="l"/>
            <a:r>
              <a:rPr lang="zh-CN" altLang="en-US" sz="3200">
                <a:solidFill>
                  <a:srgbClr val="FFFFFF"/>
                </a:solidFill>
              </a:rPr>
              <a:t>实验的概要</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内容占位符 2">
            <a:extLst>
              <a:ext uri="{FF2B5EF4-FFF2-40B4-BE49-F238E27FC236}">
                <a16:creationId xmlns:a16="http://schemas.microsoft.com/office/drawing/2014/main" id="{05A5B0CB-CFDB-414C-B777-20F0D292278C}"/>
              </a:ext>
            </a:extLst>
          </p:cNvPr>
          <p:cNvSpPr>
            <a:spLocks noGrp="1"/>
          </p:cNvSpPr>
          <p:nvPr>
            <p:ph idx="1"/>
          </p:nvPr>
        </p:nvSpPr>
        <p:spPr>
          <a:xfrm>
            <a:off x="5117106" y="685801"/>
            <a:ext cx="6385918" cy="5105400"/>
          </a:xfrm>
        </p:spPr>
        <p:txBody>
          <a:bodyPr>
            <a:normAutofit/>
          </a:bodyPr>
          <a:lstStyle/>
          <a:p>
            <a:pPr marL="0" indent="0">
              <a:buNone/>
            </a:pPr>
            <a:r>
              <a:rPr lang="zh-CN" altLang="en-US" sz="2000"/>
              <a:t>时间</a:t>
            </a:r>
            <a:r>
              <a:rPr lang="en-US" altLang="zh-CN" sz="2000"/>
              <a:t>: </a:t>
            </a:r>
            <a:r>
              <a:rPr lang="zh-CN" altLang="en-US" sz="2000"/>
              <a:t>考试前的独立学习月</a:t>
            </a:r>
            <a:endParaRPr lang="en-US" altLang="zh-CN" sz="2000"/>
          </a:p>
          <a:p>
            <a:pPr marL="0" indent="0">
              <a:buNone/>
            </a:pPr>
            <a:r>
              <a:rPr lang="zh-CN" altLang="en-US" sz="2000"/>
              <a:t>参与人</a:t>
            </a:r>
            <a:r>
              <a:rPr lang="en-US" altLang="zh-CN" sz="2000"/>
              <a:t>: 3 schools, 546 students</a:t>
            </a:r>
          </a:p>
          <a:p>
            <a:pPr marL="0" indent="0">
              <a:buNone/>
            </a:pPr>
            <a:r>
              <a:rPr lang="zh-CN" altLang="en-US" sz="2000"/>
              <a:t>地点</a:t>
            </a:r>
            <a:r>
              <a:rPr lang="en-US" altLang="zh-CN" sz="2000"/>
              <a:t>:</a:t>
            </a:r>
            <a:r>
              <a:rPr lang="zh-CN" altLang="en-US" sz="2000"/>
              <a:t>非洲西部的国家</a:t>
            </a:r>
            <a:r>
              <a:rPr lang="en-US" altLang="zh-CN" sz="2000"/>
              <a:t>(</a:t>
            </a:r>
            <a:r>
              <a:rPr lang="en-US" altLang="zh-CN" sz="2000" b="1"/>
              <a:t>Cameroon,</a:t>
            </a:r>
            <a:r>
              <a:rPr lang="zh-CN" altLang="en-US" sz="2000" b="1"/>
              <a:t>喀麦隆</a:t>
            </a:r>
            <a:r>
              <a:rPr lang="en-US" altLang="zh-CN" sz="2000"/>
              <a:t>)</a:t>
            </a:r>
          </a:p>
          <a:p>
            <a:pPr marL="0" indent="0">
              <a:buNone/>
            </a:pPr>
            <a:endParaRPr lang="zh-CN" altLang="en-US" sz="2000"/>
          </a:p>
        </p:txBody>
      </p:sp>
    </p:spTree>
    <p:extLst>
      <p:ext uri="{BB962C8B-B14F-4D97-AF65-F5344CB8AC3E}">
        <p14:creationId xmlns:p14="http://schemas.microsoft.com/office/powerpoint/2010/main" val="835703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标题 1">
            <a:extLst>
              <a:ext uri="{FF2B5EF4-FFF2-40B4-BE49-F238E27FC236}">
                <a16:creationId xmlns:a16="http://schemas.microsoft.com/office/drawing/2014/main" id="{518BFB38-E592-4CE5-AF6C-CD5A2BA161CA}"/>
              </a:ext>
            </a:extLst>
          </p:cNvPr>
          <p:cNvSpPr>
            <a:spLocks noGrp="1"/>
          </p:cNvSpPr>
          <p:nvPr>
            <p:ph type="title"/>
          </p:nvPr>
        </p:nvSpPr>
        <p:spPr>
          <a:xfrm>
            <a:off x="496112" y="685801"/>
            <a:ext cx="2743200" cy="5105400"/>
          </a:xfrm>
        </p:spPr>
        <p:txBody>
          <a:bodyPr>
            <a:normAutofit/>
          </a:bodyPr>
          <a:lstStyle/>
          <a:p>
            <a:pPr algn="l"/>
            <a:r>
              <a:rPr lang="zh-CN" altLang="en-US" sz="3200">
                <a:solidFill>
                  <a:srgbClr val="FFFFFF"/>
                </a:solidFill>
              </a:rPr>
              <a:t>实验过程</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内容占位符 2">
            <a:extLst>
              <a:ext uri="{FF2B5EF4-FFF2-40B4-BE49-F238E27FC236}">
                <a16:creationId xmlns:a16="http://schemas.microsoft.com/office/drawing/2014/main" id="{26160497-16B9-4B40-9BC5-4BCB19B4DBCD}"/>
              </a:ext>
            </a:extLst>
          </p:cNvPr>
          <p:cNvSpPr>
            <a:spLocks noGrp="1"/>
          </p:cNvSpPr>
          <p:nvPr>
            <p:ph idx="1"/>
          </p:nvPr>
        </p:nvSpPr>
        <p:spPr>
          <a:xfrm>
            <a:off x="5117106" y="685801"/>
            <a:ext cx="6385918" cy="5105400"/>
          </a:xfrm>
        </p:spPr>
        <p:txBody>
          <a:bodyPr>
            <a:normAutofit/>
          </a:bodyPr>
          <a:lstStyle/>
          <a:p>
            <a:r>
              <a:rPr lang="zh-CN" altLang="en-US" sz="2000"/>
              <a:t>准备阶段</a:t>
            </a:r>
            <a:r>
              <a:rPr lang="en-US" altLang="zh-CN" sz="2000"/>
              <a:t>: </a:t>
            </a:r>
            <a:r>
              <a:rPr lang="zh-CN" altLang="en-US" sz="2000"/>
              <a:t>招募参加的学生</a:t>
            </a:r>
            <a:r>
              <a:rPr lang="en-US" altLang="zh-CN" sz="2000"/>
              <a:t>, </a:t>
            </a:r>
            <a:r>
              <a:rPr lang="zh-CN" altLang="en-US" sz="2000"/>
              <a:t>收集学生信息和联系方式以便推送问题到学生的手机上</a:t>
            </a:r>
            <a:r>
              <a:rPr lang="en-US" altLang="zh-CN" sz="2000"/>
              <a:t>, </a:t>
            </a:r>
            <a:r>
              <a:rPr lang="zh-CN" altLang="en-US" sz="2000"/>
              <a:t>签署许可等</a:t>
            </a:r>
            <a:endParaRPr lang="en-US" altLang="zh-CN" sz="2000"/>
          </a:p>
          <a:p>
            <a:r>
              <a:rPr lang="zh-CN" altLang="en-US" sz="2000"/>
              <a:t>实验阶段</a:t>
            </a:r>
            <a:r>
              <a:rPr lang="en-US" altLang="zh-CN" sz="2000"/>
              <a:t>:  </a:t>
            </a:r>
            <a:r>
              <a:rPr lang="zh-CN" altLang="en-US" sz="2000"/>
              <a:t>每隔一段时间发送一组</a:t>
            </a:r>
            <a:r>
              <a:rPr lang="en-US" altLang="zh-CN" sz="2000"/>
              <a:t>(3</a:t>
            </a:r>
            <a:r>
              <a:rPr lang="zh-CN" altLang="en-US" sz="2000"/>
              <a:t>个</a:t>
            </a:r>
            <a:r>
              <a:rPr lang="en-US" altLang="zh-CN" sz="2000"/>
              <a:t>)</a:t>
            </a:r>
            <a:r>
              <a:rPr lang="zh-CN" altLang="en-US" sz="2000"/>
              <a:t>问题到学生的手机</a:t>
            </a:r>
            <a:r>
              <a:rPr lang="en-US" altLang="zh-CN" sz="2000"/>
              <a:t>, </a:t>
            </a:r>
            <a:r>
              <a:rPr lang="zh-CN" altLang="en-US" sz="2000"/>
              <a:t>学生回答一个问题才能看到下一个问题</a:t>
            </a:r>
            <a:r>
              <a:rPr lang="en-US" altLang="zh-CN" sz="2000"/>
              <a:t>, 3</a:t>
            </a:r>
            <a:r>
              <a:rPr lang="zh-CN" altLang="en-US" sz="2000"/>
              <a:t>个问题全部回答完成之后</a:t>
            </a:r>
            <a:r>
              <a:rPr lang="en-US" altLang="zh-CN" sz="2000"/>
              <a:t>, </a:t>
            </a:r>
            <a:r>
              <a:rPr lang="zh-CN" altLang="en-US" sz="2000"/>
              <a:t>可以看到所有问题的答案和反馈</a:t>
            </a:r>
            <a:endParaRPr lang="en-US" altLang="zh-CN" sz="2000"/>
          </a:p>
          <a:p>
            <a:r>
              <a:rPr lang="zh-CN" altLang="en-US" sz="2000"/>
              <a:t>分析阶段</a:t>
            </a:r>
            <a:r>
              <a:rPr lang="en-US" altLang="zh-CN" sz="2000"/>
              <a:t>:  </a:t>
            </a:r>
            <a:r>
              <a:rPr lang="zh-CN" altLang="en-US" sz="2000"/>
              <a:t>对学生的问题回答率和参与率等指标进行分析</a:t>
            </a:r>
            <a:r>
              <a:rPr lang="en-US" altLang="zh-CN" sz="2000"/>
              <a:t>, </a:t>
            </a:r>
            <a:r>
              <a:rPr lang="zh-CN" altLang="en-US" sz="2000"/>
              <a:t>分析出影响参与率的因素并总结系统改进方法</a:t>
            </a:r>
          </a:p>
          <a:p>
            <a:endParaRPr lang="zh-CN" altLang="en-US" sz="2000"/>
          </a:p>
        </p:txBody>
      </p:sp>
    </p:spTree>
    <p:extLst>
      <p:ext uri="{BB962C8B-B14F-4D97-AF65-F5344CB8AC3E}">
        <p14:creationId xmlns:p14="http://schemas.microsoft.com/office/powerpoint/2010/main" val="866355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6872A-0058-4B9D-AFCE-F80D9A47C83D}"/>
              </a:ext>
            </a:extLst>
          </p:cNvPr>
          <p:cNvSpPr>
            <a:spLocks noGrp="1"/>
          </p:cNvSpPr>
          <p:nvPr>
            <p:ph type="title"/>
          </p:nvPr>
        </p:nvSpPr>
        <p:spPr/>
        <p:txBody>
          <a:bodyPr/>
          <a:lstStyle/>
          <a:p>
            <a:r>
              <a:rPr lang="zh-CN" altLang="en-US" dirty="0"/>
              <a:t>干预的方式</a:t>
            </a:r>
          </a:p>
        </p:txBody>
      </p:sp>
      <p:pic>
        <p:nvPicPr>
          <p:cNvPr id="5" name="内容占位符 4" descr="手机屏幕截图&#10;&#10;描述已自动生成">
            <a:extLst>
              <a:ext uri="{FF2B5EF4-FFF2-40B4-BE49-F238E27FC236}">
                <a16:creationId xmlns:a16="http://schemas.microsoft.com/office/drawing/2014/main" id="{A38C20D2-53F0-4FB1-BF5E-97D918F2EE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6746" y="2438399"/>
            <a:ext cx="4371934" cy="3352801"/>
          </a:xfrm>
        </p:spPr>
      </p:pic>
    </p:spTree>
    <p:extLst>
      <p:ext uri="{BB962C8B-B14F-4D97-AF65-F5344CB8AC3E}">
        <p14:creationId xmlns:p14="http://schemas.microsoft.com/office/powerpoint/2010/main" val="3980693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标题 1">
            <a:extLst>
              <a:ext uri="{FF2B5EF4-FFF2-40B4-BE49-F238E27FC236}">
                <a16:creationId xmlns:a16="http://schemas.microsoft.com/office/drawing/2014/main" id="{F9F30344-5576-4A10-84CF-A4A2033C652D}"/>
              </a:ext>
            </a:extLst>
          </p:cNvPr>
          <p:cNvSpPr>
            <a:spLocks noGrp="1"/>
          </p:cNvSpPr>
          <p:nvPr>
            <p:ph type="title"/>
          </p:nvPr>
        </p:nvSpPr>
        <p:spPr>
          <a:xfrm>
            <a:off x="496112" y="685801"/>
            <a:ext cx="2743200" cy="5105400"/>
          </a:xfrm>
        </p:spPr>
        <p:txBody>
          <a:bodyPr>
            <a:normAutofit/>
          </a:bodyPr>
          <a:lstStyle/>
          <a:p>
            <a:pPr algn="l"/>
            <a:r>
              <a:rPr lang="zh-CN" altLang="en-US" sz="3200">
                <a:solidFill>
                  <a:srgbClr val="FFFFFF"/>
                </a:solidFill>
              </a:rPr>
              <a:t>焦点小组</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内容占位符 2">
            <a:extLst>
              <a:ext uri="{FF2B5EF4-FFF2-40B4-BE49-F238E27FC236}">
                <a16:creationId xmlns:a16="http://schemas.microsoft.com/office/drawing/2014/main" id="{E6964E90-4794-48CF-A919-2DF83238B971}"/>
              </a:ext>
            </a:extLst>
          </p:cNvPr>
          <p:cNvSpPr>
            <a:spLocks noGrp="1"/>
          </p:cNvSpPr>
          <p:nvPr>
            <p:ph idx="1"/>
          </p:nvPr>
        </p:nvSpPr>
        <p:spPr>
          <a:xfrm>
            <a:off x="5117106" y="685801"/>
            <a:ext cx="6385918" cy="5105400"/>
          </a:xfrm>
        </p:spPr>
        <p:txBody>
          <a:bodyPr>
            <a:normAutofit/>
          </a:bodyPr>
          <a:lstStyle/>
          <a:p>
            <a:r>
              <a:rPr lang="zh-CN" altLang="en-US" sz="2000"/>
              <a:t>将学生分成</a:t>
            </a:r>
            <a:r>
              <a:rPr lang="en-US" altLang="zh-CN" sz="2000"/>
              <a:t>3</a:t>
            </a:r>
            <a:r>
              <a:rPr lang="zh-CN" altLang="en-US" sz="2000"/>
              <a:t>个类别</a:t>
            </a:r>
            <a:r>
              <a:rPr lang="en-US" altLang="zh-CN" sz="2000"/>
              <a:t>, </a:t>
            </a:r>
            <a:r>
              <a:rPr lang="zh-CN" altLang="en-US" sz="2000"/>
              <a:t>共</a:t>
            </a:r>
            <a:r>
              <a:rPr lang="en-US" altLang="zh-CN" sz="2000"/>
              <a:t>9</a:t>
            </a:r>
            <a:r>
              <a:rPr lang="zh-CN" altLang="en-US" sz="2000"/>
              <a:t>组</a:t>
            </a:r>
            <a:endParaRPr lang="en-US" altLang="zh-CN" sz="2000"/>
          </a:p>
          <a:p>
            <a:r>
              <a:rPr lang="zh-CN" altLang="en-US" sz="2000"/>
              <a:t>第一类</a:t>
            </a:r>
            <a:r>
              <a:rPr lang="en-US" altLang="zh-CN" sz="2000"/>
              <a:t>, </a:t>
            </a:r>
            <a:r>
              <a:rPr lang="zh-CN" altLang="en-US" sz="2000"/>
              <a:t>参与率较高的学生</a:t>
            </a:r>
            <a:endParaRPr lang="en-US" altLang="zh-CN" sz="2000"/>
          </a:p>
          <a:p>
            <a:r>
              <a:rPr lang="zh-CN" altLang="en-US" sz="2000"/>
              <a:t>第二类</a:t>
            </a:r>
            <a:r>
              <a:rPr lang="en-US" altLang="zh-CN" sz="2000"/>
              <a:t>, </a:t>
            </a:r>
            <a:r>
              <a:rPr lang="zh-CN" altLang="en-US" sz="2000"/>
              <a:t>所有收到题目的学生中除去第一类的学生</a:t>
            </a:r>
            <a:endParaRPr lang="en-US" altLang="zh-CN" sz="2000"/>
          </a:p>
          <a:p>
            <a:r>
              <a:rPr lang="zh-CN" altLang="en-US" sz="2000"/>
              <a:t>第三类</a:t>
            </a:r>
            <a:r>
              <a:rPr lang="en-US" altLang="zh-CN" sz="2000"/>
              <a:t>, </a:t>
            </a:r>
            <a:r>
              <a:rPr lang="zh-CN" altLang="en-US" sz="2000"/>
              <a:t>同意参与却没有收到或者回复问题的学生</a:t>
            </a:r>
          </a:p>
        </p:txBody>
      </p:sp>
    </p:spTree>
    <p:extLst>
      <p:ext uri="{BB962C8B-B14F-4D97-AF65-F5344CB8AC3E}">
        <p14:creationId xmlns:p14="http://schemas.microsoft.com/office/powerpoint/2010/main" val="381830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1BD2C-08B9-4A92-8F62-54A125530C9A}"/>
              </a:ext>
            </a:extLst>
          </p:cNvPr>
          <p:cNvSpPr>
            <a:spLocks noGrp="1"/>
          </p:cNvSpPr>
          <p:nvPr>
            <p:ph type="title"/>
          </p:nvPr>
        </p:nvSpPr>
        <p:spPr>
          <a:xfrm>
            <a:off x="1570280" y="255954"/>
            <a:ext cx="10018713" cy="853831"/>
          </a:xfrm>
        </p:spPr>
        <p:txBody>
          <a:bodyPr/>
          <a:lstStyle/>
          <a:p>
            <a:r>
              <a:rPr lang="zh-CN" altLang="en-US" dirty="0"/>
              <a:t>数据分析</a:t>
            </a:r>
          </a:p>
        </p:txBody>
      </p:sp>
      <p:sp>
        <p:nvSpPr>
          <p:cNvPr id="3" name="内容占位符 2">
            <a:extLst>
              <a:ext uri="{FF2B5EF4-FFF2-40B4-BE49-F238E27FC236}">
                <a16:creationId xmlns:a16="http://schemas.microsoft.com/office/drawing/2014/main" id="{2409F062-F5C9-44A5-9D60-C1638B6139DA}"/>
              </a:ext>
            </a:extLst>
          </p:cNvPr>
          <p:cNvSpPr>
            <a:spLocks noGrp="1"/>
          </p:cNvSpPr>
          <p:nvPr>
            <p:ph idx="1"/>
          </p:nvPr>
        </p:nvSpPr>
        <p:spPr>
          <a:xfrm>
            <a:off x="1843817" y="1416537"/>
            <a:ext cx="10018713" cy="607647"/>
          </a:xfrm>
        </p:spPr>
        <p:txBody>
          <a:bodyPr>
            <a:normAutofit fontScale="85000" lnSpcReduction="20000"/>
          </a:bodyPr>
          <a:lstStyle/>
          <a:p>
            <a:pPr marL="0" indent="0">
              <a:buNone/>
            </a:pPr>
            <a:r>
              <a:rPr lang="zh-CN" altLang="en-US" dirty="0"/>
              <a:t>学生倾向于回答完每组的</a:t>
            </a:r>
            <a:r>
              <a:rPr lang="en-US" altLang="zh-CN" dirty="0"/>
              <a:t>3</a:t>
            </a:r>
            <a:r>
              <a:rPr lang="zh-CN" altLang="en-US" dirty="0"/>
              <a:t>个问题</a:t>
            </a:r>
            <a:r>
              <a:rPr lang="en-US" altLang="zh-CN" dirty="0"/>
              <a:t>, </a:t>
            </a:r>
            <a:r>
              <a:rPr lang="zh-CN" altLang="en-US" dirty="0"/>
              <a:t>或者一个问题都不回答</a:t>
            </a:r>
            <a:r>
              <a:rPr lang="en-US" altLang="zh-CN" dirty="0"/>
              <a:t>, </a:t>
            </a:r>
            <a:r>
              <a:rPr lang="zh-CN" altLang="en-US" dirty="0"/>
              <a:t>这种现象可能是因为问题的推送方式</a:t>
            </a:r>
          </a:p>
        </p:txBody>
      </p:sp>
      <p:pic>
        <p:nvPicPr>
          <p:cNvPr id="5" name="图片 4" descr="地图上有字&#10;&#10;描述已自动生成">
            <a:extLst>
              <a:ext uri="{FF2B5EF4-FFF2-40B4-BE49-F238E27FC236}">
                <a16:creationId xmlns:a16="http://schemas.microsoft.com/office/drawing/2014/main" id="{588D1B32-E1BA-4647-881F-D195CAF1B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7649" y="2330936"/>
            <a:ext cx="6865595" cy="4217437"/>
          </a:xfrm>
          <a:prstGeom prst="rect">
            <a:avLst/>
          </a:prstGeom>
        </p:spPr>
      </p:pic>
    </p:spTree>
    <p:extLst>
      <p:ext uri="{BB962C8B-B14F-4D97-AF65-F5344CB8AC3E}">
        <p14:creationId xmlns:p14="http://schemas.microsoft.com/office/powerpoint/2010/main" val="240797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5D364-7201-4943-85E5-80768F713AFD}"/>
              </a:ext>
            </a:extLst>
          </p:cNvPr>
          <p:cNvSpPr>
            <a:spLocks noGrp="1"/>
          </p:cNvSpPr>
          <p:nvPr>
            <p:ph type="title"/>
          </p:nvPr>
        </p:nvSpPr>
        <p:spPr>
          <a:xfrm>
            <a:off x="1484310" y="283308"/>
            <a:ext cx="10018713" cy="783492"/>
          </a:xfrm>
        </p:spPr>
        <p:txBody>
          <a:bodyPr/>
          <a:lstStyle/>
          <a:p>
            <a:r>
              <a:rPr lang="zh-CN" altLang="en-US" dirty="0"/>
              <a:t>数据分析</a:t>
            </a:r>
          </a:p>
        </p:txBody>
      </p:sp>
      <p:sp>
        <p:nvSpPr>
          <p:cNvPr id="3" name="内容占位符 2">
            <a:extLst>
              <a:ext uri="{FF2B5EF4-FFF2-40B4-BE49-F238E27FC236}">
                <a16:creationId xmlns:a16="http://schemas.microsoft.com/office/drawing/2014/main" id="{8E933AAE-6FA0-4390-969F-6E4E0DCC46E6}"/>
              </a:ext>
            </a:extLst>
          </p:cNvPr>
          <p:cNvSpPr>
            <a:spLocks noGrp="1"/>
          </p:cNvSpPr>
          <p:nvPr>
            <p:ph idx="1"/>
          </p:nvPr>
        </p:nvSpPr>
        <p:spPr>
          <a:xfrm>
            <a:off x="1656248" y="994507"/>
            <a:ext cx="10018713" cy="1115647"/>
          </a:xfrm>
        </p:spPr>
        <p:txBody>
          <a:bodyPr/>
          <a:lstStyle/>
          <a:p>
            <a:pPr marL="0" indent="0">
              <a:buNone/>
            </a:pPr>
            <a:r>
              <a:rPr lang="zh-CN" altLang="en-US" dirty="0"/>
              <a:t>使用</a:t>
            </a:r>
            <a:r>
              <a:rPr lang="en-US" altLang="zh-CN" dirty="0"/>
              <a:t>SMS</a:t>
            </a:r>
            <a:r>
              <a:rPr lang="zh-CN" altLang="en-US" dirty="0"/>
              <a:t>的学生对问题的回答数量呈现双峰分布</a:t>
            </a:r>
            <a:r>
              <a:rPr lang="en-US" altLang="zh-CN" dirty="0"/>
              <a:t>, </a:t>
            </a:r>
            <a:r>
              <a:rPr lang="zh-CN" altLang="en-US" dirty="0"/>
              <a:t>前期可能是因为好奇</a:t>
            </a:r>
            <a:r>
              <a:rPr lang="en-US" altLang="zh-CN" dirty="0"/>
              <a:t>, </a:t>
            </a:r>
            <a:r>
              <a:rPr lang="zh-CN" altLang="en-US" dirty="0"/>
              <a:t>后期可能是因为考试的压力</a:t>
            </a:r>
            <a:r>
              <a:rPr lang="en-US" altLang="zh-CN" dirty="0"/>
              <a:t>, </a:t>
            </a:r>
            <a:r>
              <a:rPr lang="zh-CN" altLang="en-US" dirty="0"/>
              <a:t>使用</a:t>
            </a:r>
            <a:r>
              <a:rPr lang="en-US" altLang="zh-CN" dirty="0"/>
              <a:t>WhatsApp</a:t>
            </a:r>
            <a:r>
              <a:rPr lang="zh-CN" altLang="en-US" dirty="0"/>
              <a:t>的学生则没有明显特征</a:t>
            </a:r>
          </a:p>
        </p:txBody>
      </p:sp>
      <p:pic>
        <p:nvPicPr>
          <p:cNvPr id="5" name="图片 4" descr="手机屏幕的截图&#10;&#10;描述已自动生成">
            <a:extLst>
              <a:ext uri="{FF2B5EF4-FFF2-40B4-BE49-F238E27FC236}">
                <a16:creationId xmlns:a16="http://schemas.microsoft.com/office/drawing/2014/main" id="{911939ED-DC8E-4EAC-A164-9CFA93F3A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3531" y="2110154"/>
            <a:ext cx="7544145" cy="4420938"/>
          </a:xfrm>
          <a:prstGeom prst="rect">
            <a:avLst/>
          </a:prstGeom>
        </p:spPr>
      </p:pic>
    </p:spTree>
    <p:extLst>
      <p:ext uri="{BB962C8B-B14F-4D97-AF65-F5344CB8AC3E}">
        <p14:creationId xmlns:p14="http://schemas.microsoft.com/office/powerpoint/2010/main" val="3815231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0</TotalTime>
  <Words>783</Words>
  <Application>Microsoft Office PowerPoint</Application>
  <PresentationFormat>宽屏</PresentationFormat>
  <Paragraphs>52</Paragraphs>
  <Slides>18</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18</vt:i4>
      </vt:variant>
    </vt:vector>
  </HeadingPairs>
  <TitlesOfParts>
    <vt:vector size="21" baseType="lpstr">
      <vt:lpstr>Arial</vt:lpstr>
      <vt:lpstr>Corbel</vt:lpstr>
      <vt:lpstr>视差</vt:lpstr>
      <vt:lpstr>Engaging High School Students in Cameroon with Exam Practice Quizzes via SMS and WhatsApp  通过短信和WhatsApp让Cameroon的大学生参与到有关考试锻炼的小问题中去</vt:lpstr>
      <vt:lpstr>问题的背景</vt:lpstr>
      <vt:lpstr>实验目的</vt:lpstr>
      <vt:lpstr>实验的概要</vt:lpstr>
      <vt:lpstr>实验过程</vt:lpstr>
      <vt:lpstr>干预的方式</vt:lpstr>
      <vt:lpstr>焦点小组</vt:lpstr>
      <vt:lpstr>数据分析</vt:lpstr>
      <vt:lpstr>数据分析</vt:lpstr>
      <vt:lpstr>数据分析</vt:lpstr>
      <vt:lpstr>信任是影响参与率的决定性因素</vt:lpstr>
      <vt:lpstr>对比SMS和WhatsApp</vt:lpstr>
      <vt:lpstr>回答问题的学生的比例</vt:lpstr>
      <vt:lpstr>回答问题的学生的比例</vt:lpstr>
      <vt:lpstr>干预对于学生考试成绩的影响</vt:lpstr>
      <vt:lpstr>实验总结</vt:lpstr>
      <vt:lpstr>限制</vt:lpstr>
      <vt:lpstr>启发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Engaging High School Students in Cameroon with Exam Practice Quizzes via SMS and WhatsApp  通过短信和WhatsApp让Cameroon的大学生参与到有关考试锻炼的小问题中去</dc:title>
  <dc:creator>meng zhengyuan</dc:creator>
  <cp:lastModifiedBy>meng zhengyuan</cp:lastModifiedBy>
  <cp:revision>1</cp:revision>
  <dcterms:created xsi:type="dcterms:W3CDTF">2019-10-21T08:57:24Z</dcterms:created>
  <dcterms:modified xsi:type="dcterms:W3CDTF">2019-10-21T08:57:38Z</dcterms:modified>
</cp:coreProperties>
</file>