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5" r:id="rId8"/>
    <p:sldId id="264" r:id="rId9"/>
    <p:sldId id="263" r:id="rId10"/>
    <p:sldId id="266" r:id="rId11"/>
    <p:sldId id="267" r:id="rId12"/>
    <p:sldId id="258" r:id="rId13"/>
    <p:sldId id="268" r:id="rId14"/>
    <p:sldId id="276" r:id="rId15"/>
    <p:sldId id="269" r:id="rId16"/>
    <p:sldId id="271" r:id="rId17"/>
    <p:sldId id="277" r:id="rId18"/>
    <p:sldId id="278" r:id="rId19"/>
    <p:sldId id="279" r:id="rId20"/>
    <p:sldId id="280" r:id="rId21"/>
    <p:sldId id="274" r:id="rId22"/>
    <p:sldId id="270" r:id="rId23"/>
    <p:sldId id="27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A07B5-18E0-40AA-8D5D-F3414D5F25C6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F82A-1B18-4EB9-9DCF-D0B39019A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766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A07B5-18E0-40AA-8D5D-F3414D5F25C6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F82A-1B18-4EB9-9DCF-D0B39019A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729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A07B5-18E0-40AA-8D5D-F3414D5F25C6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F82A-1B18-4EB9-9DCF-D0B39019A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393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A07B5-18E0-40AA-8D5D-F3414D5F25C6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F82A-1B18-4EB9-9DCF-D0B39019A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461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A07B5-18E0-40AA-8D5D-F3414D5F25C6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F82A-1B18-4EB9-9DCF-D0B39019A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8562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A07B5-18E0-40AA-8D5D-F3414D5F25C6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F82A-1B18-4EB9-9DCF-D0B39019A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9241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A07B5-18E0-40AA-8D5D-F3414D5F25C6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F82A-1B18-4EB9-9DCF-D0B39019A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3802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A07B5-18E0-40AA-8D5D-F3414D5F25C6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F82A-1B18-4EB9-9DCF-D0B39019A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330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A07B5-18E0-40AA-8D5D-F3414D5F25C6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F82A-1B18-4EB9-9DCF-D0B39019A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807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A07B5-18E0-40AA-8D5D-F3414D5F25C6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7DDF82A-1B18-4EB9-9DCF-D0B39019A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246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A07B5-18E0-40AA-8D5D-F3414D5F25C6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F82A-1B18-4EB9-9DCF-D0B39019A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21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A07B5-18E0-40AA-8D5D-F3414D5F25C6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F82A-1B18-4EB9-9DCF-D0B39019A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173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A07B5-18E0-40AA-8D5D-F3414D5F25C6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F82A-1B18-4EB9-9DCF-D0B39019A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507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A07B5-18E0-40AA-8D5D-F3414D5F25C6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F82A-1B18-4EB9-9DCF-D0B39019A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332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A07B5-18E0-40AA-8D5D-F3414D5F25C6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F82A-1B18-4EB9-9DCF-D0B39019A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4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A07B5-18E0-40AA-8D5D-F3414D5F25C6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F82A-1B18-4EB9-9DCF-D0B39019A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447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A07B5-18E0-40AA-8D5D-F3414D5F25C6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F82A-1B18-4EB9-9DCF-D0B39019A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532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BA07B5-18E0-40AA-8D5D-F3414D5F25C6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7DDF82A-1B18-4EB9-9DCF-D0B39019A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01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AAD04B-B052-4EBD-B557-543434BA27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20201"/>
            <a:ext cx="9144000" cy="4007457"/>
          </a:xfrm>
        </p:spPr>
        <p:txBody>
          <a:bodyPr>
            <a:normAutofit fontScale="90000"/>
          </a:bodyPr>
          <a:lstStyle/>
          <a:p>
            <a:r>
              <a:rPr lang="en-US" altLang="zh-CN" sz="4000" dirty="0"/>
              <a:t>HOPE for Computing Education: Towards the  </a:t>
            </a:r>
            <a:br>
              <a:rPr lang="en-US" altLang="zh-CN" sz="4000" dirty="0"/>
            </a:br>
            <a:r>
              <a:rPr lang="en-US" altLang="zh-CN" sz="4000" dirty="0" err="1"/>
              <a:t>Infrastructuring</a:t>
            </a:r>
            <a:r>
              <a:rPr lang="en-US" altLang="zh-CN" sz="4000" dirty="0"/>
              <a:t> of Support for</a:t>
            </a:r>
            <a:br>
              <a:rPr lang="en-US" altLang="zh-CN" sz="4000" dirty="0"/>
            </a:br>
            <a:r>
              <a:rPr lang="en-US" altLang="zh-CN" sz="4000" dirty="0"/>
              <a:t> University-School Partnerships</a:t>
            </a:r>
            <a:br>
              <a:rPr lang="en-US" altLang="zh-CN" sz="4000" dirty="0"/>
            </a:br>
            <a:br>
              <a:rPr lang="en-US" altLang="zh-CN" dirty="0"/>
            </a:br>
            <a:r>
              <a:rPr lang="zh-CN" altLang="en-US" sz="4900" dirty="0"/>
              <a:t>用于计算机教学的</a:t>
            </a:r>
            <a:r>
              <a:rPr lang="en-US" altLang="zh-CN" sz="4900" dirty="0"/>
              <a:t>HOPE</a:t>
            </a:r>
            <a:r>
              <a:rPr lang="zh-CN" altLang="en-US" sz="4900" dirty="0"/>
              <a:t>系统</a:t>
            </a:r>
            <a:r>
              <a:rPr lang="en-US" altLang="zh-CN" sz="4900" dirty="0"/>
              <a:t>:</a:t>
            </a:r>
            <a:r>
              <a:rPr lang="zh-CN" altLang="en-US" sz="4900" dirty="0"/>
              <a:t>增强大学与中学之间合作关系的基础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A082AB-C689-4351-8700-F992C62B5E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23644"/>
            <a:ext cx="9144000" cy="1747837"/>
          </a:xfrm>
        </p:spPr>
        <p:txBody>
          <a:bodyPr/>
          <a:lstStyle/>
          <a:p>
            <a:r>
              <a:rPr lang="en-US" altLang="zh-CN" dirty="0"/>
              <a:t>CHI 2019</a:t>
            </a:r>
          </a:p>
          <a:p>
            <a:r>
              <a:rPr lang="en-US" altLang="zh-CN" dirty="0"/>
              <a:t>Megan Venn-Wycherley , Ahmed </a:t>
            </a:r>
            <a:r>
              <a:rPr lang="en-US" altLang="zh-CN" dirty="0" err="1"/>
              <a:t>Kharrufa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2855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F8C4E1-6014-4CE4-87DB-F7B0DA436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8763" y="484554"/>
            <a:ext cx="10018713" cy="914399"/>
          </a:xfrm>
        </p:spPr>
        <p:txBody>
          <a:bodyPr/>
          <a:lstStyle/>
          <a:p>
            <a:r>
              <a:rPr lang="zh-CN" altLang="en-US" dirty="0"/>
              <a:t>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BD90DD-A8A0-497A-9459-C0E08BED7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作者通过进行上述的实验</a:t>
            </a:r>
            <a:r>
              <a:rPr lang="en-US" altLang="zh-CN" dirty="0"/>
              <a:t>, </a:t>
            </a:r>
            <a:r>
              <a:rPr lang="zh-CN" altLang="en-US" dirty="0"/>
              <a:t>在建立高校与中学合作关系的许多方面进行了总结</a:t>
            </a:r>
            <a:r>
              <a:rPr lang="en-US" altLang="zh-CN" dirty="0"/>
              <a:t>, </a:t>
            </a:r>
            <a:r>
              <a:rPr lang="zh-CN" altLang="en-US" dirty="0"/>
              <a:t>建立了一系列的方法</a:t>
            </a:r>
            <a:r>
              <a:rPr lang="en-US" altLang="zh-CN" dirty="0"/>
              <a:t>, </a:t>
            </a:r>
            <a:r>
              <a:rPr lang="zh-CN" altLang="en-US" dirty="0"/>
              <a:t>提出了很多的注意事项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 descr="图片包含 屏幕截图&#10;&#10;描述已自动生成">
            <a:extLst>
              <a:ext uri="{FF2B5EF4-FFF2-40B4-BE49-F238E27FC236}">
                <a16:creationId xmlns:a16="http://schemas.microsoft.com/office/drawing/2014/main" id="{42E1E17B-5C82-4D4D-AFE2-1F8361AE9C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669" y="1660850"/>
            <a:ext cx="10714902" cy="404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801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0CE20-7238-40A6-83D7-CD10B8887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展望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F18E84-EF2A-4926-9F59-98989D15A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作者认为他们所建立的模型不仅仅适用于</a:t>
            </a:r>
            <a:r>
              <a:rPr lang="en-US" altLang="zh-CN" dirty="0"/>
              <a:t>STEM</a:t>
            </a:r>
            <a:r>
              <a:rPr lang="zh-CN" altLang="en-US" dirty="0"/>
              <a:t>学科的教学</a:t>
            </a:r>
            <a:r>
              <a:rPr lang="en-US" altLang="zh-CN" dirty="0"/>
              <a:t>, </a:t>
            </a:r>
            <a:r>
              <a:rPr lang="zh-CN" altLang="en-US" dirty="0"/>
              <a:t>其他任何学科都可以在稍作修改之后使用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055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AAD04B-B052-4EBD-B557-543434BA27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0932"/>
            <a:ext cx="9144000" cy="3387256"/>
          </a:xfrm>
        </p:spPr>
        <p:txBody>
          <a:bodyPr>
            <a:normAutofit fontScale="90000"/>
          </a:bodyPr>
          <a:lstStyle/>
          <a:p>
            <a:r>
              <a:rPr lang="en-US" altLang="zh-CN" sz="4000" dirty="0"/>
              <a:t>Engaging High School Students in Cameroon with Exam Practice Quizzes via SMS and WhatsApp</a:t>
            </a:r>
            <a:br>
              <a:rPr lang="en-US" altLang="zh-CN" sz="4000" dirty="0"/>
            </a:br>
            <a:br>
              <a:rPr lang="en-US" altLang="zh-CN" sz="4000" dirty="0"/>
            </a:br>
            <a:r>
              <a:rPr lang="zh-CN" altLang="en-US" sz="4000" dirty="0"/>
              <a:t>通过短信和</a:t>
            </a:r>
            <a:r>
              <a:rPr lang="en-US" altLang="zh-CN" sz="4000" dirty="0"/>
              <a:t>WhatsApp</a:t>
            </a:r>
            <a:r>
              <a:rPr lang="zh-CN" altLang="en-US" sz="4000" dirty="0"/>
              <a:t>让</a:t>
            </a:r>
            <a:r>
              <a:rPr lang="en-US" altLang="zh-CN" sz="4000" dirty="0"/>
              <a:t>Cameroon</a:t>
            </a:r>
            <a:r>
              <a:rPr lang="zh-CN" altLang="en-US" sz="4000" dirty="0"/>
              <a:t>的大学生参与到有关考试锻炼的小问题中去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A082AB-C689-4351-8700-F992C62B5E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46579"/>
            <a:ext cx="9144000" cy="1655762"/>
          </a:xfrm>
        </p:spPr>
        <p:txBody>
          <a:bodyPr/>
          <a:lstStyle/>
          <a:p>
            <a:r>
              <a:rPr lang="en-US" altLang="zh-CN" dirty="0"/>
              <a:t>CHI 2019</a:t>
            </a:r>
          </a:p>
          <a:p>
            <a:r>
              <a:rPr lang="en-US" altLang="zh-CN" dirty="0"/>
              <a:t>Anthony Poon  , Sarah Giroux, Parfait </a:t>
            </a:r>
            <a:r>
              <a:rPr lang="en-US" altLang="zh-CN" dirty="0" err="1"/>
              <a:t>Eloundou-Enyegue</a:t>
            </a:r>
            <a:endParaRPr lang="en-US" altLang="zh-CN" dirty="0"/>
          </a:p>
          <a:p>
            <a:r>
              <a:rPr lang="en-US" altLang="zh-CN" dirty="0"/>
              <a:t> François </a:t>
            </a:r>
            <a:r>
              <a:rPr lang="en-US" altLang="zh-CN" dirty="0" err="1"/>
              <a:t>Guimbretière</a:t>
            </a:r>
            <a:r>
              <a:rPr lang="en-US" altLang="zh-CN" dirty="0"/>
              <a:t>, Nicola Dell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3471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6BE671-1BC4-406C-837E-69FC2EC81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问题的背景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82886B-CCA9-45C8-9D18-6E3AA46A9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在一个非洲西部的国家</a:t>
            </a:r>
            <a:r>
              <a:rPr lang="en-US" altLang="zh-CN" dirty="0"/>
              <a:t>(</a:t>
            </a:r>
            <a:r>
              <a:rPr lang="en-US" altLang="zh-CN" b="1" dirty="0"/>
              <a:t>Cameroon,</a:t>
            </a:r>
            <a:r>
              <a:rPr lang="zh-CN" altLang="en-US" b="1" dirty="0"/>
              <a:t>喀麦隆</a:t>
            </a:r>
            <a:r>
              <a:rPr lang="en-US" altLang="zh-CN" dirty="0"/>
              <a:t>), </a:t>
            </a:r>
            <a:r>
              <a:rPr lang="zh-CN" altLang="en-US" dirty="0"/>
              <a:t>学生的学士学位考试缺乏学习资料</a:t>
            </a:r>
            <a:r>
              <a:rPr lang="en-US" altLang="zh-CN" dirty="0"/>
              <a:t>, </a:t>
            </a:r>
            <a:r>
              <a:rPr lang="zh-CN" altLang="en-US" dirty="0"/>
              <a:t>这个实验试图通过短信或者</a:t>
            </a:r>
            <a:r>
              <a:rPr lang="en-US" altLang="zh-CN" dirty="0"/>
              <a:t>WhatsApp</a:t>
            </a:r>
            <a:r>
              <a:rPr lang="zh-CN" altLang="en-US" dirty="0"/>
              <a:t>来向学生推送一些学习相关的问题和资料</a:t>
            </a:r>
          </a:p>
        </p:txBody>
      </p:sp>
    </p:spTree>
    <p:extLst>
      <p:ext uri="{BB962C8B-B14F-4D97-AF65-F5344CB8AC3E}">
        <p14:creationId xmlns:p14="http://schemas.microsoft.com/office/powerpoint/2010/main" val="982114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7D5079-863F-4539-AAB4-BF80EF1BD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实验目的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58D7AA-0E24-4C57-A136-CD55861F3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探索通过短信和</a:t>
            </a:r>
            <a:r>
              <a:rPr lang="en-US" altLang="zh-CN" dirty="0"/>
              <a:t>WhatsApp</a:t>
            </a:r>
            <a:r>
              <a:rPr lang="zh-CN" altLang="en-US" dirty="0"/>
              <a:t>使学生参与到考试练习题中的可能性</a:t>
            </a:r>
            <a:r>
              <a:rPr lang="en-US" altLang="zh-CN" dirty="0"/>
              <a:t>, </a:t>
            </a:r>
            <a:r>
              <a:rPr lang="zh-CN" altLang="en-US" dirty="0"/>
              <a:t>同时探究影响学生参与率的因素</a:t>
            </a:r>
          </a:p>
        </p:txBody>
      </p:sp>
    </p:spTree>
    <p:extLst>
      <p:ext uri="{BB962C8B-B14F-4D97-AF65-F5344CB8AC3E}">
        <p14:creationId xmlns:p14="http://schemas.microsoft.com/office/powerpoint/2010/main" val="2769650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13F17A-BB3D-46A2-BD13-35D4E55B9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实验的概要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A5B0CB-CFDB-414C-B777-20F0D2922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时间</a:t>
            </a:r>
            <a:r>
              <a:rPr lang="en-US" altLang="zh-CN" dirty="0"/>
              <a:t>: </a:t>
            </a:r>
            <a:r>
              <a:rPr lang="zh-CN" altLang="en-US" dirty="0"/>
              <a:t>考试前的独立学习月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参与人</a:t>
            </a:r>
            <a:r>
              <a:rPr lang="en-US" altLang="zh-CN" dirty="0"/>
              <a:t>: 3 schools, 546 students</a:t>
            </a:r>
          </a:p>
          <a:p>
            <a:pPr marL="0" indent="0">
              <a:buNone/>
            </a:pPr>
            <a:r>
              <a:rPr lang="zh-CN" altLang="en-US" dirty="0"/>
              <a:t>地点</a:t>
            </a:r>
            <a:r>
              <a:rPr lang="en-US" altLang="zh-CN" dirty="0"/>
              <a:t>:</a:t>
            </a:r>
            <a:r>
              <a:rPr lang="zh-CN" altLang="en-US" dirty="0"/>
              <a:t>非洲西部的国家</a:t>
            </a:r>
            <a:r>
              <a:rPr lang="en-US" altLang="zh-CN" dirty="0"/>
              <a:t>(</a:t>
            </a:r>
            <a:r>
              <a:rPr lang="en-US" altLang="zh-CN" b="1" dirty="0"/>
              <a:t>Cameroon,</a:t>
            </a:r>
            <a:r>
              <a:rPr lang="zh-CN" altLang="en-US" b="1" dirty="0"/>
              <a:t>喀麦隆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5703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8BFB38-E592-4CE5-AF6C-CD5A2BA16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08538"/>
          </a:xfrm>
        </p:spPr>
        <p:txBody>
          <a:bodyPr/>
          <a:lstStyle/>
          <a:p>
            <a:r>
              <a:rPr lang="zh-CN" altLang="en-US" dirty="0"/>
              <a:t>实验过程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160497-16B9-4B40-9BC5-4BCB19B4D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69477"/>
            <a:ext cx="10018713" cy="3821723"/>
          </a:xfrm>
        </p:spPr>
        <p:txBody>
          <a:bodyPr/>
          <a:lstStyle/>
          <a:p>
            <a:r>
              <a:rPr lang="zh-CN" altLang="en-US" dirty="0"/>
              <a:t>准备阶段</a:t>
            </a:r>
            <a:r>
              <a:rPr lang="en-US" altLang="zh-CN" dirty="0"/>
              <a:t>: </a:t>
            </a:r>
            <a:r>
              <a:rPr lang="zh-CN" altLang="en-US" dirty="0"/>
              <a:t>招募参加的学生</a:t>
            </a:r>
            <a:r>
              <a:rPr lang="en-US" altLang="zh-CN" dirty="0"/>
              <a:t>, </a:t>
            </a:r>
            <a:r>
              <a:rPr lang="zh-CN" altLang="en-US" dirty="0"/>
              <a:t>收集学生信息和联系方式以便推送问题到学生的手机上</a:t>
            </a:r>
            <a:r>
              <a:rPr lang="en-US" altLang="zh-CN" dirty="0"/>
              <a:t>, </a:t>
            </a:r>
            <a:r>
              <a:rPr lang="zh-CN" altLang="en-US" dirty="0"/>
              <a:t>签署许可等</a:t>
            </a:r>
            <a:endParaRPr lang="en-US" altLang="zh-CN" dirty="0"/>
          </a:p>
          <a:p>
            <a:r>
              <a:rPr lang="zh-CN" altLang="en-US" dirty="0"/>
              <a:t>实验阶段</a:t>
            </a:r>
            <a:r>
              <a:rPr lang="en-US" altLang="zh-CN" dirty="0"/>
              <a:t>:  </a:t>
            </a:r>
            <a:r>
              <a:rPr lang="zh-CN" altLang="en-US" dirty="0"/>
              <a:t>每隔一段时间发送一组</a:t>
            </a:r>
            <a:r>
              <a:rPr lang="en-US" altLang="zh-CN" dirty="0"/>
              <a:t>(3</a:t>
            </a:r>
            <a:r>
              <a:rPr lang="zh-CN" altLang="en-US" dirty="0"/>
              <a:t>个</a:t>
            </a:r>
            <a:r>
              <a:rPr lang="en-US" altLang="zh-CN" dirty="0"/>
              <a:t>)</a:t>
            </a:r>
            <a:r>
              <a:rPr lang="zh-CN" altLang="en-US" dirty="0"/>
              <a:t>问题到学生的手机</a:t>
            </a:r>
            <a:r>
              <a:rPr lang="en-US" altLang="zh-CN" dirty="0"/>
              <a:t>, </a:t>
            </a:r>
            <a:r>
              <a:rPr lang="zh-CN" altLang="en-US" dirty="0"/>
              <a:t>学生回答一个问题才能看到下一个问题</a:t>
            </a:r>
            <a:r>
              <a:rPr lang="en-US" altLang="zh-CN" dirty="0"/>
              <a:t>, 3</a:t>
            </a:r>
            <a:r>
              <a:rPr lang="zh-CN" altLang="en-US" dirty="0"/>
              <a:t>个问题全部回答完成之后</a:t>
            </a:r>
            <a:r>
              <a:rPr lang="en-US" altLang="zh-CN" dirty="0"/>
              <a:t>, </a:t>
            </a:r>
            <a:r>
              <a:rPr lang="zh-CN" altLang="en-US" dirty="0"/>
              <a:t>可以看到所有问题的答案和反馈</a:t>
            </a:r>
            <a:endParaRPr lang="en-US" altLang="zh-CN" dirty="0"/>
          </a:p>
          <a:p>
            <a:r>
              <a:rPr lang="zh-CN" altLang="en-US" dirty="0"/>
              <a:t>分析阶段</a:t>
            </a:r>
            <a:r>
              <a:rPr lang="en-US" altLang="zh-CN" dirty="0"/>
              <a:t>:  </a:t>
            </a:r>
            <a:r>
              <a:rPr lang="zh-CN" altLang="en-US" dirty="0"/>
              <a:t>对学生的问题回答率和参与率等指标进行分析</a:t>
            </a:r>
            <a:r>
              <a:rPr lang="en-US" altLang="zh-CN" dirty="0"/>
              <a:t>, </a:t>
            </a:r>
            <a:r>
              <a:rPr lang="zh-CN" altLang="en-US" dirty="0"/>
              <a:t>分析出影响参与率的因素并总结系统改进方法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6355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6872A-0058-4B9D-AFCE-F80D9A47C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干预的方式</a:t>
            </a:r>
          </a:p>
        </p:txBody>
      </p:sp>
      <p:pic>
        <p:nvPicPr>
          <p:cNvPr id="5" name="内容占位符 4" descr="手机屏幕截图&#10;&#10;描述已自动生成">
            <a:extLst>
              <a:ext uri="{FF2B5EF4-FFF2-40B4-BE49-F238E27FC236}">
                <a16:creationId xmlns:a16="http://schemas.microsoft.com/office/drawing/2014/main" id="{A38C20D2-53F0-4FB1-BF5E-97D918F2EE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746" y="2438399"/>
            <a:ext cx="4371934" cy="3352801"/>
          </a:xfrm>
        </p:spPr>
      </p:pic>
    </p:spTree>
    <p:extLst>
      <p:ext uri="{BB962C8B-B14F-4D97-AF65-F5344CB8AC3E}">
        <p14:creationId xmlns:p14="http://schemas.microsoft.com/office/powerpoint/2010/main" val="3980693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F30344-5576-4A10-84CF-A4A2033C6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焦点小组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964E90-4794-48CF-A919-2DF83238B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将学生分成</a:t>
            </a:r>
            <a:r>
              <a:rPr lang="en-US" altLang="zh-CN" dirty="0"/>
              <a:t>3</a:t>
            </a:r>
            <a:r>
              <a:rPr lang="zh-CN" altLang="en-US" dirty="0"/>
              <a:t>个类别</a:t>
            </a:r>
            <a:r>
              <a:rPr lang="en-US" altLang="zh-CN" dirty="0"/>
              <a:t>, </a:t>
            </a:r>
            <a:r>
              <a:rPr lang="zh-CN" altLang="en-US" dirty="0"/>
              <a:t>共</a:t>
            </a:r>
            <a:r>
              <a:rPr lang="en-US" altLang="zh-CN" dirty="0"/>
              <a:t>9</a:t>
            </a:r>
            <a:r>
              <a:rPr lang="zh-CN" altLang="en-US" dirty="0"/>
              <a:t>组</a:t>
            </a:r>
            <a:endParaRPr lang="en-US" altLang="zh-CN" dirty="0"/>
          </a:p>
          <a:p>
            <a:r>
              <a:rPr lang="zh-CN" altLang="en-US" dirty="0"/>
              <a:t>第一类</a:t>
            </a:r>
            <a:r>
              <a:rPr lang="en-US" altLang="zh-CN" dirty="0"/>
              <a:t>, </a:t>
            </a:r>
            <a:r>
              <a:rPr lang="zh-CN" altLang="en-US" dirty="0"/>
              <a:t>参与率较高的学生</a:t>
            </a:r>
            <a:endParaRPr lang="en-US" altLang="zh-CN" dirty="0"/>
          </a:p>
          <a:p>
            <a:r>
              <a:rPr lang="zh-CN" altLang="en-US" dirty="0"/>
              <a:t>第二类</a:t>
            </a:r>
            <a:r>
              <a:rPr lang="en-US" altLang="zh-CN" dirty="0"/>
              <a:t>, </a:t>
            </a:r>
            <a:r>
              <a:rPr lang="zh-CN" altLang="en-US" dirty="0"/>
              <a:t>所有收到题目的学生中除去第一类的学生</a:t>
            </a:r>
            <a:endParaRPr lang="en-US" altLang="zh-CN" dirty="0"/>
          </a:p>
          <a:p>
            <a:r>
              <a:rPr lang="zh-CN" altLang="en-US" dirty="0"/>
              <a:t>第三类</a:t>
            </a:r>
            <a:r>
              <a:rPr lang="en-US" altLang="zh-CN" dirty="0"/>
              <a:t>, </a:t>
            </a:r>
            <a:r>
              <a:rPr lang="zh-CN" altLang="en-US" dirty="0"/>
              <a:t>同意参与却没有收到或者回复问题的学生</a:t>
            </a:r>
          </a:p>
        </p:txBody>
      </p:sp>
    </p:spTree>
    <p:extLst>
      <p:ext uri="{BB962C8B-B14F-4D97-AF65-F5344CB8AC3E}">
        <p14:creationId xmlns:p14="http://schemas.microsoft.com/office/powerpoint/2010/main" val="3818304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E1BD2C-08B9-4A92-8F62-54A125530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280" y="255954"/>
            <a:ext cx="10018713" cy="853831"/>
          </a:xfrm>
        </p:spPr>
        <p:txBody>
          <a:bodyPr/>
          <a:lstStyle/>
          <a:p>
            <a:r>
              <a:rPr lang="zh-CN" altLang="en-US" dirty="0"/>
              <a:t>数据分析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09F062-F5C9-44A5-9D60-C1638B613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3817" y="1416537"/>
            <a:ext cx="10018713" cy="60764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学生倾向于回答完每组的</a:t>
            </a:r>
            <a:r>
              <a:rPr lang="en-US" altLang="zh-CN" dirty="0"/>
              <a:t>3</a:t>
            </a:r>
            <a:r>
              <a:rPr lang="zh-CN" altLang="en-US" dirty="0"/>
              <a:t>个问题</a:t>
            </a:r>
            <a:r>
              <a:rPr lang="en-US" altLang="zh-CN" dirty="0"/>
              <a:t>, </a:t>
            </a:r>
            <a:r>
              <a:rPr lang="zh-CN" altLang="en-US" dirty="0"/>
              <a:t>或者一个问题都不回答</a:t>
            </a:r>
          </a:p>
        </p:txBody>
      </p:sp>
      <p:pic>
        <p:nvPicPr>
          <p:cNvPr id="5" name="图片 4" descr="地图上有字&#10;&#10;描述已自动生成">
            <a:extLst>
              <a:ext uri="{FF2B5EF4-FFF2-40B4-BE49-F238E27FC236}">
                <a16:creationId xmlns:a16="http://schemas.microsoft.com/office/drawing/2014/main" id="{588D1B32-E1BA-4647-881F-D195CAF1B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649" y="2330936"/>
            <a:ext cx="6865595" cy="421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973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E3AAC6-D2D5-444F-AB9E-6176C8CA0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D59A08-9B5B-4F14-9AB5-226BD39B5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/>
              <a:t>High Opportunity  Progression Ecosystems(HOPE)</a:t>
            </a:r>
          </a:p>
          <a:p>
            <a:pPr marL="0" indent="0">
              <a:buNone/>
            </a:pPr>
            <a:endParaRPr lang="en-US" altLang="zh-CN" sz="3600" dirty="0"/>
          </a:p>
          <a:p>
            <a:pPr marL="0" indent="0">
              <a:buNone/>
            </a:pPr>
            <a:r>
              <a:rPr lang="en-US" altLang="zh-CN" sz="3200" dirty="0"/>
              <a:t>science, technology,  engineering and mathematics(STEM)</a:t>
            </a:r>
          </a:p>
          <a:p>
            <a:pPr marL="0" indent="0">
              <a:buNone/>
            </a:pP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1359192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5D364-7201-4943-85E5-80768F713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83308"/>
            <a:ext cx="10018713" cy="783492"/>
          </a:xfrm>
        </p:spPr>
        <p:txBody>
          <a:bodyPr/>
          <a:lstStyle/>
          <a:p>
            <a:r>
              <a:rPr lang="zh-CN" altLang="en-US" dirty="0"/>
              <a:t>数据分析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933AAE-6FA0-4390-969F-6E4E0DCC4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6248" y="994507"/>
            <a:ext cx="10018713" cy="111564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学生对问题的回答数量呈现双峰分布</a:t>
            </a:r>
          </a:p>
        </p:txBody>
      </p:sp>
      <p:pic>
        <p:nvPicPr>
          <p:cNvPr id="5" name="图片 4" descr="手机屏幕的截图&#10;&#10;描述已自动生成">
            <a:extLst>
              <a:ext uri="{FF2B5EF4-FFF2-40B4-BE49-F238E27FC236}">
                <a16:creationId xmlns:a16="http://schemas.microsoft.com/office/drawing/2014/main" id="{911939ED-DC8E-4EAC-A164-9CFA93F3A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531" y="2110154"/>
            <a:ext cx="7544145" cy="442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231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F9AC1-E718-4DFF-9C2C-E205FD807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C75980-88EF-4C82-A93E-5BB6126A7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信任</a:t>
            </a:r>
            <a:r>
              <a:rPr lang="en-US" altLang="zh-CN" dirty="0"/>
              <a:t>(</a:t>
            </a:r>
            <a:r>
              <a:rPr lang="zh-CN" altLang="en-US" dirty="0"/>
              <a:t>对信息发送方的信任和个人隐私安全的考虑</a:t>
            </a:r>
            <a:r>
              <a:rPr lang="en-US" altLang="zh-CN" dirty="0"/>
              <a:t>)</a:t>
            </a:r>
            <a:r>
              <a:rPr lang="zh-CN" altLang="en-US" dirty="0"/>
              <a:t>是影响参与率的一个关键因素</a:t>
            </a:r>
            <a:endParaRPr lang="en-US" altLang="zh-CN" dirty="0"/>
          </a:p>
          <a:p>
            <a:r>
              <a:rPr lang="zh-CN" altLang="en-US" dirty="0"/>
              <a:t>父母和学生对于手机能否帮助学生更好的学习存在较大的分歧</a:t>
            </a:r>
            <a:r>
              <a:rPr lang="en-US" altLang="zh-CN" dirty="0"/>
              <a:t>, </a:t>
            </a:r>
            <a:r>
              <a:rPr lang="zh-CN" altLang="en-US" dirty="0"/>
              <a:t>有些父母会禁止学生使用智能手机</a:t>
            </a:r>
            <a:endParaRPr lang="en-US" altLang="zh-CN" dirty="0"/>
          </a:p>
          <a:p>
            <a:r>
              <a:rPr lang="zh-CN" altLang="en-US" dirty="0"/>
              <a:t>总结基于手机来设计未来的教学干涉系统需要注意的问题</a:t>
            </a:r>
          </a:p>
        </p:txBody>
      </p:sp>
    </p:spTree>
    <p:extLst>
      <p:ext uri="{BB962C8B-B14F-4D97-AF65-F5344CB8AC3E}">
        <p14:creationId xmlns:p14="http://schemas.microsoft.com/office/powerpoint/2010/main" val="1861032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B8A310-9A79-446A-93F3-38D6ACB48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C84290-A061-496A-8378-B647168FB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实验问题的回答率受到信任度的影响</a:t>
            </a:r>
            <a:endParaRPr lang="en-US" altLang="zh-CN" dirty="0"/>
          </a:p>
          <a:p>
            <a:r>
              <a:rPr lang="zh-CN" altLang="en-US" dirty="0"/>
              <a:t>父母对于智能手机的观念也会影响参与率</a:t>
            </a:r>
            <a:endParaRPr lang="en-US" altLang="zh-CN" dirty="0"/>
          </a:p>
          <a:p>
            <a:r>
              <a:rPr lang="zh-CN" altLang="en-US" dirty="0"/>
              <a:t>总结了将来设计课外教学干涉系统需要注意的问题</a:t>
            </a:r>
          </a:p>
        </p:txBody>
      </p:sp>
    </p:spTree>
    <p:extLst>
      <p:ext uri="{BB962C8B-B14F-4D97-AF65-F5344CB8AC3E}">
        <p14:creationId xmlns:p14="http://schemas.microsoft.com/office/powerpoint/2010/main" val="17737161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047627-31CE-44DC-9289-83B54F181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实验缺陷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DAFD91-5476-46DA-AE58-EED6A487D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仅仅收集了参与率这样的指标</a:t>
            </a:r>
            <a:r>
              <a:rPr lang="en-US" altLang="zh-CN" dirty="0"/>
              <a:t>, </a:t>
            </a:r>
            <a:r>
              <a:rPr lang="zh-CN" altLang="en-US" dirty="0"/>
              <a:t>分析了影响这些指标的因素</a:t>
            </a:r>
            <a:r>
              <a:rPr lang="en-US" altLang="zh-CN" dirty="0"/>
              <a:t>, </a:t>
            </a:r>
            <a:r>
              <a:rPr lang="zh-CN" altLang="en-US" dirty="0"/>
              <a:t>并没有比照这些指标对学生的考试通过率是否产生了影响</a:t>
            </a:r>
            <a:r>
              <a:rPr lang="en-US" altLang="zh-CN" dirty="0"/>
              <a:t>, </a:t>
            </a:r>
            <a:r>
              <a:rPr lang="zh-CN" altLang="en-US" dirty="0"/>
              <a:t>产生了多大的影响</a:t>
            </a:r>
          </a:p>
        </p:txBody>
      </p:sp>
    </p:spTree>
    <p:extLst>
      <p:ext uri="{BB962C8B-B14F-4D97-AF65-F5344CB8AC3E}">
        <p14:creationId xmlns:p14="http://schemas.microsoft.com/office/powerpoint/2010/main" val="3108472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C56912-F9BC-4EB5-BD5E-B7FC4C4BE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待解决的问题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6B660E-65FB-4507-9C3D-0DF3D4693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英国国内</a:t>
            </a:r>
            <a:r>
              <a:rPr lang="en-US" altLang="zh-CN" dirty="0"/>
              <a:t>,</a:t>
            </a:r>
            <a:r>
              <a:rPr lang="zh-CN" altLang="en-US" dirty="0"/>
              <a:t>计算机教学方面</a:t>
            </a:r>
            <a:r>
              <a:rPr lang="en-US" altLang="zh-CN" dirty="0"/>
              <a:t>, </a:t>
            </a:r>
            <a:r>
              <a:rPr lang="zh-CN" altLang="en-US" dirty="0"/>
              <a:t>高校对普通学校的援助的非常的零散和脆弱</a:t>
            </a:r>
            <a:r>
              <a:rPr lang="en-US" altLang="zh-CN" dirty="0"/>
              <a:t>(patchy and fragile), </a:t>
            </a:r>
            <a:r>
              <a:rPr lang="zh-CN" altLang="en-US" dirty="0"/>
              <a:t>缺乏有效的指导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6315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A6CA68-E640-4C07-A122-AF7E0695D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6ED557-F691-4414-A4C0-8830525EB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本文试图探索如何能够让高校和普通学校更好的合作教学</a:t>
            </a:r>
            <a:r>
              <a:rPr lang="en-US" altLang="zh-CN" dirty="0"/>
              <a:t>. </a:t>
            </a:r>
            <a:r>
              <a:rPr lang="zh-CN" altLang="en-US" dirty="0"/>
              <a:t>作者从一次拓展教育活动得到启发</a:t>
            </a:r>
            <a:r>
              <a:rPr lang="en-US" altLang="zh-CN" dirty="0"/>
              <a:t>, </a:t>
            </a:r>
            <a:r>
              <a:rPr lang="zh-CN" altLang="en-US" dirty="0"/>
              <a:t>采用行为研究的方式</a:t>
            </a:r>
            <a:r>
              <a:rPr lang="en-US" altLang="zh-CN" dirty="0"/>
              <a:t>, </a:t>
            </a:r>
            <a:r>
              <a:rPr lang="zh-CN" altLang="en-US" dirty="0"/>
              <a:t>通过对大学生</a:t>
            </a:r>
            <a:r>
              <a:rPr lang="en-US" altLang="zh-CN" dirty="0"/>
              <a:t>, </a:t>
            </a:r>
            <a:r>
              <a:rPr lang="zh-CN" altLang="en-US" dirty="0"/>
              <a:t>老师</a:t>
            </a:r>
            <a:r>
              <a:rPr lang="en-US" altLang="zh-CN" dirty="0"/>
              <a:t>, </a:t>
            </a:r>
            <a:r>
              <a:rPr lang="zh-CN" altLang="en-US" dirty="0"/>
              <a:t>中介机构在授课活动中的体验</a:t>
            </a:r>
            <a:r>
              <a:rPr lang="en-US" altLang="zh-CN" dirty="0"/>
              <a:t>(experiences)</a:t>
            </a:r>
            <a:r>
              <a:rPr lang="zh-CN" altLang="en-US" dirty="0"/>
              <a:t>的研究</a:t>
            </a:r>
            <a:r>
              <a:rPr lang="en-US" altLang="zh-CN" dirty="0"/>
              <a:t>, </a:t>
            </a:r>
            <a:r>
              <a:rPr lang="zh-CN" altLang="en-US" dirty="0"/>
              <a:t>发现了一些用于设计</a:t>
            </a:r>
            <a:r>
              <a:rPr lang="en-US" altLang="zh-CN" dirty="0"/>
              <a:t>HOPE</a:t>
            </a:r>
            <a:r>
              <a:rPr lang="zh-CN" altLang="en-US" dirty="0"/>
              <a:t>系统来增强计算机教学的关键点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r>
              <a:rPr lang="zh-CN" altLang="en-US" dirty="0"/>
              <a:t>例如</a:t>
            </a:r>
            <a:r>
              <a:rPr lang="en-US" altLang="zh-CN" dirty="0"/>
              <a:t>, </a:t>
            </a:r>
            <a:r>
              <a:rPr lang="zh-CN" altLang="en-US" dirty="0"/>
              <a:t>本科生的特性</a:t>
            </a:r>
            <a:r>
              <a:rPr lang="en-US" altLang="zh-CN" dirty="0"/>
              <a:t>(student identity), </a:t>
            </a:r>
            <a:r>
              <a:rPr lang="zh-CN" altLang="en-US" dirty="0"/>
              <a:t>负载模型</a:t>
            </a:r>
            <a:r>
              <a:rPr lang="en-US" altLang="zh-CN" dirty="0"/>
              <a:t>, </a:t>
            </a:r>
            <a:r>
              <a:rPr lang="zh-CN" altLang="en-US" dirty="0"/>
              <a:t>过程可视化等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同时</a:t>
            </a:r>
            <a:r>
              <a:rPr lang="en-US" altLang="zh-CN" dirty="0"/>
              <a:t>, </a:t>
            </a:r>
            <a:r>
              <a:rPr lang="zh-CN" altLang="en-US" dirty="0"/>
              <a:t>作者也对技术在解决上述问题中所起到的作用进行了探讨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4758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F74A11-246C-4E03-9513-5F2FCE5CE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E6323D-BEC2-4B6A-A37C-0D5E2FCD7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dirty="0"/>
              <a:t>This paper investigates methods for developing and sustaining educational partnerships between universities, undergraduate students and local secondary schools through the scope of an existing engagement</a:t>
            </a:r>
          </a:p>
          <a:p>
            <a:pPr marL="0" indent="0">
              <a:buNone/>
            </a:pPr>
            <a:r>
              <a:rPr lang="zh-CN" altLang="en-US" dirty="0"/>
              <a:t>这篇文章致力于在一个现有的合作范围内</a:t>
            </a:r>
            <a:r>
              <a:rPr lang="en-US" altLang="zh-CN" dirty="0"/>
              <a:t>, </a:t>
            </a:r>
            <a:r>
              <a:rPr lang="zh-CN" altLang="en-US" dirty="0"/>
              <a:t>寻找增进并维持大学</a:t>
            </a:r>
            <a:r>
              <a:rPr lang="en-US" altLang="zh-CN" dirty="0"/>
              <a:t>, </a:t>
            </a:r>
            <a:r>
              <a:rPr lang="zh-CN" altLang="en-US" dirty="0"/>
              <a:t>大学生和本地的中学之间的合作关系的方法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实际上是他们在现有的合作基础上</a:t>
            </a:r>
            <a:r>
              <a:rPr lang="en-US" altLang="zh-CN" dirty="0"/>
              <a:t>, </a:t>
            </a:r>
            <a:r>
              <a:rPr lang="zh-CN" altLang="en-US" dirty="0"/>
              <a:t>设计了一个多方参与的实验来进行探索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2590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8F223F-B950-472B-A5E7-AA71413D7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4C5F5E-3A1B-4780-AB9E-4E3A78FC1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dirty="0"/>
              <a:t>university undergraduates (UGs) are ideally positioned to contribute towards these partnerships, with specialist knowledge and their need to develop professional skills</a:t>
            </a:r>
          </a:p>
          <a:p>
            <a:pPr marL="0" indent="0">
              <a:buNone/>
            </a:pPr>
            <a:r>
              <a:rPr lang="zh-CN" altLang="en-US" dirty="0"/>
              <a:t>在推进高校和义务教育机构的合作关系方面</a:t>
            </a:r>
            <a:r>
              <a:rPr lang="en-US" altLang="zh-CN" dirty="0"/>
              <a:t>, </a:t>
            </a:r>
            <a:r>
              <a:rPr lang="zh-CN" altLang="en-US" dirty="0"/>
              <a:t>大学本科生是非常合适的人选</a:t>
            </a:r>
            <a:r>
              <a:rPr lang="en-US" altLang="zh-CN" dirty="0"/>
              <a:t>, </a:t>
            </a:r>
            <a:r>
              <a:rPr lang="zh-CN" altLang="en-US" dirty="0"/>
              <a:t>因为他们不仅有着专业知识</a:t>
            </a:r>
            <a:r>
              <a:rPr lang="en-US" altLang="zh-CN" dirty="0"/>
              <a:t>, </a:t>
            </a:r>
            <a:r>
              <a:rPr lang="zh-CN" altLang="en-US" dirty="0"/>
              <a:t>而且他们需要锻炼自己的专业能力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因此</a:t>
            </a:r>
            <a:r>
              <a:rPr lang="en-US" altLang="zh-CN" dirty="0"/>
              <a:t>, </a:t>
            </a:r>
            <a:r>
              <a:rPr lang="zh-CN" altLang="en-US" dirty="0"/>
              <a:t>大学生在义务教育机构授课</a:t>
            </a:r>
            <a:r>
              <a:rPr lang="en-US" altLang="zh-CN" dirty="0"/>
              <a:t>, </a:t>
            </a:r>
            <a:r>
              <a:rPr lang="zh-CN" altLang="en-US" dirty="0"/>
              <a:t>老师和其他中介机构辅助他们</a:t>
            </a:r>
            <a:r>
              <a:rPr lang="en-US" altLang="zh-CN" dirty="0"/>
              <a:t>, </a:t>
            </a:r>
            <a:r>
              <a:rPr lang="zh-CN" altLang="en-US" dirty="0"/>
              <a:t>是实验的大体进行方式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8886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F62D03-A960-41AE-BAD9-ED2F3ACA4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实验参与者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887BAA-E3E8-4CF3-8EE5-0587E2813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9</a:t>
            </a:r>
            <a:r>
              <a:rPr lang="zh-CN" altLang="en-US" dirty="0"/>
              <a:t>名大学生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名</a:t>
            </a:r>
            <a:r>
              <a:rPr lang="en-US" altLang="zh-CN" dirty="0"/>
              <a:t>Newcastle university</a:t>
            </a:r>
            <a:r>
              <a:rPr lang="zh-CN" altLang="en-US" dirty="0"/>
              <a:t>的研究者</a:t>
            </a:r>
            <a:endParaRPr lang="en-US" altLang="zh-CN" dirty="0"/>
          </a:p>
          <a:p>
            <a:r>
              <a:rPr lang="en-US" altLang="zh-CN" dirty="0"/>
              <a:t>9</a:t>
            </a:r>
            <a:r>
              <a:rPr lang="zh-CN" altLang="en-US" dirty="0"/>
              <a:t>所本地中学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个课余编程俱乐部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9749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B6536D-05F4-4F0E-B418-047013B84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1633" y="0"/>
            <a:ext cx="10018713" cy="1752599"/>
          </a:xfrm>
        </p:spPr>
        <p:txBody>
          <a:bodyPr/>
          <a:lstStyle/>
          <a:p>
            <a:r>
              <a:rPr lang="zh-CN" altLang="en-US" dirty="0"/>
              <a:t>实验流程</a:t>
            </a:r>
          </a:p>
        </p:txBody>
      </p:sp>
      <p:pic>
        <p:nvPicPr>
          <p:cNvPr id="5" name="内容占位符 4" descr="图片包含 屏幕截图&#10;&#10;描述已自动生成">
            <a:extLst>
              <a:ext uri="{FF2B5EF4-FFF2-40B4-BE49-F238E27FC236}">
                <a16:creationId xmlns:a16="http://schemas.microsoft.com/office/drawing/2014/main" id="{E0405BC4-04EC-489F-9156-59CEEB488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633" y="1866123"/>
            <a:ext cx="10425013" cy="3909380"/>
          </a:xfrm>
        </p:spPr>
      </p:pic>
    </p:spTree>
    <p:extLst>
      <p:ext uri="{BB962C8B-B14F-4D97-AF65-F5344CB8AC3E}">
        <p14:creationId xmlns:p14="http://schemas.microsoft.com/office/powerpoint/2010/main" val="3869686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6BC1DF-A400-4425-9BEC-5C4296BF0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实验的目标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35F67F-9936-4FCA-8689-94CD5E001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在计算机教学的辅助下</a:t>
            </a:r>
            <a:r>
              <a:rPr lang="en-US" altLang="zh-CN" dirty="0"/>
              <a:t>, </a:t>
            </a:r>
            <a:r>
              <a:rPr lang="zh-CN" altLang="en-US" dirty="0"/>
              <a:t>找出高校和中学合作教学所遇到的障碍</a:t>
            </a:r>
            <a:r>
              <a:rPr lang="en-US" altLang="zh-CN" dirty="0"/>
              <a:t>, </a:t>
            </a:r>
            <a:r>
              <a:rPr lang="zh-CN" altLang="en-US" dirty="0"/>
              <a:t>动机和机遇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一个建立和维持高校与中学合作关系的模型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关于如何利用技术来推动建立上述合作关系的一些指引</a:t>
            </a:r>
          </a:p>
        </p:txBody>
      </p:sp>
    </p:spTree>
    <p:extLst>
      <p:ext uri="{BB962C8B-B14F-4D97-AF65-F5344CB8AC3E}">
        <p14:creationId xmlns:p14="http://schemas.microsoft.com/office/powerpoint/2010/main" val="42105234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TM03457496[[fn=视差]]</Template>
  <TotalTime>1420</TotalTime>
  <Words>879</Words>
  <Application>Microsoft Office PowerPoint</Application>
  <PresentationFormat>宽屏</PresentationFormat>
  <Paragraphs>73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6" baseType="lpstr">
      <vt:lpstr>Arial</vt:lpstr>
      <vt:lpstr>Corbel</vt:lpstr>
      <vt:lpstr>视差</vt:lpstr>
      <vt:lpstr>HOPE for Computing Education: Towards the   Infrastructuring of Support for  University-School Partnerships  用于计算机教学的HOPE系统:增强大学与中学之间合作关系的基础</vt:lpstr>
      <vt:lpstr>关键词</vt:lpstr>
      <vt:lpstr>待解决的问题</vt:lpstr>
      <vt:lpstr>解决方法</vt:lpstr>
      <vt:lpstr>解决方法</vt:lpstr>
      <vt:lpstr>解决方法</vt:lpstr>
      <vt:lpstr>实验参与者</vt:lpstr>
      <vt:lpstr>实验流程</vt:lpstr>
      <vt:lpstr>实验的目标</vt:lpstr>
      <vt:lpstr>结果</vt:lpstr>
      <vt:lpstr>展望</vt:lpstr>
      <vt:lpstr>Engaging High School Students in Cameroon with Exam Practice Quizzes via SMS and WhatsApp  通过短信和WhatsApp让Cameroon的大学生参与到有关考试锻炼的小问题中去</vt:lpstr>
      <vt:lpstr>问题的背景</vt:lpstr>
      <vt:lpstr>实验目的</vt:lpstr>
      <vt:lpstr>实验的概要</vt:lpstr>
      <vt:lpstr>实验过程</vt:lpstr>
      <vt:lpstr>干预的方式</vt:lpstr>
      <vt:lpstr>焦点小组</vt:lpstr>
      <vt:lpstr>数据分析</vt:lpstr>
      <vt:lpstr>数据分析</vt:lpstr>
      <vt:lpstr>实验总结</vt:lpstr>
      <vt:lpstr>实验结果</vt:lpstr>
      <vt:lpstr>实验缺陷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HOPE for Computing Education: Towards the   Infrastructuring of Support for University-School   Partnerships </dc:title>
  <dc:creator>meng zhengyuan</dc:creator>
  <cp:lastModifiedBy>meng zhengyuan</cp:lastModifiedBy>
  <cp:revision>48</cp:revision>
  <dcterms:created xsi:type="dcterms:W3CDTF">2019-05-22T06:10:23Z</dcterms:created>
  <dcterms:modified xsi:type="dcterms:W3CDTF">2019-10-19T18:09:55Z</dcterms:modified>
</cp:coreProperties>
</file>